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8" r:id="rId3"/>
    <p:sldId id="259" r:id="rId4"/>
    <p:sldId id="260" r:id="rId5"/>
    <p:sldId id="261" r:id="rId6"/>
    <p:sldId id="262" r:id="rId7"/>
    <p:sldId id="304" r:id="rId8"/>
    <p:sldId id="305" r:id="rId9"/>
    <p:sldId id="306" r:id="rId10"/>
    <p:sldId id="307" r:id="rId11"/>
    <p:sldId id="263" r:id="rId12"/>
    <p:sldId id="266" r:id="rId13"/>
    <p:sldId id="270" r:id="rId14"/>
    <p:sldId id="318" r:id="rId15"/>
    <p:sldId id="303" r:id="rId16"/>
    <p:sldId id="317" r:id="rId17"/>
    <p:sldId id="271" r:id="rId18"/>
    <p:sldId id="308" r:id="rId19"/>
    <p:sldId id="310" r:id="rId20"/>
    <p:sldId id="319" r:id="rId21"/>
    <p:sldId id="320" r:id="rId22"/>
    <p:sldId id="311" r:id="rId23"/>
    <p:sldId id="312" r:id="rId24"/>
    <p:sldId id="313" r:id="rId25"/>
    <p:sldId id="314" r:id="rId26"/>
    <p:sldId id="315" r:id="rId27"/>
    <p:sldId id="316" r:id="rId28"/>
    <p:sldId id="272" r:id="rId29"/>
    <p:sldId id="273" r:id="rId30"/>
    <p:sldId id="269" r:id="rId31"/>
  </p:sldIdLst>
  <p:sldSz cx="9144000" cy="6858000" type="screen4x3"/>
  <p:notesSz cx="6784975" cy="99187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6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2496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 smtClean="0"/>
            </a:lvl1pPr>
          </a:lstStyle>
          <a:p>
            <a:pPr>
              <a:defRPr/>
            </a:pPr>
            <a:fld id="{0866301D-7115-4786-B02F-3DA1EF4F7A22}" type="datetimeFigureOut">
              <a:rPr lang="cs-CZ"/>
              <a:pPr>
                <a:defRPr/>
              </a:pPr>
              <a:t>12.09.2020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2496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264C083-DBCA-4E0E-8906-B897C91DED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2496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pPr>
              <a:defRPr/>
            </a:pPr>
            <a:fld id="{7EF85754-A1F9-4A20-A778-128BEB1AEAC1}" type="datetimeFigureOut">
              <a:rPr lang="cs-CZ"/>
              <a:pPr>
                <a:defRPr/>
              </a:pPr>
              <a:t>12.09.2020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8181" y="4711105"/>
            <a:ext cx="5428614" cy="4463653"/>
          </a:xfrm>
          <a:prstGeom prst="rect">
            <a:avLst/>
          </a:prstGeom>
        </p:spPr>
        <p:txBody>
          <a:bodyPr vert="horz" lIns="91321" tIns="45661" rIns="91321" bIns="45661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2496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pPr>
              <a:defRPr/>
            </a:pPr>
            <a:fld id="{2C5B5A8B-72D6-4D00-A977-D9CC90CC7D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68BAB-F558-4685-91A3-84F106EF63A4}" type="datetime1">
              <a:rPr lang="fr-FR"/>
              <a:pPr>
                <a:defRPr/>
              </a:pPr>
              <a:t>12/09/2020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DB8D8-32A0-4BAC-B025-0D94CAE0D9C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4F29A-D344-441C-9FF2-ADE1B9C4AACC}" type="datetime1">
              <a:rPr lang="fr-FR"/>
              <a:pPr>
                <a:defRPr/>
              </a:pPr>
              <a:t>12/09/2020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E3DAE-9E8C-46D4-8965-4B16659BD7E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31C07-717B-4AA0-9AFF-F86E7B13B38F}" type="datetime1">
              <a:rPr lang="fr-FR"/>
              <a:pPr>
                <a:defRPr/>
              </a:pPr>
              <a:t>12/09/2020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D15E7-4AB2-4F50-9433-2A0E5068277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050F1-5C86-41B4-82EB-8201950A2E1F}" type="datetime1">
              <a:rPr lang="fr-FR"/>
              <a:pPr>
                <a:defRPr/>
              </a:pPr>
              <a:t>12/09/2020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FF305-8506-4025-8CA1-E45FA9E55F0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04B19-07E6-4EAC-8A83-E961B58003A1}" type="datetime1">
              <a:rPr lang="fr-FR"/>
              <a:pPr>
                <a:defRPr/>
              </a:pPr>
              <a:t>12/09/2020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055C3-3928-47CA-B5A7-3273060BE58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9CFED-A5D6-4E20-920A-7642CBA4423D}" type="datetime1">
              <a:rPr lang="fr-FR"/>
              <a:pPr>
                <a:defRPr/>
              </a:pPr>
              <a:t>12/09/2020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ACF4B-B3CB-44D3-BAA6-0401B90D71A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A9565-70FE-47D4-95D4-5C6291CB754D}" type="datetime1">
              <a:rPr lang="fr-FR"/>
              <a:pPr>
                <a:defRPr/>
              </a:pPr>
              <a:t>12/09/2020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278A3-9FA3-4C26-A1B5-3D65938B17E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DE9AF-598D-44F9-B10A-5E4D66F4DD42}" type="datetime1">
              <a:rPr lang="fr-FR"/>
              <a:pPr>
                <a:defRPr/>
              </a:pPr>
              <a:t>12/09/2020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B4E12-F368-4F42-B239-1E985B56B6A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D586B-AFF1-40CD-95B2-1C5BBDE73E30}" type="datetime1">
              <a:rPr lang="fr-FR"/>
              <a:pPr>
                <a:defRPr/>
              </a:pPr>
              <a:t>12/09/2020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BF6EB-AF53-435F-9D0A-B074355436D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7D751-3FBA-41E6-AA00-35FDA77EA6CC}" type="datetime1">
              <a:rPr lang="fr-FR"/>
              <a:pPr>
                <a:defRPr/>
              </a:pPr>
              <a:t>12/09/2020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1C2F0-4AAF-479F-8CF8-EBC30B58068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AF74F-C499-49EC-992F-3A36EC81FFC1}" type="datetime1">
              <a:rPr lang="fr-FR"/>
              <a:pPr>
                <a:defRPr/>
              </a:pPr>
              <a:t>12/09/2020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8A20E-F1B9-4078-A80D-04B65BCEA2C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6B2FA7E-B413-4979-861D-CFE776046145}" type="datetime1">
              <a:rPr lang="fr-FR"/>
              <a:pPr>
                <a:defRPr/>
              </a:pPr>
              <a:t>12/09/2020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3C8F396-057D-4610-9282-BDBF433E200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b.cz/cs/legislativa/vykon-cinnosti-a-obezretnostni-pravidla/vykon-cinnosti-a-obezretnostni-pravidla-vyhlaska-163-2014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Rizika podnikání v bankovnictví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258888" y="3716338"/>
            <a:ext cx="6400800" cy="17526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Pavla Klepková Vodová</a:t>
            </a: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7FA4F3-5F3A-48F7-BF28-5199BD26E095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Morální hazard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484784"/>
            <a:ext cx="10909300" cy="558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Důvody pro řízení rizik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FDD1F9-8039-45F9-9883-304189D5C4A3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3200" dirty="0">
                <a:solidFill>
                  <a:srgbClr val="42607C"/>
                </a:solidFill>
              </a:rPr>
              <a:t>zavádění strategie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3200" dirty="0">
                <a:solidFill>
                  <a:srgbClr val="42607C"/>
                </a:solidFill>
              </a:rPr>
              <a:t>měření kapitálové přiměřenosti a solventnosti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3200" dirty="0">
                <a:solidFill>
                  <a:srgbClr val="42607C"/>
                </a:solidFill>
              </a:rPr>
              <a:t>pomoc v rozhodovacím procesu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3200" dirty="0">
                <a:solidFill>
                  <a:srgbClr val="42607C"/>
                </a:solidFill>
              </a:rPr>
              <a:t>pomoc při oceňování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3200" dirty="0">
                <a:solidFill>
                  <a:srgbClr val="42607C"/>
                </a:solidFill>
              </a:rPr>
              <a:t>konkurenční výhoda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Vývoj přístupu k riziku v bankovním sektoru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251520" y="1903413"/>
            <a:ext cx="8640960" cy="4525962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700" dirty="0">
                <a:solidFill>
                  <a:srgbClr val="42607C"/>
                </a:solidFill>
              </a:rPr>
              <a:t>70. léta - stabilizace bank. prostředí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300" dirty="0">
                <a:solidFill>
                  <a:srgbClr val="42607C"/>
                </a:solidFill>
              </a:rPr>
              <a:t>silná regulace, základní bankovní činnosti, přiměřená a stabilní ziskovost, omezená konkurence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700" dirty="0">
                <a:solidFill>
                  <a:srgbClr val="42607C"/>
                </a:solidFill>
              </a:rPr>
              <a:t>přelom 70. a 80. let - výrazné změny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300" dirty="0">
                <a:solidFill>
                  <a:srgbClr val="42607C"/>
                </a:solidFill>
              </a:rPr>
              <a:t>deregulace, nárůst konkurence, inovace produktů, posun komerčního bankovnictví ke kapitálovým trhům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300" dirty="0">
                <a:solidFill>
                  <a:srgbClr val="42607C"/>
                </a:solidFill>
              </a:rPr>
              <a:t>zvýšená volatilita trhu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700" dirty="0">
                <a:solidFill>
                  <a:srgbClr val="42607C"/>
                </a:solidFill>
              </a:rPr>
              <a:t>současnost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300" dirty="0">
                <a:solidFill>
                  <a:srgbClr val="42607C"/>
                </a:solidFill>
              </a:rPr>
              <a:t>risk management = východisko pro všechny operace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300" dirty="0">
                <a:solidFill>
                  <a:srgbClr val="42607C"/>
                </a:solidFill>
              </a:rPr>
              <a:t>postupný přechod od základních analýz jednotlivých rizik ke komplexním analýzám rizik jako celku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300" dirty="0">
                <a:solidFill>
                  <a:srgbClr val="42607C"/>
                </a:solidFill>
              </a:rPr>
              <a:t>pozornost regulátorů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6D9C31-DC93-4CD3-9324-17638CDFB05F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dirty="0">
                <a:solidFill>
                  <a:schemeClr val="bg1"/>
                </a:solidFill>
              </a:rPr>
              <a:t>Řídicí a kontrolní systém banky (1)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373A56-43D7-446E-B0EE-7C62736E6267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07504" y="1988840"/>
            <a:ext cx="8928992" cy="4440535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dirty="0">
                <a:solidFill>
                  <a:srgbClr val="42607C"/>
                </a:solidFill>
              </a:rPr>
              <a:t>ŘKS dle zákona č. 21/1992 Sb., o bankách zahrnuje:</a:t>
            </a:r>
          </a:p>
          <a:p>
            <a:pPr marL="742950" lvl="2" indent="-342900"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předpoklady řádné správy a řízení společnosti</a:t>
            </a:r>
          </a:p>
          <a:p>
            <a:pPr marL="742950" lvl="2" indent="-342900"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systém řízení rizik</a:t>
            </a:r>
          </a:p>
          <a:p>
            <a:pPr marL="742950" lvl="2" indent="-342900"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systém vnitřní kontroly</a:t>
            </a:r>
          </a:p>
          <a:p>
            <a:pPr marL="742950" lvl="2" indent="-342900"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zajišťování důvěryhodnosti, odborné způsobilosti a zkušenosti členů statutárního orgánu, správní rady a členů dozorčí rady</a:t>
            </a:r>
          </a:p>
          <a:p>
            <a:pPr marL="742950" lvl="2" indent="-342900"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zajišťování odborné způsobilosti a zkušenosti statutárního orgánu, správní rady a dozorčí rady jako celku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dirty="0">
                <a:solidFill>
                  <a:schemeClr val="bg1"/>
                </a:solidFill>
              </a:rPr>
              <a:t>Řídicí a kontrolní systém banky (2)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373A56-43D7-446E-B0EE-7C62736E6267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07504" y="1988840"/>
            <a:ext cx="8928992" cy="4440535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600" dirty="0">
                <a:solidFill>
                  <a:srgbClr val="42607C"/>
                </a:solidFill>
              </a:rPr>
              <a:t>dle Vyhlášky  č. 163/2014 Sb., o výkonu činnosti bank, spořitelních a úvěrních družstev a obchodníků s cennými papíry ŘKS:</a:t>
            </a:r>
          </a:p>
          <a:p>
            <a:pPr marL="742950" lvl="2" indent="-342900" eaLnBrk="1" hangingPunct="1">
              <a:lnSpc>
                <a:spcPct val="90000"/>
              </a:lnSpc>
            </a:pPr>
            <a:r>
              <a:rPr lang="cs-CZ" sz="2200" dirty="0">
                <a:solidFill>
                  <a:srgbClr val="42607C"/>
                </a:solidFill>
              </a:rPr>
              <a:t>pokrývá veškeré činnosti banky</a:t>
            </a:r>
          </a:p>
          <a:p>
            <a:pPr marL="742950" lvl="2" indent="-342900" eaLnBrk="1" hangingPunct="1">
              <a:lnSpc>
                <a:spcPct val="90000"/>
              </a:lnSpc>
            </a:pPr>
            <a:r>
              <a:rPr lang="cs-CZ" sz="2200" dirty="0">
                <a:solidFill>
                  <a:srgbClr val="42607C"/>
                </a:solidFill>
              </a:rPr>
              <a:t>požadavky na ŘKS banka splňuje s ohledem na velikost, organizační uspořádání, model svého podnikání  a s ním spojená rizika, povahu, rozsah a složitost činností, které vykonává, a přihlíží k vývoji prostředí, v němž podniká</a:t>
            </a:r>
          </a:p>
          <a:p>
            <a:pPr marL="742950" lvl="2" indent="-342900" eaLnBrk="1" hangingPunct="1">
              <a:lnSpc>
                <a:spcPct val="90000"/>
              </a:lnSpc>
            </a:pPr>
            <a:r>
              <a:rPr lang="cs-CZ" sz="2200" dirty="0">
                <a:solidFill>
                  <a:srgbClr val="42607C"/>
                </a:solidFill>
              </a:rPr>
              <a:t>požadavky na ŘKS banka promítá (včetně „uznávaných standardů“) do vnitřních předpisů </a:t>
            </a:r>
          </a:p>
          <a:p>
            <a:pPr marL="742950" lvl="2" indent="-342900" eaLnBrk="1" hangingPunct="1">
              <a:lnSpc>
                <a:spcPct val="90000"/>
              </a:lnSpc>
            </a:pPr>
            <a:r>
              <a:rPr lang="cs-CZ" sz="2200" dirty="0">
                <a:solidFill>
                  <a:srgbClr val="42607C"/>
                </a:solidFill>
              </a:rPr>
              <a:t>veškeré schvalovací, rozhodovací a kontrolní činnosti musí být zpětně rekonstruovatelné</a:t>
            </a:r>
          </a:p>
          <a:p>
            <a:pPr marL="742950" lvl="2" indent="-342900" eaLnBrk="1" hangingPunct="1">
              <a:lnSpc>
                <a:spcPct val="90000"/>
              </a:lnSpc>
            </a:pPr>
            <a:r>
              <a:rPr lang="cs-CZ" sz="2200" dirty="0">
                <a:solidFill>
                  <a:srgbClr val="42607C"/>
                </a:solidFill>
              </a:rPr>
              <a:t>banka je zodpovědná i v případě, že danou činnost pro ni vykonává jiná osoba (outsourcing)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dirty="0">
                <a:solidFill>
                  <a:schemeClr val="bg1"/>
                </a:solidFill>
              </a:rPr>
              <a:t>Kontrolní orgán (dozorčí rada) (1)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2"/>
            <a:ext cx="8229600" cy="4477915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>
                <a:solidFill>
                  <a:srgbClr val="42607C"/>
                </a:solidFill>
              </a:rPr>
              <a:t>dohlíží, zda je ŘKS účinný, ucelený a přiměřený, vyhodnocuje alespoň jednou ročně</a:t>
            </a:r>
          </a:p>
          <a:p>
            <a:pPr eaLnBrk="1" hangingPunct="1">
              <a:defRPr/>
            </a:pPr>
            <a:r>
              <a:rPr lang="cs-CZ" sz="2400" dirty="0">
                <a:solidFill>
                  <a:srgbClr val="42607C"/>
                </a:solidFill>
              </a:rPr>
              <a:t>dohlíží na plnění schválených strategií, účetnictví a výkaznictví</a:t>
            </a:r>
          </a:p>
          <a:p>
            <a:pPr eaLnBrk="1" hangingPunct="1">
              <a:defRPr/>
            </a:pPr>
            <a:r>
              <a:rPr lang="cs-CZ" sz="2400" dirty="0">
                <a:solidFill>
                  <a:srgbClr val="42607C"/>
                </a:solidFill>
              </a:rPr>
              <a:t>podílí se na vyhodnocení:</a:t>
            </a:r>
          </a:p>
          <a:p>
            <a:pPr lvl="1" eaLnBrk="1" hangingPunct="1">
              <a:defRPr/>
            </a:pPr>
            <a:r>
              <a:rPr lang="cs-CZ" sz="2000" dirty="0">
                <a:solidFill>
                  <a:srgbClr val="42607C"/>
                </a:solidFill>
              </a:rPr>
              <a:t>strategického a finančního řízení</a:t>
            </a:r>
          </a:p>
          <a:p>
            <a:pPr lvl="1" eaLnBrk="1" hangingPunct="1">
              <a:defRPr/>
            </a:pPr>
            <a:r>
              <a:rPr lang="cs-CZ" sz="2000" dirty="0">
                <a:solidFill>
                  <a:srgbClr val="42607C"/>
                </a:solidFill>
              </a:rPr>
              <a:t>řízení rizik</a:t>
            </a:r>
          </a:p>
          <a:p>
            <a:pPr lvl="1" eaLnBrk="1" hangingPunct="1">
              <a:defRPr/>
            </a:pPr>
            <a:r>
              <a:rPr lang="cs-CZ" sz="2000" dirty="0" err="1">
                <a:solidFill>
                  <a:srgbClr val="42607C"/>
                </a:solidFill>
              </a:rPr>
              <a:t>compliance</a:t>
            </a:r>
            <a:r>
              <a:rPr lang="cs-CZ" sz="2000" dirty="0">
                <a:solidFill>
                  <a:srgbClr val="42607C"/>
                </a:solidFill>
              </a:rPr>
              <a:t>, tj. souladu </a:t>
            </a:r>
            <a:r>
              <a:rPr lang="cs-CZ" altLang="zh-CN" sz="2000" dirty="0">
                <a:solidFill>
                  <a:srgbClr val="42607C"/>
                </a:solidFill>
              </a:rPr>
              <a:t>vnitřních předpisů s právními předpisy, vzájemného souladu vnitřních předpisů a souladu činností s vnitřními a právními předpisy</a:t>
            </a:r>
            <a:endParaRPr lang="cs-CZ" sz="2000" dirty="0">
              <a:solidFill>
                <a:srgbClr val="42607C"/>
              </a:solidFill>
            </a:endParaRPr>
          </a:p>
          <a:p>
            <a:pPr lvl="1" eaLnBrk="1" hangingPunct="1">
              <a:defRPr/>
            </a:pPr>
            <a:r>
              <a:rPr lang="cs-CZ" sz="2000" dirty="0">
                <a:solidFill>
                  <a:srgbClr val="42607C"/>
                </a:solidFill>
              </a:rPr>
              <a:t> směrování, plánování a vyhodnocování činnosti vnitřního auditu</a:t>
            </a:r>
          </a:p>
          <a:p>
            <a:pPr marL="342900" lvl="2" indent="-342900" eaLnBrk="1" hangingPunct="1">
              <a:defRPr/>
            </a:pPr>
            <a:r>
              <a:rPr lang="cs-CZ" dirty="0">
                <a:solidFill>
                  <a:srgbClr val="42607C"/>
                </a:solidFill>
              </a:rPr>
              <a:t>stanoví zásady odměňování členů představenstva a osoby pověřené výkonem vnitřního auditu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BEFF53-56ED-463C-9768-619937F82801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dirty="0">
                <a:solidFill>
                  <a:schemeClr val="bg1"/>
                </a:solidFill>
              </a:rPr>
              <a:t>Kontrolní orgán (dozorčí rada) (2)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2"/>
            <a:ext cx="8229600" cy="4477915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>
                <a:solidFill>
                  <a:srgbClr val="42607C"/>
                </a:solidFill>
              </a:rPr>
              <a:t>na podporu činností kontrolního orgánu zřizovány výbory kontrolního orgánu:</a:t>
            </a:r>
          </a:p>
          <a:p>
            <a:pPr lvl="1" eaLnBrk="1" hangingPunct="1">
              <a:defRPr/>
            </a:pPr>
            <a:r>
              <a:rPr lang="cs-CZ" sz="2000" dirty="0">
                <a:solidFill>
                  <a:srgbClr val="42607C"/>
                </a:solidFill>
              </a:rPr>
              <a:t>výbor pro odměňování </a:t>
            </a:r>
          </a:p>
          <a:p>
            <a:pPr lvl="1" eaLnBrk="1" hangingPunct="1">
              <a:defRPr/>
            </a:pPr>
            <a:r>
              <a:rPr lang="cs-CZ" sz="2000" dirty="0">
                <a:solidFill>
                  <a:srgbClr val="42607C"/>
                </a:solidFill>
              </a:rPr>
              <a:t>výbor pro rizika</a:t>
            </a:r>
          </a:p>
          <a:p>
            <a:pPr lvl="1" eaLnBrk="1" hangingPunct="1">
              <a:defRPr/>
            </a:pPr>
            <a:r>
              <a:rPr lang="cs-CZ" sz="2000" dirty="0">
                <a:solidFill>
                  <a:srgbClr val="42607C"/>
                </a:solidFill>
              </a:rPr>
              <a:t>výbor pro jmenování</a:t>
            </a:r>
          </a:p>
          <a:p>
            <a:pPr marL="342900" lvl="2" indent="-342900" eaLnBrk="1" hangingPunct="1">
              <a:defRPr/>
            </a:pPr>
            <a:r>
              <a:rPr lang="cs-CZ" dirty="0">
                <a:solidFill>
                  <a:srgbClr val="42607C"/>
                </a:solidFill>
              </a:rPr>
              <a:t>tyto výbory zřizuje povinně banka, která je významná vzhledem ke své velikosti, vnitřní organizaci, povaze, rozsahu a složitosti svých činností (její podíl na celkové bilanční sumě bankovního sektoru ≥ 5 %)</a:t>
            </a:r>
          </a:p>
          <a:p>
            <a:pPr marL="342900" lvl="2" indent="-342900" eaLnBrk="1" hangingPunct="1">
              <a:defRPr/>
            </a:pPr>
            <a:r>
              <a:rPr lang="cs-CZ" dirty="0">
                <a:solidFill>
                  <a:srgbClr val="42607C"/>
                </a:solidFill>
              </a:rPr>
              <a:t>není-li zřizován výbor kontrolního orgánu, činnost požadovanou po tomto výboru vykonává kontrolní orgán (a na něj se uplatňují požadavky na výbor)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BEFF53-56ED-463C-9768-619937F82801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Řídicí orgán (představenstvo) (1)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5655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200" dirty="0">
                <a:solidFill>
                  <a:srgbClr val="42607C"/>
                </a:solidFill>
              </a:rPr>
              <a:t>zajistí: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1800" dirty="0">
                <a:solidFill>
                  <a:srgbClr val="42607C"/>
                </a:solidFill>
              </a:rPr>
              <a:t>vytvoření uceleného a přiměřeného ŘKS (vnitřní směrnice) a soustavné udržování jeho funkčnosti a efektivnosti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1800" dirty="0">
                <a:solidFill>
                  <a:srgbClr val="42607C"/>
                </a:solidFill>
              </a:rPr>
              <a:t>stanovení celkové strategie banky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1800" dirty="0">
                <a:solidFill>
                  <a:srgbClr val="42607C"/>
                </a:solidFill>
              </a:rPr>
              <a:t>stanovení etických zásad pro zaměstnance a zásad řízení lidských zdrojů</a:t>
            </a:r>
          </a:p>
          <a:p>
            <a:pPr eaLnBrk="1" hangingPunct="1">
              <a:lnSpc>
                <a:spcPct val="80000"/>
              </a:lnSpc>
            </a:pPr>
            <a:r>
              <a:rPr lang="cs-CZ" sz="2200" dirty="0">
                <a:solidFill>
                  <a:srgbClr val="42607C"/>
                </a:solidFill>
              </a:rPr>
              <a:t>schvaluje a pravidelně vyhodnocuje: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1800" dirty="0">
                <a:solidFill>
                  <a:srgbClr val="42607C"/>
                </a:solidFill>
              </a:rPr>
              <a:t>celkovou strategii banky a organizační uspořádání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1800" dirty="0">
                <a:solidFill>
                  <a:srgbClr val="42607C"/>
                </a:solidFill>
              </a:rPr>
              <a:t>strategii řízení lidských zdrojů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1800" dirty="0">
                <a:solidFill>
                  <a:srgbClr val="42607C"/>
                </a:solidFill>
              </a:rPr>
              <a:t>strategii řízení rizik, strategii související s kapitálem a kapitálovými poměry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1800" dirty="0">
                <a:solidFill>
                  <a:srgbClr val="42607C"/>
                </a:solidFill>
              </a:rPr>
              <a:t>strategii rozvoje informačního a komunikačního systému systému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1800" dirty="0">
                <a:solidFill>
                  <a:srgbClr val="42607C"/>
                </a:solidFill>
              </a:rPr>
              <a:t>zásady systému vnitřní kontroly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1800" dirty="0">
                <a:solidFill>
                  <a:srgbClr val="42607C"/>
                </a:solidFill>
              </a:rPr>
              <a:t>bezpečnostní zásady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1800" dirty="0">
                <a:solidFill>
                  <a:srgbClr val="42607C"/>
                </a:solidFill>
              </a:rPr>
              <a:t>soustavu limitů rizik včetně celkové akceptované míry rizika a obezřetnostních rezerv nebo přirážek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1800" dirty="0">
                <a:solidFill>
                  <a:srgbClr val="42607C"/>
                </a:solidFill>
              </a:rPr>
              <a:t>zásady pro využívání outsourcingu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1800" dirty="0">
                <a:solidFill>
                  <a:srgbClr val="42607C"/>
                </a:solidFill>
              </a:rPr>
              <a:t>zásady přístupu k nestandardním operacím atd.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39AC92-6577-4619-95D0-09B1959EA75B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Řídicí orgán (představenstvo) (2)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zh-CN" dirty="0">
                <a:solidFill>
                  <a:srgbClr val="42607C"/>
                </a:solidFill>
              </a:rPr>
              <a:t>schvaluje: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2400" dirty="0">
                <a:solidFill>
                  <a:srgbClr val="42607C"/>
                </a:solidFill>
              </a:rPr>
              <a:t>nové produkty, činnosti a systémy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2400" dirty="0">
                <a:solidFill>
                  <a:srgbClr val="42607C"/>
                </a:solidFill>
              </a:rPr>
              <a:t>statut a předmět funkce řízení rizik, funkce </a:t>
            </a:r>
            <a:r>
              <a:rPr lang="cs-CZ" altLang="zh-CN" sz="2400" dirty="0" err="1">
                <a:solidFill>
                  <a:srgbClr val="42607C"/>
                </a:solidFill>
              </a:rPr>
              <a:t>compliance</a:t>
            </a:r>
            <a:r>
              <a:rPr lang="cs-CZ" altLang="zh-CN" sz="2400" dirty="0">
                <a:solidFill>
                  <a:srgbClr val="42607C"/>
                </a:solidFill>
              </a:rPr>
              <a:t> a funkce vnitřního auditu a personální a technické zajištění jejich výkonu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2400" dirty="0">
                <a:solidFill>
                  <a:srgbClr val="42607C"/>
                </a:solidFill>
              </a:rPr>
              <a:t>strategický a periodický plán vnitřního auditu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včas vyhodnocuje pravidelné zprávy i mimořádná zjištění vrcholného vedení, vnitřního auditu, auditora či kontrolního orgánu a přijímá přiměřená opatření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alespoň jednou ročně vyhodnotí celkovou funkčnost a efektivnost ŘKS a zajistí případné kroky k nápravě zjištěných nedostatků</a:t>
            </a:r>
            <a:endParaRPr lang="cs-CZ" altLang="zh-CN" sz="2800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39AC92-6577-4619-95D0-09B1959EA75B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Organizace výkonu činnosti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organizační uspořádání musí stanovit jednoznačně a uceleně působnost a pravomoci, hlavní informační toky a vazby orgánů, výborů, útvarů, jejich členů a dalších pracovníků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zh-CN" sz="2800" dirty="0">
                <a:solidFill>
                  <a:srgbClr val="42607C"/>
                </a:solidFill>
              </a:rPr>
              <a:t>banka stanoví pracovní náplň jednotlivých útvarů a osob, vymezí klíčové funkce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zh-CN" sz="2800" dirty="0">
                <a:solidFill>
                  <a:srgbClr val="42607C"/>
                </a:solidFill>
              </a:rPr>
              <a:t>banka zamezuje vzniku možného střetu zájmů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zh-CN" sz="2400" dirty="0">
                <a:solidFill>
                  <a:srgbClr val="42607C"/>
                </a:solidFill>
              </a:rPr>
              <a:t>identifikuje oblasti možného vzniku, definuje postupy, pracovníkům uloží povinnost informovat ji o vzniklém nebo hrozícím střetu zájmů, zajistí nezávislost výkonu vnitřní kontroly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zh-CN" sz="2800" dirty="0">
                <a:solidFill>
                  <a:srgbClr val="42607C"/>
                </a:solidFill>
              </a:rPr>
              <a:t>řízení rizik musí být prováděno nezávisle na obchodní činnosti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39AC92-6577-4619-95D0-09B1959EA75B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Riziko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ziskovost banky ohrožována mnoha riziky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riziko je: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potenciální finanční ztráta banky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pravděpodobnost výskytu nepříznivé události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závažnost ztráty z neočekávané události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dopady nepříznivého vývoje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 pravděpodobnost, že se „věci budou vyvíjet špatně“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apod.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1731F2-1F82-4E55-952F-DD0C1DA966CD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Informace a komunikace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orgány, výbory, útvary i pracovníci musí mít pro své rozhodování a další činnosti k dispozici aktuální, spolehlivé a ucelené informace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zh-CN" sz="2800" dirty="0">
                <a:solidFill>
                  <a:srgbClr val="42607C"/>
                </a:solidFill>
              </a:rPr>
              <a:t>řídicí orgán musí být v přiměřené době informován o: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zh-CN" sz="2400" dirty="0">
                <a:solidFill>
                  <a:srgbClr val="42607C"/>
                </a:solidFill>
              </a:rPr>
              <a:t>všech skutečnostech, které by mohly významně nepříznivě ovlivnit finanční situaci banky, a všech překročeních limitů ohrožujících dodržení akceptované míry rizik</a:t>
            </a:r>
          </a:p>
          <a:p>
            <a:pPr marL="342900" lvl="1" indent="-342900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altLang="zh-CN" dirty="0">
                <a:solidFill>
                  <a:srgbClr val="42607C"/>
                </a:solidFill>
              </a:rPr>
              <a:t>vedení banky musí být pravidelně informováno o: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zh-CN" sz="2400" dirty="0">
                <a:solidFill>
                  <a:srgbClr val="42607C"/>
                </a:solidFill>
              </a:rPr>
              <a:t>dodržování požadavků stanovených právními předpisy a vnitřními předpisy, dodržování pravidel pro velké expozice a o riziku koncentrace, míře podstupovaných rizik, celkovém rizikovém profilu, kapitálových poměrech, ...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39AC92-6577-4619-95D0-09B1959EA75B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Banka musí mít a využívat informace o: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průběhu a výsledcích výkonu činností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srovnání míry podstupovaného rizika s vnitřními limity a s regulatorními požadavky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výsledcích analýz jednotlivých rizik a úvěrového portfolia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výsledcích stresových testů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výsledcích zpětného testování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výsledcích měření likvidity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srovnání skutečného vývoje likvidity s příslušným scénářem a limity pro řízení rizika likvidity</a:t>
            </a:r>
          </a:p>
          <a:p>
            <a:pPr marL="342900" lvl="4" indent="-342900" eaLnBrk="1" hangingPunct="1">
              <a:lnSpc>
                <a:spcPct val="80000"/>
              </a:lnSpc>
              <a:buFont typeface="Arial" charset="0"/>
              <a:buChar char="•"/>
            </a:pPr>
            <a:endParaRPr lang="cs-CZ" sz="2800" dirty="0">
              <a:solidFill>
                <a:srgbClr val="42607C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potřebná data banka uchovává nejméně 5 let</a:t>
            </a:r>
            <a:endParaRPr lang="cs-CZ" altLang="zh-CN" sz="2800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39AC92-6577-4619-95D0-09B1959EA75B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Systém řízení rizik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dirty="0">
                <a:solidFill>
                  <a:srgbClr val="42607C"/>
                </a:solidFill>
              </a:rPr>
              <a:t>ŘKS musí umožňovat soustavné řízení rizik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>
                <a:solidFill>
                  <a:srgbClr val="42607C"/>
                </a:solidFill>
              </a:rPr>
              <a:t>při řízení rizik banka musí zohlednit všechna významná rizika, rizikové faktory, vnitřní a vnější faktory, kvantitativní a kvalitativní aspekty rizik, reálné možnosti jejich řízení a s tím spojené náklady a výnosy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>
                <a:solidFill>
                  <a:srgbClr val="42607C"/>
                </a:solidFill>
              </a:rPr>
              <a:t>banka zavede a udržuje: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2000" dirty="0">
                <a:solidFill>
                  <a:srgbClr val="42607C"/>
                </a:solidFill>
              </a:rPr>
              <a:t>strategii a postupy pro rozpoznávání, vyhodnocování, měření, sledování, ohlašování a omezování rizik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2000" dirty="0">
                <a:solidFill>
                  <a:srgbClr val="42607C"/>
                </a:solidFill>
              </a:rPr>
              <a:t>soustavu limitů + postupy při překročení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2000" dirty="0">
                <a:solidFill>
                  <a:srgbClr val="42607C"/>
                </a:solidFill>
              </a:rPr>
              <a:t>zásady kontrolních mechanismů a činností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2000" dirty="0">
                <a:solidFill>
                  <a:srgbClr val="42607C"/>
                </a:solidFill>
              </a:rPr>
              <a:t>funkci řízení rizik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>
                <a:solidFill>
                  <a:srgbClr val="42607C"/>
                </a:solidFill>
              </a:rPr>
              <a:t>banka zajišťuje kapitálové nebo jiné vhodné krytí rizik, kterým je nebo může být vystavena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>
                <a:solidFill>
                  <a:srgbClr val="42607C"/>
                </a:solidFill>
              </a:rPr>
              <a:t>banka rozpoznává rizika spjatá s novými produkty, činnostmi a systémy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39AC92-6577-4619-95D0-09B1959EA75B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Vnitřní audit (1)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2"/>
            <a:ext cx="8229600" cy="476594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300" dirty="0">
                <a:solidFill>
                  <a:srgbClr val="42607C"/>
                </a:solidFill>
              </a:rPr>
              <a:t>musí pokrývat uceleně a propojeně veškeré činnosti banky a zaměřovat se na odhalování nedostatků a rizik</a:t>
            </a:r>
          </a:p>
          <a:p>
            <a:pPr eaLnBrk="1" hangingPunct="1">
              <a:lnSpc>
                <a:spcPct val="80000"/>
              </a:lnSpc>
            </a:pPr>
            <a:r>
              <a:rPr lang="cs-CZ" sz="2300" dirty="0">
                <a:solidFill>
                  <a:srgbClr val="42607C"/>
                </a:solidFill>
              </a:rPr>
              <a:t>musí poskytovat objektivní a nezávislé ujištění o činnostech banky, informace o zjištěných skutečnostech a jasná doporučení k zajištění nápravy</a:t>
            </a:r>
          </a:p>
          <a:p>
            <a:pPr eaLnBrk="1" hangingPunct="1">
              <a:lnSpc>
                <a:spcPct val="80000"/>
              </a:lnSpc>
            </a:pPr>
            <a:r>
              <a:rPr lang="cs-CZ" sz="2300" dirty="0">
                <a:solidFill>
                  <a:srgbClr val="42607C"/>
                </a:solidFill>
              </a:rPr>
              <a:t>působnost se vztahuje zejména na: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dirty="0">
                <a:solidFill>
                  <a:srgbClr val="42607C"/>
                </a:solidFill>
              </a:rPr>
              <a:t>dodržování pravidel obezřetného podnikání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dirty="0">
                <a:solidFill>
                  <a:srgbClr val="42607C"/>
                </a:solidFill>
              </a:rPr>
              <a:t>dodržování stanovených zásad, cílů a postupů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dirty="0">
                <a:solidFill>
                  <a:srgbClr val="42607C"/>
                </a:solidFill>
              </a:rPr>
              <a:t>systém řízení rizik a vnitřní kontroly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dirty="0">
                <a:solidFill>
                  <a:srgbClr val="42607C"/>
                </a:solidFill>
              </a:rPr>
              <a:t>finanční řízení a řádnost hospodaření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dirty="0">
                <a:solidFill>
                  <a:srgbClr val="42607C"/>
                </a:solidFill>
              </a:rPr>
              <a:t>úplnost, průkaznost a správnost vedení účetnictví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dirty="0">
                <a:solidFill>
                  <a:srgbClr val="42607C"/>
                </a:solidFill>
              </a:rPr>
              <a:t>spolehlivost  a bezrozpornost informací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dirty="0">
                <a:solidFill>
                  <a:srgbClr val="42607C"/>
                </a:solidFill>
              </a:rPr>
              <a:t>funkčnost a bezpečnost informačního a komunikačního systému</a:t>
            </a:r>
          </a:p>
          <a:p>
            <a:pPr marL="342900" lvl="1" indent="-342900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>
                <a:solidFill>
                  <a:srgbClr val="42607C"/>
                </a:solidFill>
              </a:rPr>
              <a:t>osoba ve vedení funkce vnitřního auditu se může zúčastnit zasedání všech poradních a rozhodovacích orgánů banky, má přístup ke všem relevantním dokumentům a informacím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39AC92-6577-4619-95D0-09B1959EA75B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Vnitřní audit (2)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2"/>
            <a:ext cx="8229600" cy="469393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při výkonu vnitřního auditu musí být provedeny tyto činnosti: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2400" dirty="0">
                <a:solidFill>
                  <a:srgbClr val="42607C"/>
                </a:solidFill>
              </a:rPr>
              <a:t>min. 1x ročně sestavení analýzy rizik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zh-CN" sz="2000" dirty="0">
                <a:solidFill>
                  <a:srgbClr val="42607C"/>
                </a:solidFill>
              </a:rPr>
              <a:t>hodnotí míru rizik spojených s činností banky – zohledňuje pravděpodobnost selhání ŘKS v jednotlivých oblastech a míru možné ztráty z tohoto selhání vyplývající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2400" dirty="0">
                <a:solidFill>
                  <a:srgbClr val="42607C"/>
                </a:solidFill>
              </a:rPr>
              <a:t>sestavení plánů vnitřního auditu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zh-CN" sz="2000" dirty="0">
                <a:solidFill>
                  <a:srgbClr val="42607C"/>
                </a:solidFill>
              </a:rPr>
              <a:t>strategický plán na období tří až pěti let, smyslem efektivně rozvrhnout činnost vnitřního auditu v uvedeném období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zh-CN" sz="2000" dirty="0">
                <a:solidFill>
                  <a:srgbClr val="42607C"/>
                </a:solidFill>
              </a:rPr>
              <a:t>periodický plán na období jednoho roku, smyslem určit cíl, předmět a termín plánovaných auditů v daném období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2400" dirty="0">
                <a:solidFill>
                  <a:srgbClr val="42607C"/>
                </a:solidFill>
              </a:rPr>
              <a:t>zavedení a udržování systému sledování opatření k nápravě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zh-CN" sz="2400" dirty="0">
                <a:solidFill>
                  <a:srgbClr val="42607C"/>
                </a:solidFill>
              </a:rPr>
              <a:t>min. 1x ročně vyhodnocení funkčnosti a efektivnosti ŘKS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39AC92-6577-4619-95D0-09B1959EA75B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Vnitřní audit (3)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84551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700" dirty="0">
                <a:solidFill>
                  <a:srgbClr val="42607C"/>
                </a:solidFill>
              </a:rPr>
              <a:t>statut vnitřního auditu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300" dirty="0">
                <a:solidFill>
                  <a:srgbClr val="42607C"/>
                </a:solidFill>
              </a:rPr>
              <a:t>působnost a pravomoci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300" dirty="0">
                <a:solidFill>
                  <a:srgbClr val="42607C"/>
                </a:solidFill>
              </a:rPr>
              <a:t>cíl, předmět a rozsah výkonu vnitřního auditu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300" dirty="0">
                <a:solidFill>
                  <a:srgbClr val="42607C"/>
                </a:solidFill>
              </a:rPr>
              <a:t>povaha vykonávaných činností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300" dirty="0">
                <a:solidFill>
                  <a:srgbClr val="42607C"/>
                </a:solidFill>
              </a:rPr>
              <a:t>proces plánování auditu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300" dirty="0">
                <a:solidFill>
                  <a:srgbClr val="42607C"/>
                </a:solidFill>
              </a:rPr>
              <a:t>způsob sdělení výsledků a ukládání opatření k nápravě</a:t>
            </a:r>
          </a:p>
          <a:p>
            <a:pPr marL="342900" lvl="1" indent="-342900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700" dirty="0">
                <a:solidFill>
                  <a:srgbClr val="42607C"/>
                </a:solidFill>
              </a:rPr>
              <a:t>výkon vnitřního auditu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300" dirty="0">
                <a:solidFill>
                  <a:srgbClr val="42607C"/>
                </a:solidFill>
              </a:rPr>
              <a:t>pro každou </a:t>
            </a:r>
            <a:r>
              <a:rPr lang="cs-CZ" sz="2300" dirty="0" err="1">
                <a:solidFill>
                  <a:srgbClr val="42607C"/>
                </a:solidFill>
              </a:rPr>
              <a:t>auditní</a:t>
            </a:r>
            <a:r>
              <a:rPr lang="cs-CZ" sz="2300" dirty="0">
                <a:solidFill>
                  <a:srgbClr val="42607C"/>
                </a:solidFill>
              </a:rPr>
              <a:t> akci se vede auditorský spis </a:t>
            </a:r>
            <a:r>
              <a:rPr lang="cs-CZ" sz="2300" dirty="0">
                <a:solidFill>
                  <a:srgbClr val="42607C"/>
                </a:solidFill>
                <a:latin typeface="Times New Roman"/>
                <a:cs typeface="Times New Roman"/>
              </a:rPr>
              <a:t>→ </a:t>
            </a:r>
            <a:r>
              <a:rPr lang="cs-CZ" sz="2300" dirty="0" err="1">
                <a:solidFill>
                  <a:srgbClr val="42607C"/>
                </a:solidFill>
              </a:rPr>
              <a:t>rekonstruovatelnost</a:t>
            </a:r>
            <a:r>
              <a:rPr lang="cs-CZ" sz="2300" dirty="0">
                <a:solidFill>
                  <a:srgbClr val="42607C"/>
                </a:solidFill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300" dirty="0">
                <a:solidFill>
                  <a:srgbClr val="42607C"/>
                </a:solidFill>
              </a:rPr>
              <a:t>o provedeném auditu vypracována zpráva (cíl, předmět, rozsah provedeného auditu, zjištění + návrh opatření k nápravě, vyhodnocení  míry rizika a přijatelnosti nekrytého rizika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300" dirty="0">
                <a:solidFill>
                  <a:srgbClr val="42607C"/>
                </a:solidFill>
              </a:rPr>
              <a:t>pravidelně informovat (řídicí orgán, kontrolní orgán, vedení banky, případně výbor pro audit)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39AC92-6577-4619-95D0-09B1959EA75B}" type="slidenum">
              <a:rPr lang="fr-FR" smtClean="0"/>
              <a:pPr>
                <a:defRPr/>
              </a:pPr>
              <a:t>25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Ověřování ŘKS banky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dirty="0">
                <a:solidFill>
                  <a:srgbClr val="42607C"/>
                </a:solidFill>
              </a:rPr>
              <a:t>ŘKS je ověřován také auditorem</a:t>
            </a:r>
          </a:p>
          <a:p>
            <a:pPr eaLnBrk="1" hangingPunct="1">
              <a:lnSpc>
                <a:spcPct val="80000"/>
              </a:lnSpc>
            </a:pPr>
            <a:r>
              <a:rPr lang="cs-CZ" dirty="0">
                <a:solidFill>
                  <a:srgbClr val="42607C"/>
                </a:solidFill>
              </a:rPr>
              <a:t>výsledkem ověření je zpráva, která vyhovuje těmto požadavkům:</a:t>
            </a:r>
          </a:p>
          <a:p>
            <a:pPr lvl="1" eaLnBrk="1" hangingPunct="1">
              <a:lnSpc>
                <a:spcPct val="80000"/>
              </a:lnSpc>
            </a:pPr>
            <a:r>
              <a:rPr lang="cs-CZ" dirty="0">
                <a:solidFill>
                  <a:srgbClr val="42607C"/>
                </a:solidFill>
              </a:rPr>
              <a:t>ověření bylo provedeno podle stavu k 31. 12.</a:t>
            </a:r>
          </a:p>
          <a:p>
            <a:pPr lvl="1" eaLnBrk="1" hangingPunct="1">
              <a:lnSpc>
                <a:spcPct val="80000"/>
              </a:lnSpc>
            </a:pPr>
            <a:r>
              <a:rPr lang="cs-CZ" dirty="0">
                <a:solidFill>
                  <a:srgbClr val="42607C"/>
                </a:solidFill>
              </a:rPr>
              <a:t>banka předloží zprávu o ověření ŘKS České národní bance do 28. 2. následujícího roku</a:t>
            </a:r>
          </a:p>
          <a:p>
            <a:pPr lvl="1" eaLnBrk="1" hangingPunct="1">
              <a:lnSpc>
                <a:spcPct val="80000"/>
              </a:lnSpc>
            </a:pPr>
            <a:r>
              <a:rPr lang="cs-CZ" dirty="0">
                <a:solidFill>
                  <a:srgbClr val="42607C"/>
                </a:solidFill>
              </a:rPr>
              <a:t>zpráva splňuje požadavky ČNB na strukturu této zprávy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39AC92-6577-4619-95D0-09B1959EA75B}" type="slidenum">
              <a:rPr lang="fr-FR" smtClean="0"/>
              <a:pPr>
                <a:defRPr/>
              </a:pPr>
              <a:t>26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Struktura zprávy o ověření ŘKS auditorem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0" y="1903413"/>
            <a:ext cx="9144000" cy="4525962"/>
          </a:xfrm>
        </p:spPr>
        <p:txBody>
          <a:bodyPr/>
          <a:lstStyle/>
          <a:p>
            <a:pPr marL="342900" lvl="1" indent="-342900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500" dirty="0">
                <a:solidFill>
                  <a:srgbClr val="42607C"/>
                </a:solidFill>
              </a:rPr>
              <a:t>stručný popis ověřovaných oblastí</a:t>
            </a:r>
          </a:p>
          <a:p>
            <a:pPr marL="342900" lvl="1" indent="-342900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500" dirty="0">
                <a:solidFill>
                  <a:srgbClr val="42607C"/>
                </a:solidFill>
              </a:rPr>
              <a:t>identifikace zavedených mechanismů vnitřní kontroly a zhodnocení funkčnosti a efektivnosti těchto mechanismů, zejména porovnáním s uznávanými standardy</a:t>
            </a:r>
          </a:p>
          <a:p>
            <a:pPr marL="342900" lvl="1" indent="-342900"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500" dirty="0">
                <a:solidFill>
                  <a:srgbClr val="42607C"/>
                </a:solidFill>
              </a:rPr>
              <a:t>specifikace chybějících mechanismů vnitřní kontroly a vyhodnocení závažnosti jednotlivých nedostatků: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200" dirty="0">
                <a:solidFill>
                  <a:srgbClr val="42607C"/>
                </a:solidFill>
              </a:rPr>
              <a:t>podrobně popsat nedostatky a zhodnotit jejich závažnost podle stupnice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>
                <a:solidFill>
                  <a:srgbClr val="42607C"/>
                </a:solidFill>
              </a:rPr>
              <a:t>nedostatek s velmi vysokou mírou závažnosti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>
                <a:solidFill>
                  <a:srgbClr val="42607C"/>
                </a:solidFill>
              </a:rPr>
              <a:t>nedostatek s vysokou mírou závažnosti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>
                <a:solidFill>
                  <a:srgbClr val="42607C"/>
                </a:solidFill>
              </a:rPr>
              <a:t>nedostatek se střední mírou závažnosti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>
                <a:solidFill>
                  <a:srgbClr val="42607C"/>
                </a:solidFill>
              </a:rPr>
              <a:t>nedostatek s nízkou mírou závažnosti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200" dirty="0">
                <a:solidFill>
                  <a:srgbClr val="42607C"/>
                </a:solidFill>
              </a:rPr>
              <a:t>identifikovat chybějící mechanismy vnitřní kontroly a popsat, jaký vliv tyto skutečnosti představovaly a představují pro funkčnost a efektivnost řídicího a kontrolního systému nebo jeho součástí</a:t>
            </a:r>
          </a:p>
          <a:p>
            <a:pPr marL="342900" lvl="1" indent="-342900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500" dirty="0">
                <a:solidFill>
                  <a:srgbClr val="42607C"/>
                </a:solidFill>
              </a:rPr>
              <a:t>celkové vyhodnocení funkčnosti a efektivnosti ŘKS v dané oblasti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39AC92-6577-4619-95D0-09B1959EA75B}" type="slidenum">
              <a:rPr lang="fr-FR" smtClean="0"/>
              <a:pPr>
                <a:defRPr/>
              </a:pPr>
              <a:t>27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FCC58F-4606-4AE5-8834-33DACB2F3CB7}" type="slidenum">
              <a:rPr lang="fr-FR" smtClean="0"/>
              <a:pPr>
                <a:defRPr/>
              </a:pPr>
              <a:t>28</a:t>
            </a:fld>
            <a:endParaRPr lang="fr-FR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0"/>
            <a:ext cx="7932737" cy="383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188" y="3779838"/>
            <a:ext cx="7924800" cy="307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Povinná literatura k ŘKS banky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FD5B27-5D10-46B6-82DC-B220019E753A}" type="slidenum">
              <a:rPr lang="fr-FR" smtClean="0"/>
              <a:pPr>
                <a:defRPr/>
              </a:pPr>
              <a:t>29</a:t>
            </a:fld>
            <a:endParaRPr lang="fr-FR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251520" y="1916832"/>
            <a:ext cx="8640960" cy="4680520"/>
          </a:xfrm>
        </p:spPr>
        <p:txBody>
          <a:bodyPr/>
          <a:lstStyle/>
          <a:p>
            <a:pPr marL="342900" lvl="1" indent="-342900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dirty="0">
                <a:solidFill>
                  <a:srgbClr val="42607C"/>
                </a:solidFill>
              </a:rPr>
              <a:t>Vyhláška ČNB č. 163/2014 Sb., o výkonu činnosti bank, spořitelních a úvěrních družstev a obchodníků s cennými papíry</a:t>
            </a:r>
          </a:p>
          <a:p>
            <a:pPr marL="742950" lvl="2" indent="-342900" eaLnBrk="1" hangingPunct="1">
              <a:lnSpc>
                <a:spcPct val="80000"/>
              </a:lnSpc>
            </a:pPr>
            <a:r>
              <a:rPr lang="cs-CZ" dirty="0">
                <a:solidFill>
                  <a:srgbClr val="42607C"/>
                </a:solidFill>
              </a:rPr>
              <a:t>část druhá: Řídicí a kontrolní systém, § 8 – 33, § 46 – 53</a:t>
            </a:r>
          </a:p>
          <a:p>
            <a:pPr marL="742950" lvl="2" indent="-342900" eaLnBrk="1" hangingPunct="1">
              <a:lnSpc>
                <a:spcPct val="80000"/>
              </a:lnSpc>
            </a:pPr>
            <a:r>
              <a:rPr lang="cs-CZ" dirty="0">
                <a:solidFill>
                  <a:srgbClr val="42607C"/>
                </a:solidFill>
              </a:rPr>
              <a:t>Příloha č. 2: Podrobnější vymezení některých požadavků na činnosti a výbory kontrolního orgánu</a:t>
            </a:r>
          </a:p>
          <a:p>
            <a:pPr marL="742950" lvl="2" indent="-342900" eaLnBrk="1" hangingPunct="1">
              <a:lnSpc>
                <a:spcPct val="80000"/>
              </a:lnSpc>
            </a:pPr>
            <a:r>
              <a:rPr lang="cs-CZ" dirty="0">
                <a:solidFill>
                  <a:srgbClr val="42607C"/>
                </a:solidFill>
              </a:rPr>
              <a:t>Příloha č. 8: Podrobnější vymezení některých požadavků na vnitřní audit</a:t>
            </a:r>
          </a:p>
          <a:p>
            <a:pPr marL="742950" lvl="2" indent="-342900" eaLnBrk="1" hangingPunct="1">
              <a:lnSpc>
                <a:spcPct val="80000"/>
              </a:lnSpc>
            </a:pPr>
            <a:r>
              <a:rPr lang="cs-CZ" dirty="0">
                <a:solidFill>
                  <a:srgbClr val="42607C"/>
                </a:solidFill>
              </a:rPr>
              <a:t>Příloha č. 9: Podrobnější vymezení požadavků na zprávu o ověření ŘKS auditorem</a:t>
            </a:r>
          </a:p>
          <a:p>
            <a:pPr marL="0" lvl="1" indent="0" eaLnBrk="1" hangingPunct="1">
              <a:lnSpc>
                <a:spcPct val="80000"/>
              </a:lnSpc>
              <a:buNone/>
            </a:pPr>
            <a:endParaRPr lang="cs-CZ" sz="2500" dirty="0">
              <a:solidFill>
                <a:srgbClr val="42607C"/>
              </a:solidFill>
            </a:endParaRPr>
          </a:p>
          <a:p>
            <a:pPr marL="0" lvl="1" indent="0" eaLnBrk="1" hangingPunct="1">
              <a:lnSpc>
                <a:spcPct val="80000"/>
              </a:lnSpc>
              <a:buNone/>
            </a:pPr>
            <a:r>
              <a:rPr lang="cs-CZ" sz="2500" dirty="0">
                <a:solidFill>
                  <a:srgbClr val="42607C"/>
                </a:solidFill>
                <a:hlinkClick r:id="rId3"/>
              </a:rPr>
              <a:t>https://www.cnb.cz/cs/legislativa/vykon-cinnosti-a-obezretnostni-pravidla/vykon-cinnosti-a-obezretnostni-pravidla-vyhlaska-163-2014/</a:t>
            </a:r>
            <a:endParaRPr lang="cs-CZ" sz="2500" dirty="0">
              <a:solidFill>
                <a:srgbClr val="42607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Riziko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marL="342900" lvl="1" indent="-342900" eaLnBrk="1" hangingPunct="1">
              <a:lnSpc>
                <a:spcPct val="80000"/>
              </a:lnSpc>
              <a:buClr>
                <a:srgbClr val="42607C"/>
              </a:buClr>
              <a:buFont typeface="Arial" charset="0"/>
              <a:buChar char="•"/>
            </a:pPr>
            <a:r>
              <a:rPr lang="cs-CZ" sz="3200" dirty="0">
                <a:solidFill>
                  <a:srgbClr val="42607C"/>
                </a:solidFill>
              </a:rPr>
              <a:t>charakteristické rysy rizika: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je vyčíslitelné (na rozdíl od nejistoty a pochybnosti)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alespoň 1 z možných výsledků je nežádoucí</a:t>
            </a:r>
          </a:p>
          <a:p>
            <a:pPr marL="342900" lvl="1" indent="-342900" eaLnBrk="1" hangingPunct="1">
              <a:lnSpc>
                <a:spcPct val="80000"/>
              </a:lnSpc>
              <a:buClr>
                <a:srgbClr val="42607C"/>
              </a:buClr>
              <a:buFont typeface="Arial" charset="0"/>
              <a:buChar char="•"/>
            </a:pPr>
            <a:r>
              <a:rPr lang="cs-CZ" sz="3200" dirty="0">
                <a:solidFill>
                  <a:srgbClr val="42607C"/>
                </a:solidFill>
              </a:rPr>
              <a:t>riziko má: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kvantitativní složku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kvalitativní složku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50E300-7102-4F86-B90E-094D5D7E0B30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cs-CZ" sz="4400">
              <a:solidFill>
                <a:srgbClr val="42607C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cs-CZ" sz="4400">
                <a:solidFill>
                  <a:srgbClr val="42607C"/>
                </a:solidFill>
              </a:rPr>
              <a:t>M Ě J T E   S E   H E Z K Y</a:t>
            </a:r>
          </a:p>
          <a:p>
            <a:pPr algn="ctr" eaLnBrk="1" hangingPunct="1">
              <a:buFont typeface="Arial" charset="0"/>
              <a:buNone/>
            </a:pPr>
            <a:r>
              <a:rPr lang="cs-CZ" sz="6000">
                <a:solidFill>
                  <a:srgbClr val="42607C"/>
                </a:solidFill>
                <a:sym typeface="Wingdings" pitchFamily="2" charset="2"/>
              </a:rPr>
              <a:t>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E486B9-DFA6-436E-9627-1363398BA490}" type="slidenum">
              <a:rPr lang="fr-FR" smtClean="0"/>
              <a:pPr>
                <a:defRPr/>
              </a:pPr>
              <a:t>30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360363"/>
            <a:ext cx="822960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Klasifikace rizik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dirty="0">
                <a:solidFill>
                  <a:srgbClr val="42607C"/>
                </a:solidFill>
              </a:rPr>
              <a:t>kvantifikovatelná x nekvantifikovatelná</a:t>
            </a:r>
          </a:p>
          <a:p>
            <a:pPr marL="342900" lvl="4" indent="-342900" eaLnBrk="1" hangingPunct="1">
              <a:lnSpc>
                <a:spcPct val="80000"/>
              </a:lnSpc>
              <a:buFont typeface="Arial" charset="0"/>
              <a:buChar char="•"/>
            </a:pPr>
            <a:endParaRPr lang="cs-CZ" sz="3200" dirty="0">
              <a:solidFill>
                <a:srgbClr val="42607C"/>
              </a:solidFill>
            </a:endParaRPr>
          </a:p>
          <a:p>
            <a:pPr marL="2171700" lvl="8" indent="-342900">
              <a:lnSpc>
                <a:spcPct val="80000"/>
              </a:lnSpc>
              <a:buFont typeface="Arial" charset="0"/>
              <a:buChar char="•"/>
            </a:pPr>
            <a:endParaRPr lang="cs-CZ" sz="800" dirty="0">
              <a:solidFill>
                <a:srgbClr val="42607C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dirty="0">
                <a:solidFill>
                  <a:srgbClr val="42607C"/>
                </a:solidFill>
              </a:rPr>
              <a:t>zajistitelná x nezajistitelná</a:t>
            </a:r>
          </a:p>
          <a:p>
            <a:pPr marL="342900" lvl="4" indent="-342900" eaLnBrk="1" hangingPunct="1">
              <a:lnSpc>
                <a:spcPct val="80000"/>
              </a:lnSpc>
              <a:buFont typeface="Arial" charset="0"/>
              <a:buChar char="•"/>
            </a:pPr>
            <a:endParaRPr lang="cs-CZ" sz="3200" dirty="0">
              <a:solidFill>
                <a:srgbClr val="42607C"/>
              </a:solidFill>
            </a:endParaRPr>
          </a:p>
          <a:p>
            <a:pPr marL="2171700" lvl="8" indent="-342900">
              <a:lnSpc>
                <a:spcPct val="80000"/>
              </a:lnSpc>
              <a:buFont typeface="Arial" charset="0"/>
              <a:buChar char="•"/>
            </a:pPr>
            <a:endParaRPr lang="cs-CZ" sz="800" dirty="0">
              <a:solidFill>
                <a:srgbClr val="42607C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dirty="0">
                <a:solidFill>
                  <a:srgbClr val="42607C"/>
                </a:solidFill>
              </a:rPr>
              <a:t>vnitřní x vnější</a:t>
            </a:r>
          </a:p>
          <a:p>
            <a:pPr marL="342900" lvl="4" indent="-342900" eaLnBrk="1" hangingPunct="1">
              <a:lnSpc>
                <a:spcPct val="80000"/>
              </a:lnSpc>
              <a:buFont typeface="Arial" charset="0"/>
              <a:buChar char="•"/>
            </a:pPr>
            <a:endParaRPr lang="cs-CZ" sz="3200" dirty="0">
              <a:solidFill>
                <a:srgbClr val="42607C"/>
              </a:solidFill>
            </a:endParaRPr>
          </a:p>
          <a:p>
            <a:pPr marL="2171700" lvl="8" indent="-342900">
              <a:lnSpc>
                <a:spcPct val="80000"/>
              </a:lnSpc>
              <a:buFont typeface="Arial" charset="0"/>
              <a:buChar char="•"/>
            </a:pPr>
            <a:endParaRPr lang="cs-CZ" sz="800" dirty="0">
              <a:solidFill>
                <a:srgbClr val="42607C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dirty="0">
                <a:solidFill>
                  <a:srgbClr val="42607C"/>
                </a:solidFill>
              </a:rPr>
              <a:t>podle druhu:	</a:t>
            </a:r>
          </a:p>
          <a:p>
            <a:pPr marL="742950" lvl="2" indent="-342900" eaLnBrk="1" hangingPunct="1">
              <a:lnSpc>
                <a:spcPct val="80000"/>
              </a:lnSpc>
            </a:pPr>
            <a:endParaRPr lang="cs-CZ" sz="2800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09F937-A787-4406-BAFD-A567E7EFE977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Druhy bankovních rizik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rgbClr val="42607C"/>
                </a:solidFill>
              </a:rPr>
              <a:t>úvěrové riziko </a:t>
            </a:r>
            <a:r>
              <a:rPr lang="cs-CZ" sz="2400" dirty="0">
                <a:solidFill>
                  <a:srgbClr val="42607C"/>
                </a:solidFill>
              </a:rPr>
              <a:t>(credit risk)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tržní riziko </a:t>
            </a:r>
            <a:r>
              <a:rPr lang="cs-CZ" sz="2400" dirty="0">
                <a:solidFill>
                  <a:srgbClr val="42607C"/>
                </a:solidFill>
              </a:rPr>
              <a:t>(market risk)</a:t>
            </a:r>
          </a:p>
          <a:p>
            <a:pPr lvl="1" eaLnBrk="1" hangingPunct="1"/>
            <a:r>
              <a:rPr lang="cs-CZ" altLang="zh-CN" dirty="0">
                <a:solidFill>
                  <a:srgbClr val="42607C"/>
                </a:solidFill>
              </a:rPr>
              <a:t>akciové riziko </a:t>
            </a:r>
            <a:r>
              <a:rPr lang="cs-CZ" altLang="zh-CN" sz="2400" dirty="0">
                <a:solidFill>
                  <a:srgbClr val="42607C"/>
                </a:solidFill>
              </a:rPr>
              <a:t>(</a:t>
            </a:r>
            <a:r>
              <a:rPr lang="cs-CZ" altLang="zh-CN" sz="2400" dirty="0" err="1">
                <a:solidFill>
                  <a:srgbClr val="42607C"/>
                </a:solidFill>
              </a:rPr>
              <a:t>equity</a:t>
            </a:r>
            <a:r>
              <a:rPr lang="cs-CZ" altLang="zh-CN" sz="2400" dirty="0">
                <a:solidFill>
                  <a:srgbClr val="42607C"/>
                </a:solidFill>
              </a:rPr>
              <a:t> risk)</a:t>
            </a:r>
          </a:p>
          <a:p>
            <a:pPr lvl="1" eaLnBrk="1" hangingPunct="1"/>
            <a:r>
              <a:rPr lang="cs-CZ" altLang="zh-CN" dirty="0">
                <a:solidFill>
                  <a:srgbClr val="42607C"/>
                </a:solidFill>
              </a:rPr>
              <a:t>komoditní riziko </a:t>
            </a:r>
            <a:r>
              <a:rPr lang="cs-CZ" altLang="zh-CN" sz="2400" dirty="0">
                <a:solidFill>
                  <a:srgbClr val="42607C"/>
                </a:solidFill>
              </a:rPr>
              <a:t>(</a:t>
            </a:r>
            <a:r>
              <a:rPr lang="cs-CZ" altLang="zh-CN" sz="2400" dirty="0" err="1">
                <a:solidFill>
                  <a:srgbClr val="42607C"/>
                </a:solidFill>
              </a:rPr>
              <a:t>commodity</a:t>
            </a:r>
            <a:r>
              <a:rPr lang="cs-CZ" altLang="zh-CN" sz="2400" dirty="0">
                <a:solidFill>
                  <a:srgbClr val="42607C"/>
                </a:solidFill>
              </a:rPr>
              <a:t> risk)</a:t>
            </a:r>
          </a:p>
          <a:p>
            <a:pPr lvl="1" eaLnBrk="1" hangingPunct="1"/>
            <a:r>
              <a:rPr lang="cs-CZ" altLang="zh-CN" dirty="0">
                <a:solidFill>
                  <a:srgbClr val="42607C"/>
                </a:solidFill>
              </a:rPr>
              <a:t>měnové riziko </a:t>
            </a:r>
            <a:r>
              <a:rPr lang="cs-CZ" altLang="zh-CN" sz="2400" dirty="0">
                <a:solidFill>
                  <a:srgbClr val="42607C"/>
                </a:solidFill>
              </a:rPr>
              <a:t>(</a:t>
            </a:r>
            <a:r>
              <a:rPr lang="cs-CZ" altLang="zh-CN" sz="2400" dirty="0" err="1">
                <a:solidFill>
                  <a:srgbClr val="42607C"/>
                </a:solidFill>
              </a:rPr>
              <a:t>exchange</a:t>
            </a:r>
            <a:r>
              <a:rPr lang="cs-CZ" altLang="zh-CN" sz="2400" dirty="0">
                <a:solidFill>
                  <a:srgbClr val="42607C"/>
                </a:solidFill>
              </a:rPr>
              <a:t> </a:t>
            </a:r>
            <a:r>
              <a:rPr lang="cs-CZ" altLang="zh-CN" sz="2400" dirty="0" err="1">
                <a:solidFill>
                  <a:srgbClr val="42607C"/>
                </a:solidFill>
              </a:rPr>
              <a:t>rate</a:t>
            </a:r>
            <a:r>
              <a:rPr lang="cs-CZ" altLang="zh-CN" sz="2400" dirty="0">
                <a:solidFill>
                  <a:srgbClr val="42607C"/>
                </a:solidFill>
              </a:rPr>
              <a:t> risk)</a:t>
            </a:r>
          </a:p>
          <a:p>
            <a:pPr lvl="1" eaLnBrk="1" hangingPunct="1"/>
            <a:r>
              <a:rPr lang="cs-CZ" altLang="zh-CN" dirty="0">
                <a:solidFill>
                  <a:srgbClr val="42607C"/>
                </a:solidFill>
              </a:rPr>
              <a:t>úrokové riziko </a:t>
            </a:r>
            <a:r>
              <a:rPr lang="cs-CZ" altLang="zh-CN" sz="2400" dirty="0">
                <a:solidFill>
                  <a:srgbClr val="42607C"/>
                </a:solidFill>
              </a:rPr>
              <a:t>(</a:t>
            </a:r>
            <a:r>
              <a:rPr lang="cs-CZ" altLang="zh-CN" sz="2400" dirty="0" err="1">
                <a:solidFill>
                  <a:srgbClr val="42607C"/>
                </a:solidFill>
              </a:rPr>
              <a:t>interest</a:t>
            </a:r>
            <a:r>
              <a:rPr lang="cs-CZ" altLang="zh-CN" sz="2400" dirty="0">
                <a:solidFill>
                  <a:srgbClr val="42607C"/>
                </a:solidFill>
              </a:rPr>
              <a:t> </a:t>
            </a:r>
            <a:r>
              <a:rPr lang="cs-CZ" altLang="zh-CN" sz="2400" dirty="0" err="1">
                <a:solidFill>
                  <a:srgbClr val="42607C"/>
                </a:solidFill>
              </a:rPr>
              <a:t>rate</a:t>
            </a:r>
            <a:r>
              <a:rPr lang="cs-CZ" altLang="zh-CN" sz="2400" dirty="0">
                <a:solidFill>
                  <a:srgbClr val="42607C"/>
                </a:solidFill>
              </a:rPr>
              <a:t> risk)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riziko likvidity </a:t>
            </a:r>
            <a:r>
              <a:rPr lang="cs-CZ" altLang="zh-CN" sz="2400" dirty="0">
                <a:solidFill>
                  <a:srgbClr val="42607C"/>
                </a:solidFill>
              </a:rPr>
              <a:t>(liquidity risk)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operační (provozní) riziko </a:t>
            </a:r>
            <a:r>
              <a:rPr lang="cs-CZ" altLang="zh-CN" sz="2400" dirty="0">
                <a:solidFill>
                  <a:srgbClr val="42607C"/>
                </a:solidFill>
              </a:rPr>
              <a:t>(</a:t>
            </a:r>
            <a:r>
              <a:rPr lang="cs-CZ" altLang="zh-CN" sz="2400" dirty="0" err="1">
                <a:solidFill>
                  <a:srgbClr val="42607C"/>
                </a:solidFill>
              </a:rPr>
              <a:t>operational</a:t>
            </a:r>
            <a:r>
              <a:rPr lang="cs-CZ" altLang="zh-CN" sz="2400" dirty="0">
                <a:solidFill>
                  <a:srgbClr val="42607C"/>
                </a:solidFill>
              </a:rPr>
              <a:t> risk)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FA1625-E83B-4730-8A69-7DC27F801061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323528" y="1903413"/>
            <a:ext cx="8568952" cy="4525962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3200" dirty="0">
                <a:solidFill>
                  <a:srgbClr val="42607C"/>
                </a:solidFill>
              </a:rPr>
              <a:t>cíl: identifikovat, měřit, vyhodnocovat a  sledovat podstupovaná rizika, aby bylo  možno včas přijmout  opatření vedoucí k  omezení rizik na přijatelnou úroveň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3200" dirty="0">
                <a:solidFill>
                  <a:srgbClr val="42607C"/>
                </a:solidFill>
              </a:rPr>
              <a:t>komplikováno asymetrií informací: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nepříznivý výběr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morální hazard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7FA4F3-5F3A-48F7-BF28-5199BD26E095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Řízení rizik</a:t>
            </a: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323528" y="1903413"/>
            <a:ext cx="8568952" cy="4525962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dirty="0">
                <a:solidFill>
                  <a:srgbClr val="42607C"/>
                </a:solidFill>
              </a:rPr>
              <a:t>obecně: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400" dirty="0">
                <a:solidFill>
                  <a:srgbClr val="42607C"/>
                </a:solidFill>
              </a:rPr>
              <a:t>před uzavřením smlouvy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400" dirty="0">
                <a:solidFill>
                  <a:srgbClr val="42607C"/>
                </a:solidFill>
              </a:rPr>
              <a:t>kupující oceňuje všechny produkty stejného druhu jednou cenou, odrážející průměrnou kvalitu na trhu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400" dirty="0">
                <a:solidFill>
                  <a:srgbClr val="42607C"/>
                </a:solidFill>
              </a:rPr>
              <a:t>důsledek: průměrná kvalita produktů na trhu se zhoršuje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dirty="0">
                <a:solidFill>
                  <a:srgbClr val="42607C"/>
                </a:solidFill>
              </a:rPr>
              <a:t>na trhu úvěrů: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400" dirty="0">
                <a:solidFill>
                  <a:srgbClr val="42607C"/>
                </a:solidFill>
              </a:rPr>
              <a:t>o úvěr se s největším úsilím uchází ty subjekty, které pro banku představují největší úvěrové riziko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400" dirty="0">
                <a:solidFill>
                  <a:srgbClr val="42607C"/>
                </a:solidFill>
              </a:rPr>
              <a:t>v té míře, v jaké banky nemají možnost posoudit míru rizika klienta, existuje pravděpodobnost poskytnutí spíše špatných úvěrů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7FA4F3-5F3A-48F7-BF28-5199BD26E095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Nepříznivý výběr</a:t>
            </a: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7FA4F3-5F3A-48F7-BF28-5199BD26E095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Nepříznivý výběr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628800"/>
            <a:ext cx="8353425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323528" y="1903413"/>
            <a:ext cx="8568952" cy="4525962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3200" dirty="0">
                <a:solidFill>
                  <a:srgbClr val="42607C"/>
                </a:solidFill>
              </a:rPr>
              <a:t>obecně: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po uzavření smlouvy jedna ze stran změní nepředvídatelným způsobem své chování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3200" dirty="0">
                <a:solidFill>
                  <a:srgbClr val="42607C"/>
                </a:solidFill>
              </a:rPr>
              <a:t>na trhu úvěrů: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chování dlužníka je v rozporu se zájmy banky a zvyšuje pravděpodobnost nesplacení úvěru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endParaRPr lang="cs-CZ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7FA4F3-5F3A-48F7-BF28-5199BD26E095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Morální hazard</a:t>
            </a: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6" grpId="0"/>
    </p:bldLst>
  </p:timing>
</p:sld>
</file>

<file path=ppt/theme/theme1.xml><?xml version="1.0" encoding="utf-8"?>
<a:theme xmlns:a="http://schemas.openxmlformats.org/drawingml/2006/main" name="11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117</Template>
  <TotalTime>5824</TotalTime>
  <Words>1880</Words>
  <Application>Microsoft Office PowerPoint</Application>
  <PresentationFormat>Předvádění na obrazovce (4:3)</PresentationFormat>
  <Paragraphs>247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6" baseType="lpstr">
      <vt:lpstr>宋体</vt:lpstr>
      <vt:lpstr>Arial</vt:lpstr>
      <vt:lpstr>Calibri</vt:lpstr>
      <vt:lpstr>Times New Roman</vt:lpstr>
      <vt:lpstr>Wingdings</vt:lpstr>
      <vt:lpstr>117</vt:lpstr>
      <vt:lpstr>Rizika podnikání v bankovnictví</vt:lpstr>
      <vt:lpstr>Riziko</vt:lpstr>
      <vt:lpstr>Riziko</vt:lpstr>
      <vt:lpstr>Klasifikace rizik</vt:lpstr>
      <vt:lpstr>Druhy bankovních rizik</vt:lpstr>
      <vt:lpstr>Řízení rizik</vt:lpstr>
      <vt:lpstr>Nepříznivý výběr</vt:lpstr>
      <vt:lpstr>Nepříznivý výběr</vt:lpstr>
      <vt:lpstr>Morální hazard</vt:lpstr>
      <vt:lpstr>Morální hazard</vt:lpstr>
      <vt:lpstr>Důvody pro řízení rizik</vt:lpstr>
      <vt:lpstr>Vývoj přístupu k riziku v bankovním sektoru</vt:lpstr>
      <vt:lpstr>Řídicí a kontrolní systém banky (1)</vt:lpstr>
      <vt:lpstr>Řídicí a kontrolní systém banky (2)</vt:lpstr>
      <vt:lpstr>Kontrolní orgán (dozorčí rada) (1)</vt:lpstr>
      <vt:lpstr>Kontrolní orgán (dozorčí rada) (2)</vt:lpstr>
      <vt:lpstr>Řídicí orgán (představenstvo) (1)</vt:lpstr>
      <vt:lpstr>Řídicí orgán (představenstvo) (2)</vt:lpstr>
      <vt:lpstr>Organizace výkonu činnosti</vt:lpstr>
      <vt:lpstr>Informace a komunikace</vt:lpstr>
      <vt:lpstr>Banka musí mít a využívat informace o:</vt:lpstr>
      <vt:lpstr>Systém řízení rizik</vt:lpstr>
      <vt:lpstr>Vnitřní audit (1)</vt:lpstr>
      <vt:lpstr>Vnitřní audit (2)</vt:lpstr>
      <vt:lpstr>Vnitřní audit (3)</vt:lpstr>
      <vt:lpstr>Ověřování ŘKS banky</vt:lpstr>
      <vt:lpstr>Struktura zprávy o ověření ŘKS auditorem</vt:lpstr>
      <vt:lpstr>Prezentace aplikace PowerPoint</vt:lpstr>
      <vt:lpstr>Povinná literatura k ŘKS banky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vodova</dc:creator>
  <cp:lastModifiedBy>Pavla Klepková Vodová</cp:lastModifiedBy>
  <cp:revision>209</cp:revision>
  <dcterms:created xsi:type="dcterms:W3CDTF">2012-07-31T14:19:10Z</dcterms:created>
  <dcterms:modified xsi:type="dcterms:W3CDTF">2020-09-12T21:10:57Z</dcterms:modified>
</cp:coreProperties>
</file>