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8" r:id="rId3"/>
    <p:sldId id="294" r:id="rId4"/>
    <p:sldId id="295" r:id="rId5"/>
    <p:sldId id="296" r:id="rId6"/>
    <p:sldId id="298" r:id="rId7"/>
    <p:sldId id="299" r:id="rId8"/>
    <p:sldId id="337" r:id="rId9"/>
    <p:sldId id="338" r:id="rId10"/>
    <p:sldId id="297" r:id="rId11"/>
    <p:sldId id="300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5" r:id="rId21"/>
    <p:sldId id="316" r:id="rId22"/>
    <p:sldId id="341" r:id="rId23"/>
    <p:sldId id="317" r:id="rId24"/>
    <p:sldId id="318" r:id="rId25"/>
    <p:sldId id="293" r:id="rId26"/>
    <p:sldId id="342" r:id="rId27"/>
    <p:sldId id="270" r:id="rId28"/>
    <p:sldId id="272" r:id="rId29"/>
    <p:sldId id="274" r:id="rId30"/>
    <p:sldId id="275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8" r:id="rId42"/>
    <p:sldId id="353" r:id="rId43"/>
    <p:sldId id="354" r:id="rId44"/>
    <p:sldId id="355" r:id="rId45"/>
    <p:sldId id="356" r:id="rId46"/>
    <p:sldId id="360" r:id="rId47"/>
    <p:sldId id="357" r:id="rId48"/>
    <p:sldId id="359" r:id="rId49"/>
    <p:sldId id="269" r:id="rId50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4A20E77-A885-4312-BA00-F32CC1590BAC}" type="datetimeFigureOut">
              <a:rPr lang="cs-CZ"/>
              <a:pPr>
                <a:defRPr/>
              </a:pPr>
              <a:t>22.09.2020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171BF85-A9E5-4EB0-BA71-6B0247D946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09BF7B-42E3-4993-963F-5F1EF12E047F}" type="datetimeFigureOut">
              <a:rPr lang="cs-CZ"/>
              <a:pPr>
                <a:defRPr/>
              </a:pPr>
              <a:t>22.09.2020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B0C1C2-9576-47BA-9266-3EF6979324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CA12-D596-475B-A475-98E3DDC37562}" type="datetime1">
              <a:rPr lang="fr-FR"/>
              <a:pPr>
                <a:defRPr/>
              </a:pPr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6B24C-1779-4A87-AB9C-C250E8412A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08B9-1F0D-4F60-8F04-82657381C32C}" type="datetime1">
              <a:rPr lang="fr-FR"/>
              <a:pPr>
                <a:defRPr/>
              </a:pPr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FD55-EF16-4323-B0A3-60543A7DE2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B1F2-5566-4134-9B4E-BB6A1E6D8CDB}" type="datetime1">
              <a:rPr lang="fr-FR"/>
              <a:pPr>
                <a:defRPr/>
              </a:pPr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EB34A-8348-40DC-A4E4-0AAF0652E3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A569-6E1B-47B1-90F4-5228CDB8AD03}" type="datetime1">
              <a:rPr lang="fr-FR"/>
              <a:pPr>
                <a:defRPr/>
              </a:pPr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D8F7-8785-4C3F-B809-1F8C882A42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825D-0276-49F9-AA70-9F8A17787DED}" type="datetime1">
              <a:rPr lang="fr-FR"/>
              <a:pPr>
                <a:defRPr/>
              </a:pPr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62E5-B7EB-4E79-A3A8-E98AC44F34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736A-E228-42DC-A4D6-72F84007668C}" type="datetime1">
              <a:rPr lang="fr-FR"/>
              <a:pPr>
                <a:defRPr/>
              </a:pPr>
              <a:t>22/09/2020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421D-7FCE-41D4-9234-F1E280BEF7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FF0D-60C0-4C94-AA40-3A16F7D83D87}" type="datetime1">
              <a:rPr lang="fr-FR"/>
              <a:pPr>
                <a:defRPr/>
              </a:pPr>
              <a:t>22/09/2020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0B302-E78E-4054-B326-DF04FB27D0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B4DE-3C9C-40FC-9ACD-2ED702A5F0FF}" type="datetime1">
              <a:rPr lang="fr-FR"/>
              <a:pPr>
                <a:defRPr/>
              </a:pPr>
              <a:t>22/09/2020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4332-78C4-4E6D-8280-3571352110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C4D6-88E2-4677-8E7C-B381D1F4E8F4}" type="datetime1">
              <a:rPr lang="fr-FR"/>
              <a:pPr>
                <a:defRPr/>
              </a:pPr>
              <a:t>22/09/2020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ECA4-6127-4E73-87D0-7AB38B2E60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E368-AD49-4A6B-9363-B750FF5BA82A}" type="datetime1">
              <a:rPr lang="fr-FR"/>
              <a:pPr>
                <a:defRPr/>
              </a:pPr>
              <a:t>22/09/2020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0370-DEB0-4980-B03D-E6CE4E9B6D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DBE8-07C3-48BA-8EBC-673697F00726}" type="datetime1">
              <a:rPr lang="fr-FR"/>
              <a:pPr>
                <a:defRPr/>
              </a:pPr>
              <a:t>22/09/2020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49E2-E62A-4F76-965E-016A3C4070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C714B4-3E99-4FD7-8BF5-F26D6AE23E62}" type="datetime1">
              <a:rPr lang="fr-FR"/>
              <a:pPr>
                <a:defRPr/>
              </a:pPr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4AABD2-7748-4E8A-B1E7-E434B606AEA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jpe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7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.jpe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31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.jpe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Úvěrové riziko a modely jeho měření 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258888" y="3716338"/>
            <a:ext cx="6400800" cy="17526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Pavla Klepková Vodová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Míry defaultu dlužníků (3)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4824535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solidFill>
                  <a:srgbClr val="42607C"/>
                </a:solidFill>
              </a:rPr>
              <a:t>jak určit míru defaultu?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z úvěrového rozpětí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výpočtem z historických údajů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z ratingu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386138"/>
            <a:ext cx="5953125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Volatility měr defaultu dlužníků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624" y="1916832"/>
            <a:ext cx="6632575" cy="41132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Míry ozdravení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vykazují značnou volatilitu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708275"/>
            <a:ext cx="70326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Míry ozdravení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363272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200" dirty="0">
                <a:solidFill>
                  <a:srgbClr val="42607C"/>
                </a:solidFill>
              </a:rPr>
              <a:t>závisí na charakteru pohledávky</a:t>
            </a:r>
            <a:endParaRPr lang="cs-CZ" dirty="0">
              <a:solidFill>
                <a:srgbClr val="42607C"/>
              </a:solidFill>
              <a:sym typeface="Wingdings" pitchFamily="2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63" y="2636838"/>
            <a:ext cx="8402637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Fáze procesu modelování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87675" y="2133600"/>
            <a:ext cx="1944688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Jaká je frekvence defaultu?</a:t>
            </a:r>
            <a:endParaRPr lang="en-US" sz="24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64163" y="2133600"/>
            <a:ext cx="2087562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Jaký je dopad ztrát?</a:t>
            </a:r>
          </a:p>
          <a:p>
            <a:endParaRPr lang="en-US" sz="24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211638" y="4797425"/>
            <a:ext cx="21590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Výsledné rozdělení ztrát z defaultu</a:t>
            </a:r>
            <a:endParaRPr lang="en-US" sz="240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924300" y="4005263"/>
            <a:ext cx="2519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6443663" y="3357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219700" y="40052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00113" y="2278063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chemeClr val="tx2"/>
                </a:solidFill>
              </a:rPr>
              <a:t>Fáze 1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00113" y="5157788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chemeClr val="tx2"/>
                </a:solidFill>
              </a:rPr>
              <a:t>Fáze 2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3924300" y="3357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Frekvence defaultu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1773238"/>
            <a:ext cx="6632575" cy="4181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Dopad ztrát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988840"/>
            <a:ext cx="8363272" cy="2016224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výše ztráty v případě defaultu = tržní hodnota expozice – ozdravení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Výsledné rozdělení ztrát z defaultu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4680519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objemy ztrát se rozdělí do pásem</a:t>
            </a:r>
          </a:p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očekávaná ztráta určitého pásma = průměr očekávaných ztrát</a:t>
            </a:r>
          </a:p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rozdělení ztrát: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455988"/>
            <a:ext cx="5326063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Ekonomický kapitál pro úvěrové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916113"/>
            <a:ext cx="7240587" cy="4144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Model KMV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KMV </a:t>
            </a:r>
            <a:r>
              <a:rPr lang="cs-CZ" sz="2800" dirty="0" err="1">
                <a:solidFill>
                  <a:srgbClr val="42607C"/>
                </a:solidFill>
              </a:rPr>
              <a:t>Corporation</a:t>
            </a:r>
            <a:r>
              <a:rPr lang="cs-CZ" sz="2800" dirty="0">
                <a:solidFill>
                  <a:srgbClr val="42607C"/>
                </a:solidFill>
              </a:rPr>
              <a:t> (1989) – </a:t>
            </a:r>
            <a:r>
              <a:rPr lang="cs-CZ" sz="2800" dirty="0" err="1">
                <a:solidFill>
                  <a:srgbClr val="42607C"/>
                </a:solidFill>
              </a:rPr>
              <a:t>Stephen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Kealhofer</a:t>
            </a:r>
            <a:r>
              <a:rPr lang="cs-CZ" sz="2800" dirty="0">
                <a:solidFill>
                  <a:srgbClr val="42607C"/>
                </a:solidFill>
              </a:rPr>
              <a:t>, John </a:t>
            </a:r>
            <a:r>
              <a:rPr lang="cs-CZ" sz="2800" dirty="0" err="1">
                <a:solidFill>
                  <a:srgbClr val="42607C"/>
                </a:solidFill>
              </a:rPr>
              <a:t>McQuown</a:t>
            </a:r>
            <a:r>
              <a:rPr lang="cs-CZ" sz="2800" dirty="0">
                <a:solidFill>
                  <a:srgbClr val="42607C"/>
                </a:solidFill>
              </a:rPr>
              <a:t> a </a:t>
            </a:r>
            <a:r>
              <a:rPr lang="cs-CZ" sz="2800" dirty="0" err="1">
                <a:solidFill>
                  <a:srgbClr val="42607C"/>
                </a:solidFill>
              </a:rPr>
              <a:t>Oldrich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Vasicek</a:t>
            </a:r>
            <a:endParaRPr lang="cs-CZ" sz="28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patří do kategorie modelů default-mode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používá tržních i účetních hodnot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možnost zvolit si jakýkoliv časový horizont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pravděpodobnost defaultu je endogenní veličina spojená se strukturou aktiv a pasiv firmy dlužníka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základní pojem modelu: EDF = očekávaná četnost selhání (</a:t>
            </a:r>
            <a:r>
              <a:rPr lang="cs-CZ" sz="2800" dirty="0" err="1">
                <a:solidFill>
                  <a:srgbClr val="42607C"/>
                </a:solidFill>
              </a:rPr>
              <a:t>expected</a:t>
            </a:r>
            <a:r>
              <a:rPr lang="cs-CZ" sz="2800" dirty="0">
                <a:solidFill>
                  <a:srgbClr val="42607C"/>
                </a:solidFill>
              </a:rPr>
              <a:t> default </a:t>
            </a:r>
            <a:r>
              <a:rPr lang="cs-CZ" sz="2800" dirty="0" err="1">
                <a:solidFill>
                  <a:srgbClr val="42607C"/>
                </a:solidFill>
              </a:rPr>
              <a:t>frequency</a:t>
            </a:r>
            <a:r>
              <a:rPr lang="cs-CZ" sz="2800" dirty="0">
                <a:solidFill>
                  <a:srgbClr val="42607C"/>
                </a:solidFill>
              </a:rPr>
              <a:t>) = pravděpodobnost selhání pro jednotlivé dlužníky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Modely měření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2"/>
            <a:ext cx="8229600" cy="476594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m</a:t>
            </a:r>
            <a:r>
              <a:rPr lang="en-US" dirty="0" err="1">
                <a:solidFill>
                  <a:srgbClr val="42607C"/>
                </a:solidFill>
              </a:rPr>
              <a:t>odel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CreditMetrics</a:t>
            </a:r>
            <a:endParaRPr lang="en-US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m</a:t>
            </a:r>
            <a:r>
              <a:rPr lang="en-US" dirty="0" err="1">
                <a:solidFill>
                  <a:srgbClr val="42607C"/>
                </a:solidFill>
              </a:rPr>
              <a:t>odel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CreditRisk</a:t>
            </a:r>
            <a:r>
              <a:rPr lang="en-US" dirty="0">
                <a:solidFill>
                  <a:srgbClr val="42607C"/>
                </a:solidFill>
              </a:rPr>
              <a:t>+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m</a:t>
            </a:r>
            <a:r>
              <a:rPr lang="en-US" dirty="0" err="1">
                <a:solidFill>
                  <a:srgbClr val="42607C"/>
                </a:solidFill>
              </a:rPr>
              <a:t>odel</a:t>
            </a:r>
            <a:r>
              <a:rPr lang="en-US" dirty="0">
                <a:solidFill>
                  <a:srgbClr val="42607C"/>
                </a:solidFill>
              </a:rPr>
              <a:t> KMV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>
                <a:solidFill>
                  <a:srgbClr val="42607C"/>
                </a:solidFill>
              </a:rPr>
              <a:t>McKinseyův</a:t>
            </a:r>
            <a:r>
              <a:rPr lang="en-US" dirty="0">
                <a:solidFill>
                  <a:srgbClr val="42607C"/>
                </a:solidFill>
              </a:rPr>
              <a:t> model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</a:t>
            </a:r>
            <a:r>
              <a:rPr lang="en-US" dirty="0" err="1">
                <a:solidFill>
                  <a:srgbClr val="42607C"/>
                </a:solidFill>
              </a:rPr>
              <a:t>ystém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úvěrových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analýz</a:t>
            </a:r>
            <a:r>
              <a:rPr lang="en-US" dirty="0">
                <a:solidFill>
                  <a:srgbClr val="42607C"/>
                </a:solidFill>
              </a:rPr>
              <a:t> KPMG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m</a:t>
            </a:r>
            <a:r>
              <a:rPr lang="en-US" dirty="0" err="1">
                <a:solidFill>
                  <a:srgbClr val="42607C"/>
                </a:solidFill>
              </a:rPr>
              <a:t>odely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založené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na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pojistném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přístupu</a:t>
            </a: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a</a:t>
            </a:r>
            <a:r>
              <a:rPr lang="en-US" dirty="0" err="1">
                <a:solidFill>
                  <a:srgbClr val="42607C"/>
                </a:solidFill>
              </a:rPr>
              <a:t>plikace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moderní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teorie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portfolia</a:t>
            </a:r>
            <a:r>
              <a:rPr lang="en-US" dirty="0">
                <a:solidFill>
                  <a:srgbClr val="42607C"/>
                </a:solidFill>
              </a:rPr>
              <a:t> </a:t>
            </a:r>
            <a:r>
              <a:rPr lang="en-US" dirty="0" err="1">
                <a:solidFill>
                  <a:srgbClr val="42607C"/>
                </a:solidFill>
              </a:rPr>
              <a:t>na</a:t>
            </a:r>
            <a:r>
              <a:rPr lang="en-US" dirty="0">
                <a:solidFill>
                  <a:srgbClr val="42607C"/>
                </a:solidFill>
              </a:rPr>
              <a:t> portfolio </a:t>
            </a:r>
            <a:r>
              <a:rPr lang="en-US" dirty="0" err="1">
                <a:solidFill>
                  <a:srgbClr val="42607C"/>
                </a:solidFill>
              </a:rPr>
              <a:t>úvěrů</a:t>
            </a:r>
            <a:endParaRPr lang="en-US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Postup při odhadu EDF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odhad hodnoty aktiv (V) a volatility hodnoty aktiv (σ)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odhad bodu selhání (DPT – default point)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odhad vzdálenosti od selhání (DD – distance to default) 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výpočet EDF</a:t>
            </a:r>
          </a:p>
          <a:p>
            <a:pPr eaLnBrk="1" hangingPunct="1">
              <a:lnSpc>
                <a:spcPct val="80000"/>
              </a:lnSpc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Odhad hodnoty aktiv (V) a volatility hodnoty aktiv (σ)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1700808"/>
            <a:ext cx="8892480" cy="496855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dirty="0" err="1">
                <a:solidFill>
                  <a:srgbClr val="42607C"/>
                </a:solidFill>
              </a:rPr>
              <a:t>Mertonův</a:t>
            </a:r>
            <a:r>
              <a:rPr lang="cs-CZ" sz="2400" dirty="0">
                <a:solidFill>
                  <a:srgbClr val="42607C"/>
                </a:solidFill>
              </a:rPr>
              <a:t> model pro oceňování opcí – předpoklady: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tržní hodnota podniku má </a:t>
            </a:r>
            <a:r>
              <a:rPr lang="cs-CZ" sz="2000" dirty="0" err="1">
                <a:solidFill>
                  <a:srgbClr val="42607C"/>
                </a:solidFill>
              </a:rPr>
              <a:t>lognormální</a:t>
            </a:r>
            <a:r>
              <a:rPr lang="cs-CZ" sz="2000" dirty="0">
                <a:solidFill>
                  <a:srgbClr val="42607C"/>
                </a:solidFill>
              </a:rPr>
              <a:t> rozdělení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rozdělení výnosů aktiv je stabilní v čase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volatilita výnosů aktiv je konstantní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kapitálová struktura podniku má tyto složky: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vlastní kapitál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krátkodobé závazky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dlouhodobé závazky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>
                <a:solidFill>
                  <a:srgbClr val="42607C"/>
                </a:solidFill>
              </a:rPr>
              <a:t>tržní hodnota aktiv podniku V je funkcí: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tržní hodnoty akcií podniku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volatility vývoje cen akcií podniku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ukazatele </a:t>
            </a:r>
            <a:r>
              <a:rPr lang="cs-CZ" sz="2000" dirty="0" err="1">
                <a:solidFill>
                  <a:srgbClr val="42607C"/>
                </a:solidFill>
              </a:rPr>
              <a:t>leverage</a:t>
            </a:r>
            <a:endParaRPr lang="cs-CZ" sz="20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průměrného kupónu placeného na dlouhodobý dluh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bezrizikové úrokové míry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>
                <a:solidFill>
                  <a:srgbClr val="42607C"/>
                </a:solidFill>
              </a:rPr>
              <a:t>speciální modely pro odhad volatility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Odhad bodu selhání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(DPT – default point)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DPT = hodnota krátkodobých dluhů + ½ </a:t>
            </a:r>
            <a:r>
              <a:rPr lang="cs-CZ" sz="2800" dirty="0" err="1">
                <a:solidFill>
                  <a:srgbClr val="42607C"/>
                </a:solidFill>
              </a:rPr>
              <a:t>dlouhodob</a:t>
            </a:r>
            <a:r>
              <a:rPr lang="cs-CZ" sz="2800" dirty="0">
                <a:solidFill>
                  <a:srgbClr val="42607C"/>
                </a:solidFill>
              </a:rPr>
              <a:t>. dluhů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2492375"/>
            <a:ext cx="582295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Odhad vzdálenosti od selhání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(DD – distance to default)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79388" y="2060575"/>
          <a:ext cx="31099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Rovnice" r:id="rId4" imgW="1244060" imgH="406224" progId="Equation.3">
                  <p:embed/>
                </p:oleObj>
              </mc:Choice>
              <mc:Fallback>
                <p:oleObj name="Rovnice" r:id="rId4" imgW="1244060" imgH="40622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060575"/>
                        <a:ext cx="3109912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 descr="kmv4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475038" y="2422525"/>
            <a:ext cx="5668962" cy="4435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EDF = očekávaná četnost selhání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pic>
        <p:nvPicPr>
          <p:cNvPr id="6" name="Picture 4" descr="  &lt;i&gt;g  &lt;/i&gt;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700213"/>
            <a:ext cx="6621463" cy="48053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903413"/>
            <a:ext cx="8568952" cy="4525962"/>
          </a:xfrm>
        </p:spPr>
        <p:txBody>
          <a:bodyPr/>
          <a:lstStyle/>
          <a:p>
            <a:pPr marL="342900" lvl="1" indent="-342900" eaLnBrk="1" hangingPunct="1">
              <a:lnSpc>
                <a:spcPct val="80000"/>
              </a:lnSpc>
              <a:buClr>
                <a:srgbClr val="42607C"/>
              </a:buClr>
              <a:buFont typeface="Arial" charset="0"/>
              <a:buChar char="•"/>
            </a:pPr>
            <a:r>
              <a:rPr lang="cs-CZ" sz="2200" dirty="0">
                <a:solidFill>
                  <a:srgbClr val="42607C"/>
                </a:solidFill>
              </a:rPr>
              <a:t>Předpokládejme, že jsou dané tyto údaje: očekávaná hodnota aktiv za 1 rok = 1.200, </a:t>
            </a:r>
            <a:r>
              <a:rPr lang="cs-CZ" sz="2200" dirty="0" err="1">
                <a:solidFill>
                  <a:srgbClr val="42607C"/>
                </a:solidFill>
              </a:rPr>
              <a:t>anualizovaná</a:t>
            </a:r>
            <a:r>
              <a:rPr lang="cs-CZ" sz="2200" dirty="0">
                <a:solidFill>
                  <a:srgbClr val="42607C"/>
                </a:solidFill>
              </a:rPr>
              <a:t> volatilita hodnoty aktiv = 100, krátkodobé závazky 600, dlouhodobé závazky 400. Vypočtěte vzdálenost od selhání.</a:t>
            </a:r>
            <a:r>
              <a:rPr lang="en-US" sz="2200" dirty="0">
                <a:solidFill>
                  <a:srgbClr val="42607C"/>
                </a:solidFill>
              </a:rPr>
              <a:t> </a:t>
            </a:r>
            <a:endParaRPr lang="cs-CZ" sz="2200" dirty="0">
              <a:solidFill>
                <a:srgbClr val="42607C"/>
              </a:solidFill>
            </a:endParaRPr>
          </a:p>
          <a:p>
            <a:pPr marL="342900" lvl="1" indent="-342900" eaLnBrk="1" hangingPunct="1">
              <a:lnSpc>
                <a:spcPct val="80000"/>
              </a:lnSpc>
              <a:buClr>
                <a:srgbClr val="42607C"/>
              </a:buClr>
              <a:buFont typeface="Arial" charset="0"/>
              <a:buChar char="•"/>
            </a:pPr>
            <a:r>
              <a:rPr lang="cs-CZ" sz="2200" dirty="0">
                <a:solidFill>
                  <a:srgbClr val="42607C"/>
                </a:solidFill>
              </a:rPr>
              <a:t>V portfoliu máme 5.000 podniků, které dosáhly stejné hodnoty DD. Předpokládáme, že v průběhu jednoho roku se do defaultu dostalo 20 z nich. Jaká je pak pravděpodobnost defaultu?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1903413"/>
            <a:ext cx="8892480" cy="4525962"/>
          </a:xfrm>
        </p:spPr>
        <p:txBody>
          <a:bodyPr/>
          <a:lstStyle/>
          <a:p>
            <a:pPr eaLnBrk="1" hangingPunct="1"/>
            <a:r>
              <a:rPr lang="cs-CZ" sz="2400" dirty="0">
                <a:solidFill>
                  <a:srgbClr val="42607C"/>
                </a:solidFill>
              </a:rPr>
              <a:t>Máte k dispozici následující údaje o firmě ABC (údaje s výjimkou volatility jsou v mld. USD). Doplňte tabulku a komentujte, proč došlo k nárůstu pravděpodobnosti defaultu (EDF) v průběhu 1 roku: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57463" y="3213100"/>
            <a:ext cx="98282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Výhody a nevýhody modelu KMV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/>
            <a:r>
              <a:rPr lang="cs-CZ" sz="2600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aplikovatelnost na veřejně obchodovatelné společnosti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založen na akciových, dopředu hledících a nikoliv na historických datech</a:t>
            </a:r>
          </a:p>
          <a:p>
            <a:pPr eaLnBrk="1" hangingPunct="1"/>
            <a:r>
              <a:rPr lang="cs-CZ" sz="2600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hodnota aktiv firmy není obchodovatelná ani pozorovatelná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předpověď úpadku se zvyšuje s přibližováním hodnoty aktiv firmy bodu úpadku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EDF pro neobchodované společnosti musí být založena na účetních datech a na porovnání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nerozlišuje rozdílnost tranší dluhů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KMV je statický model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 err="1">
                <a:solidFill>
                  <a:schemeClr val="bg1"/>
                </a:solidFill>
              </a:rPr>
              <a:t>McKinseyův</a:t>
            </a:r>
            <a:r>
              <a:rPr lang="cs-CZ" dirty="0">
                <a:solidFill>
                  <a:schemeClr val="bg1"/>
                </a:solidFill>
              </a:rPr>
              <a:t> model (1)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cs-CZ" dirty="0" err="1">
                <a:solidFill>
                  <a:schemeClr val="bg1"/>
                </a:solidFill>
              </a:rPr>
              <a:t>McKinsey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CreditPortfolioView</a:t>
            </a:r>
            <a:r>
              <a:rPr lang="cs-CZ" dirty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marL="342900" lvl="1" indent="-342900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zejména úvěry s nižší kvalitou jsou vysoce citlivé na stav hospodářského cyklu </a:t>
            </a:r>
            <a:r>
              <a:rPr lang="cs-CZ" sz="3200" dirty="0">
                <a:solidFill>
                  <a:srgbClr val="42607C"/>
                </a:solidFill>
                <a:latin typeface="Times New Roman"/>
                <a:cs typeface="Times New Roman"/>
              </a:rPr>
              <a:t>→</a:t>
            </a:r>
            <a:r>
              <a:rPr lang="cs-CZ" sz="3200" dirty="0">
                <a:solidFill>
                  <a:srgbClr val="42607C"/>
                </a:solidFill>
              </a:rPr>
              <a:t>  jak to zohlednit?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cs-CZ" dirty="0">
                <a:solidFill>
                  <a:srgbClr val="42607C"/>
                </a:solidFill>
              </a:rPr>
              <a:t>dvě oddělené matice migrací pro období v recesi a nikoliv v recesi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cs-CZ" dirty="0">
                <a:solidFill>
                  <a:srgbClr val="42607C"/>
                </a:solidFill>
              </a:rPr>
              <a:t>přímo modelovat vztah mezi pravděpodobností migrace a makroekonomickými faktory (</a:t>
            </a:r>
            <a:r>
              <a:rPr lang="cs-CZ" dirty="0" err="1">
                <a:solidFill>
                  <a:srgbClr val="42607C"/>
                </a:solidFill>
              </a:rPr>
              <a:t>McKinsey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CreditPortfolioView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09CE6-1935-4A70-9A74-33E6376CD52A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bg1"/>
                </a:solidFill>
              </a:rPr>
              <a:t>McKinseyův</a:t>
            </a:r>
            <a:r>
              <a:rPr lang="cs-CZ" dirty="0">
                <a:solidFill>
                  <a:schemeClr val="bg1"/>
                </a:solidFill>
              </a:rPr>
              <a:t> model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42607C"/>
              </a:buClr>
            </a:pPr>
            <a:r>
              <a:rPr lang="cs-CZ" sz="2500" dirty="0">
                <a:solidFill>
                  <a:srgbClr val="42607C"/>
                </a:solidFill>
              </a:rPr>
              <a:t>faktory důležité pro měření úvěrového rizika: 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2100" dirty="0">
                <a:solidFill>
                  <a:srgbClr val="42607C"/>
                </a:solidFill>
              </a:rPr>
              <a:t>očekávaná ztráta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2100" dirty="0">
                <a:solidFill>
                  <a:srgbClr val="42607C"/>
                </a:solidFill>
              </a:rPr>
              <a:t>CRC (</a:t>
            </a:r>
            <a:r>
              <a:rPr lang="cs-CZ" sz="2100" dirty="0" err="1">
                <a:solidFill>
                  <a:srgbClr val="42607C"/>
                </a:solidFill>
              </a:rPr>
              <a:t>credit</a:t>
            </a:r>
            <a:r>
              <a:rPr lang="cs-CZ" sz="2100" dirty="0">
                <a:solidFill>
                  <a:srgbClr val="42607C"/>
                </a:solidFill>
              </a:rPr>
              <a:t> risk </a:t>
            </a:r>
            <a:r>
              <a:rPr lang="cs-CZ" sz="2100" dirty="0" err="1">
                <a:solidFill>
                  <a:srgbClr val="42607C"/>
                </a:solidFill>
              </a:rPr>
              <a:t>capital</a:t>
            </a:r>
            <a:r>
              <a:rPr lang="cs-CZ" sz="2100" dirty="0">
                <a:solidFill>
                  <a:srgbClr val="42607C"/>
                </a:solidFill>
              </a:rPr>
              <a:t>) = kapitál potřebný na pokrytí ztrát z úvěrového rizika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rgbClr val="42607C"/>
              </a:buClr>
              <a:buFont typeface="Arial" charset="0"/>
              <a:buChar char="•"/>
            </a:pPr>
            <a:r>
              <a:rPr lang="cs-CZ" sz="2500" dirty="0">
                <a:solidFill>
                  <a:srgbClr val="42607C"/>
                </a:solidFill>
              </a:rPr>
              <a:t>odlišnosti modelu: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2100" dirty="0">
                <a:solidFill>
                  <a:srgbClr val="42607C"/>
                </a:solidFill>
              </a:rPr>
              <a:t>modeluje skutečné diskrétní rozdělení ztrát, závisejících na počtu a velikosti úvěrů 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2100" dirty="0">
                <a:solidFill>
                  <a:srgbClr val="42607C"/>
                </a:solidFill>
              </a:rPr>
              <a:t>měření ztrát (či zisků)</a:t>
            </a:r>
          </a:p>
          <a:p>
            <a:pPr lvl="2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1700" dirty="0">
                <a:solidFill>
                  <a:srgbClr val="42607C"/>
                </a:solidFill>
              </a:rPr>
              <a:t>na bázi default-</a:t>
            </a:r>
            <a:r>
              <a:rPr lang="cs-CZ" sz="1700" dirty="0" err="1">
                <a:solidFill>
                  <a:srgbClr val="42607C"/>
                </a:solidFill>
              </a:rPr>
              <a:t>nondefault</a:t>
            </a:r>
            <a:endParaRPr lang="cs-CZ" sz="1700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1700" dirty="0">
                <a:solidFill>
                  <a:srgbClr val="42607C"/>
                </a:solidFill>
              </a:rPr>
              <a:t>na bázi </a:t>
            </a:r>
            <a:r>
              <a:rPr lang="cs-CZ" sz="1700" dirty="0" err="1">
                <a:solidFill>
                  <a:srgbClr val="42607C"/>
                </a:solidFill>
              </a:rPr>
              <a:t>mark</a:t>
            </a:r>
            <a:r>
              <a:rPr lang="cs-CZ" sz="1700" dirty="0">
                <a:solidFill>
                  <a:srgbClr val="42607C"/>
                </a:solidFill>
              </a:rPr>
              <a:t>-to-market</a:t>
            </a:r>
          </a:p>
          <a:p>
            <a:pPr lvl="2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1700" dirty="0">
                <a:solidFill>
                  <a:srgbClr val="42607C"/>
                </a:solidFill>
              </a:rPr>
              <a:t>rozdělení průměrných odpisů z </a:t>
            </a:r>
            <a:r>
              <a:rPr lang="cs-CZ" sz="1700" dirty="0" err="1">
                <a:solidFill>
                  <a:srgbClr val="42607C"/>
                </a:solidFill>
              </a:rPr>
              <a:t>retailového</a:t>
            </a:r>
            <a:r>
              <a:rPr lang="cs-CZ" sz="1700" dirty="0">
                <a:solidFill>
                  <a:srgbClr val="42607C"/>
                </a:solidFill>
              </a:rPr>
              <a:t> portfolia</a:t>
            </a:r>
            <a:endParaRPr lang="cs-CZ" sz="1700" dirty="0">
              <a:solidFill>
                <a:srgbClr val="42607C"/>
              </a:solidFill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2100" dirty="0">
                <a:solidFill>
                  <a:srgbClr val="42607C"/>
                </a:solidFill>
              </a:rPr>
              <a:t>tabelované rozdělení ztrát je řízeno stavem ekonomiky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2100" dirty="0">
                <a:solidFill>
                  <a:srgbClr val="42607C"/>
                </a:solidFill>
              </a:rPr>
              <a:t>specifické vlivy zemí a odvětví - použití empirických vztahů, které modelu umožňují imitovat skutečné korelace defaultu mezi odvětvím a regiony na úrovni jednotlivých transakcí i celého portfolia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DF9A4-7268-43D2-8624-62C208FDDA1D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Model </a:t>
            </a:r>
            <a:r>
              <a:rPr lang="cs-CZ" dirty="0" err="1">
                <a:solidFill>
                  <a:schemeClr val="bg1"/>
                </a:solidFill>
              </a:rPr>
              <a:t>CreditRisk</a:t>
            </a:r>
            <a:r>
              <a:rPr lang="cs-CZ" dirty="0">
                <a:solidFill>
                  <a:schemeClr val="bg1"/>
                </a:solidFill>
              </a:rPr>
              <a:t>+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5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cs-CZ" sz="2500" dirty="0" err="1">
                <a:solidFill>
                  <a:srgbClr val="42607C"/>
                </a:solidFill>
              </a:rPr>
              <a:t>Credit</a:t>
            </a:r>
            <a:r>
              <a:rPr lang="cs-CZ" sz="2500" dirty="0">
                <a:solidFill>
                  <a:srgbClr val="42607C"/>
                </a:solidFill>
              </a:rPr>
              <a:t> </a:t>
            </a:r>
            <a:r>
              <a:rPr lang="cs-CZ" sz="2500" dirty="0" err="1">
                <a:solidFill>
                  <a:srgbClr val="42607C"/>
                </a:solidFill>
              </a:rPr>
              <a:t>Suisse</a:t>
            </a:r>
            <a:r>
              <a:rPr lang="cs-CZ" sz="2500" dirty="0">
                <a:solidFill>
                  <a:srgbClr val="42607C"/>
                </a:solidFill>
              </a:rPr>
              <a:t> </a:t>
            </a:r>
            <a:r>
              <a:rPr lang="cs-CZ" sz="2500" dirty="0" err="1">
                <a:solidFill>
                  <a:srgbClr val="42607C"/>
                </a:solidFill>
              </a:rPr>
              <a:t>Group</a:t>
            </a:r>
            <a:r>
              <a:rPr lang="cs-CZ" sz="2500" dirty="0">
                <a:solidFill>
                  <a:srgbClr val="42607C"/>
                </a:solidFill>
              </a:rPr>
              <a:t> (prosinec 1996)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cs-CZ" sz="2500" dirty="0">
                <a:solidFill>
                  <a:srgbClr val="42607C"/>
                </a:solidFill>
              </a:rPr>
              <a:t>model odhaduje rozdělení ztrát během určitého časového horizontu a ekonomický kapitál pomocí </a:t>
            </a:r>
            <a:r>
              <a:rPr lang="cs-CZ" sz="2500" dirty="0" err="1">
                <a:solidFill>
                  <a:srgbClr val="42607C"/>
                </a:solidFill>
              </a:rPr>
              <a:t>Value</a:t>
            </a:r>
            <a:r>
              <a:rPr lang="cs-CZ" sz="2500" dirty="0">
                <a:solidFill>
                  <a:srgbClr val="42607C"/>
                </a:solidFill>
              </a:rPr>
              <a:t> </a:t>
            </a:r>
            <a:r>
              <a:rPr lang="cs-CZ" sz="2500" dirty="0" err="1">
                <a:solidFill>
                  <a:srgbClr val="42607C"/>
                </a:solidFill>
              </a:rPr>
              <a:t>at</a:t>
            </a:r>
            <a:r>
              <a:rPr lang="cs-CZ" sz="2500" dirty="0">
                <a:solidFill>
                  <a:srgbClr val="42607C"/>
                </a:solidFill>
              </a:rPr>
              <a:t> Risk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cs-CZ" sz="2500" dirty="0">
                <a:solidFill>
                  <a:srgbClr val="42607C"/>
                </a:solidFill>
              </a:rPr>
              <a:t>jde o model typu DM (default-mode)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cs-CZ" sz="2500" dirty="0">
                <a:solidFill>
                  <a:srgbClr val="42607C"/>
                </a:solidFill>
              </a:rPr>
              <a:t>vhodný pro výpočet úvěrového rizika portfolií obsahujících velký počet dlužníků s nízkou pravděpodobností defaultu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cs-CZ" sz="2500" dirty="0">
                <a:solidFill>
                  <a:srgbClr val="42607C"/>
                </a:solidFill>
              </a:rPr>
              <a:t>předpoklady: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defRPr/>
            </a:pPr>
            <a:r>
              <a:rPr lang="cs-CZ" sz="2200" dirty="0">
                <a:solidFill>
                  <a:srgbClr val="42607C"/>
                </a:solidFill>
              </a:rPr>
              <a:t>pravděpodobnost defaultu za určité časové období je stejná jako v kterémkoliv jiném časovém období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defRPr/>
            </a:pPr>
            <a:r>
              <a:rPr lang="cs-CZ" sz="2200" dirty="0">
                <a:solidFill>
                  <a:srgbClr val="42607C"/>
                </a:solidFill>
              </a:rPr>
              <a:t>pravděpodobnost defaultu jakéhokoliv dlužníka je malá a počet stavů defaultu, které se objeví kdykoliv v čase, je nezávislý na počtu stavu defaultů v jiném čase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bg1"/>
                </a:solidFill>
              </a:rPr>
              <a:t>McKinseyův</a:t>
            </a:r>
            <a:r>
              <a:rPr lang="cs-CZ" dirty="0">
                <a:solidFill>
                  <a:schemeClr val="bg1"/>
                </a:solidFill>
              </a:rPr>
              <a:t> model (3)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03413"/>
            <a:ext cx="8363272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42607C"/>
              </a:buClr>
            </a:pPr>
            <a:r>
              <a:rPr lang="cs-CZ" dirty="0">
                <a:solidFill>
                  <a:srgbClr val="42607C"/>
                </a:solidFill>
              </a:rPr>
              <a:t>komponenty modelu: 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dirty="0" err="1">
                <a:solidFill>
                  <a:srgbClr val="42607C"/>
                </a:solidFill>
              </a:rPr>
              <a:t>vícefaktorový</a:t>
            </a:r>
            <a:r>
              <a:rPr lang="cs-CZ" dirty="0">
                <a:solidFill>
                  <a:srgbClr val="42607C"/>
                </a:solidFill>
              </a:rPr>
              <a:t> model systematického rizika defaultu (</a:t>
            </a:r>
            <a:r>
              <a:rPr lang="cs-CZ" dirty="0" err="1">
                <a:solidFill>
                  <a:srgbClr val="42607C"/>
                </a:solidFill>
              </a:rPr>
              <a:t>multi</a:t>
            </a:r>
            <a:r>
              <a:rPr lang="cs-CZ" dirty="0">
                <a:solidFill>
                  <a:srgbClr val="42607C"/>
                </a:solidFill>
              </a:rPr>
              <a:t>-</a:t>
            </a:r>
            <a:r>
              <a:rPr lang="cs-CZ" dirty="0" err="1">
                <a:solidFill>
                  <a:srgbClr val="42607C"/>
                </a:solidFill>
              </a:rPr>
              <a:t>factor</a:t>
            </a:r>
            <a:r>
              <a:rPr lang="cs-CZ" dirty="0">
                <a:solidFill>
                  <a:srgbClr val="42607C"/>
                </a:solidFill>
              </a:rPr>
              <a:t> model </a:t>
            </a:r>
            <a:r>
              <a:rPr lang="cs-CZ" dirty="0" err="1">
                <a:solidFill>
                  <a:srgbClr val="42607C"/>
                </a:solidFill>
              </a:rPr>
              <a:t>of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systematic</a:t>
            </a:r>
            <a:r>
              <a:rPr lang="cs-CZ" dirty="0">
                <a:solidFill>
                  <a:srgbClr val="42607C"/>
                </a:solidFill>
              </a:rPr>
              <a:t> default risk) 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dirty="0">
                <a:solidFill>
                  <a:srgbClr val="42607C"/>
                </a:solidFill>
              </a:rPr>
              <a:t>tabelování diskrétního rozdělení ztrát pro jakékoli portfolio úvěrových expozic (likvidní i nelikvidní, konstantní i nekonstantní, diverzifikované i nediverzifikované)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bg1"/>
                </a:solidFill>
              </a:rPr>
              <a:t>Vícefaktorový</a:t>
            </a:r>
            <a:r>
              <a:rPr lang="cs-CZ" dirty="0">
                <a:solidFill>
                  <a:schemeClr val="bg1"/>
                </a:solidFill>
              </a:rPr>
              <a:t> model systematického rizika defaultu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03413"/>
            <a:ext cx="8363272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42607C"/>
              </a:buClr>
            </a:pPr>
            <a:r>
              <a:rPr lang="cs-CZ" dirty="0">
                <a:solidFill>
                  <a:srgbClr val="42607C"/>
                </a:solidFill>
              </a:rPr>
              <a:t>předpoklady: 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dirty="0">
                <a:solidFill>
                  <a:srgbClr val="42607C"/>
                </a:solidFill>
              </a:rPr>
              <a:t>diverzifikace pomáhá redukovat ztráty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dirty="0">
                <a:solidFill>
                  <a:srgbClr val="42607C"/>
                </a:solidFill>
              </a:rPr>
              <a:t>podstatná část systematického (</a:t>
            </a:r>
            <a:r>
              <a:rPr lang="cs-CZ" dirty="0" err="1">
                <a:solidFill>
                  <a:srgbClr val="42607C"/>
                </a:solidFill>
              </a:rPr>
              <a:t>nediverzifikovatelného</a:t>
            </a:r>
            <a:r>
              <a:rPr lang="cs-CZ" dirty="0">
                <a:solidFill>
                  <a:srgbClr val="42607C"/>
                </a:solidFill>
              </a:rPr>
              <a:t>) rizika nicméně zůstává i v těch nejvíce diverzifikovaných portfoliích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dirty="0">
                <a:solidFill>
                  <a:srgbClr val="42607C"/>
                </a:solidFill>
              </a:rPr>
              <a:t>systematické riziko portfolia je důsledkem zejména makroekonomického „zdraví“ 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dirty="0">
                <a:solidFill>
                  <a:srgbClr val="42607C"/>
                </a:solidFill>
              </a:rPr>
              <a:t>různé odvětví ekonomiky reagují různě na makroekonomické šoky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dirty="0">
                <a:solidFill>
                  <a:srgbClr val="42607C"/>
                </a:solidFill>
              </a:rPr>
              <a:t>migrace v rámci ratingových kategorií závisí také na stavu ekonomiky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476250"/>
            <a:ext cx="7629525" cy="6149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404813"/>
            <a:ext cx="7343775" cy="6138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Tabelování diskrétního rozdělení ztrát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6713" y="1989138"/>
            <a:ext cx="8777287" cy="4452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Tabelování diskrétního rozdělení ztrát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03413"/>
            <a:ext cx="8363272" cy="4525962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Clr>
                <a:srgbClr val="42607C"/>
              </a:buClr>
              <a:buFont typeface="+mj-lt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simulací je determinován stav ekonomiky</a:t>
            </a:r>
          </a:p>
          <a:p>
            <a:pPr marL="514350" indent="-514350" eaLnBrk="1" hangingPunct="1">
              <a:lnSpc>
                <a:spcPct val="80000"/>
              </a:lnSpc>
              <a:buClr>
                <a:srgbClr val="42607C"/>
              </a:buClr>
              <a:buFont typeface="+mj-lt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určení pravděpodobnosti defaultu pro každý segment (zemi/odvětví)</a:t>
            </a:r>
          </a:p>
          <a:p>
            <a:pPr marL="514350" indent="-514350" eaLnBrk="1" hangingPunct="1">
              <a:lnSpc>
                <a:spcPct val="80000"/>
              </a:lnSpc>
              <a:buClr>
                <a:srgbClr val="42607C"/>
              </a:buClr>
              <a:buFont typeface="+mj-lt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určení rozdělení ztrát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692150"/>
            <a:ext cx="8143875" cy="5518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125" y="1268413"/>
            <a:ext cx="9032875" cy="47609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Vliv diverzifikace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950" y="1844675"/>
            <a:ext cx="9036050" cy="3843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Systém úvěrových analýz KPMG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8839"/>
            <a:ext cx="8363272" cy="444053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42607C"/>
              </a:buClr>
              <a:defRPr/>
            </a:pPr>
            <a:r>
              <a:rPr lang="cs-CZ" sz="2800" dirty="0">
                <a:solidFill>
                  <a:srgbClr val="42607C"/>
                </a:solidFill>
              </a:rPr>
              <a:t>založen na rizikově-neutrálním přístupu k oceňování</a:t>
            </a:r>
          </a:p>
          <a:p>
            <a:pPr eaLnBrk="1" hangingPunct="1">
              <a:lnSpc>
                <a:spcPct val="80000"/>
              </a:lnSpc>
              <a:buClr>
                <a:srgbClr val="42607C"/>
              </a:buClr>
              <a:defRPr/>
            </a:pPr>
            <a:r>
              <a:rPr lang="cs-CZ" sz="2800" dirty="0">
                <a:solidFill>
                  <a:srgbClr val="42607C"/>
                </a:solidFill>
              </a:rPr>
              <a:t>rizikově-neutrální trh = takový, kde všichni investoři ochotní akceptovat pro jakkoliv rizikové aktivum stejný očekávaný výnos, jako nabízí bezrizikové aktivum </a:t>
            </a:r>
          </a:p>
          <a:p>
            <a:pPr eaLnBrk="1" hangingPunct="1">
              <a:lnSpc>
                <a:spcPct val="80000"/>
              </a:lnSpc>
              <a:buClr>
                <a:srgbClr val="42607C"/>
              </a:buClr>
              <a:defRPr/>
            </a:pPr>
            <a:r>
              <a:rPr lang="cs-CZ" sz="2800" dirty="0">
                <a:solidFill>
                  <a:srgbClr val="42607C"/>
                </a:solidFill>
              </a:rPr>
              <a:t>rovnovážný vztah (tj. když očekávaný výnos rizikového aktiva odpovídá bezrizikové sazbě) lze použít pro zjištění RN pravděpodobnosti defaultu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2400" dirty="0">
                <a:solidFill>
                  <a:srgbClr val="42607C"/>
                </a:solidFill>
              </a:rPr>
              <a:t>odvozením RN pravděpodobnosti ze </a:t>
            </a:r>
            <a:r>
              <a:rPr lang="cs-CZ" sz="2400" dirty="0" err="1">
                <a:solidFill>
                  <a:srgbClr val="42607C"/>
                </a:solidFill>
              </a:rPr>
              <a:t>spreadu</a:t>
            </a:r>
            <a:r>
              <a:rPr lang="cs-CZ" sz="2400" dirty="0">
                <a:solidFill>
                  <a:srgbClr val="42607C"/>
                </a:solidFill>
              </a:rPr>
              <a:t> na </a:t>
            </a:r>
            <a:r>
              <a:rPr lang="cs-CZ" sz="2400" dirty="0" err="1">
                <a:solidFill>
                  <a:srgbClr val="42607C"/>
                </a:solidFill>
              </a:rPr>
              <a:t>zero</a:t>
            </a:r>
            <a:r>
              <a:rPr lang="cs-CZ" sz="2400" dirty="0">
                <a:solidFill>
                  <a:srgbClr val="42607C"/>
                </a:solidFill>
              </a:rPr>
              <a:t>-bondech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2400" dirty="0">
                <a:solidFill>
                  <a:srgbClr val="42607C"/>
                </a:solidFill>
              </a:rPr>
              <a:t>odvozením RN pravděpodobnosti z cen akcií</a:t>
            </a:r>
            <a:endParaRPr lang="cs-CZ" sz="2000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2000" dirty="0">
                <a:solidFill>
                  <a:srgbClr val="42607C"/>
                </a:solidFill>
              </a:rPr>
              <a:t>s využitím </a:t>
            </a:r>
            <a:r>
              <a:rPr lang="cs-CZ" sz="2000" dirty="0" err="1">
                <a:solidFill>
                  <a:srgbClr val="42607C"/>
                </a:solidFill>
              </a:rPr>
              <a:t>Mertonova</a:t>
            </a:r>
            <a:r>
              <a:rPr lang="cs-CZ" sz="2000" dirty="0">
                <a:solidFill>
                  <a:srgbClr val="42607C"/>
                </a:solidFill>
              </a:rPr>
              <a:t> modelu pro oceňování opcí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Časový horizont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Clr>
                <a:srgbClr val="42607C"/>
              </a:buClr>
              <a:buFont typeface="Arial" charset="0"/>
              <a:buChar char="•"/>
            </a:pPr>
            <a:r>
              <a:rPr lang="cs-CZ" sz="3200" dirty="0">
                <a:solidFill>
                  <a:srgbClr val="42607C"/>
                </a:solidFill>
              </a:rPr>
              <a:t>doporučené jsou dva typy časových horizontů: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defRPr/>
            </a:pPr>
            <a:r>
              <a:rPr lang="cs-CZ" dirty="0">
                <a:solidFill>
                  <a:srgbClr val="42607C"/>
                </a:solidFill>
              </a:rPr>
              <a:t>časový horizont jednoho roku</a:t>
            </a:r>
          </a:p>
          <a:p>
            <a:pPr lvl="2" eaLnBrk="1" hangingPunct="1">
              <a:lnSpc>
                <a:spcPct val="90000"/>
              </a:lnSpc>
              <a:buClr>
                <a:srgbClr val="42607C"/>
              </a:buClr>
              <a:defRPr/>
            </a:pPr>
            <a:r>
              <a:rPr lang="cs-CZ" dirty="0">
                <a:solidFill>
                  <a:srgbClr val="42607C"/>
                </a:solidFill>
              </a:rPr>
              <a:t>pro výpočet ekonomického kapitálu na krytí úvěrového rizika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defRPr/>
            </a:pPr>
            <a:r>
              <a:rPr lang="cs-CZ" dirty="0">
                <a:solidFill>
                  <a:srgbClr val="42607C"/>
                </a:solidFill>
              </a:rPr>
              <a:t>horizont držení do doby splatnosti</a:t>
            </a:r>
          </a:p>
          <a:p>
            <a:pPr lvl="2" eaLnBrk="1" hangingPunct="1">
              <a:lnSpc>
                <a:spcPct val="90000"/>
              </a:lnSpc>
              <a:buClr>
                <a:srgbClr val="42607C"/>
              </a:buClr>
              <a:defRPr/>
            </a:pPr>
            <a:r>
              <a:rPr lang="cs-CZ" dirty="0">
                <a:solidFill>
                  <a:srgbClr val="42607C"/>
                </a:solidFill>
              </a:rPr>
              <a:t>pro portfoliový pohled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Odvození RN pravděpodobnosti ze </a:t>
            </a:r>
            <a:r>
              <a:rPr lang="cs-CZ" dirty="0" err="1">
                <a:solidFill>
                  <a:schemeClr val="bg1"/>
                </a:solidFill>
              </a:rPr>
              <a:t>spreadu</a:t>
            </a:r>
            <a:r>
              <a:rPr lang="cs-CZ" dirty="0">
                <a:solidFill>
                  <a:schemeClr val="bg1"/>
                </a:solidFill>
              </a:rPr>
              <a:t> na </a:t>
            </a:r>
            <a:r>
              <a:rPr lang="cs-CZ" dirty="0" err="1">
                <a:solidFill>
                  <a:schemeClr val="bg1"/>
                </a:solidFill>
              </a:rPr>
              <a:t>zero</a:t>
            </a:r>
            <a:r>
              <a:rPr lang="cs-CZ" dirty="0">
                <a:solidFill>
                  <a:schemeClr val="bg1"/>
                </a:solidFill>
              </a:rPr>
              <a:t>-bondech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475334" y="1855787"/>
            <a:ext cx="0" cy="410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475334" y="5961062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5723484" y="6248400"/>
            <a:ext cx="914400" cy="6096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4670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čas</a:t>
            </a:r>
            <a:endParaRPr lang="en-US"/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683171" y="2071687"/>
            <a:ext cx="914400" cy="609600"/>
          </a:xfrm>
          <a:prstGeom prst="callout1">
            <a:avLst>
              <a:gd name="adj1" fmla="val 18750"/>
              <a:gd name="adj2" fmla="val -8333"/>
              <a:gd name="adj3" fmla="val 112500"/>
              <a:gd name="adj4" fmla="val -3837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výnos</a:t>
            </a:r>
            <a:endParaRPr lang="en-US"/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1043534" y="6103937"/>
            <a:ext cx="792162" cy="609600"/>
          </a:xfrm>
          <a:prstGeom prst="callout2">
            <a:avLst>
              <a:gd name="adj1" fmla="val 18750"/>
              <a:gd name="adj2" fmla="val -9620"/>
              <a:gd name="adj3" fmla="val 18750"/>
              <a:gd name="adj4" fmla="val -15231"/>
              <a:gd name="adj5" fmla="val 112500"/>
              <a:gd name="adj6" fmla="val -3587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0</a:t>
            </a:r>
            <a:endParaRPr lang="en-US"/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4428084" y="6176962"/>
            <a:ext cx="792162" cy="609600"/>
          </a:xfrm>
          <a:prstGeom prst="callout1">
            <a:avLst>
              <a:gd name="adj1" fmla="val 18750"/>
              <a:gd name="adj2" fmla="val -9620"/>
              <a:gd name="adj3" fmla="val 112500"/>
              <a:gd name="adj4" fmla="val -14428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2</a:t>
            </a:r>
            <a:endParaRPr lang="en-US"/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2554834" y="6176962"/>
            <a:ext cx="914400" cy="609600"/>
          </a:xfrm>
          <a:prstGeom prst="callout1">
            <a:avLst>
              <a:gd name="adj1" fmla="val 18750"/>
              <a:gd name="adj2" fmla="val -8333"/>
              <a:gd name="adj3" fmla="val 112500"/>
              <a:gd name="adj4" fmla="val -3837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1</a:t>
            </a:r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1978571" y="3295650"/>
            <a:ext cx="3889375" cy="2160587"/>
          </a:xfrm>
          <a:custGeom>
            <a:avLst/>
            <a:gdLst>
              <a:gd name="T0" fmla="*/ 0 w 2450"/>
              <a:gd name="T1" fmla="*/ 2147483647 h 1361"/>
              <a:gd name="T2" fmla="*/ 2147483647 w 2450"/>
              <a:gd name="T3" fmla="*/ 2147483647 h 1361"/>
              <a:gd name="T4" fmla="*/ 2147483647 w 2450"/>
              <a:gd name="T5" fmla="*/ 2147483647 h 1361"/>
              <a:gd name="T6" fmla="*/ 2147483647 w 2450"/>
              <a:gd name="T7" fmla="*/ 2147483647 h 1361"/>
              <a:gd name="T8" fmla="*/ 2147483647 w 2450"/>
              <a:gd name="T9" fmla="*/ 2147483647 h 1361"/>
              <a:gd name="T10" fmla="*/ 2147483647 w 2450"/>
              <a:gd name="T11" fmla="*/ 0 h 13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50"/>
              <a:gd name="T19" fmla="*/ 0 h 1361"/>
              <a:gd name="T20" fmla="*/ 2450 w 2450"/>
              <a:gd name="T21" fmla="*/ 1361 h 13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50" h="1361">
                <a:moveTo>
                  <a:pt x="0" y="1361"/>
                </a:moveTo>
                <a:cubicBezTo>
                  <a:pt x="98" y="1266"/>
                  <a:pt x="197" y="1172"/>
                  <a:pt x="318" y="1089"/>
                </a:cubicBezTo>
                <a:cubicBezTo>
                  <a:pt x="439" y="1006"/>
                  <a:pt x="552" y="968"/>
                  <a:pt x="726" y="862"/>
                </a:cubicBezTo>
                <a:cubicBezTo>
                  <a:pt x="900" y="756"/>
                  <a:pt x="1142" y="567"/>
                  <a:pt x="1361" y="454"/>
                </a:cubicBezTo>
                <a:cubicBezTo>
                  <a:pt x="1580" y="341"/>
                  <a:pt x="1861" y="258"/>
                  <a:pt x="2042" y="182"/>
                </a:cubicBezTo>
                <a:cubicBezTo>
                  <a:pt x="2223" y="106"/>
                  <a:pt x="2336" y="53"/>
                  <a:pt x="245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1835696" y="1855787"/>
            <a:ext cx="3743325" cy="2592388"/>
          </a:xfrm>
          <a:custGeom>
            <a:avLst/>
            <a:gdLst>
              <a:gd name="T0" fmla="*/ 0 w 2358"/>
              <a:gd name="T1" fmla="*/ 2147483647 h 1633"/>
              <a:gd name="T2" fmla="*/ 2147483647 w 2358"/>
              <a:gd name="T3" fmla="*/ 2147483647 h 1633"/>
              <a:gd name="T4" fmla="*/ 2147483647 w 2358"/>
              <a:gd name="T5" fmla="*/ 2147483647 h 1633"/>
              <a:gd name="T6" fmla="*/ 2147483647 w 2358"/>
              <a:gd name="T7" fmla="*/ 2147483647 h 1633"/>
              <a:gd name="T8" fmla="*/ 2147483647 w 2358"/>
              <a:gd name="T9" fmla="*/ 2147483647 h 1633"/>
              <a:gd name="T10" fmla="*/ 2147483647 w 2358"/>
              <a:gd name="T11" fmla="*/ 0 h 16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58"/>
              <a:gd name="T19" fmla="*/ 0 h 1633"/>
              <a:gd name="T20" fmla="*/ 2358 w 2358"/>
              <a:gd name="T21" fmla="*/ 1633 h 16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58" h="1633">
                <a:moveTo>
                  <a:pt x="0" y="1633"/>
                </a:moveTo>
                <a:cubicBezTo>
                  <a:pt x="113" y="1504"/>
                  <a:pt x="226" y="1376"/>
                  <a:pt x="362" y="1270"/>
                </a:cubicBezTo>
                <a:cubicBezTo>
                  <a:pt x="498" y="1164"/>
                  <a:pt x="657" y="1089"/>
                  <a:pt x="816" y="998"/>
                </a:cubicBezTo>
                <a:cubicBezTo>
                  <a:pt x="975" y="907"/>
                  <a:pt x="1149" y="824"/>
                  <a:pt x="1315" y="726"/>
                </a:cubicBezTo>
                <a:cubicBezTo>
                  <a:pt x="1481" y="628"/>
                  <a:pt x="1640" y="529"/>
                  <a:pt x="1814" y="408"/>
                </a:cubicBezTo>
                <a:cubicBezTo>
                  <a:pt x="1988" y="287"/>
                  <a:pt x="2267" y="68"/>
                  <a:pt x="235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" name="AutoShape 13"/>
          <p:cNvSpPr>
            <a:spLocks/>
          </p:cNvSpPr>
          <p:nvPr/>
        </p:nvSpPr>
        <p:spPr bwMode="auto">
          <a:xfrm>
            <a:off x="5953671" y="1639887"/>
            <a:ext cx="1533525" cy="1079500"/>
          </a:xfrm>
          <a:prstGeom prst="callout1">
            <a:avLst>
              <a:gd name="adj1" fmla="val 10588"/>
              <a:gd name="adj2" fmla="val -4968"/>
              <a:gd name="adj3" fmla="val 63528"/>
              <a:gd name="adj4" fmla="val -496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firemní zerobond s ratingem B </a:t>
            </a:r>
            <a:endParaRPr lang="en-US"/>
          </a:p>
        </p:txBody>
      </p:sp>
      <p:sp>
        <p:nvSpPr>
          <p:cNvPr id="16" name="AutoShape 14"/>
          <p:cNvSpPr>
            <a:spLocks/>
          </p:cNvSpPr>
          <p:nvPr/>
        </p:nvSpPr>
        <p:spPr bwMode="auto">
          <a:xfrm>
            <a:off x="5953671" y="3151187"/>
            <a:ext cx="1189038" cy="609600"/>
          </a:xfrm>
          <a:prstGeom prst="callout1">
            <a:avLst>
              <a:gd name="adj1" fmla="val 18750"/>
              <a:gd name="adj2" fmla="val -6407"/>
              <a:gd name="adj3" fmla="val 112500"/>
              <a:gd name="adj4" fmla="val -640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státní zerobond</a:t>
            </a:r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2986634" y="3511550"/>
            <a:ext cx="0" cy="24495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4786859" y="2503487"/>
            <a:ext cx="0" cy="34575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" name="AutoShape 17"/>
          <p:cNvSpPr>
            <a:spLocks/>
          </p:cNvSpPr>
          <p:nvPr/>
        </p:nvSpPr>
        <p:spPr bwMode="auto">
          <a:xfrm>
            <a:off x="2986634" y="4592637"/>
            <a:ext cx="720725" cy="609600"/>
          </a:xfrm>
          <a:prstGeom prst="callout1">
            <a:avLst>
              <a:gd name="adj1" fmla="val 18750"/>
              <a:gd name="adj2" fmla="val -10574"/>
              <a:gd name="adj3" fmla="val 147917"/>
              <a:gd name="adj4" fmla="val -2863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10 %</a:t>
            </a:r>
            <a:endParaRPr lang="en-US"/>
          </a:p>
        </p:txBody>
      </p:sp>
      <p:sp>
        <p:nvSpPr>
          <p:cNvPr id="20" name="AutoShape 18"/>
          <p:cNvSpPr>
            <a:spLocks/>
          </p:cNvSpPr>
          <p:nvPr/>
        </p:nvSpPr>
        <p:spPr bwMode="auto">
          <a:xfrm>
            <a:off x="2843759" y="3440112"/>
            <a:ext cx="1295400" cy="431800"/>
          </a:xfrm>
          <a:prstGeom prst="callout1">
            <a:avLst>
              <a:gd name="adj1" fmla="val 26472"/>
              <a:gd name="adj2" fmla="val 11764"/>
              <a:gd name="adj3" fmla="val 525736"/>
              <a:gd name="adj4" fmla="val 1176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  15,8 %</a:t>
            </a:r>
            <a:endParaRPr lang="en-US"/>
          </a:p>
        </p:txBody>
      </p:sp>
      <p:sp>
        <p:nvSpPr>
          <p:cNvPr id="21" name="AutoShape 19"/>
          <p:cNvSpPr>
            <a:spLocks/>
          </p:cNvSpPr>
          <p:nvPr/>
        </p:nvSpPr>
        <p:spPr bwMode="auto">
          <a:xfrm>
            <a:off x="4715421" y="3656012"/>
            <a:ext cx="1130300" cy="825500"/>
          </a:xfrm>
          <a:prstGeom prst="callout1">
            <a:avLst>
              <a:gd name="adj1" fmla="val 13847"/>
              <a:gd name="adj2" fmla="val -6741"/>
              <a:gd name="adj3" fmla="val 109231"/>
              <a:gd name="adj4" fmla="val -1194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11 %</a:t>
            </a:r>
            <a:endParaRPr lang="en-US"/>
          </a:p>
        </p:txBody>
      </p:sp>
      <p:sp>
        <p:nvSpPr>
          <p:cNvPr id="22" name="AutoShape 20"/>
          <p:cNvSpPr>
            <a:spLocks/>
          </p:cNvSpPr>
          <p:nvPr/>
        </p:nvSpPr>
        <p:spPr bwMode="auto">
          <a:xfrm>
            <a:off x="4801146" y="2216150"/>
            <a:ext cx="993775" cy="825500"/>
          </a:xfrm>
          <a:prstGeom prst="callout1">
            <a:avLst>
              <a:gd name="adj1" fmla="val 13847"/>
              <a:gd name="adj2" fmla="val -7667"/>
              <a:gd name="adj3" fmla="val 109231"/>
              <a:gd name="adj4" fmla="val -7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18 %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Odvození RN pravděpodobnosti ze </a:t>
            </a:r>
            <a:r>
              <a:rPr lang="cs-CZ" dirty="0" err="1">
                <a:solidFill>
                  <a:schemeClr val="bg1"/>
                </a:solidFill>
              </a:rPr>
              <a:t>spreadu</a:t>
            </a:r>
            <a:r>
              <a:rPr lang="cs-CZ" dirty="0">
                <a:solidFill>
                  <a:schemeClr val="bg1"/>
                </a:solidFill>
              </a:rPr>
              <a:t> na </a:t>
            </a:r>
            <a:r>
              <a:rPr lang="cs-CZ" dirty="0" err="1">
                <a:solidFill>
                  <a:schemeClr val="bg1"/>
                </a:solidFill>
              </a:rPr>
              <a:t>zero</a:t>
            </a:r>
            <a:r>
              <a:rPr lang="cs-CZ" dirty="0">
                <a:solidFill>
                  <a:schemeClr val="bg1"/>
                </a:solidFill>
              </a:rPr>
              <a:t>-bondech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03413"/>
            <a:ext cx="8363272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42607C"/>
              </a:buClr>
              <a:defRPr/>
            </a:pPr>
            <a:r>
              <a:rPr lang="cs-CZ" dirty="0">
                <a:solidFill>
                  <a:srgbClr val="42607C"/>
                </a:solidFill>
              </a:rPr>
              <a:t>v rovnováze se očekávaný výnos rizikového bondu musí rovnat bezrizikové sazbě:</a:t>
            </a:r>
          </a:p>
          <a:p>
            <a:pPr eaLnBrk="1" hangingPunct="1">
              <a:lnSpc>
                <a:spcPct val="80000"/>
              </a:lnSpc>
              <a:buClr>
                <a:srgbClr val="42607C"/>
              </a:buClr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8">
              <a:lnSpc>
                <a:spcPct val="80000"/>
              </a:lnSpc>
              <a:buClr>
                <a:srgbClr val="42607C"/>
              </a:buClr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42607C"/>
              </a:buClr>
              <a:defRPr/>
            </a:pPr>
            <a:r>
              <a:rPr lang="cs-CZ" dirty="0">
                <a:solidFill>
                  <a:srgbClr val="42607C"/>
                </a:solidFill>
              </a:rPr>
              <a:t>pravděpodobnost splacení v roce 1 lze vyjádřit:</a:t>
            </a:r>
          </a:p>
          <a:p>
            <a:pPr eaLnBrk="1" hangingPunct="1">
              <a:lnSpc>
                <a:spcPct val="80000"/>
              </a:lnSpc>
              <a:buClr>
                <a:srgbClr val="42607C"/>
              </a:buClr>
              <a:defRPr/>
            </a:pPr>
            <a:endParaRPr lang="cs-CZ" dirty="0">
              <a:solidFill>
                <a:srgbClr val="42607C"/>
              </a:solidFill>
            </a:endParaRPr>
          </a:p>
          <a:p>
            <a:pPr marL="342900" lvl="4" indent="-342900" eaLnBrk="1" hangingPunct="1">
              <a:lnSpc>
                <a:spcPct val="80000"/>
              </a:lnSpc>
              <a:buClr>
                <a:srgbClr val="42607C"/>
              </a:buClr>
              <a:buFont typeface="Arial" charset="0"/>
              <a:buChar char="•"/>
              <a:defRPr/>
            </a:pPr>
            <a:endParaRPr lang="cs-CZ" sz="3200" dirty="0">
              <a:solidFill>
                <a:srgbClr val="42607C"/>
              </a:solidFill>
            </a:endParaRPr>
          </a:p>
          <a:p>
            <a:pPr lvl="8">
              <a:lnSpc>
                <a:spcPct val="80000"/>
              </a:lnSpc>
              <a:buClr>
                <a:srgbClr val="42607C"/>
              </a:buClr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42607C"/>
              </a:buClr>
              <a:defRPr/>
            </a:pPr>
            <a:r>
              <a:rPr lang="cs-CZ" dirty="0">
                <a:solidFill>
                  <a:srgbClr val="42607C"/>
                </a:solidFill>
              </a:rPr>
              <a:t>a RN pravděpodobnost lze potom vyjádřit: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1115616" y="2780928"/>
          <a:ext cx="25209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Rovnice" r:id="rId4" imgW="1040948" imgH="215806" progId="Equation.3">
                  <p:embed/>
                </p:oleObj>
              </mc:Choice>
              <mc:Fallback>
                <p:oleObj name="Rovnice" r:id="rId4" imgW="1040948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780928"/>
                        <a:ext cx="2520950" cy="5762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58" name="Object 6"/>
          <p:cNvGraphicFramePr>
            <a:graphicFrameLocks noChangeAspect="1"/>
          </p:cNvGraphicFramePr>
          <p:nvPr/>
        </p:nvGraphicFramePr>
        <p:xfrm>
          <a:off x="1115616" y="4149353"/>
          <a:ext cx="36004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Rovnice" r:id="rId6" imgW="1612900" imgH="444500" progId="Equation.3">
                  <p:embed/>
                </p:oleObj>
              </mc:Choice>
              <mc:Fallback>
                <p:oleObj name="Rovnice" r:id="rId6" imgW="1612900" imgH="444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149353"/>
                        <a:ext cx="3600450" cy="1008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0" name="Object 8"/>
          <p:cNvGraphicFramePr>
            <a:graphicFrameLocks noChangeAspect="1"/>
          </p:cNvGraphicFramePr>
          <p:nvPr/>
        </p:nvGraphicFramePr>
        <p:xfrm>
          <a:off x="1187054" y="5949578"/>
          <a:ext cx="43926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Rovnice" r:id="rId8" imgW="1828800" imgH="215900" progId="Equation.3">
                  <p:embed/>
                </p:oleObj>
              </mc:Choice>
              <mc:Fallback>
                <p:oleObj name="Rovnice" r:id="rId8" imgW="1828800" imgH="215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054" y="5949578"/>
                        <a:ext cx="4392612" cy="503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03413"/>
            <a:ext cx="8363272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42607C"/>
              </a:buClr>
              <a:defRPr/>
            </a:pPr>
            <a:r>
              <a:rPr lang="cs-CZ" sz="2600" dirty="0">
                <a:solidFill>
                  <a:srgbClr val="42607C"/>
                </a:solidFill>
              </a:rPr>
              <a:t>Stanovte rizikově neutrální pravděpodobnost defaultu firemních </a:t>
            </a:r>
            <a:r>
              <a:rPr lang="cs-CZ" sz="2600" dirty="0" err="1">
                <a:solidFill>
                  <a:srgbClr val="42607C"/>
                </a:solidFill>
              </a:rPr>
              <a:t>zerobondů</a:t>
            </a:r>
            <a:r>
              <a:rPr lang="cs-CZ" sz="2600" dirty="0">
                <a:solidFill>
                  <a:srgbClr val="42607C"/>
                </a:solidFill>
              </a:rPr>
              <a:t> s výnosy: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2200" dirty="0">
                <a:solidFill>
                  <a:srgbClr val="42607C"/>
                </a:solidFill>
              </a:rPr>
              <a:t>13 %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sz="2200" dirty="0">
                <a:solidFill>
                  <a:srgbClr val="42607C"/>
                </a:solidFill>
              </a:rPr>
              <a:t>18 %</a:t>
            </a:r>
          </a:p>
          <a:p>
            <a:pPr eaLnBrk="1" hangingPunct="1">
              <a:lnSpc>
                <a:spcPct val="80000"/>
              </a:lnSpc>
              <a:buClr>
                <a:srgbClr val="42607C"/>
              </a:buClr>
              <a:defRPr/>
            </a:pPr>
            <a:r>
              <a:rPr lang="cs-CZ" sz="2600" dirty="0">
                <a:solidFill>
                  <a:srgbClr val="42607C"/>
                </a:solidFill>
              </a:rPr>
              <a:t>V obou případech činí výnos státního </a:t>
            </a:r>
            <a:r>
              <a:rPr lang="cs-CZ" sz="2600" dirty="0" err="1">
                <a:solidFill>
                  <a:srgbClr val="42607C"/>
                </a:solidFill>
              </a:rPr>
              <a:t>zerobondu</a:t>
            </a:r>
            <a:r>
              <a:rPr lang="cs-CZ" sz="2600" dirty="0">
                <a:solidFill>
                  <a:srgbClr val="42607C"/>
                </a:solidFill>
              </a:rPr>
              <a:t> 10 %.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Využití RN pravděpodobnosti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03413"/>
            <a:ext cx="8363272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42607C"/>
              </a:buClr>
            </a:pPr>
            <a:r>
              <a:rPr lang="cs-CZ" dirty="0">
                <a:solidFill>
                  <a:srgbClr val="42607C"/>
                </a:solidFill>
              </a:rPr>
              <a:t>pro stanovení rizikové prémie úvěru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15945" t="40601" r="32480" b="14764"/>
          <a:stretch>
            <a:fillRect/>
          </a:stretch>
        </p:blipFill>
        <p:spPr bwMode="auto">
          <a:xfrm>
            <a:off x="827584" y="2564904"/>
            <a:ext cx="5683250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Modely založené na pojistném přístupu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03413"/>
            <a:ext cx="8363272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Altman (1989)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podstata: na základě portfolia úvěrů nebo dluhopisů a historických údajů o jejich defaultech lze vytvořit tabulku, které může být použita na předpověď: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dirty="0">
                <a:solidFill>
                  <a:srgbClr val="42607C"/>
                </a:solidFill>
              </a:rPr>
              <a:t>defaultu v rámci jednoho roku </a:t>
            </a: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→ </a:t>
            </a:r>
            <a:r>
              <a:rPr lang="cs-CZ" dirty="0">
                <a:solidFill>
                  <a:srgbClr val="42607C"/>
                </a:solidFill>
              </a:rPr>
              <a:t>mezní míra mortality (MMR – </a:t>
            </a:r>
            <a:r>
              <a:rPr lang="cs-CZ" dirty="0" err="1">
                <a:solidFill>
                  <a:srgbClr val="42607C"/>
                </a:solidFill>
              </a:rPr>
              <a:t>marginal</a:t>
            </a:r>
            <a:r>
              <a:rPr lang="cs-CZ" dirty="0">
                <a:solidFill>
                  <a:srgbClr val="42607C"/>
                </a:solidFill>
              </a:rPr>
              <a:t> mortality </a:t>
            </a:r>
            <a:r>
              <a:rPr lang="cs-CZ" dirty="0" err="1">
                <a:solidFill>
                  <a:srgbClr val="42607C"/>
                </a:solidFill>
              </a:rPr>
              <a:t>rate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buClr>
                <a:srgbClr val="42607C"/>
              </a:buClr>
              <a:buFont typeface="Arial" pitchFamily="34" charset="0"/>
              <a:buChar char="–"/>
              <a:defRPr/>
            </a:pPr>
            <a:r>
              <a:rPr lang="cs-CZ" dirty="0">
                <a:solidFill>
                  <a:srgbClr val="42607C"/>
                </a:solidFill>
              </a:rPr>
              <a:t>selhání v rámci horizontu více let </a:t>
            </a: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→</a:t>
            </a:r>
            <a:r>
              <a:rPr lang="cs-CZ" dirty="0">
                <a:solidFill>
                  <a:srgbClr val="42607C"/>
                </a:solidFill>
              </a:rPr>
              <a:t> kumulativní míra mortality (CMR – </a:t>
            </a:r>
            <a:r>
              <a:rPr lang="cs-CZ" dirty="0" err="1">
                <a:solidFill>
                  <a:srgbClr val="42607C"/>
                </a:solidFill>
              </a:rPr>
              <a:t>cumulative</a:t>
            </a:r>
            <a:r>
              <a:rPr lang="cs-CZ" dirty="0">
                <a:solidFill>
                  <a:srgbClr val="42607C"/>
                </a:solidFill>
              </a:rPr>
              <a:t> mortality </a:t>
            </a:r>
            <a:r>
              <a:rPr lang="cs-CZ" dirty="0" err="1">
                <a:solidFill>
                  <a:srgbClr val="42607C"/>
                </a:solidFill>
              </a:rPr>
              <a:t>rate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kombinací těchto veličin se ztrátou v případě defaultu lze odhadnout očekávanou i neočekávanou ztrátu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Modely založené na pojistném přístupu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03413"/>
            <a:ext cx="8363272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výpočet mezní míry mortality a kumulativní míry mortality:</a:t>
            </a:r>
          </a:p>
          <a:p>
            <a:pPr marL="857250" lvl="2" indent="-4572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hodnota </a:t>
            </a:r>
            <a:r>
              <a:rPr lang="cs-CZ" dirty="0" err="1">
                <a:solidFill>
                  <a:srgbClr val="42607C"/>
                </a:solidFill>
              </a:rPr>
              <a:t>MMR</a:t>
            </a:r>
            <a:r>
              <a:rPr lang="cs-CZ" baseline="-25000" dirty="0" err="1">
                <a:solidFill>
                  <a:srgbClr val="42607C"/>
                </a:solidFill>
              </a:rPr>
              <a:t>i</a:t>
            </a:r>
            <a:r>
              <a:rPr lang="cs-CZ" dirty="0">
                <a:solidFill>
                  <a:srgbClr val="42607C"/>
                </a:solidFill>
              </a:rPr>
              <a:t> pro každý rok zvoleného souboru:</a:t>
            </a:r>
          </a:p>
          <a:p>
            <a:pPr marL="857250" lvl="2" indent="-457200" eaLnBrk="1" hangingPunct="1">
              <a:lnSpc>
                <a:spcPct val="90000"/>
              </a:lnSpc>
              <a:buNone/>
            </a:pPr>
            <a:endParaRPr lang="cs-CZ" dirty="0">
              <a:solidFill>
                <a:srgbClr val="42607C"/>
              </a:solidFill>
            </a:endParaRPr>
          </a:p>
          <a:p>
            <a:pPr marL="857250" lvl="2" indent="-457200" eaLnBrk="1" hangingPunct="1">
              <a:lnSpc>
                <a:spcPct val="90000"/>
              </a:lnSpc>
              <a:buNone/>
            </a:pPr>
            <a:endParaRPr lang="cs-CZ" dirty="0">
              <a:solidFill>
                <a:srgbClr val="42607C"/>
              </a:solidFill>
            </a:endParaRPr>
          </a:p>
          <a:p>
            <a:pPr marL="857250" lvl="2" indent="-457200" eaLnBrk="1" hangingPunct="1">
              <a:lnSpc>
                <a:spcPct val="90000"/>
              </a:lnSpc>
              <a:buNone/>
            </a:pPr>
            <a:endParaRPr lang="cs-CZ" dirty="0">
              <a:solidFill>
                <a:srgbClr val="42607C"/>
              </a:solidFill>
            </a:endParaRPr>
          </a:p>
          <a:p>
            <a:pPr marL="857250" lvl="2" indent="-457200" eaLnBrk="1" hangingPunct="1">
              <a:lnSpc>
                <a:spcPct val="90000"/>
              </a:lnSpc>
              <a:buNone/>
            </a:pPr>
            <a:endParaRPr lang="cs-CZ" dirty="0">
              <a:solidFill>
                <a:srgbClr val="42607C"/>
              </a:solidFill>
            </a:endParaRPr>
          </a:p>
          <a:p>
            <a:pPr marL="857250" lvl="2" indent="-457200" eaLnBrk="1" hangingPunct="1">
              <a:lnSpc>
                <a:spcPct val="90000"/>
              </a:lnSpc>
              <a:buNone/>
            </a:pPr>
            <a:endParaRPr lang="cs-CZ" dirty="0">
              <a:solidFill>
                <a:srgbClr val="42607C"/>
              </a:solidFill>
            </a:endParaRPr>
          </a:p>
          <a:p>
            <a:pPr marL="857250" lvl="2" indent="-457200" eaLnBrk="1" hangingPunct="1">
              <a:lnSpc>
                <a:spcPct val="90000"/>
              </a:lnSpc>
              <a:buFont typeface="Calibri" pitchFamily="34" charset="0"/>
              <a:buAutoNum type="arabicPeriod" startAt="2"/>
            </a:pPr>
            <a:r>
              <a:rPr lang="cs-CZ" dirty="0">
                <a:solidFill>
                  <a:srgbClr val="42607C"/>
                </a:solidFill>
              </a:rPr>
              <a:t>pak vážený průměr – průměrná mezní míra mortality v roce 1: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868363" y="3127375"/>
          <a:ext cx="81359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Rovnice" r:id="rId4" imgW="5422680" imgH="545760" progId="Equation.3">
                  <p:embed/>
                </p:oleObj>
              </mc:Choice>
              <mc:Fallback>
                <p:oleObj name="Rovnice" r:id="rId4" imgW="5422680" imgH="5457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3127375"/>
                        <a:ext cx="8135937" cy="819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77888" y="4135438"/>
          <a:ext cx="81756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Rovnice" r:id="rId6" imgW="5448240" imgH="545760" progId="Equation.3">
                  <p:embed/>
                </p:oleObj>
              </mc:Choice>
              <mc:Fallback>
                <p:oleObj name="Rovnice" r:id="rId6" imgW="5448240" imgH="545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4135438"/>
                        <a:ext cx="8175625" cy="819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2410570" y="5660901"/>
          <a:ext cx="31734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Rovnice" r:id="rId8" imgW="1587500" imgH="431800" progId="Equation.3">
                  <p:embed/>
                </p:oleObj>
              </mc:Choice>
              <mc:Fallback>
                <p:oleObj name="Rovnice" r:id="rId8" imgW="15875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0570" y="5660901"/>
                        <a:ext cx="3173412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Modely založené na pojistném přístupu (3)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03413"/>
            <a:ext cx="8363272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výpočet mezní míry mortality a kumulativní míry mortality:</a:t>
            </a:r>
          </a:p>
          <a:p>
            <a:pPr marL="857250" lvl="2" indent="-457200" eaLnBrk="1" hangingPunct="1">
              <a:lnSpc>
                <a:spcPct val="90000"/>
              </a:lnSpc>
              <a:buFont typeface="Calibri" pitchFamily="34" charset="0"/>
              <a:buAutoNum type="arabicPeriod" startAt="3"/>
            </a:pPr>
            <a:r>
              <a:rPr lang="cs-CZ" dirty="0">
                <a:solidFill>
                  <a:srgbClr val="42607C"/>
                </a:solidFill>
              </a:rPr>
              <a:t>vztah mezi mezní mírou mortality a mírou přežití (SR = </a:t>
            </a:r>
            <a:r>
              <a:rPr lang="cs-CZ" dirty="0" err="1">
                <a:solidFill>
                  <a:srgbClr val="42607C"/>
                </a:solidFill>
              </a:rPr>
              <a:t>survival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rate</a:t>
            </a:r>
            <a:r>
              <a:rPr lang="cs-CZ" dirty="0">
                <a:solidFill>
                  <a:srgbClr val="42607C"/>
                </a:solidFill>
              </a:rPr>
              <a:t>) :</a:t>
            </a:r>
          </a:p>
          <a:p>
            <a:pPr marL="857250" lvl="2" indent="-457200" eaLnBrk="1" hangingPunct="1">
              <a:lnSpc>
                <a:spcPct val="90000"/>
              </a:lnSpc>
              <a:buNone/>
            </a:pPr>
            <a:r>
              <a:rPr lang="cs-CZ" sz="1400" dirty="0">
                <a:solidFill>
                  <a:srgbClr val="42607C"/>
                </a:solidFill>
              </a:rPr>
              <a:t>			</a:t>
            </a:r>
          </a:p>
          <a:p>
            <a:pPr marL="857250" lvl="2" indent="-457200" eaLnBrk="1" hangingPunct="1">
              <a:lnSpc>
                <a:spcPct val="90000"/>
              </a:lnSpc>
              <a:buNone/>
            </a:pPr>
            <a:r>
              <a:rPr lang="cs-CZ" dirty="0">
                <a:solidFill>
                  <a:srgbClr val="42607C"/>
                </a:solidFill>
              </a:rPr>
              <a:t>				        nebo</a:t>
            </a:r>
          </a:p>
          <a:p>
            <a:pPr marL="857250" lvl="2" indent="-457200" eaLnBrk="1" hangingPunct="1">
              <a:lnSpc>
                <a:spcPct val="90000"/>
              </a:lnSpc>
              <a:buNone/>
            </a:pPr>
            <a:endParaRPr lang="cs-CZ" dirty="0">
              <a:solidFill>
                <a:srgbClr val="42607C"/>
              </a:solidFill>
            </a:endParaRPr>
          </a:p>
          <a:p>
            <a:pPr marL="857250" lvl="2" indent="-457200" eaLnBrk="1" hangingPunct="1">
              <a:lnSpc>
                <a:spcPct val="90000"/>
              </a:lnSpc>
              <a:buFont typeface="Calibri" pitchFamily="34" charset="0"/>
              <a:buAutoNum type="arabicPeriod" startAt="4"/>
            </a:pPr>
            <a:r>
              <a:rPr lang="cs-CZ" dirty="0">
                <a:solidFill>
                  <a:srgbClr val="42607C"/>
                </a:solidFill>
              </a:rPr>
              <a:t>kumulativní míra mortality </a:t>
            </a:r>
            <a:r>
              <a:rPr lang="cs-CZ" dirty="0" err="1">
                <a:solidFill>
                  <a:srgbClr val="42607C"/>
                </a:solidFill>
              </a:rPr>
              <a:t>CMR</a:t>
            </a:r>
            <a:r>
              <a:rPr lang="cs-CZ" baseline="-25000" dirty="0" err="1">
                <a:solidFill>
                  <a:srgbClr val="42607C"/>
                </a:solidFill>
              </a:rPr>
              <a:t>i</a:t>
            </a:r>
            <a:r>
              <a:rPr lang="cs-CZ" dirty="0">
                <a:solidFill>
                  <a:srgbClr val="42607C"/>
                </a:solidFill>
              </a:rPr>
              <a:t>:</a:t>
            </a:r>
          </a:p>
          <a:p>
            <a:pPr marL="857250" lvl="2" indent="-457200" eaLnBrk="1" hangingPunct="1">
              <a:lnSpc>
                <a:spcPct val="90000"/>
              </a:lnSpc>
              <a:buNone/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46</a:t>
            </a:fld>
            <a:endParaRPr lang="fr-FR" dirty="0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1331640" y="3717032"/>
          <a:ext cx="2005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Rovnice" r:id="rId4" imgW="1002865" imgH="228501" progId="Equation.3">
                  <p:embed/>
                </p:oleObj>
              </mc:Choice>
              <mc:Fallback>
                <p:oleObj name="Rovnice" r:id="rId4" imgW="1002865" imgH="22850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717032"/>
                        <a:ext cx="2005013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428853" y="3717032"/>
          <a:ext cx="20050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Rovnice" r:id="rId6" imgW="1002865" imgH="228501" progId="Equation.3">
                  <p:embed/>
                </p:oleObj>
              </mc:Choice>
              <mc:Fallback>
                <p:oleObj name="Rovnice" r:id="rId6" imgW="1002865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8853" y="3717032"/>
                        <a:ext cx="2005012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1260203" y="5014019"/>
          <a:ext cx="24907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Rovnice" r:id="rId8" imgW="1244600" imgH="431800" progId="Equation.3">
                  <p:embed/>
                </p:oleObj>
              </mc:Choice>
              <mc:Fallback>
                <p:oleObj name="Rovnice" r:id="rId8" imgW="12446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203" y="5014019"/>
                        <a:ext cx="2490787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>
                <a:solidFill>
                  <a:schemeClr val="bg1"/>
                </a:solidFill>
              </a:rPr>
              <a:t>Úmrtnostní tabulka pro syndikované pětileté úvěry a firemní dluhopisy, založ. na </a:t>
            </a:r>
            <a:r>
              <a:rPr lang="cs-CZ" sz="3200" dirty="0" err="1">
                <a:solidFill>
                  <a:schemeClr val="bg1"/>
                </a:solidFill>
              </a:rPr>
              <a:t>nomin.hodnotách</a:t>
            </a:r>
            <a:r>
              <a:rPr lang="cs-CZ" sz="3200" dirty="0">
                <a:solidFill>
                  <a:schemeClr val="bg1"/>
                </a:solidFill>
              </a:rPr>
              <a:t> jistin z let 1991 - 1996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  <p:pic>
        <p:nvPicPr>
          <p:cNvPr id="9" name="Picture 4" descr="mortality rates Alt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2349500"/>
            <a:ext cx="8936037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Aplikace moderní teorie portfolia na portfolio úvěrů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03413"/>
            <a:ext cx="8363272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úvěrový paradox: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V="1">
            <a:off x="3276600" y="2349500"/>
            <a:ext cx="0" cy="352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3276600" y="5876925"/>
            <a:ext cx="525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2268538" y="2420938"/>
            <a:ext cx="1079500" cy="609600"/>
          </a:xfrm>
          <a:prstGeom prst="callout1">
            <a:avLst>
              <a:gd name="adj1" fmla="val 18750"/>
              <a:gd name="adj2" fmla="val 20736"/>
              <a:gd name="adj3" fmla="val 112500"/>
              <a:gd name="adj4" fmla="val 20736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výnos</a:t>
            </a:r>
          </a:p>
        </p:txBody>
      </p:sp>
      <p:sp>
        <p:nvSpPr>
          <p:cNvPr id="12" name="AutoShape 7"/>
          <p:cNvSpPr>
            <a:spLocks/>
          </p:cNvSpPr>
          <p:nvPr/>
        </p:nvSpPr>
        <p:spPr bwMode="auto">
          <a:xfrm>
            <a:off x="7524750" y="6021388"/>
            <a:ext cx="914400" cy="609600"/>
          </a:xfrm>
          <a:prstGeom prst="callout1">
            <a:avLst>
              <a:gd name="adj1" fmla="val 18750"/>
              <a:gd name="adj2" fmla="val -8333"/>
              <a:gd name="adj3" fmla="val 112500"/>
              <a:gd name="adj4" fmla="val -3837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riziko</a:t>
            </a:r>
          </a:p>
        </p:txBody>
      </p:sp>
      <p:sp>
        <p:nvSpPr>
          <p:cNvPr id="13" name="AutoShape 8"/>
          <p:cNvSpPr>
            <a:spLocks/>
          </p:cNvSpPr>
          <p:nvPr/>
        </p:nvSpPr>
        <p:spPr bwMode="auto">
          <a:xfrm>
            <a:off x="2987675" y="5949950"/>
            <a:ext cx="504825" cy="609600"/>
          </a:xfrm>
          <a:prstGeom prst="callout1">
            <a:avLst>
              <a:gd name="adj1" fmla="val 18750"/>
              <a:gd name="adj2" fmla="val -15093"/>
              <a:gd name="adj3" fmla="val 112500"/>
              <a:gd name="adj4" fmla="val -6949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0</a:t>
            </a: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3635375" y="2565400"/>
            <a:ext cx="2952750" cy="2519363"/>
          </a:xfrm>
          <a:custGeom>
            <a:avLst/>
            <a:gdLst>
              <a:gd name="T0" fmla="*/ 0 w 1860"/>
              <a:gd name="T1" fmla="*/ 2147483647 h 1587"/>
              <a:gd name="T2" fmla="*/ 2147483647 w 1860"/>
              <a:gd name="T3" fmla="*/ 2147483647 h 1587"/>
              <a:gd name="T4" fmla="*/ 2147483647 w 1860"/>
              <a:gd name="T5" fmla="*/ 2147483647 h 1587"/>
              <a:gd name="T6" fmla="*/ 2147483647 w 1860"/>
              <a:gd name="T7" fmla="*/ 2147483647 h 1587"/>
              <a:gd name="T8" fmla="*/ 2147483647 w 1860"/>
              <a:gd name="T9" fmla="*/ 2147483647 h 1587"/>
              <a:gd name="T10" fmla="*/ 2147483647 w 1860"/>
              <a:gd name="T11" fmla="*/ 2147483647 h 1587"/>
              <a:gd name="T12" fmla="*/ 2147483647 w 1860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60"/>
              <a:gd name="T22" fmla="*/ 0 h 1587"/>
              <a:gd name="T23" fmla="*/ 1860 w 1860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60" h="1587">
                <a:moveTo>
                  <a:pt x="0" y="1587"/>
                </a:moveTo>
                <a:cubicBezTo>
                  <a:pt x="61" y="1474"/>
                  <a:pt x="122" y="1361"/>
                  <a:pt x="182" y="1270"/>
                </a:cubicBezTo>
                <a:cubicBezTo>
                  <a:pt x="242" y="1179"/>
                  <a:pt x="280" y="1141"/>
                  <a:pt x="363" y="1043"/>
                </a:cubicBezTo>
                <a:cubicBezTo>
                  <a:pt x="446" y="945"/>
                  <a:pt x="568" y="793"/>
                  <a:pt x="681" y="680"/>
                </a:cubicBezTo>
                <a:cubicBezTo>
                  <a:pt x="794" y="567"/>
                  <a:pt x="923" y="454"/>
                  <a:pt x="1044" y="363"/>
                </a:cubicBezTo>
                <a:cubicBezTo>
                  <a:pt x="1165" y="272"/>
                  <a:pt x="1270" y="196"/>
                  <a:pt x="1406" y="136"/>
                </a:cubicBezTo>
                <a:cubicBezTo>
                  <a:pt x="1542" y="76"/>
                  <a:pt x="1701" y="38"/>
                  <a:pt x="18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3995738" y="4437063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5867400" y="27813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132138" y="4149725"/>
            <a:ext cx="1346200" cy="609600"/>
          </a:xfrm>
          <a:prstGeom prst="callout1">
            <a:avLst>
              <a:gd name="adj1" fmla="val 18750"/>
              <a:gd name="adj2" fmla="val 6014"/>
              <a:gd name="adj3" fmla="val 112500"/>
              <a:gd name="adj4" fmla="val 601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C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3924300" y="4292600"/>
            <a:ext cx="288925" cy="28892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5724525" y="4292600"/>
            <a:ext cx="288925" cy="28892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5724525" y="2636838"/>
            <a:ext cx="288925" cy="28892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1" name="AutoShape 16"/>
          <p:cNvSpPr>
            <a:spLocks/>
          </p:cNvSpPr>
          <p:nvPr/>
        </p:nvSpPr>
        <p:spPr bwMode="auto">
          <a:xfrm>
            <a:off x="5810250" y="4221163"/>
            <a:ext cx="706438" cy="825500"/>
          </a:xfrm>
          <a:prstGeom prst="callout1">
            <a:avLst>
              <a:gd name="adj1" fmla="val 13847"/>
              <a:gd name="adj2" fmla="val -10787"/>
              <a:gd name="adj3" fmla="val 109231"/>
              <a:gd name="adj4" fmla="val -1078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A</a:t>
            </a: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 flipV="1">
            <a:off x="6443663" y="2781300"/>
            <a:ext cx="5048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3" name="AutoShape 19"/>
          <p:cNvSpPr>
            <a:spLocks/>
          </p:cNvSpPr>
          <p:nvPr/>
        </p:nvSpPr>
        <p:spPr bwMode="auto">
          <a:xfrm>
            <a:off x="6889750" y="2852738"/>
            <a:ext cx="1354138" cy="609600"/>
          </a:xfrm>
          <a:prstGeom prst="callout1">
            <a:avLst>
              <a:gd name="adj1" fmla="val 18750"/>
              <a:gd name="adj2" fmla="val -5625"/>
              <a:gd name="adj3" fmla="val 112500"/>
              <a:gd name="adj4" fmla="val -562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efektivní hranice</a:t>
            </a:r>
          </a:p>
        </p:txBody>
      </p:sp>
      <p:sp>
        <p:nvSpPr>
          <p:cNvPr id="24" name="AutoShape 17"/>
          <p:cNvSpPr>
            <a:spLocks/>
          </p:cNvSpPr>
          <p:nvPr/>
        </p:nvSpPr>
        <p:spPr bwMode="auto">
          <a:xfrm>
            <a:off x="5148263" y="2349500"/>
            <a:ext cx="1417637" cy="536575"/>
          </a:xfrm>
          <a:prstGeom prst="callout1">
            <a:avLst>
              <a:gd name="adj1" fmla="val 21301"/>
              <a:gd name="adj2" fmla="val 10750"/>
              <a:gd name="adj3" fmla="val 114199"/>
              <a:gd name="adj4" fmla="val 107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dirty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/>
      <p:bldP spid="21" grpId="0"/>
      <p:bldP spid="22" grpId="0" animBg="1"/>
      <p:bldP spid="23" grpId="0"/>
      <p:bldP spid="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4400">
              <a:solidFill>
                <a:srgbClr val="42607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4400">
                <a:solidFill>
                  <a:srgbClr val="42607C"/>
                </a:solidFill>
              </a:rPr>
              <a:t>M Ě J T E   S E   H E Z K Y</a:t>
            </a:r>
          </a:p>
          <a:p>
            <a:pPr algn="ctr" eaLnBrk="1" hangingPunct="1">
              <a:buFont typeface="Arial" charset="0"/>
              <a:buNone/>
            </a:pPr>
            <a:r>
              <a:rPr lang="cs-CZ" sz="6000">
                <a:solidFill>
                  <a:srgbClr val="42607C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FFF31-25AD-4D53-85D5-674469C1CDF6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Komponenty modelu </a:t>
            </a:r>
            <a:r>
              <a:rPr lang="cs-CZ" dirty="0" err="1">
                <a:solidFill>
                  <a:schemeClr val="bg1"/>
                </a:solidFill>
              </a:rPr>
              <a:t>CreditRisk</a:t>
            </a:r>
            <a:r>
              <a:rPr lang="cs-CZ" dirty="0">
                <a:solidFill>
                  <a:schemeClr val="bg1"/>
                </a:solidFill>
              </a:rPr>
              <a:t>+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133600"/>
            <a:ext cx="9144000" cy="3311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Vstupy do modelu </a:t>
            </a:r>
            <a:r>
              <a:rPr lang="cs-CZ" dirty="0" err="1">
                <a:solidFill>
                  <a:schemeClr val="bg1"/>
                </a:solidFill>
              </a:rPr>
              <a:t>CreditRisk</a:t>
            </a:r>
            <a:r>
              <a:rPr lang="cs-CZ" dirty="0">
                <a:solidFill>
                  <a:schemeClr val="bg1"/>
                </a:solidFill>
              </a:rPr>
              <a:t>+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úvěrové expozice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defRPr/>
            </a:pPr>
            <a:r>
              <a:rPr lang="cs-CZ" dirty="0">
                <a:solidFill>
                  <a:srgbClr val="42607C"/>
                </a:solidFill>
              </a:rPr>
              <a:t>úvěry, dluhopisy, záruky, akreditivy, expozice z derivátů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defRPr/>
            </a:pPr>
            <a:r>
              <a:rPr lang="cs-CZ" dirty="0">
                <a:solidFill>
                  <a:srgbClr val="42607C"/>
                </a:solidFill>
              </a:rPr>
              <a:t>pro některé z expozic je třeba odhadovat jejich hodnotu v čase defaultu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míry defaultu dlužníků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volatility měr defaultu dlužníků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míry ozdravení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Míry defaultu dlužníků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4968551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míra defaultu = spojitá náhodná veličina</a:t>
            </a:r>
          </a:p>
          <a:p>
            <a:pPr marL="742950" lvl="2" indent="-342900" eaLnBrk="1" hangingPunct="1">
              <a:lnSpc>
                <a:spcPct val="90000"/>
              </a:lnSpc>
              <a:buNone/>
            </a:pPr>
            <a:r>
              <a:rPr lang="cs-CZ" dirty="0">
                <a:solidFill>
                  <a:srgbClr val="42607C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dirty="0">
                <a:solidFill>
                  <a:srgbClr val="42607C"/>
                </a:solidFill>
              </a:rPr>
              <a:t>možná míra selhání za určité časové období je popsána distribuční křivkou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63862"/>
            <a:ext cx="5610225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Pro srovnání: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4752527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v modelu </a:t>
            </a:r>
            <a:r>
              <a:rPr lang="cs-CZ" dirty="0" err="1">
                <a:solidFill>
                  <a:srgbClr val="42607C"/>
                </a:solidFill>
              </a:rPr>
              <a:t>CreditMetrics</a:t>
            </a:r>
            <a:r>
              <a:rPr lang="cs-CZ" dirty="0">
                <a:solidFill>
                  <a:srgbClr val="42607C"/>
                </a:solidFill>
              </a:rPr>
              <a:t> je míra selhání diskrétní proměnnou: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752725"/>
            <a:ext cx="65643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Míry defaultu dlužníků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důvody defaultu model nezkoumá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korelaci měr defaultu model zohledňuje volatilitou měr defaultu a sektorovou analýzou</a:t>
            </a:r>
            <a:endParaRPr lang="cs-CZ" sz="27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240088"/>
            <a:ext cx="6851650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1342</TotalTime>
  <Words>1510</Words>
  <Application>Microsoft Office PowerPoint</Application>
  <PresentationFormat>Předvádění na obrazovce (4:3)</PresentationFormat>
  <Paragraphs>262</Paragraphs>
  <Slides>49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5" baseType="lpstr">
      <vt:lpstr>Arial</vt:lpstr>
      <vt:lpstr>Calibri</vt:lpstr>
      <vt:lpstr>Times New Roman</vt:lpstr>
      <vt:lpstr>Wingdings</vt:lpstr>
      <vt:lpstr>117</vt:lpstr>
      <vt:lpstr>Rovnice</vt:lpstr>
      <vt:lpstr>Úvěrové riziko a modely jeho měření 2</vt:lpstr>
      <vt:lpstr>Modely měření úvěrového rizika</vt:lpstr>
      <vt:lpstr>Model CreditRisk+</vt:lpstr>
      <vt:lpstr>Časový horizont</vt:lpstr>
      <vt:lpstr>Komponenty modelu CreditRisk+</vt:lpstr>
      <vt:lpstr>Vstupy do modelu CreditRisk+</vt:lpstr>
      <vt:lpstr>Míry defaultu dlužníků (1)</vt:lpstr>
      <vt:lpstr>Pro srovnání:</vt:lpstr>
      <vt:lpstr>Míry defaultu dlužníků (2)</vt:lpstr>
      <vt:lpstr>Míry defaultu dlužníků (3)</vt:lpstr>
      <vt:lpstr>Volatility měr defaultu dlužníků</vt:lpstr>
      <vt:lpstr>Míry ozdravení (1)</vt:lpstr>
      <vt:lpstr>Míry ozdravení (2)</vt:lpstr>
      <vt:lpstr>Fáze procesu modelování</vt:lpstr>
      <vt:lpstr>Frekvence defaultu</vt:lpstr>
      <vt:lpstr>Dopad ztrát</vt:lpstr>
      <vt:lpstr>Výsledné rozdělení ztrát z defaultu</vt:lpstr>
      <vt:lpstr>Ekonomický kapitál pro úvěrové riziko</vt:lpstr>
      <vt:lpstr>Model KMV</vt:lpstr>
      <vt:lpstr>Postup při odhadu EDF</vt:lpstr>
      <vt:lpstr>Odhad hodnoty aktiv (V) a volatility hodnoty aktiv (σ)</vt:lpstr>
      <vt:lpstr>Odhad bodu selhání  (DPT – default point)</vt:lpstr>
      <vt:lpstr>Odhad vzdálenosti od selhání  (DD – distance to default)</vt:lpstr>
      <vt:lpstr>EDF = očekávaná četnost selhání</vt:lpstr>
      <vt:lpstr>Příklad</vt:lpstr>
      <vt:lpstr>Příklad</vt:lpstr>
      <vt:lpstr>Výhody a nevýhody modelu KMV</vt:lpstr>
      <vt:lpstr>McKinseyův model (1) (McKinsey CreditPortfolioView)</vt:lpstr>
      <vt:lpstr>McKinseyův model (2)</vt:lpstr>
      <vt:lpstr>McKinseyův model (3)</vt:lpstr>
      <vt:lpstr>Vícefaktorový model systematického rizika defaultu</vt:lpstr>
      <vt:lpstr>Prezentace aplikace PowerPoint</vt:lpstr>
      <vt:lpstr>Prezentace aplikace PowerPoint</vt:lpstr>
      <vt:lpstr>Tabelování diskrétního rozdělení ztrát</vt:lpstr>
      <vt:lpstr>Tabelování diskrétního rozdělení ztrát</vt:lpstr>
      <vt:lpstr>Prezentace aplikace PowerPoint</vt:lpstr>
      <vt:lpstr>Prezentace aplikace PowerPoint</vt:lpstr>
      <vt:lpstr>Vliv diverzifikace</vt:lpstr>
      <vt:lpstr>Systém úvěrových analýz KPMG</vt:lpstr>
      <vt:lpstr>Odvození RN pravděpodobnosti ze spreadu na zero-bondech (1)</vt:lpstr>
      <vt:lpstr>Odvození RN pravděpodobnosti ze spreadu na zero-bondech (2)</vt:lpstr>
      <vt:lpstr>Příklad</vt:lpstr>
      <vt:lpstr>Využití RN pravděpodobnosti</vt:lpstr>
      <vt:lpstr>Modely založené na pojistném přístupu (1)</vt:lpstr>
      <vt:lpstr>Modely založené na pojistném přístupu (2)</vt:lpstr>
      <vt:lpstr>Modely založené na pojistném přístupu (3)</vt:lpstr>
      <vt:lpstr>Úmrtnostní tabulka pro syndikované pětileté úvěry a firemní dluhopisy, založ. na nomin.hodnotách jistin z let 1991 - 1996</vt:lpstr>
      <vt:lpstr>Aplikace moderní teorie portfolia na portfolio úvěrů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vodova</dc:creator>
  <cp:lastModifiedBy>Pavla Klepková Vodová</cp:lastModifiedBy>
  <cp:revision>129</cp:revision>
  <dcterms:created xsi:type="dcterms:W3CDTF">2012-07-31T14:19:10Z</dcterms:created>
  <dcterms:modified xsi:type="dcterms:W3CDTF">2020-09-22T20:44:20Z</dcterms:modified>
</cp:coreProperties>
</file>