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2" r:id="rId4"/>
    <p:sldId id="271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272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B0268-D88B-4639-ADC1-4DA7B504D6BE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88B45-DE3E-4F9B-9E7F-F2EBD4EA1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05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88B45-DE3E-4F9B-9E7F-F2EBD4EA1BB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41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91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5E66-7B87-49D3-A24F-A429FE8AFAF8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2F2B-C7FD-4D7C-A4C4-469D62AF34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67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5E66-7B87-49D3-A24F-A429FE8AFAF8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2F2B-C7FD-4D7C-A4C4-469D62AF34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36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5E66-7B87-49D3-A24F-A429FE8AFAF8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2F2B-C7FD-4D7C-A4C4-469D62AF34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11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3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5E66-7B87-49D3-A24F-A429FE8AFAF8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2F2B-C7FD-4D7C-A4C4-469D62AF34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2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5E66-7B87-49D3-A24F-A429FE8AFAF8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2F2B-C7FD-4D7C-A4C4-469D62AF34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55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5E66-7B87-49D3-A24F-A429FE8AFAF8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2F2B-C7FD-4D7C-A4C4-469D62AF34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50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5E66-7B87-49D3-A24F-A429FE8AFAF8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2F2B-C7FD-4D7C-A4C4-469D62AF34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30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5E66-7B87-49D3-A24F-A429FE8AFAF8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2F2B-C7FD-4D7C-A4C4-469D62AF34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99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5E66-7B87-49D3-A24F-A429FE8AFAF8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2F2B-C7FD-4D7C-A4C4-469D62AF34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70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5E66-7B87-49D3-A24F-A429FE8AFAF8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2F2B-C7FD-4D7C-A4C4-469D62AF34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15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5E66-7B87-49D3-A24F-A429FE8AFAF8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2F2B-C7FD-4D7C-A4C4-469D62AF34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4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75E66-7B87-49D3-A24F-A429FE8AFAF8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72F2B-C7FD-4D7C-A4C4-469D62AF34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5253203"/>
            <a:ext cx="1248139" cy="9735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382" y="3154411"/>
            <a:ext cx="8939369" cy="3072341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Informatika </a:t>
            </a:r>
          </a:p>
          <a:p>
            <a:pPr algn="ctr"/>
            <a:r>
              <a:rPr lang="cs-CZ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 profesně zaměřené obory</a:t>
            </a:r>
            <a:endParaRPr lang="cs-CZ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Josef Botlík</a:t>
            </a:r>
          </a:p>
          <a:p>
            <a:pPr algn="ctr"/>
            <a:r>
              <a:rPr lang="cs-CZ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Mgr. Petr Suchánek, Ph.D.</a:t>
            </a:r>
            <a:endParaRPr lang="cs-CZ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933451"/>
            <a:ext cx="6815667" cy="28786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719403" y="2085202"/>
          <a:ext cx="8640960" cy="580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555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5618405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904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Název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Rozvoj vzdělávání na Slezské univerzitě v Opavě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9040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Registrační číslo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4018" y="376909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65" y="387351"/>
            <a:ext cx="7340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4018" y="607626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smtClean="0">
                <a:ln>
                  <a:noFill/>
                </a:ln>
                <a:solidFill>
                  <a:srgbClr val="981E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INFORMATIKA </a:t>
            </a:r>
            <a:endParaRPr kumimoji="0" lang="cs-CZ" altLang="cs-CZ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ové pole 10"/>
          <p:cNvSpPr txBox="1">
            <a:spLocks noChangeArrowheads="1"/>
          </p:cNvSpPr>
          <p:nvPr/>
        </p:nvSpPr>
        <p:spPr bwMode="auto">
          <a:xfrm>
            <a:off x="0" y="469900"/>
            <a:ext cx="4400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smtClean="0">
                <a:ln>
                  <a:noFill/>
                </a:ln>
                <a:solidFill>
                  <a:srgbClr val="981E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 profesně zaměřené obory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možnosti využití, principy práce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5482" y="1332103"/>
            <a:ext cx="11711719" cy="5191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Pole s více hodnotami usnadňují výběr a uložení více než jedné možnosti, aniž by bylo nutné vytvářet složitější databázi. Pole s více hodnotami jsou důležitá také pro integraci se službou Microsoft SharePoint </a:t>
            </a:r>
            <a:r>
              <a:rPr lang="cs-CZ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</a:t>
            </a:r>
            <a:r>
              <a:rPr lang="cs-CZ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Dále tento formát zavádí datový typ Příloha, který umožňuje snadné ukládání všech typů dokumentů a binárních souborů do databáze a zároveň přispívá k zachování velikosti souboru databáze automatickou komprimací příloh. K jednomu záznamu lze připojit více příloh, každá tabulka může obsahovat pouze jedno pole přílohy.</a:t>
            </a: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Databázové systémy umožňují nastavit heslo databáze a šifrování obsahu databáze. Formát ACCDB umožňuje ve výchozím nastavení k zašifrování dat použít rozhraní Windows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API nebo nástroje pro šifrování jiných výrobců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Nový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formát ale naopak neumožňuje např. replikaci databáze. </a:t>
            </a:r>
          </a:p>
        </p:txBody>
      </p:sp>
    </p:spTree>
    <p:extLst>
      <p:ext uri="{BB962C8B-B14F-4D97-AF65-F5344CB8AC3E}">
        <p14:creationId xmlns:p14="http://schemas.microsoft.com/office/powerpoint/2010/main" val="39680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Z</a:t>
            </a:r>
            <a:r>
              <a:rPr lang="pl-PL" sz="2400" dirty="0" smtClean="0">
                <a:solidFill>
                  <a:srgbClr val="000000"/>
                </a:solidFill>
              </a:rPr>
              <a:t>ákladní objekty, Tabulky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5482" y="1332103"/>
            <a:ext cx="1171171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Dříve, než je možné začít pracovat s daty, je nutné vytvořit si příslušné objekty. Pro vytváření je k dispozici pás karet 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Vytvoření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Objekty lze vytvářet pomocí návrhu nebo lze použít průvodce. Obrázek ukazuje nabídku karty 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Vytvoření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ve které jsou patrné skupiny pro vytvoření tabulek, dotazů, formulářů i dalších objektů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cs-CZ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cs-CZ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Základním stavebním kamenem jsou tabulky. Tabulka má strukturu tvořenou poli, které mají stejný formát a vlastnosti (například Jméno, Příjmení, adresa apod., formáty nastavujeme z předem definovaných 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hodnot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381205" y="3229099"/>
            <a:ext cx="11810795" cy="194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Z</a:t>
            </a:r>
            <a:r>
              <a:rPr lang="pl-PL" sz="2400" dirty="0" smtClean="0">
                <a:solidFill>
                  <a:srgbClr val="000000"/>
                </a:solidFill>
              </a:rPr>
              <a:t>ákladní objekty, Tabulky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5483" y="1332103"/>
            <a:ext cx="3575107" cy="5430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každý formát lze upřesnit další parametry, jako velikost pole, formáty, ověřovací text apod. Pole s jedinečnými hodnotami lze nastavit jako tzv. primární klíč, který slouží následně například při vytváření </a:t>
            </a:r>
            <a:r>
              <a:rPr lang="cs-CZ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relací.</a:t>
            </a:r>
            <a:endParaRPr lang="cs-CZ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ukončení návrhu vyzve Access k pojmenování objektu a objekt se uloží v nabídce dostupných objektů.</a:t>
            </a:r>
            <a:endParaRPr lang="cs-CZ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/>
          <p:cNvPicPr/>
          <p:nvPr/>
        </p:nvPicPr>
        <p:blipFill rotWithShape="1">
          <a:blip r:embed="rId3"/>
          <a:srcRect l="3461" t="14157" r="29231" b="15060"/>
          <a:stretch/>
        </p:blipFill>
        <p:spPr bwMode="auto">
          <a:xfrm>
            <a:off x="4002807" y="1493153"/>
            <a:ext cx="7961884" cy="4933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65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Z</a:t>
            </a:r>
            <a:r>
              <a:rPr lang="pl-PL" sz="2400" dirty="0" smtClean="0">
                <a:solidFill>
                  <a:srgbClr val="000000"/>
                </a:solidFill>
              </a:rPr>
              <a:t>ákladní objekty, Tabulky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4487" y="1807129"/>
            <a:ext cx="3575107" cy="430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 vytváření objektů se aktivují záložky vztahující se k objektu. Na obrázku je karta 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Návrh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 možnostmi pro vytváření tabulky. Na pásu karet je zřejmá ikona pro vytváření primárního klíče. Ten se vytvoří výběrem příslušného pole a klikem na ikonu klíče.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3917030" y="1807129"/>
            <a:ext cx="7847281" cy="430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Z</a:t>
            </a:r>
            <a:r>
              <a:rPr lang="pl-PL" sz="2400" dirty="0" smtClean="0">
                <a:solidFill>
                  <a:srgbClr val="000000"/>
                </a:solidFill>
              </a:rPr>
              <a:t>ákladní objekty, Relace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1198" y="1398994"/>
            <a:ext cx="4049965" cy="512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Existují-li tabulky se shodnými poli, (například tabulka 1 s poli rodné číslo, jméno, příjmení a tabulka 2 s poli rodné číslo, věk, plat, telefon), lze tabulky relačně propojit. Pro vytváření relace slouží karta </a:t>
            </a:r>
            <a:r>
              <a:rPr lang="cs-CZ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Databázové</a:t>
            </a:r>
            <a:r>
              <a:rPr lang="cs-CZ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nástroje</a:t>
            </a:r>
            <a:r>
              <a:rPr lang="cs-CZ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&gt; </a:t>
            </a:r>
            <a:r>
              <a:rPr lang="cs-CZ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Relace. </a:t>
            </a:r>
            <a:r>
              <a:rPr lang="cs-CZ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Tvorba relace je jednoduchá, zobrazíme strukturu tabulek a jednoduše myší přetáhneme shodná pole z jedné tabulky do druhé. Relace je indikována šipkou </a:t>
            </a:r>
            <a:endParaRPr lang="cs-CZ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4390648" y="1597369"/>
            <a:ext cx="7668131" cy="4725805"/>
            <a:chOff x="0" y="0"/>
            <a:chExt cx="6069330" cy="3462020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4300"/>
              <a:ext cx="5504815" cy="3347720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0"/>
              <a:ext cx="2487930" cy="1590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3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Z</a:t>
            </a:r>
            <a:r>
              <a:rPr lang="pl-PL" sz="2400" dirty="0" smtClean="0">
                <a:solidFill>
                  <a:srgbClr val="000000"/>
                </a:solidFill>
              </a:rPr>
              <a:t>ákladní objekty, Dotazy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81205" y="1646967"/>
            <a:ext cx="11329541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vlastní práci s daty slouží především objekty Dotaz. Dotazy se dělí na parametrické a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neparametrické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podle toho, obsahují-li všechny potřebné hodnoty. Pokud neznají nějaký údaj (například mají zobrazit Datum narození, ale nemají tabulku s tímto polem), vyzvou k zadání hodnoty prostřednictvím dialogového okna.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Dále se dotazy dělí na výběrový (ze kterých ve většině případů vychází ostatní dotazy), které vybraná data z tabulek nebo jiných dotazů zobrazí vizuálně jako tabulku a dotazy akční, provádějící určitou akci. Mezi dotazy akční patří např. dotazy vytvářecí, které vytvářejí novou tabulku, dotazy odstraňovací, které dokážou odstranit požadované záznamy z tabulky apod. 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Z</a:t>
            </a:r>
            <a:r>
              <a:rPr lang="pl-PL" sz="2400" dirty="0" smtClean="0">
                <a:solidFill>
                  <a:srgbClr val="000000"/>
                </a:solidFill>
              </a:rPr>
              <a:t>ákladní objekty, Dotazy</a:t>
            </a:r>
            <a:endParaRPr lang="cs-CZ" sz="2400" dirty="0">
              <a:solidFill>
                <a:srgbClr val="000000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2319814" y="1647663"/>
            <a:ext cx="8192677" cy="4691144"/>
            <a:chOff x="0" y="0"/>
            <a:chExt cx="6096000" cy="3206750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504815" cy="320675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05" t="35130" r="36671" b="33151"/>
            <a:stretch/>
          </p:blipFill>
          <p:spPr bwMode="auto">
            <a:xfrm>
              <a:off x="3914775" y="790575"/>
              <a:ext cx="2181225" cy="8858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" name="Přímá spojnice se šipkou 10"/>
            <p:cNvCxnSpPr/>
            <p:nvPr/>
          </p:nvCxnSpPr>
          <p:spPr>
            <a:xfrm flipV="1">
              <a:off x="4362450" y="1724025"/>
              <a:ext cx="685800" cy="7715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ál 11"/>
            <p:cNvSpPr/>
            <p:nvPr/>
          </p:nvSpPr>
          <p:spPr>
            <a:xfrm>
              <a:off x="1733550" y="1628775"/>
              <a:ext cx="552450" cy="5524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3" name="Ovál 12"/>
            <p:cNvSpPr/>
            <p:nvPr/>
          </p:nvSpPr>
          <p:spPr>
            <a:xfrm>
              <a:off x="2952750" y="1685925"/>
              <a:ext cx="552450" cy="5524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4" name="Ovál 13"/>
            <p:cNvSpPr/>
            <p:nvPr/>
          </p:nvSpPr>
          <p:spPr>
            <a:xfrm>
              <a:off x="1743075" y="2466975"/>
              <a:ext cx="3333750" cy="5524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5" name="Ovál 14"/>
            <p:cNvSpPr/>
            <p:nvPr/>
          </p:nvSpPr>
          <p:spPr>
            <a:xfrm>
              <a:off x="3857625" y="790575"/>
              <a:ext cx="2209800" cy="8858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6" name="Přímá spojnice se šipkou 15"/>
            <p:cNvCxnSpPr/>
            <p:nvPr/>
          </p:nvCxnSpPr>
          <p:spPr>
            <a:xfrm>
              <a:off x="2190750" y="2162175"/>
              <a:ext cx="200025" cy="3238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>
              <a:off x="3524250" y="2028825"/>
              <a:ext cx="200025" cy="4286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34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Z</a:t>
            </a:r>
            <a:r>
              <a:rPr lang="pl-PL" sz="2400" dirty="0" smtClean="0">
                <a:solidFill>
                  <a:srgbClr val="000000"/>
                </a:solidFill>
              </a:rPr>
              <a:t>ákladní objekty, Dotazy</a:t>
            </a:r>
            <a:endParaRPr lang="cs-CZ" sz="2400" dirty="0">
              <a:solidFill>
                <a:srgbClr val="000000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2319814" y="1647663"/>
            <a:ext cx="8192677" cy="4691144"/>
            <a:chOff x="0" y="0"/>
            <a:chExt cx="6096000" cy="3206750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504815" cy="320675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05" t="35130" r="36671" b="33151"/>
            <a:stretch/>
          </p:blipFill>
          <p:spPr bwMode="auto">
            <a:xfrm>
              <a:off x="3914775" y="790575"/>
              <a:ext cx="2181225" cy="8858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" name="Přímá spojnice se šipkou 10"/>
            <p:cNvCxnSpPr/>
            <p:nvPr/>
          </p:nvCxnSpPr>
          <p:spPr>
            <a:xfrm flipV="1">
              <a:off x="4362450" y="1724025"/>
              <a:ext cx="685800" cy="7715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ál 11"/>
            <p:cNvSpPr/>
            <p:nvPr/>
          </p:nvSpPr>
          <p:spPr>
            <a:xfrm>
              <a:off x="1733550" y="1628775"/>
              <a:ext cx="552450" cy="5524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3" name="Ovál 12"/>
            <p:cNvSpPr/>
            <p:nvPr/>
          </p:nvSpPr>
          <p:spPr>
            <a:xfrm>
              <a:off x="2952750" y="1685925"/>
              <a:ext cx="552450" cy="5524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4" name="Ovál 13"/>
            <p:cNvSpPr/>
            <p:nvPr/>
          </p:nvSpPr>
          <p:spPr>
            <a:xfrm>
              <a:off x="1743075" y="2466975"/>
              <a:ext cx="3333750" cy="5524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5" name="Ovál 14"/>
            <p:cNvSpPr/>
            <p:nvPr/>
          </p:nvSpPr>
          <p:spPr>
            <a:xfrm>
              <a:off x="3857625" y="790575"/>
              <a:ext cx="2209800" cy="8858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6" name="Přímá spojnice se šipkou 15"/>
            <p:cNvCxnSpPr/>
            <p:nvPr/>
          </p:nvCxnSpPr>
          <p:spPr>
            <a:xfrm>
              <a:off x="2190750" y="2162175"/>
              <a:ext cx="200025" cy="3238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>
              <a:off x="3524250" y="2028825"/>
              <a:ext cx="200025" cy="4286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70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Z</a:t>
            </a:r>
            <a:r>
              <a:rPr lang="pl-PL" sz="2400" dirty="0" smtClean="0">
                <a:solidFill>
                  <a:srgbClr val="000000"/>
                </a:solidFill>
              </a:rPr>
              <a:t>ákladní objekty, Formuláře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48730" y="1350281"/>
            <a:ext cx="11383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Obdobným způsobem jako tabulky a dotazy se vytvářejí i další objekty. Interakci s uživatelem vytváří a zajišťuje formulář. Formulář lze vytvořit pomocí průvodce, pomocí návrhového zobrazení nebo jako prázdný formulář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248" y="3815335"/>
            <a:ext cx="4584719" cy="2908758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016" y="3561986"/>
            <a:ext cx="4861571" cy="3084406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351" y="2687149"/>
            <a:ext cx="4201137" cy="2665396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90" y="2568788"/>
            <a:ext cx="5241893" cy="16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Z</a:t>
            </a:r>
            <a:r>
              <a:rPr lang="pl-PL" sz="2400" dirty="0" smtClean="0">
                <a:solidFill>
                  <a:srgbClr val="000000"/>
                </a:solidFill>
              </a:rPr>
              <a:t>ákladní objekty, Formuláře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556" y="1864060"/>
            <a:ext cx="8944501" cy="445677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81205" y="1864060"/>
            <a:ext cx="22690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Bef>
                <a:spcPts val="600"/>
              </a:spcBef>
              <a:spcAft>
                <a:spcPts val="600"/>
              </a:spcAft>
            </a:pP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Pokud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 formulář zobrazovat data, musí se propojit s tabulkou nebo dotazem. Po propojení je k dispozici nabídka s dostupnými poli.</a:t>
            </a:r>
          </a:p>
        </p:txBody>
      </p:sp>
    </p:spTree>
    <p:extLst>
      <p:ext uri="{BB962C8B-B14F-4D97-AF65-F5344CB8AC3E}">
        <p14:creationId xmlns:p14="http://schemas.microsoft.com/office/powerpoint/2010/main" val="33591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endParaRPr lang="cs-CZ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49093" y="417097"/>
            <a:ext cx="4784759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274188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7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77"/>
            <a:endParaRPr lang="cs-CZ" sz="4000" b="1" dirty="0">
              <a:solidFill>
                <a:prstClr val="black"/>
              </a:solidFill>
              <a:latin typeface="Calibri Light" panose="020F0302020204030204"/>
            </a:endParaRPr>
          </a:p>
          <a:p>
            <a:pPr algn="l" defTabSz="914377"/>
            <a:endParaRPr lang="cs-CZ" sz="4000" b="1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914377"/>
            <a:endParaRPr lang="cs-CZ" sz="4000" b="1" cap="all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914377"/>
            <a:endParaRPr lang="cs-CZ" sz="4000" b="1" cap="all" dirty="0">
              <a:solidFill>
                <a:prstClr val="black"/>
              </a:solidFill>
              <a:latin typeface="Calibri Light" panose="020F0302020204030204"/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3600" dirty="0">
                <a:solidFill>
                  <a:prstClr val="black"/>
                </a:solidFill>
              </a:rPr>
              <a:t>ZPRACOVÁNÍ DAT II, MS ACCESS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3" y="2976894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endParaRPr lang="cs-CZ" sz="2400" b="1" i="1" dirty="0">
              <a:solidFill>
                <a:srgbClr val="002060"/>
              </a:solidFill>
              <a:latin typeface="Calibri" panose="020F0502020204030204"/>
            </a:endParaRPr>
          </a:p>
          <a:p>
            <a:pPr marL="0" indent="0" defTabSz="914377">
              <a:buNone/>
            </a:pPr>
            <a:r>
              <a:rPr lang="en-GB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812787" y="1146879"/>
            <a:ext cx="4806091" cy="1941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cs-CZ" sz="2400" b="1" i="1" dirty="0" smtClean="0">
                <a:solidFill>
                  <a:srgbClr val="002060"/>
                </a:solidFill>
              </a:rPr>
              <a:t>Cílem přednášky je </a:t>
            </a:r>
          </a:p>
          <a:p>
            <a:pPr marL="457200" indent="-457200" defTabSz="914377">
              <a:buAutoNum type="arabicPeriod"/>
            </a:pPr>
            <a:r>
              <a:rPr lang="cs-CZ" sz="2400" b="1" i="1" dirty="0" smtClean="0">
                <a:solidFill>
                  <a:srgbClr val="002060"/>
                </a:solidFill>
              </a:rPr>
              <a:t>seznámit </a:t>
            </a:r>
            <a:r>
              <a:rPr lang="cs-CZ" sz="2400" b="1" i="1" dirty="0">
                <a:solidFill>
                  <a:srgbClr val="002060"/>
                </a:solidFill>
              </a:rPr>
              <a:t>s principy práce databázové aplikace Access. </a:t>
            </a:r>
          </a:p>
          <a:p>
            <a:pPr marL="0" indent="0" defTabSz="914377">
              <a:buNone/>
            </a:pPr>
            <a:r>
              <a:rPr lang="cs-CZ" sz="2400" b="1" i="1" dirty="0" smtClean="0">
                <a:solidFill>
                  <a:srgbClr val="002060"/>
                </a:solidFill>
              </a:rPr>
              <a:t>2.</a:t>
            </a:r>
            <a:r>
              <a:rPr lang="cs-CZ" sz="2400" b="1" i="1" dirty="0">
                <a:solidFill>
                  <a:srgbClr val="002060"/>
                </a:solidFill>
              </a:rPr>
              <a:t> </a:t>
            </a:r>
            <a:r>
              <a:rPr lang="cs-CZ" sz="2400" b="1" i="1" dirty="0" smtClean="0">
                <a:solidFill>
                  <a:srgbClr val="002060"/>
                </a:solidFill>
              </a:rPr>
              <a:t> Vysvětlení práce </a:t>
            </a:r>
            <a:r>
              <a:rPr lang="cs-CZ" sz="2400" b="1" i="1" dirty="0">
                <a:solidFill>
                  <a:srgbClr val="002060"/>
                </a:solidFill>
              </a:rPr>
              <a:t>s objekty, </a:t>
            </a:r>
            <a:r>
              <a:rPr lang="cs-CZ" sz="2400" b="1" i="1" dirty="0" smtClean="0">
                <a:solidFill>
                  <a:srgbClr val="002060"/>
                </a:solidFill>
              </a:rPr>
              <a:t>studenti by </a:t>
            </a:r>
            <a:r>
              <a:rPr lang="cs-CZ" sz="2400" b="1" i="1" dirty="0">
                <a:solidFill>
                  <a:srgbClr val="002060"/>
                </a:solidFill>
              </a:rPr>
              <a:t>měli </a:t>
            </a:r>
            <a:r>
              <a:rPr lang="cs-CZ" sz="2400" b="1" i="1" dirty="0" smtClean="0">
                <a:solidFill>
                  <a:srgbClr val="002060"/>
                </a:solidFill>
              </a:rPr>
              <a:t>zvládnout </a:t>
            </a:r>
            <a:r>
              <a:rPr lang="cs-CZ" sz="2400" b="1" i="1" dirty="0">
                <a:solidFill>
                  <a:srgbClr val="002060"/>
                </a:solidFill>
              </a:rPr>
              <a:t>návrh objektů a jeho praktické použití. </a:t>
            </a:r>
          </a:p>
          <a:p>
            <a:pPr marL="0" indent="0" defTabSz="914377">
              <a:buNone/>
            </a:pPr>
            <a:r>
              <a:rPr lang="cs-CZ" sz="2400" b="1" i="1" dirty="0" smtClean="0">
                <a:solidFill>
                  <a:srgbClr val="002060"/>
                </a:solidFill>
              </a:rPr>
              <a:t>3.  Vysvětlit práci s </a:t>
            </a:r>
            <a:r>
              <a:rPr lang="cs-CZ" sz="2400" b="1" i="1" dirty="0">
                <a:solidFill>
                  <a:srgbClr val="002060"/>
                </a:solidFill>
              </a:rPr>
              <a:t>daty, </a:t>
            </a:r>
            <a:r>
              <a:rPr lang="cs-CZ" sz="2400" b="1" i="1" dirty="0" smtClean="0">
                <a:solidFill>
                  <a:srgbClr val="002060"/>
                </a:solidFill>
              </a:rPr>
              <a:t>provádění vybraných operací </a:t>
            </a:r>
            <a:r>
              <a:rPr lang="cs-CZ" sz="2400" b="1" i="1" dirty="0">
                <a:solidFill>
                  <a:srgbClr val="002060"/>
                </a:solidFill>
              </a:rPr>
              <a:t>s daty, </a:t>
            </a:r>
            <a:r>
              <a:rPr lang="cs-CZ" sz="2400" b="1" i="1" dirty="0" smtClean="0">
                <a:solidFill>
                  <a:srgbClr val="002060"/>
                </a:solidFill>
              </a:rPr>
              <a:t>vizualizace dat </a:t>
            </a:r>
            <a:r>
              <a:rPr lang="cs-CZ" sz="2400" b="1" i="1" dirty="0">
                <a:solidFill>
                  <a:srgbClr val="002060"/>
                </a:solidFill>
              </a:rPr>
              <a:t>a </a:t>
            </a:r>
            <a:r>
              <a:rPr lang="cs-CZ" sz="2400" b="1" i="1" dirty="0" smtClean="0">
                <a:solidFill>
                  <a:srgbClr val="002060"/>
                </a:solidFill>
              </a:rPr>
              <a:t>provádění základních kroků automatizace </a:t>
            </a:r>
            <a:r>
              <a:rPr lang="cs-CZ" sz="2400" b="1" i="1" dirty="0">
                <a:solidFill>
                  <a:srgbClr val="002060"/>
                </a:solidFill>
              </a:rPr>
              <a:t>práce s daty </a:t>
            </a:r>
            <a:r>
              <a:rPr lang="cs-CZ" sz="2400" b="1" i="1" dirty="0" smtClean="0">
                <a:solidFill>
                  <a:srgbClr val="002060"/>
                </a:solidFill>
              </a:rPr>
              <a:t>pomocí </a:t>
            </a:r>
            <a:r>
              <a:rPr lang="cs-CZ" sz="2400" b="1" i="1" dirty="0">
                <a:solidFill>
                  <a:srgbClr val="002060"/>
                </a:solidFill>
              </a:rPr>
              <a:t>maker a vlastností objektů.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6054436"/>
            <a:ext cx="2688299" cy="4469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7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Josef Botlík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25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Z</a:t>
            </a:r>
            <a:r>
              <a:rPr lang="pl-PL" sz="2400" dirty="0" smtClean="0">
                <a:solidFill>
                  <a:srgbClr val="000000"/>
                </a:solidFill>
              </a:rPr>
              <a:t>ákladní objekty, Formuláře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7384" y="1350281"/>
            <a:ext cx="381819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Formulář se skládá z těla formuláře, záhlaví a zápatí formuláře a záhlaví a zápatí stránky, přičemž kromě těla nemusí být ostatní části zobrazeny. Obrázek ukazuje návrh formuláře a kontextové menu vyvolané pravým tlačítkem myši, umožňující zobrazení části formuláře. </a:t>
            </a:r>
          </a:p>
          <a:p>
            <a:pPr indent="180340" algn="just"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 obrázku je dále zřejmé, že jednotlivé objekty, ze kterých je formulář tvořen, mají vlastnosti, které lze nastavovat v dialogovém okně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Seznam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vlastností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 okně se zobrazují vždy vlastnosti vybraného objektu. 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4165653" y="1473391"/>
            <a:ext cx="7349587" cy="4337597"/>
            <a:chOff x="0" y="0"/>
            <a:chExt cx="5162550" cy="2790825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36" t="14771" r="10543" b="10751"/>
            <a:stretch/>
          </p:blipFill>
          <p:spPr bwMode="auto">
            <a:xfrm>
              <a:off x="0" y="0"/>
              <a:ext cx="5114925" cy="26962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Ovál 9"/>
            <p:cNvSpPr/>
            <p:nvPr/>
          </p:nvSpPr>
          <p:spPr>
            <a:xfrm>
              <a:off x="1971675" y="9525"/>
              <a:ext cx="1238250" cy="3905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1" name="Ovál 10"/>
            <p:cNvSpPr/>
            <p:nvPr/>
          </p:nvSpPr>
          <p:spPr>
            <a:xfrm>
              <a:off x="3924300" y="666750"/>
              <a:ext cx="1238250" cy="1866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2" name="Ovál 11"/>
            <p:cNvSpPr/>
            <p:nvPr/>
          </p:nvSpPr>
          <p:spPr>
            <a:xfrm>
              <a:off x="1847850" y="1409700"/>
              <a:ext cx="1238250" cy="13811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419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Z</a:t>
            </a:r>
            <a:r>
              <a:rPr lang="pl-PL" sz="2400" dirty="0" smtClean="0">
                <a:solidFill>
                  <a:srgbClr val="000000"/>
                </a:solidFill>
              </a:rPr>
              <a:t>ákladní objekty, Formuláře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7384" y="1350281"/>
            <a:ext cx="3818190" cy="50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povšimnutí dále stojí, že formulář lze upravovat pomocí tří pásů karet,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Návrh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Uspořádání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Formát.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obrázku je karta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Návrh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která obsahuje skupinu voleb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Ovládací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prvky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Mezi tyto prvky patří především Titulek, Propojené pole, Tlačítko, Přepínací tlačítko, Přepínač a další. Tyto prvky lze propojovat s daty a přiřazovat jim akce, které se spouští určitým podnětem (například kliknutím myši, poklepáním apod.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4339527" y="1864060"/>
            <a:ext cx="7702657" cy="3935517"/>
            <a:chOff x="0" y="0"/>
            <a:chExt cx="5504815" cy="2364105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504815" cy="885825"/>
            </a:xfrm>
            <a:prstGeom prst="rect">
              <a:avLst/>
            </a:prstGeom>
          </p:spPr>
        </p:pic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625" y="714375"/>
              <a:ext cx="2705100" cy="1649730"/>
            </a:xfrm>
            <a:prstGeom prst="rect">
              <a:avLst/>
            </a:prstGeom>
          </p:spPr>
        </p:pic>
        <p:sp>
          <p:nvSpPr>
            <p:cNvPr id="17" name="Ovál 16"/>
            <p:cNvSpPr/>
            <p:nvPr/>
          </p:nvSpPr>
          <p:spPr>
            <a:xfrm>
              <a:off x="1038225" y="361950"/>
              <a:ext cx="2038350" cy="3619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8" name="Přímá spojnice se šipkou 17"/>
            <p:cNvCxnSpPr/>
            <p:nvPr/>
          </p:nvCxnSpPr>
          <p:spPr>
            <a:xfrm>
              <a:off x="3019425" y="742950"/>
              <a:ext cx="180975" cy="4857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27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Z</a:t>
            </a:r>
            <a:r>
              <a:rPr lang="pl-PL" sz="2400" dirty="0" smtClean="0">
                <a:solidFill>
                  <a:srgbClr val="000000"/>
                </a:solidFill>
              </a:rPr>
              <a:t>ákladní objekty, Formuláře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7384" y="1350281"/>
            <a:ext cx="333774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Sestavy se vytvářejí obdobně jako formuláře, navíc obsahují záhlaví a zápatí pro jednotlivé shlukované skupiny, pro stránky a pro sestavy, umožňují shlukování dat do skupin, třízení a další úkony. U všech objektů existují průvodci pro vytváření, doporučuji začátečníkům vytvářet sestavy a formuláře pomocí těchto průvodců. 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3533615" y="1332102"/>
            <a:ext cx="8658386" cy="4341365"/>
            <a:chOff x="0" y="0"/>
            <a:chExt cx="6500495" cy="2662555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25"/>
              <a:ext cx="3528060" cy="2238375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50" y="0"/>
              <a:ext cx="3547745" cy="1581785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775" y="1133475"/>
              <a:ext cx="3723005" cy="1529080"/>
            </a:xfrm>
            <a:prstGeom prst="rect">
              <a:avLst/>
            </a:prstGeom>
          </p:spPr>
        </p:pic>
      </p:grpSp>
      <p:sp>
        <p:nvSpPr>
          <p:cNvPr id="2" name="Obdélník 1"/>
          <p:cNvSpPr/>
          <p:nvPr/>
        </p:nvSpPr>
        <p:spPr>
          <a:xfrm>
            <a:off x="954643" y="5691646"/>
            <a:ext cx="105451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obrázku je zachycen průvodce sestavou, je zřejmé, že do sestavy vkládáme (stejně jako do formulářů) data z tabulek a dotazů, data se vloží pomocí prvků Počítané pole. Průvodce toto propojení a vložení vytvoří automaticky. Dále je vidět, že navrhne shlukování a rozmístění dat v sestavě.</a:t>
            </a:r>
          </a:p>
        </p:txBody>
      </p:sp>
    </p:spTree>
    <p:extLst>
      <p:ext uri="{BB962C8B-B14F-4D97-AF65-F5344CB8AC3E}">
        <p14:creationId xmlns:p14="http://schemas.microsoft.com/office/powerpoint/2010/main" val="4824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Z</a:t>
            </a:r>
            <a:r>
              <a:rPr lang="pl-PL" sz="2400" dirty="0" smtClean="0">
                <a:solidFill>
                  <a:srgbClr val="000000"/>
                </a:solidFill>
              </a:rPr>
              <a:t>ákladní objekty, Formuláře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7384" y="1350281"/>
            <a:ext cx="367870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Pokud se budeme zabývat automatizací práce, pro tuto se používají především makra a moduly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Visual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Basicu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Makra se vytvářejí výběrem dostupných akcí, jejich řazením a případnými podmínkami pro spuštění nebo nespuštění požadované akce. Podmínka má klasický tvar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Else &gt;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EndIf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r="17079"/>
          <a:stretch/>
        </p:blipFill>
        <p:spPr>
          <a:xfrm>
            <a:off x="4109898" y="1368239"/>
            <a:ext cx="7654413" cy="461184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601302" y="5868437"/>
            <a:ext cx="7975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Dostupné příkazy jsou organizovány do skupin, například pro zadávání dat apod. </a:t>
            </a: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Z</a:t>
            </a:r>
            <a:r>
              <a:rPr lang="pl-PL" sz="2400" dirty="0" smtClean="0">
                <a:solidFill>
                  <a:srgbClr val="000000"/>
                </a:solidFill>
              </a:rPr>
              <a:t>ákladní objekty, Formuláře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7384" y="1350281"/>
            <a:ext cx="367870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Pokud se budeme zabývat automatizací práce, pro tuto se používají především makra a moduly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Visual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Basicu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Makra se vytvářejí výběrem dostupných akcí, jejich řazením a případnými podmínkami pro spuštění nebo nespuštění požadované akce. Podmínka má klasický tvar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Else &gt;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EndIf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r="17079"/>
          <a:stretch/>
        </p:blipFill>
        <p:spPr>
          <a:xfrm>
            <a:off x="4109898" y="1368239"/>
            <a:ext cx="7654413" cy="461184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601302" y="5868437"/>
            <a:ext cx="8590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Dostupné příkazy jsou organizovány do skupin, například pro zadávání dat apod. Makra lze převést na kód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Visual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Basicu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který lze následně upravovat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92140" y="387851"/>
            <a:ext cx="10228331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endParaRPr lang="cs-CZ" sz="3200" b="1" dirty="0">
              <a:solidFill>
                <a:srgbClr val="002060"/>
              </a:solidFill>
              <a:latin typeface="Times New Roman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491" y="116090"/>
            <a:ext cx="1251820" cy="97544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92140" y="1244385"/>
            <a:ext cx="12099860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Přednáška stručně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seznámila se základní filosofií a objekty databázových systémů. Jednoduchou formou byla ukázána tvorba objektů v návrhovém zobrazení a popsány příslušné pásy karet. Problematika aplikace Access je natolik široká, že v předmětu Informatika nezbývá více prostoru, než seznámit studenty se základními objekty a principy práce. Výklad je doplněn příklady v prostředí elearningu.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měl znát problematiku práce s objekty v návrhovém tvaru, měl by zvládnout vytvoření a modifikaci nových objektů.</a:t>
            </a:r>
          </a:p>
          <a:p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Student by měl znát po 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přednášce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základní filozofii aplikace MS Access, měl by vědět, že data se ukládají do tabulek, které lze relačně propojovat. K filtrování a třízení dat lze použít dotazy, dotazy mohou provádět i akce jako vytvoření nové tabulky z vybraných dat či odstranění vybraných dat. Dále by studenti měli mít znalosti o vizualizaci dat a jejich případným propojení s aktivními prvky (tlačítky, přepínači apod.) s pomocí formulářů a sestav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-766922" y="449405"/>
            <a:ext cx="11905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cs-CZ" sz="2400" b="1" dirty="0">
                <a:solidFill>
                  <a:srgbClr val="000000"/>
                </a:solidFill>
                <a:latin typeface="Times New Roman"/>
              </a:rPr>
              <a:t>Shrnutí </a:t>
            </a:r>
            <a:r>
              <a:rPr lang="cs-CZ" sz="2400" b="1" dirty="0" smtClean="0">
                <a:solidFill>
                  <a:srgbClr val="000000"/>
                </a:solidFill>
                <a:latin typeface="Times New Roman"/>
              </a:rPr>
              <a:t>části přednášky </a:t>
            </a:r>
            <a:endParaRPr lang="cs-CZ" sz="2400" b="1" cap="small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49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endParaRPr lang="cs-CZ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25178" y="488097"/>
            <a:ext cx="4784759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666807" y="1165204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endParaRPr lang="cs-CZ" sz="3600" b="1" dirty="0">
              <a:solidFill>
                <a:prstClr val="black"/>
              </a:solidFill>
              <a:latin typeface="Calibri Light" panose="020F0302020204030204"/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3600" dirty="0">
                <a:solidFill>
                  <a:prstClr val="black"/>
                </a:solidFill>
              </a:rPr>
              <a:t>ZPRACOVÁNÍ DAT II, MS ACCESS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3" y="2976894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endParaRPr lang="cs-CZ" sz="2400" b="1" i="1" dirty="0">
              <a:solidFill>
                <a:srgbClr val="002060"/>
              </a:solidFill>
              <a:latin typeface="Calibri" panose="020F0502020204030204"/>
            </a:endParaRPr>
          </a:p>
          <a:p>
            <a:pPr marL="0" indent="0" defTabSz="914377">
              <a:buNone/>
            </a:pPr>
            <a:r>
              <a:rPr lang="en-GB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507509" y="1856509"/>
            <a:ext cx="5674299" cy="4695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ts val="0"/>
              </a:spcBef>
              <a:buNone/>
            </a:pPr>
            <a:r>
              <a:rPr lang="cs-CZ" sz="2400" dirty="0">
                <a:solidFill>
                  <a:prstClr val="black"/>
                </a:solidFill>
              </a:rPr>
              <a:t>ZPRACOVÁNÍ DAT II, MS ACCESS	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2400" dirty="0">
                <a:solidFill>
                  <a:prstClr val="black"/>
                </a:solidFill>
              </a:rPr>
              <a:t>6.1	Databáze MS Access – možnosti využití, principy práce	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2400" dirty="0">
                <a:solidFill>
                  <a:prstClr val="black"/>
                </a:solidFill>
              </a:rPr>
              <a:t>6.2	Tabulky, relace, klíče, indexy, dotazy, parametrické dotazy, akční dotazy	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2400" dirty="0">
                <a:solidFill>
                  <a:prstClr val="black"/>
                </a:solidFill>
              </a:rPr>
              <a:t>6.3	Formuláře, sestavy, makra, moduly</a:t>
            </a:r>
            <a:endParaRPr lang="cs-CZ" sz="1867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860613" y="3872754"/>
            <a:ext cx="36038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 algn="ctr" defTabSz="914377"/>
            <a:r>
              <a:rPr lang="cs-CZ" sz="2667" b="1" dirty="0">
                <a:solidFill>
                  <a:schemeClr val="bg1"/>
                </a:solidFill>
                <a:latin typeface="Calibri" panose="020F0502020204030204"/>
              </a:rPr>
              <a:t>Struktura přednášky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963" y="37311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3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možnosti využití, principy práce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6478" y="1473391"/>
            <a:ext cx="11341509" cy="475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 Access je databázový program, relační databáze. Pracuje s více základními objekty, čímž se liší od většiny dalších aplikací MS Office. Základními stavebními objekty jsou tabulky, které slouží pro strukturalizaci a úchovu dat. Tabulky lze propojovat relacemi mezi shodnými datovými poli.  Základní operace s daty, jako třízení, filtrování, mazání, výpočty apod. realizují tzv. dotazy. Pro jednodušší práci dat slouží formuláře, které umožňují rozmístění data aktivních prvků pro práci s databází a jejich zobrazení na displeji. K obdobnému účelu slouží sestavy, které slouží k organizaci a formátování dat do podoby dokumentu určenému k tisku na tiskárně, resp. k zobrazení na displeji.</a:t>
            </a:r>
          </a:p>
          <a:p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Stejně, jako v dalších aplikacích, obsahuje Access makra, tyto objekty jsou však skládány z množiny příkazů, nikoli nahrávány, jako u většiny jiných aplikací. Posledním objektem, se kterým se v prostředí Accessu setkáme, jsou moduly programu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Visual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Basic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377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možnosti využití, principy práce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6478" y="1473391"/>
            <a:ext cx="11341509" cy="492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Další odlišnost oproti jiným aplikacím je v režimu práce s jednotlivými objekty. S každým objektem se pracuje ve dvou základních režimech, v režimu návrhu a editace objektu (například pro tabulku musíte nejdříve nadefinovat strukturu tabulky a formát dat) a v režimu práce s objektem (po vytvoření struktury tabulky můžeme do ní zapisovat data.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 pracuje s transakcemi, data se ukládají v rámci transakcí automaticky. Uživatel ukládá se změny ve struktuře objektů nikoli zaznamenaná data.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Práce je natolik odlišná od práce dalších aplikací, že i většina pásů karet má odlišnou strukturu. Po spuštění aplikace Access se zobrazí pracovní plocha a pásy karet. Pracovní plocha může být zobrazena v režimu karet nebo režimu oken. Každý objekt, se kterým se právě pracuje, je pak otevřen samostatném okně nebo na samostatné záložce (kartě).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možnosti využití, principy práce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6478" y="1473391"/>
            <a:ext cx="337363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Další rozdílností oproti jiným aplikacím je okno zobrazující (zpravidla v levé části pracovní plochy) seznam dostupných objektů, které již byly vytvořeny. Na obrázku je vlevo nahoře okno aplikace s organizací formou záložek, vpravo dole s organizací formou oken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3719593" y="1473391"/>
            <a:ext cx="8415334" cy="5189113"/>
            <a:chOff x="-110541" y="0"/>
            <a:chExt cx="6002232" cy="3089910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0541" y="0"/>
              <a:ext cx="3911016" cy="2019221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803" y="1037097"/>
              <a:ext cx="3890888" cy="2052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27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možnosti využití, principy práce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6478" y="1473391"/>
            <a:ext cx="337363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Další rozdílností oproti jiným aplikacím je okno zobrazující (zpravidla v levé části pracovní plochy) seznam dostupných objektů, které již byly vytvořeny. Na obrázku je vlevo nahoře okno aplikace s organizací formou záložek, vpravo dole s organizací formou oken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3719593" y="1473391"/>
            <a:ext cx="8415334" cy="5189113"/>
            <a:chOff x="-110541" y="0"/>
            <a:chExt cx="6002232" cy="3089910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0541" y="0"/>
              <a:ext cx="3911016" cy="2019221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803" y="1037097"/>
              <a:ext cx="3890888" cy="2052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82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možnosti využití, principy práce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6478" y="1473391"/>
            <a:ext cx="3807583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Pokud vytvoříte novou prázdnou databázi, Access vás vyzve k pojmenování souboru databáze. Ve výchozím nastavení bude mít soubor příponu .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accdb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což znamená, že není čitelný ve starších verzích Accessu. Pokud má být databáze čitelná ve starších verzích, je nutné ji v příslušném formátu uložit pomocí karty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Soubor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&gt;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Uložit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jako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Karta </a:t>
            </a: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Soubor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obdobně jako v jiných aplikacích MS Office, slouží k nastavování základních parametrů aplikace 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4081398" y="1350281"/>
            <a:ext cx="8063581" cy="5678849"/>
            <a:chOff x="-163535" y="-84185"/>
            <a:chExt cx="5548441" cy="3883288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54"/>
            <a:stretch/>
          </p:blipFill>
          <p:spPr bwMode="auto">
            <a:xfrm>
              <a:off x="-163535" y="-84185"/>
              <a:ext cx="4425148" cy="28067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3943" y="1319172"/>
              <a:ext cx="3500963" cy="2479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33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81205" y="356659"/>
            <a:ext cx="9219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ZPRACOVÁNÍ DAT II, MS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356659"/>
            <a:ext cx="1251820" cy="9754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205" y="888616"/>
            <a:ext cx="87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možnosti využití, principy práce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6478" y="1473391"/>
            <a:ext cx="11711719" cy="449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Výchozí formát souboru lze změnit v nabídce 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Soubor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Možnosti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Obecné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 části 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Vytváření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databází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poli 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Výchozí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formát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souborů zvolte požadovaný výchozí formát.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Formát souborů s příponu ACCDB, který byl zaveden v aplikaci Access 2007, nabízí řadu výhod, které nejsou k dispozici v předchozích formátech souborů. Pokud máte náležité serverové prostředky, můžete publikovat soubor ACCDB na webu (při dodržení určitých omezení kompatibility).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Tento formát dále umožňuje pracovat s poli s více hodnotami. Pole s více hodnotami je typ vyhledávacího pole, který umožňuje v každém záznamu uchovávat více než jednu hodnotu kterou lze vybírat z tabulky nebo seznamu hodnot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2165</Words>
  <Application>Microsoft Office PowerPoint</Application>
  <PresentationFormat>Širokoúhlá obrazovka</PresentationFormat>
  <Paragraphs>120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Motiv Office</vt:lpstr>
      <vt:lpstr>Název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Josef B.</dc:creator>
  <cp:lastModifiedBy>Petr Suchánek</cp:lastModifiedBy>
  <cp:revision>50</cp:revision>
  <dcterms:created xsi:type="dcterms:W3CDTF">2018-05-01T11:53:06Z</dcterms:created>
  <dcterms:modified xsi:type="dcterms:W3CDTF">2021-09-16T15:58:14Z</dcterms:modified>
</cp:coreProperties>
</file>