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58" r:id="rId4"/>
    <p:sldId id="269"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270" r:id="rId34"/>
    <p:sldId id="261" r:id="rId35"/>
    <p:sldId id="262" r:id="rId36"/>
    <p:sldId id="271"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272" r:id="rId5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B0268-D88B-4639-ADC1-4DA7B504D6BE}" type="datetimeFigureOut">
              <a:rPr lang="cs-CZ" smtClean="0"/>
              <a:t>11.09.2021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88B45-DE3E-4F9B-9E7F-F2EBD4EA1BB4}" type="slidenum">
              <a:rPr lang="cs-CZ" smtClean="0"/>
              <a:t>‹#›</a:t>
            </a:fld>
            <a:endParaRPr lang="cs-CZ"/>
          </a:p>
        </p:txBody>
      </p:sp>
    </p:spTree>
    <p:extLst>
      <p:ext uri="{BB962C8B-B14F-4D97-AF65-F5344CB8AC3E}">
        <p14:creationId xmlns:p14="http://schemas.microsoft.com/office/powerpoint/2010/main" val="348205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A788B45-DE3E-4F9B-9E7F-F2EBD4EA1BB4}" type="slidenum">
              <a:rPr lang="cs-CZ" smtClean="0"/>
              <a:t>1</a:t>
            </a:fld>
            <a:endParaRPr lang="cs-CZ"/>
          </a:p>
        </p:txBody>
      </p:sp>
    </p:spTree>
    <p:extLst>
      <p:ext uri="{BB962C8B-B14F-4D97-AF65-F5344CB8AC3E}">
        <p14:creationId xmlns:p14="http://schemas.microsoft.com/office/powerpoint/2010/main" val="3728419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4098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291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16767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05836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103411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30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341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032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92355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5375E66-7B87-49D3-A24F-A429FE8AFAF8}" type="datetimeFigureOut">
              <a:rPr lang="cs-CZ" smtClean="0"/>
              <a:t>11.09.2021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2650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5375E66-7B87-49D3-A24F-A429FE8AFAF8}" type="datetimeFigureOut">
              <a:rPr lang="cs-CZ" smtClean="0"/>
              <a:t>11.09.2021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6030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5375E66-7B87-49D3-A24F-A429FE8AFAF8}" type="datetimeFigureOut">
              <a:rPr lang="cs-CZ" smtClean="0"/>
              <a:t>11.09.2021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599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5375E66-7B87-49D3-A24F-A429FE8AFAF8}" type="datetimeFigureOut">
              <a:rPr lang="cs-CZ" smtClean="0"/>
              <a:t>11.09.2021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84870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11.09.2021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5615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11.09.2021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32549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72F2B-C7FD-4D7C-A4C4-469D62AF340F}" type="slidenum">
              <a:rPr lang="cs-CZ" smtClean="0"/>
              <a:t>‹#›</a:t>
            </a:fld>
            <a:endParaRPr lang="cs-CZ"/>
          </a:p>
        </p:txBody>
      </p:sp>
    </p:spTree>
    <p:extLst>
      <p:ext uri="{BB962C8B-B14F-4D97-AF65-F5344CB8AC3E}">
        <p14:creationId xmlns:p14="http://schemas.microsoft.com/office/powerpoint/2010/main" val="2466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36.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9.png"/><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437" y="5253203"/>
            <a:ext cx="1248139" cy="973549"/>
          </a:xfrm>
          <a:prstGeom prst="rect">
            <a:avLst/>
          </a:prstGeom>
        </p:spPr>
      </p:pic>
      <p:sp>
        <p:nvSpPr>
          <p:cNvPr id="7" name="Obdélník 6"/>
          <p:cNvSpPr/>
          <p:nvPr/>
        </p:nvSpPr>
        <p:spPr>
          <a:xfrm>
            <a:off x="527382" y="3154411"/>
            <a:ext cx="8939369" cy="3072341"/>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sz="2400" dirty="0">
                <a:ln w="0"/>
                <a:solidFill>
                  <a:schemeClr val="bg1"/>
                </a:solidFill>
                <a:effectLst>
                  <a:outerShdw blurRad="38100" dist="19050" dir="2700000" algn="tl" rotWithShape="0">
                    <a:schemeClr val="dk1">
                      <a:alpha val="40000"/>
                    </a:schemeClr>
                  </a:outerShdw>
                </a:effectLst>
              </a:rPr>
              <a:t>Prezentace předmětu:</a:t>
            </a:r>
          </a:p>
          <a:p>
            <a:pPr algn="ctr"/>
            <a:r>
              <a:rPr lang="cs-CZ" sz="4000" b="1" dirty="0" smtClean="0">
                <a:ln w="0"/>
                <a:solidFill>
                  <a:schemeClr val="bg1"/>
                </a:solidFill>
                <a:effectLst>
                  <a:outerShdw blurRad="38100" dist="19050" dir="2700000" algn="tl" rotWithShape="0">
                    <a:schemeClr val="dk1">
                      <a:alpha val="40000"/>
                    </a:schemeClr>
                  </a:outerShdw>
                </a:effectLst>
              </a:rPr>
              <a:t>Informatika </a:t>
            </a:r>
          </a:p>
          <a:p>
            <a:pPr algn="ctr"/>
            <a:r>
              <a:rPr lang="cs-CZ" sz="4000" b="1" dirty="0" smtClean="0">
                <a:ln w="0"/>
                <a:solidFill>
                  <a:schemeClr val="bg1"/>
                </a:solidFill>
                <a:effectLst>
                  <a:outerShdw blurRad="38100" dist="19050" dir="2700000" algn="tl" rotWithShape="0">
                    <a:schemeClr val="dk1">
                      <a:alpha val="40000"/>
                    </a:schemeClr>
                  </a:outerShdw>
                </a:effectLst>
              </a:rPr>
              <a:t>pro profesně zaměřené obory</a:t>
            </a:r>
            <a:endParaRPr lang="cs-CZ" sz="4000" b="1" dirty="0">
              <a:ln w="0"/>
              <a:solidFill>
                <a:schemeClr val="bg1"/>
              </a:solidFill>
              <a:effectLst>
                <a:outerShdw blurRad="38100" dist="19050" dir="2700000" algn="tl" rotWithShape="0">
                  <a:schemeClr val="dk1">
                    <a:alpha val="40000"/>
                  </a:schemeClr>
                </a:outerShdw>
              </a:effectLst>
            </a:endParaRPr>
          </a:p>
          <a:p>
            <a:pPr algn="ctr"/>
            <a:endParaRPr lang="cs-CZ" sz="2400" dirty="0">
              <a:ln w="0"/>
              <a:solidFill>
                <a:schemeClr val="bg1"/>
              </a:solidFill>
              <a:effectLst>
                <a:outerShdw blurRad="38100" dist="19050" dir="2700000" algn="tl" rotWithShape="0">
                  <a:schemeClr val="dk1">
                    <a:alpha val="40000"/>
                  </a:schemeClr>
                </a:outerShdw>
              </a:effectLst>
            </a:endParaRPr>
          </a:p>
          <a:p>
            <a:pPr algn="ctr"/>
            <a:r>
              <a:rPr lang="cs-CZ" sz="2400" dirty="0">
                <a:ln w="0"/>
                <a:solidFill>
                  <a:schemeClr val="bg1"/>
                </a:solidFill>
                <a:effectLst>
                  <a:outerShdw blurRad="38100" dist="19050" dir="2700000" algn="tl" rotWithShape="0">
                    <a:schemeClr val="dk1">
                      <a:alpha val="40000"/>
                    </a:schemeClr>
                  </a:outerShdw>
                </a:effectLst>
              </a:rPr>
              <a:t>Vyučující:</a:t>
            </a:r>
          </a:p>
          <a:p>
            <a:pPr algn="ctr"/>
            <a:r>
              <a:rPr lang="cs-CZ" sz="2400" b="1" dirty="0" smtClean="0">
                <a:ln w="0"/>
                <a:solidFill>
                  <a:schemeClr val="bg1"/>
                </a:solidFill>
                <a:effectLst>
                  <a:outerShdw blurRad="38100" dist="19050" dir="2700000" algn="tl" rotWithShape="0">
                    <a:schemeClr val="dk1">
                      <a:alpha val="40000"/>
                    </a:schemeClr>
                  </a:outerShdw>
                </a:effectLst>
              </a:rPr>
              <a:t>Ing. Josef </a:t>
            </a:r>
            <a:r>
              <a:rPr lang="cs-CZ" sz="2400" b="1" dirty="0" smtClean="0">
                <a:ln w="0"/>
                <a:solidFill>
                  <a:schemeClr val="bg1"/>
                </a:solidFill>
                <a:effectLst>
                  <a:outerShdw blurRad="38100" dist="19050" dir="2700000" algn="tl" rotWithShape="0">
                    <a:schemeClr val="dk1">
                      <a:alpha val="40000"/>
                    </a:schemeClr>
                  </a:outerShdw>
                </a:effectLst>
              </a:rPr>
              <a:t>Botlík</a:t>
            </a:r>
          </a:p>
          <a:p>
            <a:pPr algn="ctr"/>
            <a:r>
              <a:rPr lang="cs-CZ" sz="2400" b="1" dirty="0" smtClean="0">
                <a:ln w="0"/>
                <a:solidFill>
                  <a:schemeClr val="bg1"/>
                </a:solidFill>
                <a:effectLst>
                  <a:outerShdw blurRad="38100" dist="19050" dir="2700000" algn="tl" rotWithShape="0">
                    <a:schemeClr val="dk1">
                      <a:alpha val="40000"/>
                    </a:schemeClr>
                  </a:outerShdw>
                </a:effectLst>
              </a:rPr>
              <a:t>doc. Mgr. Petr Suchánek, Ph.D.</a:t>
            </a:r>
            <a:endParaRPr lang="cs-CZ" sz="2400" b="1" dirty="0">
              <a:ln w="0"/>
              <a:solidFill>
                <a:schemeClr val="bg1"/>
              </a:solidFill>
              <a:effectLst>
                <a:outerShdw blurRad="38100" dist="19050" dir="2700000" algn="tl" rotWithShape="0">
                  <a:schemeClr val="dk1">
                    <a:alpha val="40000"/>
                  </a:schemeClr>
                </a:outerShdw>
              </a:effectLst>
            </a:endParaRPr>
          </a:p>
        </p:txBody>
      </p:sp>
      <p:sp>
        <p:nvSpPr>
          <p:cNvPr id="2" name="Nadpis 1"/>
          <p:cNvSpPr>
            <a:spLocks noGrp="1"/>
          </p:cNvSpPr>
          <p:nvPr>
            <p:ph type="ctrTitle" idx="4294967295"/>
          </p:nvPr>
        </p:nvSpPr>
        <p:spPr>
          <a:xfrm>
            <a:off x="0" y="933451"/>
            <a:ext cx="6815667" cy="2878667"/>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Název</a:t>
            </a:r>
            <a:br>
              <a:rPr lang="cs-CZ" sz="5333" b="1" dirty="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nvPr>
        </p:nvGraphicFramePr>
        <p:xfrm>
          <a:off x="719403" y="2085202"/>
          <a:ext cx="8640960" cy="580814"/>
        </p:xfrm>
        <a:graphic>
          <a:graphicData uri="http://schemas.openxmlformats.org/drawingml/2006/table">
            <a:tbl>
              <a:tblPr firstRow="1" firstCol="1" bandRow="1">
                <a:tableStyleId>{5C22544A-7EE6-4342-B048-85BDC9FD1C3A}</a:tableStyleId>
              </a:tblPr>
              <a:tblGrid>
                <a:gridCol w="3022555">
                  <a:extLst>
                    <a:ext uri="{9D8B030D-6E8A-4147-A177-3AD203B41FA5}">
                      <a16:colId xmlns:a16="http://schemas.microsoft.com/office/drawing/2014/main" val="3755197986"/>
                    </a:ext>
                  </a:extLst>
                </a:gridCol>
                <a:gridCol w="5618405">
                  <a:extLst>
                    <a:ext uri="{9D8B030D-6E8A-4147-A177-3AD203B41FA5}">
                      <a16:colId xmlns:a16="http://schemas.microsoft.com/office/drawing/2014/main" val="4011610095"/>
                    </a:ext>
                  </a:extLst>
                </a:gridCol>
              </a:tblGrid>
              <a:tr h="290407">
                <a:tc>
                  <a:txBody>
                    <a:bodyPr/>
                    <a:lstStyle/>
                    <a:p>
                      <a:pPr indent="180340" algn="l">
                        <a:lnSpc>
                          <a:spcPct val="115000"/>
                        </a:lnSpc>
                        <a:spcBef>
                          <a:spcPts val="425"/>
                        </a:spcBef>
                        <a:spcAft>
                          <a:spcPts val="0"/>
                        </a:spcAft>
                      </a:pPr>
                      <a:r>
                        <a:rPr lang="cs-CZ" sz="1600" dirty="0">
                          <a:effectLst/>
                        </a:rPr>
                        <a:t>Název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chemeClr val="tx1"/>
                    </a:solidFill>
                  </a:tcPr>
                </a:tc>
                <a:tc>
                  <a:txBody>
                    <a:bodyPr/>
                    <a:lstStyle/>
                    <a:p>
                      <a:pPr indent="180340" algn="just">
                        <a:lnSpc>
                          <a:spcPct val="115000"/>
                        </a:lnSpc>
                        <a:spcBef>
                          <a:spcPts val="425"/>
                        </a:spcBef>
                        <a:spcAft>
                          <a:spcPts val="0"/>
                        </a:spcAft>
                      </a:pPr>
                      <a:r>
                        <a:rPr lang="cs-CZ" sz="1600" dirty="0">
                          <a:effectLst/>
                        </a:rPr>
                        <a:t>Rozvoj vzdělávání na Slezské univerzitě v Opavě</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2306872320"/>
                  </a:ext>
                </a:extLst>
              </a:tr>
              <a:tr h="290407">
                <a:tc>
                  <a:txBody>
                    <a:bodyPr/>
                    <a:lstStyle/>
                    <a:p>
                      <a:pPr indent="180340" algn="just">
                        <a:lnSpc>
                          <a:spcPct val="115000"/>
                        </a:lnSpc>
                        <a:spcBef>
                          <a:spcPts val="425"/>
                        </a:spcBef>
                        <a:spcAft>
                          <a:spcPts val="0"/>
                        </a:spcAft>
                      </a:pPr>
                      <a:r>
                        <a:rPr lang="cs-CZ" sz="1600" dirty="0">
                          <a:effectLst/>
                        </a:rPr>
                        <a:t>Registrační číslo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tc>
                  <a:txBody>
                    <a:bodyPr/>
                    <a:lstStyle/>
                    <a:p>
                      <a:pPr indent="180340" algn="just">
                        <a:lnSpc>
                          <a:spcPct val="115000"/>
                        </a:lnSpc>
                        <a:spcBef>
                          <a:spcPts val="425"/>
                        </a:spcBef>
                        <a:spcAft>
                          <a:spcPts val="0"/>
                        </a:spcAft>
                      </a:pPr>
                      <a:r>
                        <a:rPr lang="cs-CZ" sz="1600" b="1" dirty="0">
                          <a:solidFill>
                            <a:schemeClr val="bg1"/>
                          </a:solidFill>
                          <a:effectLst/>
                        </a:rPr>
                        <a:t>CZ.02.2.69/0.0./0.0/16_015/0002400</a:t>
                      </a:r>
                      <a:endParaRPr lang="cs-CZ"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2504018" y="3769097"/>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pic>
        <p:nvPicPr>
          <p:cNvPr id="1025" name="Obrázek 8" descr="Logolink_OP_VVV_hor_barva_c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765" y="387351"/>
            <a:ext cx="7340600" cy="162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504018" y="6076264"/>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rgbClr val="981E3A"/>
                </a:solidFill>
                <a:effectLst/>
                <a:latin typeface="Arial" panose="020B0604020202020204" pitchFamily="34" charset="0"/>
                <a:ea typeface="Times New Roman" panose="02020603050405020304" pitchFamily="18" charset="0"/>
              </a:rPr>
              <a:t>INFORMATIKA </a:t>
            </a:r>
            <a:endParaRPr kumimoji="0" lang="cs-CZ" altLang="cs-CZ"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9" name="Textové pole 10"/>
          <p:cNvSpPr txBox="1">
            <a:spLocks noChangeArrowheads="1"/>
          </p:cNvSpPr>
          <p:nvPr/>
        </p:nvSpPr>
        <p:spPr bwMode="auto">
          <a:xfrm>
            <a:off x="0" y="469900"/>
            <a:ext cx="44005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cs-CZ" altLang="cs-CZ" sz="1600" b="1" i="0" u="none" strike="noStrike" cap="none" normalizeH="0" baseline="0" smtClean="0">
                <a:ln>
                  <a:noFill/>
                </a:ln>
                <a:solidFill>
                  <a:srgbClr val="981E3A"/>
                </a:solidFill>
                <a:effectLst/>
                <a:latin typeface="Arial" panose="020B0604020202020204" pitchFamily="34" charset="0"/>
                <a:ea typeface="Times New Roman" panose="02020603050405020304" pitchFamily="18" charset="0"/>
              </a:rPr>
              <a:t>pro profesně zaměřené obory</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2331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zadávání dat</a:t>
            </a:r>
            <a:endParaRPr lang="cs-CZ" sz="2400" dirty="0">
              <a:solidFill>
                <a:srgbClr val="000000"/>
              </a:solidFill>
            </a:endParaRPr>
          </a:p>
        </p:txBody>
      </p:sp>
      <p:sp>
        <p:nvSpPr>
          <p:cNvPr id="2" name="Obdélník 1"/>
          <p:cNvSpPr/>
          <p:nvPr/>
        </p:nvSpPr>
        <p:spPr>
          <a:xfrm>
            <a:off x="381205" y="1882238"/>
            <a:ext cx="11383106" cy="1569660"/>
          </a:xfrm>
          <a:prstGeom prst="rect">
            <a:avLst/>
          </a:prstGeom>
        </p:spPr>
        <p:txBody>
          <a:bodyPr wrap="square">
            <a:spAutoFit/>
          </a:bodyPr>
          <a:lstStyle/>
          <a:p>
            <a:r>
              <a:rPr lang="cs-CZ" sz="2400" dirty="0"/>
              <a:t>Data lze zadávat ručně nebo automaticky. Ruční zadávání dat se provádí výběrem buňky, vložením dat příslušného formátu a potvrzením klávesou Enter, kurzorovou klávesou nebo klávesou </a:t>
            </a:r>
            <a:r>
              <a:rPr lang="cs-CZ" sz="2400" dirty="0" err="1"/>
              <a:t>Tab</a:t>
            </a:r>
            <a:r>
              <a:rPr lang="cs-CZ" sz="2400" dirty="0"/>
              <a:t> a přesunem do další buňky. Klávesa </a:t>
            </a:r>
            <a:r>
              <a:rPr lang="cs-CZ" sz="2400" dirty="0" err="1"/>
              <a:t>Esc</a:t>
            </a:r>
            <a:r>
              <a:rPr lang="cs-CZ" sz="2400" dirty="0"/>
              <a:t> ruší vstup.</a:t>
            </a:r>
          </a:p>
          <a:p>
            <a:r>
              <a:rPr lang="cs-CZ" sz="2400" dirty="0"/>
              <a:t>Směr posunu po stisku klávesy Enter se dá nadefinovat v nabídce </a:t>
            </a:r>
            <a:r>
              <a:rPr lang="cs-CZ" sz="2400" b="1" dirty="0"/>
              <a:t>Soubor</a:t>
            </a:r>
            <a:r>
              <a:rPr lang="cs-CZ" sz="2400" dirty="0"/>
              <a:t> &gt; </a:t>
            </a:r>
            <a:r>
              <a:rPr lang="cs-CZ" sz="2400" b="1" dirty="0"/>
              <a:t>Možnosti</a:t>
            </a:r>
            <a:endParaRPr lang="cs-CZ" sz="2400" dirty="0"/>
          </a:p>
        </p:txBody>
      </p:sp>
      <p:pic>
        <p:nvPicPr>
          <p:cNvPr id="8" name="Obrázek 7" descr="Zadávání dat do buňky"/>
          <p:cNvPicPr/>
          <p:nvPr/>
        </p:nvPicPr>
        <p:blipFill>
          <a:blip r:embed="rId3">
            <a:extLst>
              <a:ext uri="{28A0092B-C50C-407E-A947-70E740481C1C}">
                <a14:useLocalDpi xmlns:a14="http://schemas.microsoft.com/office/drawing/2010/main" val="0"/>
              </a:ext>
            </a:extLst>
          </a:blip>
          <a:srcRect/>
          <a:stretch>
            <a:fillRect/>
          </a:stretch>
        </p:blipFill>
        <p:spPr bwMode="auto">
          <a:xfrm>
            <a:off x="1394541" y="3847517"/>
            <a:ext cx="8973825" cy="2274314"/>
          </a:xfrm>
          <a:prstGeom prst="rect">
            <a:avLst/>
          </a:prstGeom>
          <a:noFill/>
          <a:ln>
            <a:noFill/>
          </a:ln>
        </p:spPr>
      </p:pic>
    </p:spTree>
    <p:extLst>
      <p:ext uri="{BB962C8B-B14F-4D97-AF65-F5344CB8AC3E}">
        <p14:creationId xmlns:p14="http://schemas.microsoft.com/office/powerpoint/2010/main" val="4122877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zadávání dat</a:t>
            </a:r>
            <a:endParaRPr lang="cs-CZ" sz="2400" dirty="0">
              <a:solidFill>
                <a:srgbClr val="000000"/>
              </a:solidFill>
            </a:endParaRPr>
          </a:p>
        </p:txBody>
      </p:sp>
      <p:sp>
        <p:nvSpPr>
          <p:cNvPr id="2" name="Obdélník 1"/>
          <p:cNvSpPr/>
          <p:nvPr/>
        </p:nvSpPr>
        <p:spPr>
          <a:xfrm>
            <a:off x="381205" y="1473391"/>
            <a:ext cx="11383106" cy="4071692"/>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Každá buňka může obsahovat jeden údaj, kterým nejčastěji bývá:</a:t>
            </a:r>
          </a:p>
          <a:p>
            <a:pPr marL="342900" lvl="0" indent="-342900" algn="just">
              <a:lnSpc>
                <a:spcPct val="115000"/>
              </a:lnSpc>
              <a:spcBef>
                <a:spcPts val="1200"/>
              </a:spcBef>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číslo</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text</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datum nebo čas</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logická hodnota</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funkce</a:t>
            </a:r>
          </a:p>
          <a:p>
            <a:pPr marL="342900" lvl="0" indent="-342900" algn="just">
              <a:lnSpc>
                <a:spcPct val="115000"/>
              </a:lnSpc>
              <a:spcAft>
                <a:spcPts val="120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složený výraz – vzorec</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Buňka může obsahovat i připojený komentář a </a:t>
            </a:r>
            <a:r>
              <a:rPr lang="cs-CZ" sz="2400" dirty="0" err="1">
                <a:latin typeface="Times New Roman" panose="02020603050405020304" pitchFamily="18" charset="0"/>
                <a:ea typeface="Calibri" panose="020F0502020204030204" pitchFamily="34" charset="0"/>
                <a:cs typeface="Times New Roman" panose="02020603050405020304" pitchFamily="18" charset="0"/>
              </a:rPr>
              <a:t>minigraf</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067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zadávání dat</a:t>
            </a:r>
            <a:endParaRPr lang="cs-CZ" sz="2400" dirty="0">
              <a:solidFill>
                <a:srgbClr val="000000"/>
              </a:solidFill>
            </a:endParaRPr>
          </a:p>
        </p:txBody>
      </p:sp>
      <p:sp>
        <p:nvSpPr>
          <p:cNvPr id="2" name="Obdélník 1"/>
          <p:cNvSpPr/>
          <p:nvPr/>
        </p:nvSpPr>
        <p:spPr>
          <a:xfrm>
            <a:off x="381205" y="1473391"/>
            <a:ext cx="11383106" cy="3053144"/>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Data lze dále vyplňovat v datových řadách, takto lze vyplňovat číselná data a data uložená ve vlastních seznamech (standardně jsou předdefinovány např. měsíce nebo dny v týdnu) dostupných 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&gt; Obecné &gt; Upravit vlastní seznamy…</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r>
              <a:rPr lang="cs-CZ" sz="2400" dirty="0">
                <a:latin typeface="Times New Roman" panose="02020603050405020304" pitchFamily="18" charset="0"/>
                <a:ea typeface="Calibri" panose="020F0502020204030204" pitchFamily="34" charset="0"/>
              </a:rPr>
              <a:t>Zadáme-li např. do dvou buněk jako začátek řady například leden, únor nebo 2014, 2015, následně vybereme buňky pak přes úchyt </a:t>
            </a:r>
            <a:r>
              <a:rPr lang="cs-CZ" sz="2400" dirty="0" smtClean="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přetáhnutím přes buňky napříč nebo dolů vytvoříme řadu</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descr="Úchyt"/>
          <p:cNvPicPr/>
          <p:nvPr/>
        </p:nvPicPr>
        <p:blipFill>
          <a:blip r:embed="rId3">
            <a:extLst>
              <a:ext uri="{28A0092B-C50C-407E-A947-70E740481C1C}">
                <a14:useLocalDpi xmlns:a14="http://schemas.microsoft.com/office/drawing/2010/main" val="0"/>
              </a:ext>
            </a:extLst>
          </a:blip>
          <a:srcRect/>
          <a:stretch>
            <a:fillRect/>
          </a:stretch>
        </p:blipFill>
        <p:spPr bwMode="auto">
          <a:xfrm>
            <a:off x="5634091" y="3783518"/>
            <a:ext cx="797706" cy="339031"/>
          </a:xfrm>
          <a:prstGeom prst="rect">
            <a:avLst/>
          </a:prstGeom>
          <a:noFill/>
          <a:ln>
            <a:noFill/>
          </a:ln>
        </p:spPr>
      </p:pic>
      <p:pic>
        <p:nvPicPr>
          <p:cNvPr id="9" name="Obrázek 8" descr="Vyplňování dat v řadě"/>
          <p:cNvPicPr/>
          <p:nvPr/>
        </p:nvPicPr>
        <p:blipFill>
          <a:blip r:embed="rId4">
            <a:extLst>
              <a:ext uri="{28A0092B-C50C-407E-A947-70E740481C1C}">
                <a14:useLocalDpi xmlns:a14="http://schemas.microsoft.com/office/drawing/2010/main" val="0"/>
              </a:ext>
            </a:extLst>
          </a:blip>
          <a:srcRect/>
          <a:stretch>
            <a:fillRect/>
          </a:stretch>
        </p:blipFill>
        <p:spPr bwMode="auto">
          <a:xfrm>
            <a:off x="3534663" y="4414721"/>
            <a:ext cx="5794267" cy="2017955"/>
          </a:xfrm>
          <a:prstGeom prst="rect">
            <a:avLst/>
          </a:prstGeom>
          <a:noFill/>
          <a:ln>
            <a:noFill/>
          </a:ln>
        </p:spPr>
      </p:pic>
    </p:spTree>
    <p:extLst>
      <p:ext uri="{BB962C8B-B14F-4D97-AF65-F5344CB8AC3E}">
        <p14:creationId xmlns:p14="http://schemas.microsoft.com/office/powerpoint/2010/main" val="3287291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kopírování</a:t>
            </a:r>
            <a:r>
              <a:rPr lang="pl-PL" sz="2400" dirty="0" smtClean="0">
                <a:solidFill>
                  <a:srgbClr val="000000"/>
                </a:solidFill>
              </a:rPr>
              <a:t> dat</a:t>
            </a:r>
            <a:endParaRPr lang="cs-CZ" sz="2400" dirty="0">
              <a:solidFill>
                <a:srgbClr val="000000"/>
              </a:solidFill>
            </a:endParaRPr>
          </a:p>
        </p:txBody>
      </p:sp>
      <p:sp>
        <p:nvSpPr>
          <p:cNvPr id="2" name="Obdélník 1"/>
          <p:cNvSpPr/>
          <p:nvPr/>
        </p:nvSpPr>
        <p:spPr>
          <a:xfrm>
            <a:off x="381205" y="1473391"/>
            <a:ext cx="11383106" cy="1332481"/>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S vyplňováním dat souvisí i vkládání dat pomocí schránky. V Excelu jsou možnosti oproti jiným aplikacím značně širší, protože umožňují např. transformaci dat, kopírování formátů, hodnot apod.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2297226" y="2542587"/>
            <a:ext cx="9675271" cy="3904707"/>
          </a:xfrm>
          <a:prstGeom prst="rect">
            <a:avLst/>
          </a:prstGeom>
        </p:spPr>
      </p:pic>
    </p:spTree>
    <p:extLst>
      <p:ext uri="{BB962C8B-B14F-4D97-AF65-F5344CB8AC3E}">
        <p14:creationId xmlns:p14="http://schemas.microsoft.com/office/powerpoint/2010/main" val="3440614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kopírování dat</a:t>
            </a:r>
            <a:endParaRPr lang="cs-CZ" sz="2400" dirty="0">
              <a:solidFill>
                <a:srgbClr val="000000"/>
              </a:solidFill>
            </a:endParaRPr>
          </a:p>
        </p:txBody>
      </p:sp>
      <p:pic>
        <p:nvPicPr>
          <p:cNvPr id="3" name="Obrázek 2"/>
          <p:cNvPicPr>
            <a:picLocks noChangeAspect="1"/>
          </p:cNvPicPr>
          <p:nvPr/>
        </p:nvPicPr>
        <p:blipFill rotWithShape="1">
          <a:blip r:embed="rId3"/>
          <a:srcRect l="21589" t="36494" r="65276" b="13098"/>
          <a:stretch/>
        </p:blipFill>
        <p:spPr>
          <a:xfrm>
            <a:off x="381205" y="1882238"/>
            <a:ext cx="2340245" cy="3624528"/>
          </a:xfrm>
          <a:prstGeom prst="rect">
            <a:avLst/>
          </a:prstGeom>
        </p:spPr>
      </p:pic>
      <p:pic>
        <p:nvPicPr>
          <p:cNvPr id="9" name="Obrázek 8"/>
          <p:cNvPicPr/>
          <p:nvPr/>
        </p:nvPicPr>
        <p:blipFill>
          <a:blip r:embed="rId4">
            <a:extLst>
              <a:ext uri="{28A0092B-C50C-407E-A947-70E740481C1C}">
                <a14:useLocalDpi xmlns:a14="http://schemas.microsoft.com/office/drawing/2010/main" val="0"/>
              </a:ext>
            </a:extLst>
          </a:blip>
          <a:stretch>
            <a:fillRect/>
          </a:stretch>
        </p:blipFill>
        <p:spPr>
          <a:xfrm>
            <a:off x="3170323" y="1473391"/>
            <a:ext cx="8593988" cy="5024896"/>
          </a:xfrm>
          <a:prstGeom prst="rect">
            <a:avLst/>
          </a:prstGeom>
        </p:spPr>
      </p:pic>
    </p:spTree>
    <p:extLst>
      <p:ext uri="{BB962C8B-B14F-4D97-AF65-F5344CB8AC3E}">
        <p14:creationId xmlns:p14="http://schemas.microsoft.com/office/powerpoint/2010/main" val="1324770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Dynamické doplňování</a:t>
            </a:r>
            <a:endParaRPr lang="cs-CZ" sz="2400" dirty="0">
              <a:solidFill>
                <a:srgbClr val="000000"/>
              </a:solidFill>
            </a:endParaRPr>
          </a:p>
        </p:txBody>
      </p:sp>
      <p:sp>
        <p:nvSpPr>
          <p:cNvPr id="2" name="Obdélník 1"/>
          <p:cNvSpPr/>
          <p:nvPr/>
        </p:nvSpPr>
        <p:spPr>
          <a:xfrm>
            <a:off x="661260" y="1882238"/>
            <a:ext cx="4158713" cy="3785652"/>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Pokud do buňky ve sloupci Jméno uvedeme jméno ze sloupce Celé jméno a potvrdíme klávesou Enter, pak pokud následně do další buňky napíšeme část textu, objeví se seznam navrhovaných hodnot, Výběrem volby </a:t>
            </a:r>
            <a:r>
              <a:rPr lang="cs-CZ" sz="2400" b="1" dirty="0">
                <a:latin typeface="Times New Roman" panose="02020603050405020304" pitchFamily="18" charset="0"/>
                <a:ea typeface="Calibri" panose="020F0502020204030204" pitchFamily="34" charset="0"/>
              </a:rPr>
              <a:t>Možnosti</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dynamického</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doplňování</a:t>
            </a:r>
            <a:r>
              <a:rPr lang="cs-CZ" sz="2400" dirty="0">
                <a:latin typeface="Times New Roman" panose="02020603050405020304" pitchFamily="18" charset="0"/>
                <a:ea typeface="Calibri" panose="020F0502020204030204" pitchFamily="34" charset="0"/>
              </a:rPr>
              <a:t> </a:t>
            </a:r>
            <a:endParaRPr lang="cs-CZ" sz="2400" dirty="0" smtClean="0">
              <a:latin typeface="Times New Roman" panose="02020603050405020304" pitchFamily="18" charset="0"/>
              <a:ea typeface="Calibri" panose="020F0502020204030204" pitchFamily="34" charset="0"/>
            </a:endParaRPr>
          </a:p>
          <a:p>
            <a:r>
              <a:rPr lang="cs-CZ" sz="2400" dirty="0">
                <a:latin typeface="Times New Roman" panose="02020603050405020304" pitchFamily="18" charset="0"/>
                <a:ea typeface="Calibri" panose="020F0502020204030204" pitchFamily="34" charset="0"/>
              </a:rPr>
              <a:t>lze automaticky doplňovat text</a:t>
            </a:r>
            <a:endParaRPr lang="cs-CZ" sz="2400" dirty="0"/>
          </a:p>
        </p:txBody>
      </p:sp>
      <p:pic>
        <p:nvPicPr>
          <p:cNvPr id="8" name="Obrázek 7" descr="Ikona možností dynamického doplňování"/>
          <p:cNvPicPr/>
          <p:nvPr/>
        </p:nvPicPr>
        <p:blipFill>
          <a:blip r:embed="rId3">
            <a:extLst>
              <a:ext uri="{28A0092B-C50C-407E-A947-70E740481C1C}">
                <a14:useLocalDpi xmlns:a14="http://schemas.microsoft.com/office/drawing/2010/main" val="0"/>
              </a:ext>
            </a:extLst>
          </a:blip>
          <a:srcRect/>
          <a:stretch>
            <a:fillRect/>
          </a:stretch>
        </p:blipFill>
        <p:spPr bwMode="auto">
          <a:xfrm>
            <a:off x="4056875" y="4839883"/>
            <a:ext cx="561620" cy="491533"/>
          </a:xfrm>
          <a:prstGeom prst="rect">
            <a:avLst/>
          </a:prstGeom>
          <a:noFill/>
          <a:ln>
            <a:noFill/>
          </a:ln>
        </p:spPr>
      </p:pic>
      <p:pic>
        <p:nvPicPr>
          <p:cNvPr id="10" name="Obrázek 9" descr="Dynamické doplňování sloupce dat"/>
          <p:cNvPicPr/>
          <p:nvPr/>
        </p:nvPicPr>
        <p:blipFill>
          <a:blip r:embed="rId4">
            <a:extLst>
              <a:ext uri="{28A0092B-C50C-407E-A947-70E740481C1C}">
                <a14:useLocalDpi xmlns:a14="http://schemas.microsoft.com/office/drawing/2010/main" val="0"/>
              </a:ext>
            </a:extLst>
          </a:blip>
          <a:srcRect/>
          <a:stretch>
            <a:fillRect/>
          </a:stretch>
        </p:blipFill>
        <p:spPr bwMode="auto">
          <a:xfrm>
            <a:off x="4991100" y="1882237"/>
            <a:ext cx="5299775" cy="4162101"/>
          </a:xfrm>
          <a:prstGeom prst="rect">
            <a:avLst/>
          </a:prstGeom>
          <a:noFill/>
          <a:ln>
            <a:noFill/>
          </a:ln>
        </p:spPr>
      </p:pic>
    </p:spTree>
    <p:extLst>
      <p:ext uri="{BB962C8B-B14F-4D97-AF65-F5344CB8AC3E}">
        <p14:creationId xmlns:p14="http://schemas.microsoft.com/office/powerpoint/2010/main" val="2986220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Použití funkcí</a:t>
            </a:r>
            <a:endParaRPr lang="cs-CZ" sz="2400" dirty="0">
              <a:solidFill>
                <a:srgbClr val="000000"/>
              </a:solidFill>
            </a:endParaRPr>
          </a:p>
        </p:txBody>
      </p:sp>
      <p:sp>
        <p:nvSpPr>
          <p:cNvPr id="2" name="Obdélník 1"/>
          <p:cNvSpPr/>
          <p:nvPr/>
        </p:nvSpPr>
        <p:spPr>
          <a:xfrm>
            <a:off x="123987" y="1350281"/>
            <a:ext cx="3815808" cy="5298886"/>
          </a:xfrm>
          <a:prstGeom prst="rect">
            <a:avLst/>
          </a:prstGeom>
        </p:spPr>
        <p:txBody>
          <a:bodyPr wrap="square">
            <a:spAutoFit/>
          </a:bodyPr>
          <a:lstStyle/>
          <a:p>
            <a:pPr>
              <a:spcAft>
                <a:spcPts val="10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Excel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obsahuje množinu </a:t>
            </a:r>
            <a:r>
              <a:rPr lang="cs-CZ" sz="2200" dirty="0">
                <a:latin typeface="Times New Roman" panose="02020603050405020304" pitchFamily="18" charset="0"/>
                <a:ea typeface="Calibri" panose="020F0502020204030204" pitchFamily="34" charset="0"/>
                <a:cs typeface="Times New Roman" panose="02020603050405020304" pitchFamily="18" charset="0"/>
              </a:rPr>
              <a:t>funkcí pro zpracování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dat. </a:t>
            </a:r>
            <a:r>
              <a:rPr lang="cs-CZ" sz="2200" dirty="0">
                <a:latin typeface="Times New Roman" panose="02020603050405020304" pitchFamily="18" charset="0"/>
                <a:ea typeface="Calibri" panose="020F0502020204030204" pitchFamily="34" charset="0"/>
                <a:cs typeface="Times New Roman" panose="02020603050405020304" pitchFamily="18" charset="0"/>
              </a:rPr>
              <a:t>Na kartě </a:t>
            </a:r>
            <a:r>
              <a:rPr lang="cs-CZ" sz="2200" b="1" dirty="0">
                <a:latin typeface="Times New Roman" panose="02020603050405020304" pitchFamily="18" charset="0"/>
                <a:ea typeface="Calibri" panose="020F0502020204030204" pitchFamily="34" charset="0"/>
                <a:cs typeface="Times New Roman" panose="02020603050405020304" pitchFamily="18" charset="0"/>
              </a:rPr>
              <a:t>Vzorce </a:t>
            </a:r>
            <a:r>
              <a:rPr lang="cs-CZ" sz="2200" dirty="0">
                <a:latin typeface="Times New Roman" panose="02020603050405020304" pitchFamily="18" charset="0"/>
                <a:ea typeface="Calibri" panose="020F0502020204030204" pitchFamily="34" charset="0"/>
                <a:cs typeface="Times New Roman" panose="02020603050405020304" pitchFamily="18" charset="0"/>
              </a:rPr>
              <a:t>klikneme na </a:t>
            </a:r>
            <a:r>
              <a:rPr lang="cs-CZ" sz="2200" b="1" dirty="0">
                <a:latin typeface="Times New Roman" panose="02020603050405020304" pitchFamily="18" charset="0"/>
                <a:ea typeface="Calibri" panose="020F0502020204030204" pitchFamily="34" charset="0"/>
                <a:cs typeface="Times New Roman" panose="02020603050405020304" pitchFamily="18" charset="0"/>
              </a:rPr>
              <a:t>Vložit funkci </a:t>
            </a:r>
            <a:r>
              <a:rPr lang="cs-CZ" sz="2200" dirty="0">
                <a:latin typeface="Times New Roman" panose="02020603050405020304" pitchFamily="18" charset="0"/>
                <a:ea typeface="Calibri" panose="020F0502020204030204" pitchFamily="34" charset="0"/>
                <a:cs typeface="Times New Roman" panose="02020603050405020304" pitchFamily="18" charset="0"/>
              </a:rPr>
              <a:t>a zobrazí se dialogové okno </a:t>
            </a:r>
            <a:r>
              <a:rPr lang="cs-CZ" sz="2200" b="1" dirty="0">
                <a:latin typeface="Times New Roman" panose="02020603050405020304" pitchFamily="18" charset="0"/>
                <a:ea typeface="Calibri" panose="020F0502020204030204" pitchFamily="34" charset="0"/>
                <a:cs typeface="Times New Roman" panose="02020603050405020304" pitchFamily="18" charset="0"/>
              </a:rPr>
              <a:t>Vložit funkci</a:t>
            </a:r>
            <a:r>
              <a:rPr lang="cs-CZ" sz="2200" dirty="0">
                <a:latin typeface="Times New Roman" panose="02020603050405020304" pitchFamily="18" charset="0"/>
                <a:ea typeface="Calibri" panose="020F0502020204030204" pitchFamily="34" charset="0"/>
                <a:cs typeface="Times New Roman" panose="02020603050405020304" pitchFamily="18" charset="0"/>
              </a:rPr>
              <a:t>. Podle požadovaného typu funkce vybereme kategorii a vybereme příslušnou funkci. </a:t>
            </a:r>
          </a:p>
          <a:p>
            <a:r>
              <a:rPr lang="cs-CZ" sz="2200" dirty="0" smtClean="0">
                <a:latin typeface="Times New Roman" panose="02020603050405020304" pitchFamily="18" charset="0"/>
                <a:ea typeface="Calibri" panose="020F0502020204030204" pitchFamily="34" charset="0"/>
              </a:rPr>
              <a:t>Excel </a:t>
            </a:r>
            <a:r>
              <a:rPr lang="cs-CZ" sz="2200" dirty="0">
                <a:latin typeface="Times New Roman" panose="02020603050405020304" pitchFamily="18" charset="0"/>
                <a:ea typeface="Calibri" panose="020F0502020204030204" pitchFamily="34" charset="0"/>
              </a:rPr>
              <a:t>zobrazuje ke každé funkci nápovědu a výsledek funkce. Tady můžete hledat a vkládat funkce, vyhledávat správnou syntaxi a dokonce získat podrobnou nápovědu k tomu, jak vybrané funkce fungují</a:t>
            </a:r>
            <a:endParaRPr lang="cs-CZ" sz="2200" dirty="0"/>
          </a:p>
        </p:txBody>
      </p:sp>
      <p:grpSp>
        <p:nvGrpSpPr>
          <p:cNvPr id="9" name="Skupina 8"/>
          <p:cNvGrpSpPr/>
          <p:nvPr/>
        </p:nvGrpSpPr>
        <p:grpSpPr>
          <a:xfrm>
            <a:off x="3939795" y="1740949"/>
            <a:ext cx="8055893" cy="3683457"/>
            <a:chOff x="0" y="0"/>
            <a:chExt cx="5455488" cy="2259965"/>
          </a:xfrm>
        </p:grpSpPr>
        <p:pic>
          <p:nvPicPr>
            <p:cNvPr id="11" name="Obráze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66035" cy="2259965"/>
            </a:xfrm>
            <a:prstGeom prst="rect">
              <a:avLst/>
            </a:prstGeom>
          </p:spPr>
        </p:pic>
        <p:pic>
          <p:nvPicPr>
            <p:cNvPr id="12" name="Obráze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5533" y="476410"/>
              <a:ext cx="3449955" cy="1506220"/>
            </a:xfrm>
            <a:prstGeom prst="rect">
              <a:avLst/>
            </a:prstGeom>
          </p:spPr>
        </p:pic>
        <p:cxnSp>
          <p:nvCxnSpPr>
            <p:cNvPr id="13" name="Přímá spojnice se šipkou 12"/>
            <p:cNvCxnSpPr/>
            <p:nvPr/>
          </p:nvCxnSpPr>
          <p:spPr>
            <a:xfrm flipV="1">
              <a:off x="507146" y="814508"/>
              <a:ext cx="1644287" cy="583987"/>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4" name="Obdélník 13"/>
            <p:cNvSpPr/>
            <p:nvPr/>
          </p:nvSpPr>
          <p:spPr>
            <a:xfrm>
              <a:off x="3765176" y="1360074"/>
              <a:ext cx="729984" cy="153681"/>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5" name="Obdélník 14"/>
            <p:cNvSpPr/>
            <p:nvPr/>
          </p:nvSpPr>
          <p:spPr>
            <a:xfrm>
              <a:off x="30736" y="1452283"/>
              <a:ext cx="1974797" cy="322729"/>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6" name="Obdélník 15"/>
            <p:cNvSpPr/>
            <p:nvPr/>
          </p:nvSpPr>
          <p:spPr>
            <a:xfrm>
              <a:off x="2151529" y="607039"/>
              <a:ext cx="2566468" cy="384202"/>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7" name="Obdélník 16"/>
            <p:cNvSpPr/>
            <p:nvPr/>
          </p:nvSpPr>
          <p:spPr>
            <a:xfrm>
              <a:off x="583987" y="553251"/>
              <a:ext cx="729984" cy="153681"/>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spTree>
    <p:extLst>
      <p:ext uri="{BB962C8B-B14F-4D97-AF65-F5344CB8AC3E}">
        <p14:creationId xmlns:p14="http://schemas.microsoft.com/office/powerpoint/2010/main" val="720863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Seznamy, tabulky</a:t>
            </a:r>
            <a:endParaRPr lang="cs-CZ" sz="2400" dirty="0">
              <a:solidFill>
                <a:srgbClr val="000000"/>
              </a:solidFill>
            </a:endParaRPr>
          </a:p>
        </p:txBody>
      </p:sp>
      <p:sp>
        <p:nvSpPr>
          <p:cNvPr id="2" name="Obdélník 1"/>
          <p:cNvSpPr/>
          <p:nvPr/>
        </p:nvSpPr>
        <p:spPr>
          <a:xfrm>
            <a:off x="123986" y="1350281"/>
            <a:ext cx="11887199" cy="2308324"/>
          </a:xfrm>
          <a:prstGeom prst="rect">
            <a:avLst/>
          </a:prstGeom>
        </p:spPr>
        <p:txBody>
          <a:bodyPr wrap="square">
            <a:spAutoFit/>
          </a:bodyPr>
          <a:lstStyle/>
          <a:p>
            <a:pPr indent="180340" algn="just">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Excel umožňuje práci se speciální datovou oblastí, v minulosti nazývanou Seznam, v současnosti někdy Seznam, někdy tabulka. Seznam je definován jako souvislá oblast. Seznam může obsahovat záhlaví. Pokud seznam obsahuje záhlaví, dovede se Excel odkazovat na data pomocí tohoto záhlaví. Pokud seznam označíme za tabulku, lze s ní dále pracovat v datovém modelu. Obrázek ukazuje převod seznamu na tabulku pomocí karty </a:t>
            </a:r>
            <a:r>
              <a:rPr lang="cs-CZ" sz="2400" b="1" dirty="0">
                <a:latin typeface="Times New Roman" panose="02020603050405020304" pitchFamily="18" charset="0"/>
                <a:ea typeface="Calibri" panose="020F0502020204030204" pitchFamily="34" charset="0"/>
                <a:cs typeface="Times New Roman" panose="02020603050405020304" pitchFamily="18" charset="0"/>
              </a:rPr>
              <a:t>Vložení &gt; Tabulka</a:t>
            </a:r>
            <a:r>
              <a:rPr lang="cs-CZ" sz="2400" dirty="0">
                <a:latin typeface="Times New Roman" panose="02020603050405020304" pitchFamily="18" charset="0"/>
                <a:ea typeface="Calibri" panose="020F0502020204030204" pitchFamily="34" charset="0"/>
                <a:cs typeface="Times New Roman" panose="02020603050405020304" pitchFamily="18" charset="0"/>
              </a:rPr>
              <a:t>. Vlevo je původní datová oblast, vpravo tabulka.</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8" name="Skupina 17"/>
          <p:cNvGrpSpPr/>
          <p:nvPr/>
        </p:nvGrpSpPr>
        <p:grpSpPr>
          <a:xfrm>
            <a:off x="2398195" y="3676783"/>
            <a:ext cx="7202800" cy="2832505"/>
            <a:chOff x="0" y="0"/>
            <a:chExt cx="5637045" cy="2298887"/>
          </a:xfrm>
        </p:grpSpPr>
        <p:pic>
          <p:nvPicPr>
            <p:cNvPr id="19" name="Obrázek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47290" cy="2294890"/>
            </a:xfrm>
            <a:prstGeom prst="rect">
              <a:avLst/>
            </a:prstGeom>
          </p:spPr>
        </p:pic>
        <p:pic>
          <p:nvPicPr>
            <p:cNvPr id="20" name="Obrázek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5930" y="0"/>
              <a:ext cx="2571115" cy="2294890"/>
            </a:xfrm>
            <a:prstGeom prst="rect">
              <a:avLst/>
            </a:prstGeom>
          </p:spPr>
        </p:pic>
        <p:pic>
          <p:nvPicPr>
            <p:cNvPr id="21" name="Obrázek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9859" y="860612"/>
              <a:ext cx="2190750" cy="1438275"/>
            </a:xfrm>
            <a:prstGeom prst="rect">
              <a:avLst/>
            </a:prstGeom>
          </p:spPr>
        </p:pic>
      </p:grpSp>
    </p:spTree>
    <p:extLst>
      <p:ext uri="{BB962C8B-B14F-4D97-AF65-F5344CB8AC3E}">
        <p14:creationId xmlns:p14="http://schemas.microsoft.com/office/powerpoint/2010/main" val="1283677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Seznamy, tabulky, filtrování</a:t>
            </a:r>
            <a:endParaRPr lang="cs-CZ" sz="2400" dirty="0">
              <a:solidFill>
                <a:srgbClr val="000000"/>
              </a:solidFill>
            </a:endParaRPr>
          </a:p>
        </p:txBody>
      </p:sp>
      <p:pic>
        <p:nvPicPr>
          <p:cNvPr id="3" name="Obrázek 2"/>
          <p:cNvPicPr>
            <a:picLocks noChangeAspect="1"/>
          </p:cNvPicPr>
          <p:nvPr/>
        </p:nvPicPr>
        <p:blipFill>
          <a:blip r:embed="rId3"/>
          <a:stretch>
            <a:fillRect/>
          </a:stretch>
        </p:blipFill>
        <p:spPr>
          <a:xfrm>
            <a:off x="551685" y="1473390"/>
            <a:ext cx="10070636" cy="2859251"/>
          </a:xfrm>
          <a:prstGeom prst="rect">
            <a:avLst/>
          </a:prstGeom>
        </p:spPr>
      </p:pic>
      <p:grpSp>
        <p:nvGrpSpPr>
          <p:cNvPr id="11" name="Skupina 10"/>
          <p:cNvGrpSpPr/>
          <p:nvPr/>
        </p:nvGrpSpPr>
        <p:grpSpPr>
          <a:xfrm>
            <a:off x="938735" y="4473928"/>
            <a:ext cx="9821729" cy="2045324"/>
            <a:chOff x="0" y="0"/>
            <a:chExt cx="5918530" cy="1021715"/>
          </a:xfrm>
        </p:grpSpPr>
        <p:pic>
          <p:nvPicPr>
            <p:cNvPr id="12" name="Obráze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4100" y="0"/>
              <a:ext cx="1154430" cy="1021715"/>
            </a:xfrm>
            <a:prstGeom prst="rect">
              <a:avLst/>
            </a:prstGeom>
          </p:spPr>
        </p:pic>
        <p:pic>
          <p:nvPicPr>
            <p:cNvPr id="13" name="Obrázek 12"/>
            <p:cNvPicPr>
              <a:picLocks noChangeAspect="1"/>
            </p:cNvPicPr>
            <p:nvPr/>
          </p:nvPicPr>
          <p:blipFill rotWithShape="1">
            <a:blip r:embed="rId5">
              <a:extLst>
                <a:ext uri="{28A0092B-C50C-407E-A947-70E740481C1C}">
                  <a14:useLocalDpi xmlns:a14="http://schemas.microsoft.com/office/drawing/2010/main" val="0"/>
                </a:ext>
              </a:extLst>
            </a:blip>
            <a:srcRect b="54285"/>
            <a:stretch/>
          </p:blipFill>
          <p:spPr bwMode="auto">
            <a:xfrm>
              <a:off x="0" y="38420"/>
              <a:ext cx="4709795" cy="880745"/>
            </a:xfrm>
            <a:prstGeom prst="rect">
              <a:avLst/>
            </a:prstGeom>
            <a:ln>
              <a:noFill/>
            </a:ln>
            <a:extLst>
              <a:ext uri="{53640926-AAD7-44D8-BBD7-CCE9431645EC}">
                <a14:shadowObscured xmlns:a14="http://schemas.microsoft.com/office/drawing/2010/main"/>
              </a:ext>
            </a:extLst>
          </p:spPr>
        </p:pic>
        <p:sp>
          <p:nvSpPr>
            <p:cNvPr id="14" name="Obdélník 13"/>
            <p:cNvSpPr/>
            <p:nvPr/>
          </p:nvSpPr>
          <p:spPr>
            <a:xfrm>
              <a:off x="3634548" y="338097"/>
              <a:ext cx="1014292" cy="153681"/>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5" name="Obdélník 14"/>
            <p:cNvSpPr/>
            <p:nvPr/>
          </p:nvSpPr>
          <p:spPr>
            <a:xfrm>
              <a:off x="4710312" y="614722"/>
              <a:ext cx="1014292" cy="153681"/>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spTree>
    <p:extLst>
      <p:ext uri="{BB962C8B-B14F-4D97-AF65-F5344CB8AC3E}">
        <p14:creationId xmlns:p14="http://schemas.microsoft.com/office/powerpoint/2010/main" val="3020481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Seznamy, tabulky, Filtry</a:t>
            </a:r>
            <a:endParaRPr lang="cs-CZ" sz="2400" dirty="0">
              <a:solidFill>
                <a:srgbClr val="000000"/>
              </a:solidFill>
            </a:endParaRPr>
          </a:p>
        </p:txBody>
      </p:sp>
      <p:sp>
        <p:nvSpPr>
          <p:cNvPr id="2" name="Obdélník 1"/>
          <p:cNvSpPr/>
          <p:nvPr/>
        </p:nvSpPr>
        <p:spPr>
          <a:xfrm>
            <a:off x="381205" y="1611732"/>
            <a:ext cx="4717737" cy="5047536"/>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Na kartě </a:t>
            </a:r>
            <a:r>
              <a:rPr lang="cs-CZ" sz="2400" b="1" dirty="0">
                <a:latin typeface="Times New Roman" panose="02020603050405020304" pitchFamily="18" charset="0"/>
                <a:ea typeface="Calibri" panose="020F0502020204030204" pitchFamily="34" charset="0"/>
              </a:rPr>
              <a:t>Data </a:t>
            </a:r>
            <a:r>
              <a:rPr lang="cs-CZ" sz="2400" dirty="0">
                <a:latin typeface="Times New Roman" panose="02020603050405020304" pitchFamily="18" charset="0"/>
                <a:ea typeface="Calibri" panose="020F0502020204030204" pitchFamily="34" charset="0"/>
              </a:rPr>
              <a:t>jsou i nástroje pro filtrování. Nabídka Filtr aktivuje standardní filtr. Po jeho aktivaci se do záhlaví seznamu nebo tabulky vloží nástroj pro filtrování v podobě šipky. Při </a:t>
            </a:r>
            <a:r>
              <a:rPr lang="cs-CZ" sz="2400" dirty="0" err="1">
                <a:latin typeface="Times New Roman" panose="02020603050405020304" pitchFamily="18" charset="0"/>
                <a:ea typeface="Calibri" panose="020F0502020204030204" pitchFamily="34" charset="0"/>
              </a:rPr>
              <a:t>rozkliknutí</a:t>
            </a:r>
            <a:r>
              <a:rPr lang="cs-CZ" sz="2400" dirty="0">
                <a:latin typeface="Times New Roman" panose="02020603050405020304" pitchFamily="18" charset="0"/>
                <a:ea typeface="Calibri" panose="020F0502020204030204" pitchFamily="34" charset="0"/>
              </a:rPr>
              <a:t> této šipky se aktivuje volba pro výběr, kde lze použít a vytvářet vlastní filtry, jak lze vidět na </a:t>
            </a:r>
            <a:r>
              <a:rPr lang="cs-CZ" sz="2400" dirty="0" smtClean="0">
                <a:latin typeface="Times New Roman" panose="02020603050405020304" pitchFamily="18" charset="0"/>
                <a:ea typeface="Calibri" panose="020F0502020204030204" pitchFamily="34" charset="0"/>
              </a:rPr>
              <a:t>obrázku.</a:t>
            </a:r>
          </a:p>
          <a:p>
            <a:pPr indent="180340" algn="just">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Data &gt; Seřadit a filtrovat &gt; Upřesnit</a:t>
            </a:r>
            <a:r>
              <a:rPr lang="cs-CZ" sz="2400" dirty="0">
                <a:latin typeface="Times New Roman" panose="02020603050405020304" pitchFamily="18" charset="0"/>
                <a:ea typeface="Calibri" panose="020F0502020204030204" pitchFamily="34" charset="0"/>
                <a:cs typeface="Times New Roman" panose="02020603050405020304" pitchFamily="18" charset="0"/>
              </a:rPr>
              <a:t> aktivuje Rozšířený filtr. Ten pracuje na základě vytvořené oblasti podmínek</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6" name="Skupina 15"/>
          <p:cNvGrpSpPr/>
          <p:nvPr/>
        </p:nvGrpSpPr>
        <p:grpSpPr>
          <a:xfrm>
            <a:off x="5375413" y="1611732"/>
            <a:ext cx="6388898" cy="4598733"/>
            <a:chOff x="0" y="0"/>
            <a:chExt cx="4805082" cy="3201521"/>
          </a:xfrm>
        </p:grpSpPr>
        <p:pic>
          <p:nvPicPr>
            <p:cNvPr id="17" name="Obrázek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1671"/>
              <a:ext cx="2905125" cy="2609850"/>
            </a:xfrm>
            <a:prstGeom prst="rect">
              <a:avLst/>
            </a:prstGeom>
          </p:spPr>
        </p:pic>
        <p:pic>
          <p:nvPicPr>
            <p:cNvPr id="18" name="Obrázek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8981" y="1091133"/>
              <a:ext cx="1590675" cy="1962150"/>
            </a:xfrm>
            <a:prstGeom prst="rect">
              <a:avLst/>
            </a:prstGeom>
          </p:spPr>
        </p:pic>
        <p:pic>
          <p:nvPicPr>
            <p:cNvPr id="19" name="Obrázek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729" y="7684"/>
              <a:ext cx="2533650" cy="476250"/>
            </a:xfrm>
            <a:prstGeom prst="rect">
              <a:avLst/>
            </a:prstGeom>
          </p:spPr>
        </p:pic>
        <p:pic>
          <p:nvPicPr>
            <p:cNvPr id="20" name="Obrázek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1082" y="0"/>
              <a:ext cx="1524000" cy="904875"/>
            </a:xfrm>
            <a:prstGeom prst="rect">
              <a:avLst/>
            </a:prstGeom>
          </p:spPr>
        </p:pic>
      </p:grpSp>
    </p:spTree>
    <p:extLst>
      <p:ext uri="{BB962C8B-B14F-4D97-AF65-F5344CB8AC3E}">
        <p14:creationId xmlns:p14="http://schemas.microsoft.com/office/powerpoint/2010/main" val="3030531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smtClean="0">
              <a:solidFill>
                <a:prstClr val="black"/>
              </a:solidFill>
              <a:latin typeface="Calibri Light" panose="020F0302020204030204"/>
            </a:endParaRPr>
          </a:p>
          <a:p>
            <a:pPr marL="0" lvl="1" indent="0" algn="just">
              <a:spcBef>
                <a:spcPts val="0"/>
              </a:spcBef>
              <a:buNone/>
            </a:pPr>
            <a:r>
              <a:rPr lang="cs-CZ" sz="3600" dirty="0">
                <a:solidFill>
                  <a:prstClr val="black"/>
                </a:solidFill>
              </a:rPr>
              <a:t>ZPRACOVÁNÍ DAT I, MS EXCEL</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92915" y="476315"/>
            <a:ext cx="4806091" cy="6249949"/>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377">
              <a:buNone/>
            </a:pPr>
            <a:r>
              <a:rPr lang="cs-CZ" sz="2400" b="1" i="1" dirty="0" smtClean="0">
                <a:solidFill>
                  <a:srgbClr val="002060"/>
                </a:solidFill>
              </a:rPr>
              <a:t>Cílem přednášky je</a:t>
            </a:r>
            <a:r>
              <a:rPr lang="cs-CZ" sz="2400" b="1" i="1" dirty="0">
                <a:solidFill>
                  <a:srgbClr val="002060"/>
                </a:solidFill>
              </a:rPr>
              <a:t>:</a:t>
            </a:r>
          </a:p>
          <a:p>
            <a:pPr marL="0" indent="0" algn="just" defTabSz="914377">
              <a:buNone/>
            </a:pPr>
            <a:r>
              <a:rPr lang="cs-CZ" sz="2400" b="1" i="1" dirty="0">
                <a:solidFill>
                  <a:srgbClr val="002060"/>
                </a:solidFill>
              </a:rPr>
              <a:t>1.	Seznámit studenty s principy zpracování dat v aplikaci Excel.</a:t>
            </a:r>
          </a:p>
          <a:p>
            <a:pPr marL="0" indent="0" algn="just" defTabSz="914377">
              <a:buNone/>
            </a:pPr>
            <a:r>
              <a:rPr lang="cs-CZ" sz="2400" b="1" i="1" dirty="0">
                <a:solidFill>
                  <a:srgbClr val="002060"/>
                </a:solidFill>
              </a:rPr>
              <a:t>2.	Ukázat souvislosti s jinými aplikacemi MS Office.</a:t>
            </a:r>
          </a:p>
          <a:p>
            <a:pPr marL="0" indent="0" algn="just" defTabSz="914377">
              <a:buNone/>
            </a:pPr>
            <a:r>
              <a:rPr lang="cs-CZ" sz="2400" b="1" i="1" dirty="0">
                <a:solidFill>
                  <a:srgbClr val="002060"/>
                </a:solidFill>
              </a:rPr>
              <a:t>3.	Seznámit s ovládáním a s pracovní plochou. </a:t>
            </a:r>
          </a:p>
          <a:p>
            <a:pPr marL="0" indent="0" algn="just" defTabSz="914377">
              <a:buNone/>
            </a:pPr>
            <a:r>
              <a:rPr lang="cs-CZ" sz="2400" b="1" i="1" dirty="0">
                <a:solidFill>
                  <a:srgbClr val="002060"/>
                </a:solidFill>
              </a:rPr>
              <a:t>4.	V návaznosti na </a:t>
            </a:r>
            <a:r>
              <a:rPr lang="cs-CZ" sz="2400" b="1" i="1" dirty="0" err="1">
                <a:solidFill>
                  <a:srgbClr val="002060"/>
                </a:solidFill>
              </a:rPr>
              <a:t>elearningový</a:t>
            </a:r>
            <a:r>
              <a:rPr lang="cs-CZ" sz="2400" b="1" i="1" dirty="0">
                <a:solidFill>
                  <a:srgbClr val="002060"/>
                </a:solidFill>
              </a:rPr>
              <a:t> kurzu v prostředí </a:t>
            </a:r>
            <a:r>
              <a:rPr lang="cs-CZ" sz="2400" b="1" i="1" dirty="0" err="1">
                <a:solidFill>
                  <a:srgbClr val="002060"/>
                </a:solidFill>
              </a:rPr>
              <a:t>Moodle</a:t>
            </a:r>
            <a:r>
              <a:rPr lang="cs-CZ" sz="2400" b="1" i="1" dirty="0">
                <a:solidFill>
                  <a:srgbClr val="002060"/>
                </a:solidFill>
              </a:rPr>
              <a:t> naučit studenty základní práci s daty, třízení a filtrování, řešení výpočtů a vizualizaci dat.</a:t>
            </a:r>
          </a:p>
          <a:p>
            <a:pPr marL="0" indent="0" algn="just" defTabSz="914377">
              <a:buNone/>
            </a:pPr>
            <a:r>
              <a:rPr lang="cs-CZ" sz="2400" b="1" i="1" dirty="0">
                <a:solidFill>
                  <a:srgbClr val="002060"/>
                </a:solidFill>
              </a:rPr>
              <a:t>Po absolvování </a:t>
            </a:r>
            <a:r>
              <a:rPr lang="cs-CZ" sz="2400" b="1" i="1" dirty="0" smtClean="0">
                <a:solidFill>
                  <a:srgbClr val="002060"/>
                </a:solidFill>
              </a:rPr>
              <a:t>přednášky </a:t>
            </a:r>
            <a:r>
              <a:rPr lang="cs-CZ" sz="2400" b="1" i="1" dirty="0">
                <a:solidFill>
                  <a:srgbClr val="002060"/>
                </a:solidFill>
              </a:rPr>
              <a:t>budou studenti zvládat základní práci s firemními daty v prostředí tabulkového procesoru.</a:t>
            </a:r>
          </a:p>
          <a:p>
            <a:pPr marL="0" indent="0" algn="just" defTabSz="914377">
              <a:buNone/>
            </a:pPr>
            <a:r>
              <a:rPr lang="cs-CZ" sz="2400" b="1" i="1" dirty="0" smtClean="0">
                <a:solidFill>
                  <a:srgbClr val="002060"/>
                </a:solidFill>
                <a:latin typeface="Calibri" panose="020F0502020204030204"/>
              </a:rPr>
              <a:t> </a:t>
            </a:r>
            <a:endParaRPr lang="en-GB" sz="24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9274729" y="6054436"/>
            <a:ext cx="2688299" cy="4469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smtClean="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50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Seznamy, tabulky, souhrn</a:t>
            </a:r>
            <a:endParaRPr lang="cs-CZ" sz="2400" dirty="0">
              <a:solidFill>
                <a:srgbClr val="000000"/>
              </a:solidFill>
            </a:endParaRPr>
          </a:p>
        </p:txBody>
      </p:sp>
      <p:sp>
        <p:nvSpPr>
          <p:cNvPr id="2" name="Obdélník 1"/>
          <p:cNvSpPr/>
          <p:nvPr/>
        </p:nvSpPr>
        <p:spPr>
          <a:xfrm>
            <a:off x="381205" y="1611732"/>
            <a:ext cx="11383106" cy="303140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Souhrn v praxi znamená zjišťování souhrnných údajů za příslušné datové řady – sloupce. Souhrn funguje tak, že se ve vybraném sloupci sledují hodnoty. Dojde-li ve sloupci při přechodu na další řádek ke změně, provede se akce. Touto akcí může být výpočet matematické nebo statistické funkce ve sloupci seznamu, ve kterém chceme hodnoty zjišťovat. Například, existuje-li seznam se sloupci Město, zisk a skladník, lze počítat sumy ze zisku, maximální zisk, průměrný zisk apod. podle měst nebo podle skladníků. Seznam musí být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utřízený</a:t>
            </a:r>
            <a:r>
              <a:rPr lang="cs-CZ" sz="2400" dirty="0">
                <a:latin typeface="Times New Roman" panose="02020603050405020304" pitchFamily="18" charset="0"/>
                <a:ea typeface="Calibri" panose="020F0502020204030204" pitchFamily="34" charset="0"/>
                <a:cs typeface="Times New Roman" panose="02020603050405020304" pitchFamily="18" charset="0"/>
              </a:rPr>
              <a:t> podle sloupce, podle kterého provádíme souhrn</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0914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Seznamy, tabulky, souhrn</a:t>
            </a:r>
            <a:endParaRPr lang="cs-CZ" sz="2400" dirty="0">
              <a:solidFill>
                <a:srgbClr val="000000"/>
              </a:solidFill>
            </a:endParaRPr>
          </a:p>
        </p:txBody>
      </p:sp>
      <p:sp>
        <p:nvSpPr>
          <p:cNvPr id="2" name="Obdélník 1"/>
          <p:cNvSpPr/>
          <p:nvPr/>
        </p:nvSpPr>
        <p:spPr>
          <a:xfrm>
            <a:off x="381205" y="1473391"/>
            <a:ext cx="11383106" cy="1569660"/>
          </a:xfrm>
          <a:prstGeom prst="rect">
            <a:avLst/>
          </a:prstGeom>
        </p:spPr>
        <p:txBody>
          <a:bodyPr wrap="square">
            <a:spAutoFit/>
          </a:bodyPr>
          <a:lstStyle/>
          <a:p>
            <a:pPr indent="180340" algn="just">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Souhrn vytvoříme pomocí nabídky </a:t>
            </a:r>
            <a:r>
              <a:rPr lang="cs-CZ" sz="2400" b="1" dirty="0">
                <a:latin typeface="Times New Roman" panose="02020603050405020304" pitchFamily="18" charset="0"/>
                <a:ea typeface="Calibri" panose="020F0502020204030204" pitchFamily="34" charset="0"/>
                <a:cs typeface="Times New Roman" panose="02020603050405020304" pitchFamily="18" charset="0"/>
              </a:rPr>
              <a:t>Data &gt; Datové nástroje &gt; Osnova &gt; Souhrn</a:t>
            </a:r>
            <a:r>
              <a:rPr lang="cs-CZ" sz="2400" dirty="0">
                <a:latin typeface="Times New Roman" panose="02020603050405020304" pitchFamily="18" charset="0"/>
                <a:ea typeface="Calibri" panose="020F0502020204030204" pitchFamily="34" charset="0"/>
                <a:cs typeface="Times New Roman" panose="02020603050405020304" pitchFamily="18" charset="0"/>
              </a:rPr>
              <a:t>. Obrázek ukazuje původní data (1), tvorbu souhrnu (2), kdy jsme chtěli zjistit maximální zisk za jednotlivé dny, tedy, při každé změně ne sloupci den se zjistilo maximum ve sloupci Zisk. Výsledný souhrn je označen (3). Číslem (4) je označena 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Osnova &gt; Souhrn.</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2424508" y="3184339"/>
            <a:ext cx="7656605" cy="3673661"/>
          </a:xfrm>
          <a:prstGeom prst="rect">
            <a:avLst/>
          </a:prstGeom>
        </p:spPr>
      </p:pic>
    </p:spTree>
    <p:extLst>
      <p:ext uri="{BB962C8B-B14F-4D97-AF65-F5344CB8AC3E}">
        <p14:creationId xmlns:p14="http://schemas.microsoft.com/office/powerpoint/2010/main" val="845703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Seznamy, tabulky, Kontingenční tabulka</a:t>
            </a:r>
            <a:endParaRPr lang="cs-CZ" sz="2400" dirty="0">
              <a:solidFill>
                <a:srgbClr val="000000"/>
              </a:solidFill>
            </a:endParaRPr>
          </a:p>
        </p:txBody>
      </p:sp>
      <p:sp>
        <p:nvSpPr>
          <p:cNvPr id="2" name="Obdélník 1"/>
          <p:cNvSpPr/>
          <p:nvPr/>
        </p:nvSpPr>
        <p:spPr>
          <a:xfrm>
            <a:off x="381205" y="1473391"/>
            <a:ext cx="11383106" cy="5355312"/>
          </a:xfrm>
          <a:prstGeom prst="rect">
            <a:avLst/>
          </a:prstGeom>
        </p:spPr>
        <p:txBody>
          <a:bodyPr wrap="square">
            <a:spAutoFit/>
          </a:bodyPr>
          <a:lstStyle/>
          <a:p>
            <a:pPr indent="180340" algn="just">
              <a:spcBef>
                <a:spcPts val="1200"/>
              </a:spcBef>
              <a:spcAft>
                <a:spcPts val="1200"/>
              </a:spcAft>
            </a:pPr>
            <a:r>
              <a:rPr lang="cs-CZ" sz="2400" b="1" dirty="0">
                <a:latin typeface="Times New Roman" panose="02020603050405020304" pitchFamily="18" charset="0"/>
                <a:ea typeface="Calibri" panose="020F0502020204030204" pitchFamily="34" charset="0"/>
                <a:cs typeface="Times New Roman" panose="02020603050405020304" pitchFamily="18" charset="0"/>
              </a:rPr>
              <a:t>Kontingenční tabulka</a:t>
            </a:r>
            <a:r>
              <a:rPr lang="cs-CZ" sz="2400" dirty="0">
                <a:latin typeface="Times New Roman" panose="02020603050405020304" pitchFamily="18" charset="0"/>
                <a:ea typeface="Calibri" panose="020F0502020204030204" pitchFamily="34" charset="0"/>
                <a:cs typeface="Times New Roman" panose="02020603050405020304" pitchFamily="18" charset="0"/>
              </a:rPr>
              <a:t> se ve statistice užívá k přehledné vizualizaci vzájemného vztahu dvou statistických znaků. V tabulkových procesorech kontingenční tabulkou rozumíme nástroj na zpracování dat - ten však nemusí vyhodnocovat pouze dva znaky, může vyhodnocovat i jeden nebo více znaků (zpravidla tři). Znaky jsou umístěny do sloupců resp. řádků, případně třetího rozměru (v Excelu označený jako „Filtr“).</a:t>
            </a:r>
          </a:p>
          <a:p>
            <a:pPr indent="180340" algn="just">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Hodnotami v tabulce jsou</a:t>
            </a:r>
            <a:r>
              <a:rPr lang="cs-CZ" sz="2400" b="1" dirty="0">
                <a:latin typeface="Times New Roman" panose="02020603050405020304" pitchFamily="18" charset="0"/>
                <a:ea typeface="Calibri" panose="020F0502020204030204" pitchFamily="34" charset="0"/>
                <a:cs typeface="Times New Roman" panose="02020603050405020304" pitchFamily="18" charset="0"/>
              </a:rPr>
              <a:t> Agregační funkce.</a:t>
            </a:r>
            <a:r>
              <a:rPr lang="cs-CZ" sz="2400" dirty="0">
                <a:latin typeface="Times New Roman" panose="02020603050405020304" pitchFamily="18" charset="0"/>
                <a:ea typeface="Calibri" panose="020F0502020204030204" pitchFamily="34" charset="0"/>
                <a:cs typeface="Times New Roman" panose="02020603050405020304" pitchFamily="18" charset="0"/>
              </a:rPr>
              <a:t> AF jsou funkce, které umožňují seskupit vybrané hodnoty znaků a spočítat nad nimi výsledek určité aritmetické nebo statistické funkce.</a:t>
            </a:r>
          </a:p>
          <a:p>
            <a:r>
              <a:rPr lang="cs-CZ" sz="2400" dirty="0">
                <a:latin typeface="Times New Roman" panose="02020603050405020304" pitchFamily="18" charset="0"/>
                <a:ea typeface="Calibri" panose="020F0502020204030204" pitchFamily="34" charset="0"/>
              </a:rPr>
              <a:t>Následující obrázek ukazuje vytvoření kontingenční tabulky ze sloupcově orientovaných dat. Tvorbu kontingenční tabulky spustíme pomocí karty </a:t>
            </a:r>
            <a:r>
              <a:rPr lang="cs-CZ" sz="2400" b="1" dirty="0">
                <a:latin typeface="Times New Roman" panose="02020603050405020304" pitchFamily="18" charset="0"/>
                <a:ea typeface="Calibri" panose="020F0502020204030204" pitchFamily="34" charset="0"/>
              </a:rPr>
              <a:t>Vložení</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Kontingenční tabulka</a:t>
            </a:r>
            <a:r>
              <a:rPr lang="cs-CZ" sz="2400" dirty="0">
                <a:latin typeface="Times New Roman" panose="02020603050405020304" pitchFamily="18" charset="0"/>
                <a:ea typeface="Calibri" panose="020F0502020204030204" pitchFamily="34" charset="0"/>
              </a:rPr>
              <a:t>. Vybereme oblast seznamu a zvolíme umístění kontingenční tabulky (adresa buňky nebo nový list). Aktivuje se podokno Pole kontingenční tabulky, kde zadáme, která datová řada bude tvořit sloupec, řádek a filtr tabulky a která řada bude tvořit hodnoty tabulky</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2084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Seznamy, tabulky, Kontingenční tabulka</a:t>
            </a:r>
            <a:endParaRPr lang="cs-CZ" sz="2400" dirty="0">
              <a:solidFill>
                <a:srgbClr val="000000"/>
              </a:solidFill>
            </a:endParaRPr>
          </a:p>
        </p:txBody>
      </p:sp>
      <p:grpSp>
        <p:nvGrpSpPr>
          <p:cNvPr id="8" name="Skupina 7"/>
          <p:cNvGrpSpPr/>
          <p:nvPr/>
        </p:nvGrpSpPr>
        <p:grpSpPr>
          <a:xfrm>
            <a:off x="1092861" y="1473391"/>
            <a:ext cx="9136020" cy="4962455"/>
            <a:chOff x="0" y="0"/>
            <a:chExt cx="5170847" cy="3113453"/>
          </a:xfrm>
        </p:grpSpPr>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7922" y="153681"/>
              <a:ext cx="1812925" cy="2719705"/>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28" y="61472"/>
              <a:ext cx="1577975" cy="1452245"/>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05963"/>
              <a:ext cx="3188335" cy="1507490"/>
            </a:xfrm>
            <a:prstGeom prst="rect">
              <a:avLst/>
            </a:prstGeom>
          </p:spPr>
        </p:pic>
        <p:cxnSp>
          <p:nvCxnSpPr>
            <p:cNvPr id="12" name="Přímá spojnice se šipkou 11"/>
            <p:cNvCxnSpPr/>
            <p:nvPr/>
          </p:nvCxnSpPr>
          <p:spPr>
            <a:xfrm>
              <a:off x="361149" y="153681"/>
              <a:ext cx="2942649" cy="822191"/>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Obdélník 12"/>
            <p:cNvSpPr/>
            <p:nvPr/>
          </p:nvSpPr>
          <p:spPr>
            <a:xfrm>
              <a:off x="99892" y="0"/>
              <a:ext cx="1608711" cy="199321"/>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4" name="Přímá spojnice se šipkou 13"/>
            <p:cNvCxnSpPr/>
            <p:nvPr/>
          </p:nvCxnSpPr>
          <p:spPr>
            <a:xfrm>
              <a:off x="3411710" y="1129553"/>
              <a:ext cx="145997" cy="1506732"/>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5" name="Obdélník 14"/>
            <p:cNvSpPr/>
            <p:nvPr/>
          </p:nvSpPr>
          <p:spPr>
            <a:xfrm>
              <a:off x="3411710" y="875980"/>
              <a:ext cx="1608711" cy="199321"/>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6" name="Přímá spojnice se šipkou 15"/>
            <p:cNvCxnSpPr/>
            <p:nvPr/>
          </p:nvCxnSpPr>
          <p:spPr>
            <a:xfrm flipH="1" flipV="1">
              <a:off x="522514" y="2228370"/>
              <a:ext cx="2889196" cy="307479"/>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8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Citlivostní analýza</a:t>
            </a:r>
            <a:endParaRPr lang="cs-CZ" sz="2400" dirty="0">
              <a:solidFill>
                <a:srgbClr val="000000"/>
              </a:solidFill>
            </a:endParaRPr>
          </a:p>
        </p:txBody>
      </p:sp>
      <p:sp>
        <p:nvSpPr>
          <p:cNvPr id="2" name="Obdélník 1"/>
          <p:cNvSpPr/>
          <p:nvPr/>
        </p:nvSpPr>
        <p:spPr>
          <a:xfrm>
            <a:off x="186471" y="1661889"/>
            <a:ext cx="11050292" cy="4924425"/>
          </a:xfrm>
          <a:prstGeom prst="rect">
            <a:avLst/>
          </a:prstGeom>
        </p:spPr>
        <p:txBody>
          <a:bodyPr wrap="square">
            <a:spAutoFit/>
          </a:bodyPr>
          <a:lstStyle/>
          <a:p>
            <a:pPr indent="180340" algn="just">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Mezi silné nástroje pro práci s daty, patří v Excelu </a:t>
            </a:r>
            <a:r>
              <a:rPr lang="cs-CZ" sz="2400" b="1" dirty="0">
                <a:latin typeface="Times New Roman" panose="02020603050405020304" pitchFamily="18" charset="0"/>
                <a:ea typeface="Calibri" panose="020F0502020204030204" pitchFamily="34" charset="0"/>
                <a:cs typeface="Times New Roman" panose="02020603050405020304" pitchFamily="18" charset="0"/>
              </a:rPr>
              <a:t>citlivostní analýza</a:t>
            </a:r>
            <a:r>
              <a:rPr lang="cs-CZ" sz="2400" dirty="0">
                <a:latin typeface="Times New Roman" panose="02020603050405020304" pitchFamily="18" charset="0"/>
                <a:ea typeface="Calibri" panose="020F0502020204030204" pitchFamily="34" charset="0"/>
                <a:cs typeface="Times New Roman" panose="02020603050405020304" pitchFamily="18" charset="0"/>
              </a:rPr>
              <a:t>. Excel nabízí tři druhy nástrojů pro citlivostní analýzu:</a:t>
            </a:r>
          </a:p>
          <a:p>
            <a:pPr marL="342900" lvl="0" indent="-342900" algn="just">
              <a:spcBef>
                <a:spcPts val="1200"/>
              </a:spcBef>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scénáře,</a:t>
            </a:r>
          </a:p>
          <a:p>
            <a:pPr marL="342900" lvl="0" indent="-342900" algn="just">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tabulky dat</a:t>
            </a:r>
          </a:p>
          <a:p>
            <a:pPr marL="342900" lvl="0" indent="-342900" algn="just">
              <a:spcAft>
                <a:spcPts val="120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hledání řešení.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1200"/>
              </a:spcAft>
              <a:buFont typeface="Symbol" panose="05050102010706020507" pitchFamily="18" charset="2"/>
              <a:buChar char=""/>
              <a:tabLst>
                <a:tab pos="228600" algn="l"/>
                <a:tab pos="449580" algn="l"/>
              </a:tabLst>
            </a:pP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spcBef>
                <a:spcPts val="1200"/>
              </a:spcBef>
              <a:spcAft>
                <a:spcPts val="1200"/>
              </a:spcAft>
            </a:pPr>
            <a:r>
              <a:rPr lang="cs-CZ" sz="2400" b="1" dirty="0">
                <a:latin typeface="Times New Roman" panose="02020603050405020304" pitchFamily="18" charset="0"/>
                <a:ea typeface="Calibri" panose="020F0502020204030204" pitchFamily="34" charset="0"/>
                <a:cs typeface="Times New Roman" panose="02020603050405020304" pitchFamily="18" charset="0"/>
              </a:rPr>
              <a:t>Scénáře</a:t>
            </a:r>
            <a:r>
              <a:rPr lang="cs-CZ" sz="2400" dirty="0">
                <a:latin typeface="Times New Roman" panose="02020603050405020304" pitchFamily="18" charset="0"/>
                <a:ea typeface="Calibri" panose="020F0502020204030204" pitchFamily="34" charset="0"/>
                <a:cs typeface="Times New Roman" panose="02020603050405020304" pitchFamily="18" charset="0"/>
              </a:rPr>
              <a:t> a </a:t>
            </a:r>
            <a:r>
              <a:rPr lang="cs-CZ" sz="2400" b="1" dirty="0">
                <a:latin typeface="Times New Roman" panose="02020603050405020304" pitchFamily="18" charset="0"/>
                <a:ea typeface="Calibri" panose="020F0502020204030204" pitchFamily="34" charset="0"/>
                <a:cs typeface="Times New Roman" panose="02020603050405020304" pitchFamily="18" charset="0"/>
              </a:rPr>
              <a:t>tabulky dat</a:t>
            </a:r>
            <a:r>
              <a:rPr lang="cs-CZ" sz="2400" dirty="0">
                <a:latin typeface="Times New Roman" panose="02020603050405020304" pitchFamily="18" charset="0"/>
                <a:ea typeface="Calibri" panose="020F0502020204030204" pitchFamily="34" charset="0"/>
                <a:cs typeface="Times New Roman" panose="02020603050405020304" pitchFamily="18" charset="0"/>
              </a:rPr>
              <a:t> určují možné výsledky na základě sad vstupních hodnot. </a:t>
            </a:r>
            <a:r>
              <a:rPr lang="cs-CZ" sz="2400" b="1" dirty="0">
                <a:latin typeface="Times New Roman" panose="02020603050405020304" pitchFamily="18" charset="0"/>
                <a:ea typeface="Calibri" panose="020F0502020204030204" pitchFamily="34" charset="0"/>
                <a:cs typeface="Times New Roman" panose="02020603050405020304" pitchFamily="18" charset="0"/>
              </a:rPr>
              <a:t>Tabulky dat </a:t>
            </a:r>
            <a:r>
              <a:rPr lang="cs-CZ" sz="2400" dirty="0">
                <a:latin typeface="Times New Roman" panose="02020603050405020304" pitchFamily="18" charset="0"/>
                <a:ea typeface="Calibri" panose="020F0502020204030204" pitchFamily="34" charset="0"/>
                <a:cs typeface="Times New Roman" panose="02020603050405020304" pitchFamily="18" charset="0"/>
              </a:rPr>
              <a:t>pracují pouze s jednou nebo dvěma proměnnými, ale pro tyto proměnné mohou přijímat mnoho různých hodnot. </a:t>
            </a:r>
            <a:r>
              <a:rPr lang="cs-CZ" sz="2400" b="1" dirty="0">
                <a:latin typeface="Times New Roman" panose="02020603050405020304" pitchFamily="18" charset="0"/>
                <a:ea typeface="Calibri" panose="020F0502020204030204" pitchFamily="34" charset="0"/>
                <a:cs typeface="Times New Roman" panose="02020603050405020304" pitchFamily="18" charset="0"/>
              </a:rPr>
              <a:t>Scénář</a:t>
            </a:r>
            <a:r>
              <a:rPr lang="cs-CZ" sz="2400" dirty="0">
                <a:latin typeface="Times New Roman" panose="02020603050405020304" pitchFamily="18" charset="0"/>
                <a:ea typeface="Calibri" panose="020F0502020204030204" pitchFamily="34" charset="0"/>
                <a:cs typeface="Times New Roman" panose="02020603050405020304" pitchFamily="18" charset="0"/>
              </a:rPr>
              <a:t> může mít více proměnných, ale lze do něj umístit nejvýše 32 hodnot. </a:t>
            </a:r>
            <a:r>
              <a:rPr lang="cs-CZ" sz="2400" b="1" dirty="0">
                <a:latin typeface="Times New Roman" panose="02020603050405020304" pitchFamily="18" charset="0"/>
                <a:ea typeface="Calibri" panose="020F0502020204030204" pitchFamily="34" charset="0"/>
                <a:cs typeface="Times New Roman" panose="02020603050405020304" pitchFamily="18" charset="0"/>
              </a:rPr>
              <a:t>Hledání řešen</a:t>
            </a:r>
            <a:r>
              <a:rPr lang="cs-CZ" sz="2400" dirty="0">
                <a:latin typeface="Times New Roman" panose="02020603050405020304" pitchFamily="18" charset="0"/>
                <a:ea typeface="Calibri" panose="020F0502020204030204" pitchFamily="34" charset="0"/>
                <a:cs typeface="Times New Roman" panose="02020603050405020304" pitchFamily="18" charset="0"/>
              </a:rPr>
              <a:t>í je jiným typem analýzy dat - na základě zadaného výsledku určuje možné vstupní hodnoty, které povedou k tomuto výsledku.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rotWithShape="1">
          <a:blip r:embed="rId3"/>
          <a:srcRect l="41933" t="29288" r="27033" b="59150"/>
          <a:stretch/>
        </p:blipFill>
        <p:spPr>
          <a:xfrm>
            <a:off x="2670251" y="2487383"/>
            <a:ext cx="9361607" cy="1636718"/>
          </a:xfrm>
          <a:prstGeom prst="rect">
            <a:avLst/>
          </a:prstGeom>
        </p:spPr>
      </p:pic>
    </p:spTree>
    <p:extLst>
      <p:ext uri="{BB962C8B-B14F-4D97-AF65-F5344CB8AC3E}">
        <p14:creationId xmlns:p14="http://schemas.microsoft.com/office/powerpoint/2010/main" val="2929410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Citlivostní analýza</a:t>
            </a:r>
            <a:endParaRPr lang="cs-CZ" sz="2400" dirty="0">
              <a:solidFill>
                <a:srgbClr val="000000"/>
              </a:solidFill>
            </a:endParaRPr>
          </a:p>
        </p:txBody>
      </p:sp>
      <p:sp>
        <p:nvSpPr>
          <p:cNvPr id="2" name="Obdélník 1"/>
          <p:cNvSpPr/>
          <p:nvPr/>
        </p:nvSpPr>
        <p:spPr>
          <a:xfrm>
            <a:off x="186471" y="1661889"/>
            <a:ext cx="11577840" cy="5155066"/>
          </a:xfrm>
          <a:prstGeom prst="rect">
            <a:avLst/>
          </a:prstGeom>
        </p:spPr>
        <p:txBody>
          <a:bodyPr wrap="square">
            <a:spAutoFit/>
          </a:bodyPr>
          <a:lstStyle/>
          <a:p>
            <a:pPr indent="180340" algn="just">
              <a:lnSpc>
                <a:spcPct val="115000"/>
              </a:lnSpc>
              <a:spcBef>
                <a:spcPts val="1200"/>
              </a:spcBef>
              <a:spcAft>
                <a:spcPts val="1200"/>
              </a:spcAft>
            </a:pPr>
            <a:r>
              <a:rPr lang="cs-CZ" sz="2400" b="1" dirty="0">
                <a:latin typeface="Times New Roman" panose="02020603050405020304" pitchFamily="18" charset="0"/>
                <a:ea typeface="Calibri" panose="020F0502020204030204" pitchFamily="34" charset="0"/>
                <a:cs typeface="Times New Roman" panose="02020603050405020304" pitchFamily="18" charset="0"/>
              </a:rPr>
              <a:t>Citlivostní analýza</a:t>
            </a:r>
            <a:r>
              <a:rPr lang="cs-CZ" sz="2400" dirty="0">
                <a:latin typeface="Times New Roman" panose="02020603050405020304" pitchFamily="18" charset="0"/>
                <a:ea typeface="Calibri" panose="020F0502020204030204" pitchFamily="34" charset="0"/>
                <a:cs typeface="Times New Roman" panose="02020603050405020304" pitchFamily="18" charset="0"/>
              </a:rPr>
              <a:t> umožňuje řešit následující problém. Známe hodnotu výsledku, který chceme pomocí výpočetního procesu získat, ale nevíme, jakou vstupní hodnotu vzorec vyžaduje k získání daného výsledku. Funkce </a:t>
            </a:r>
            <a:r>
              <a:rPr lang="cs-CZ" sz="2400" b="1" dirty="0">
                <a:latin typeface="Times New Roman" panose="02020603050405020304" pitchFamily="18" charset="0"/>
                <a:ea typeface="Calibri" panose="020F0502020204030204" pitchFamily="34" charset="0"/>
                <a:cs typeface="Times New Roman" panose="02020603050405020304" pitchFamily="18" charset="0"/>
              </a:rPr>
              <a:t>Hledání řešení</a:t>
            </a:r>
            <a:r>
              <a:rPr lang="cs-CZ" sz="2400" dirty="0">
                <a:latin typeface="Times New Roman" panose="02020603050405020304" pitchFamily="18" charset="0"/>
                <a:ea typeface="Calibri" panose="020F0502020204030204" pitchFamily="34" charset="0"/>
                <a:cs typeface="Times New Roman" panose="02020603050405020304" pitchFamily="18" charset="0"/>
              </a:rPr>
              <a:t> nám umožní určit vstupní parametr (s dostatečnou přesností) tak, abychom dosáhli žádaného výsledku. Je-li vstupních parametrů více, umožní nám vypočítat hodnotu jednoho z nich při neměnnosti zbývajících parametrů. Obrázek 126 ukazuje řešení citlivostní analýzy. Po výběru </a:t>
            </a:r>
            <a:r>
              <a:rPr lang="cs-CZ" sz="2400" b="1" dirty="0">
                <a:latin typeface="Times New Roman" panose="02020603050405020304" pitchFamily="18" charset="0"/>
                <a:ea typeface="Calibri" panose="020F0502020204030204" pitchFamily="34" charset="0"/>
                <a:cs typeface="Times New Roman" panose="02020603050405020304" pitchFamily="18" charset="0"/>
              </a:rPr>
              <a:t>Data &gt; Citlivostní analýzy &gt; Hledání řešení</a:t>
            </a:r>
            <a:r>
              <a:rPr lang="cs-CZ" sz="2400" dirty="0">
                <a:latin typeface="Times New Roman" panose="02020603050405020304" pitchFamily="18" charset="0"/>
                <a:ea typeface="Calibri" panose="020F0502020204030204" pitchFamily="34" charset="0"/>
                <a:cs typeface="Times New Roman" panose="02020603050405020304" pitchFamily="18" charset="0"/>
              </a:rPr>
              <a:t> se aktivuje okno </a:t>
            </a:r>
            <a:r>
              <a:rPr lang="cs-CZ" sz="2400" b="1" dirty="0">
                <a:latin typeface="Times New Roman" panose="02020603050405020304" pitchFamily="18" charset="0"/>
                <a:ea typeface="Calibri" panose="020F0502020204030204" pitchFamily="34" charset="0"/>
                <a:cs typeface="Times New Roman" panose="02020603050405020304" pitchFamily="18" charset="0"/>
              </a:rPr>
              <a:t>Hledání řešení</a:t>
            </a:r>
            <a:r>
              <a:rPr lang="cs-CZ" sz="2400" dirty="0">
                <a:latin typeface="Times New Roman" panose="02020603050405020304" pitchFamily="18" charset="0"/>
                <a:ea typeface="Calibri" panose="020F0502020204030204" pitchFamily="34" charset="0"/>
                <a:cs typeface="Times New Roman" panose="02020603050405020304" pitchFamily="18" charset="0"/>
              </a:rPr>
              <a:t>. Do pole Nastavená buňka vepíšeme adresu buňky, ve které je funkce nebo matematický vzorec, který chceme analyzovat. Do pole Cílová hodnota vepíšeme hodnotu, kterou chceme, aby nabývala funkce nebo vzorec zapsaný v nastavené buňce. Do pole Měněná buňka zapíšeme adresu buňky, která slouží jako proměnná hodnota řešené funkce. Existuje-li řešení, Excel se ho pokusí vypočítat.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8077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Citlivostní analýza</a:t>
            </a:r>
            <a:endParaRPr lang="cs-CZ" sz="2400" dirty="0">
              <a:solidFill>
                <a:srgbClr val="000000"/>
              </a:solidFill>
            </a:endParaRPr>
          </a:p>
        </p:txBody>
      </p:sp>
      <p:sp>
        <p:nvSpPr>
          <p:cNvPr id="2" name="Obdélník 1"/>
          <p:cNvSpPr/>
          <p:nvPr/>
        </p:nvSpPr>
        <p:spPr>
          <a:xfrm>
            <a:off x="381205" y="5629455"/>
            <a:ext cx="11577840" cy="907749"/>
          </a:xfrm>
          <a:prstGeom prst="rect">
            <a:avLst/>
          </a:prstGeom>
        </p:spPr>
        <p:txBody>
          <a:bodyPr wrap="square">
            <a:spAutoFit/>
          </a:bodyPr>
          <a:lstStyle/>
          <a:p>
            <a:pPr indent="180340" algn="just">
              <a:lnSpc>
                <a:spcPct val="115000"/>
              </a:lnSpc>
              <a:spcBef>
                <a:spcPts val="1200"/>
              </a:spcBef>
              <a:spcAft>
                <a:spcPts val="1200"/>
              </a:spcAft>
            </a:pPr>
            <a:r>
              <a:rPr lang="cs-CZ" sz="2400" smtClean="0">
                <a:latin typeface="Times New Roman" panose="02020603050405020304" pitchFamily="18" charset="0"/>
                <a:ea typeface="Calibri" panose="020F0502020204030204" pitchFamily="34" charset="0"/>
                <a:cs typeface="Times New Roman" panose="02020603050405020304" pitchFamily="18" charset="0"/>
              </a:rPr>
              <a:t>Výkonnější citlivostní analýzu, včetně možnosti omezujících podmínek umožňuje </a:t>
            </a:r>
            <a:r>
              <a:rPr lang="cs-CZ" sz="2400" b="1" smtClean="0">
                <a:latin typeface="Times New Roman" panose="02020603050405020304" pitchFamily="18" charset="0"/>
                <a:ea typeface="Calibri" panose="020F0502020204030204" pitchFamily="34" charset="0"/>
                <a:cs typeface="Times New Roman" panose="02020603050405020304" pitchFamily="18" charset="0"/>
              </a:rPr>
              <a:t>Řešitel.</a:t>
            </a:r>
            <a:r>
              <a:rPr lang="cs-CZ" sz="2400" smtClean="0">
                <a:latin typeface="Times New Roman" panose="02020603050405020304" pitchFamily="18" charset="0"/>
                <a:ea typeface="Calibri" panose="020F0502020204030204" pitchFamily="34" charset="0"/>
                <a:cs typeface="Times New Roman" panose="02020603050405020304" pitchFamily="18" charset="0"/>
              </a:rPr>
              <a:t> Řešitel je doplněk aplikace Excel.</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9" name="Skupina 8"/>
          <p:cNvGrpSpPr/>
          <p:nvPr/>
        </p:nvGrpSpPr>
        <p:grpSpPr>
          <a:xfrm>
            <a:off x="1269744" y="1486853"/>
            <a:ext cx="9052127" cy="4112906"/>
            <a:chOff x="0" y="0"/>
            <a:chExt cx="5504815" cy="2412109"/>
          </a:xfrm>
        </p:grpSpPr>
        <p:pic>
          <p:nvPicPr>
            <p:cNvPr id="10" name="Obráze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97" y="883664"/>
              <a:ext cx="2272030" cy="1528445"/>
            </a:xfrm>
            <a:prstGeom prst="rect">
              <a:avLst/>
            </a:prstGeom>
          </p:spPr>
        </p:pic>
        <p:pic>
          <p:nvPicPr>
            <p:cNvPr id="11" name="Obráze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4780" y="891348"/>
              <a:ext cx="1524000" cy="1518285"/>
            </a:xfrm>
            <a:prstGeom prst="rect">
              <a:avLst/>
            </a:prstGeom>
          </p:spPr>
        </p:pic>
        <p:pic>
          <p:nvPicPr>
            <p:cNvPr id="12" name="Obráze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5504815" cy="789305"/>
            </a:xfrm>
            <a:prstGeom prst="rect">
              <a:avLst/>
            </a:prstGeom>
          </p:spPr>
        </p:pic>
        <p:cxnSp>
          <p:nvCxnSpPr>
            <p:cNvPr id="13" name="Přímá spojnice se šipkou 12"/>
            <p:cNvCxnSpPr/>
            <p:nvPr/>
          </p:nvCxnSpPr>
          <p:spPr>
            <a:xfrm flipH="1" flipV="1">
              <a:off x="1360074" y="1129553"/>
              <a:ext cx="1644383" cy="868296"/>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4" name="Obdélník 13"/>
            <p:cNvSpPr/>
            <p:nvPr/>
          </p:nvSpPr>
          <p:spPr>
            <a:xfrm>
              <a:off x="4725680" y="161365"/>
              <a:ext cx="379010" cy="453358"/>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5" name="Obdélník 14"/>
            <p:cNvSpPr/>
            <p:nvPr/>
          </p:nvSpPr>
          <p:spPr>
            <a:xfrm>
              <a:off x="2704780" y="914400"/>
              <a:ext cx="537882" cy="691563"/>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spTree>
    <p:extLst>
      <p:ext uri="{BB962C8B-B14F-4D97-AF65-F5344CB8AC3E}">
        <p14:creationId xmlns:p14="http://schemas.microsoft.com/office/powerpoint/2010/main" val="2271436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Práce s grafy</a:t>
            </a:r>
            <a:endParaRPr lang="cs-CZ" sz="2400" dirty="0">
              <a:solidFill>
                <a:srgbClr val="000000"/>
              </a:solidFill>
            </a:endParaRPr>
          </a:p>
        </p:txBody>
      </p:sp>
      <p:sp>
        <p:nvSpPr>
          <p:cNvPr id="2" name="Obdélník 1"/>
          <p:cNvSpPr/>
          <p:nvPr/>
        </p:nvSpPr>
        <p:spPr>
          <a:xfrm>
            <a:off x="186471" y="1473391"/>
            <a:ext cx="11577840" cy="345613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Pro vytváření grafu použijeme následující postup. Vybereme data pro tvorbu grafu, následně pomocí karty </a:t>
            </a:r>
            <a:r>
              <a:rPr lang="cs-CZ" sz="2400" b="1" dirty="0">
                <a:latin typeface="Times New Roman" panose="02020603050405020304" pitchFamily="18" charset="0"/>
                <a:ea typeface="Calibri" panose="020F0502020204030204" pitchFamily="34" charset="0"/>
              </a:rPr>
              <a:t>Vložení &gt; Grafy </a:t>
            </a:r>
            <a:r>
              <a:rPr lang="cs-CZ" sz="2400" dirty="0">
                <a:latin typeface="Times New Roman" panose="02020603050405020304" pitchFamily="18" charset="0"/>
                <a:ea typeface="Calibri" panose="020F0502020204030204" pitchFamily="34" charset="0"/>
              </a:rPr>
              <a:t>vybereme typ grafu. Nabídka je shodná, jako byla uvedena v aplikaci Word. Graf se vloží jako objekt ne vybraný list. V aplikaci Excel 2016 lze grafy vkládat i do buněk, jako tzv. </a:t>
            </a:r>
            <a:r>
              <a:rPr lang="cs-CZ" sz="2400" dirty="0" err="1">
                <a:latin typeface="Times New Roman" panose="02020603050405020304" pitchFamily="18" charset="0"/>
                <a:ea typeface="Calibri" panose="020F0502020204030204" pitchFamily="34" charset="0"/>
              </a:rPr>
              <a:t>minigrafy</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Vložení &gt; </a:t>
            </a:r>
            <a:r>
              <a:rPr lang="cs-CZ" sz="2400" b="1" dirty="0" err="1">
                <a:latin typeface="Times New Roman" panose="02020603050405020304" pitchFamily="18" charset="0"/>
                <a:ea typeface="Calibri" panose="020F0502020204030204" pitchFamily="34" charset="0"/>
              </a:rPr>
              <a:t>Minigrafy</a:t>
            </a:r>
            <a:r>
              <a:rPr lang="cs-CZ" sz="2400" dirty="0">
                <a:latin typeface="Times New Roman" panose="02020603050405020304" pitchFamily="18" charset="0"/>
                <a:ea typeface="Calibri" panose="020F0502020204030204" pitchFamily="34" charset="0"/>
              </a:rPr>
              <a:t>). </a:t>
            </a:r>
            <a:r>
              <a:rPr lang="cs-CZ" sz="2400" dirty="0" err="1">
                <a:latin typeface="Times New Roman" panose="02020603050405020304" pitchFamily="18" charset="0"/>
                <a:ea typeface="Calibri" panose="020F0502020204030204" pitchFamily="34" charset="0"/>
              </a:rPr>
              <a:t>Minigraf</a:t>
            </a:r>
            <a:r>
              <a:rPr lang="cs-CZ" sz="2400" dirty="0">
                <a:latin typeface="Times New Roman" panose="02020603050405020304" pitchFamily="18" charset="0"/>
                <a:ea typeface="Calibri" panose="020F0502020204030204" pitchFamily="34" charset="0"/>
              </a:rPr>
              <a:t> může být Spojnicový, Sloupcový a Vzestupy/poklesy. Každý </a:t>
            </a:r>
            <a:r>
              <a:rPr lang="cs-CZ" sz="2400" dirty="0" err="1">
                <a:latin typeface="Times New Roman" panose="02020603050405020304" pitchFamily="18" charset="0"/>
                <a:ea typeface="Calibri" panose="020F0502020204030204" pitchFamily="34" charset="0"/>
              </a:rPr>
              <a:t>minigraf</a:t>
            </a:r>
            <a:r>
              <a:rPr lang="cs-CZ" sz="2400" dirty="0">
                <a:latin typeface="Times New Roman" panose="02020603050405020304" pitchFamily="18" charset="0"/>
                <a:ea typeface="Calibri" panose="020F0502020204030204" pitchFamily="34" charset="0"/>
              </a:rPr>
              <a:t> představuje graf pro jeden řádek dat. Dalším nestandardním grafem je kontingenční graf, který umožňuje vytvářet graf z křížových dat kontingenční tabulky. Tento graf umožňuje filtrování přímo v grafu. Karta Vložení s nabídkou pro vložení grafů, </a:t>
            </a:r>
            <a:r>
              <a:rPr lang="cs-CZ" sz="2400" dirty="0" err="1">
                <a:latin typeface="Times New Roman" panose="02020603050405020304" pitchFamily="18" charset="0"/>
                <a:ea typeface="Calibri" panose="020F0502020204030204" pitchFamily="34" charset="0"/>
              </a:rPr>
              <a:t>minigrafů</a:t>
            </a:r>
            <a:r>
              <a:rPr lang="cs-CZ" sz="2400" dirty="0">
                <a:latin typeface="Times New Roman" panose="02020603050405020304" pitchFamily="18" charset="0"/>
                <a:ea typeface="Calibri" panose="020F0502020204030204" pitchFamily="34" charset="0"/>
              </a:rPr>
              <a:t> a kontingenčního grafu je na obrázku</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Obrázek 15"/>
          <p:cNvPicPr/>
          <p:nvPr/>
        </p:nvPicPr>
        <p:blipFill>
          <a:blip r:embed="rId3">
            <a:extLst>
              <a:ext uri="{28A0092B-C50C-407E-A947-70E740481C1C}">
                <a14:useLocalDpi xmlns:a14="http://schemas.microsoft.com/office/drawing/2010/main" val="0"/>
              </a:ext>
            </a:extLst>
          </a:blip>
          <a:stretch>
            <a:fillRect/>
          </a:stretch>
        </p:blipFill>
        <p:spPr>
          <a:xfrm>
            <a:off x="412847" y="5070817"/>
            <a:ext cx="11040400" cy="1562457"/>
          </a:xfrm>
          <a:prstGeom prst="rect">
            <a:avLst/>
          </a:prstGeom>
        </p:spPr>
      </p:pic>
    </p:spTree>
    <p:extLst>
      <p:ext uri="{BB962C8B-B14F-4D97-AF65-F5344CB8AC3E}">
        <p14:creationId xmlns:p14="http://schemas.microsoft.com/office/powerpoint/2010/main" val="4124339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Práce s grafy</a:t>
            </a:r>
            <a:endParaRPr lang="cs-CZ" sz="2400" dirty="0">
              <a:solidFill>
                <a:srgbClr val="000000"/>
              </a:solidFill>
            </a:endParaRPr>
          </a:p>
        </p:txBody>
      </p:sp>
      <p:grpSp>
        <p:nvGrpSpPr>
          <p:cNvPr id="8" name="Skupina 7"/>
          <p:cNvGrpSpPr/>
          <p:nvPr/>
        </p:nvGrpSpPr>
        <p:grpSpPr>
          <a:xfrm>
            <a:off x="1207964" y="1565630"/>
            <a:ext cx="9051914" cy="5507719"/>
            <a:chOff x="0" y="0"/>
            <a:chExt cx="5684808" cy="3678096"/>
          </a:xfrm>
        </p:grpSpPr>
        <p:grpSp>
          <p:nvGrpSpPr>
            <p:cNvPr id="9" name="Skupina 8"/>
            <p:cNvGrpSpPr/>
            <p:nvPr/>
          </p:nvGrpSpPr>
          <p:grpSpPr>
            <a:xfrm>
              <a:off x="0" y="0"/>
              <a:ext cx="5684808" cy="3678096"/>
              <a:chOff x="0" y="0"/>
              <a:chExt cx="5684808" cy="3678096"/>
            </a:xfrm>
          </p:grpSpPr>
          <p:pic>
            <p:nvPicPr>
              <p:cNvPr id="11" name="Obráze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171" y="1037344"/>
                <a:ext cx="3818255" cy="455930"/>
              </a:xfrm>
              <a:prstGeom prst="rect">
                <a:avLst/>
              </a:prstGeom>
            </p:spPr>
          </p:pic>
          <p:pic>
            <p:nvPicPr>
              <p:cNvPr id="12" name="Obráze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048" y="906716"/>
                <a:ext cx="1367155" cy="712470"/>
              </a:xfrm>
              <a:prstGeom prst="rect">
                <a:avLst/>
              </a:prstGeom>
            </p:spPr>
          </p:pic>
          <p:pic>
            <p:nvPicPr>
              <p:cNvPr id="13" name="Obrázek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88" y="0"/>
                <a:ext cx="5504815" cy="810895"/>
              </a:xfrm>
              <a:prstGeom prst="rect">
                <a:avLst/>
              </a:prstGeom>
            </p:spPr>
          </p:pic>
          <p:pic>
            <p:nvPicPr>
              <p:cNvPr id="14" name="Obrázek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788" y="1682803"/>
                <a:ext cx="2896870" cy="1797685"/>
              </a:xfrm>
              <a:prstGeom prst="rect">
                <a:avLst/>
              </a:prstGeom>
              <a:noFill/>
            </p:spPr>
          </p:pic>
          <p:pic>
            <p:nvPicPr>
              <p:cNvPr id="15" name="Obrázek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9717" y="1621331"/>
                <a:ext cx="1482090" cy="2056765"/>
              </a:xfrm>
              <a:prstGeom prst="rect">
                <a:avLst/>
              </a:prstGeom>
            </p:spPr>
          </p:pic>
          <p:sp>
            <p:nvSpPr>
              <p:cNvPr id="17" name="Ovál 16"/>
              <p:cNvSpPr/>
              <p:nvPr/>
            </p:nvSpPr>
            <p:spPr>
              <a:xfrm>
                <a:off x="0" y="806823"/>
                <a:ext cx="1535942" cy="960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8" name="Přímá spojnice se šipkou 17"/>
              <p:cNvCxnSpPr/>
              <p:nvPr/>
            </p:nvCxnSpPr>
            <p:spPr>
              <a:xfrm>
                <a:off x="522514" y="1114185"/>
                <a:ext cx="4479610" cy="130628"/>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9" name="Ovál 18"/>
              <p:cNvSpPr/>
              <p:nvPr/>
            </p:nvSpPr>
            <p:spPr>
              <a:xfrm>
                <a:off x="1736591" y="768403"/>
                <a:ext cx="3948217" cy="960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0" name="Ovál 19"/>
              <p:cNvSpPr/>
              <p:nvPr/>
            </p:nvSpPr>
            <p:spPr>
              <a:xfrm>
                <a:off x="2266789" y="2274474"/>
                <a:ext cx="683869" cy="230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1" name="Ovál 20"/>
              <p:cNvSpPr/>
              <p:nvPr/>
            </p:nvSpPr>
            <p:spPr>
              <a:xfrm>
                <a:off x="3342554" y="2666359"/>
                <a:ext cx="683869" cy="668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22" name="Přímá spojnice se šipkou 21"/>
              <p:cNvCxnSpPr/>
              <p:nvPr/>
            </p:nvCxnSpPr>
            <p:spPr>
              <a:xfrm>
                <a:off x="960504" y="1321654"/>
                <a:ext cx="4095409" cy="76840"/>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cxnSp>
          <p:nvCxnSpPr>
            <p:cNvPr id="10" name="Přímá spojnice se šipkou 9"/>
            <p:cNvCxnSpPr/>
            <p:nvPr/>
          </p:nvCxnSpPr>
          <p:spPr>
            <a:xfrm>
              <a:off x="2912248" y="2405102"/>
              <a:ext cx="530199" cy="299678"/>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370590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Rychlé výpočty</a:t>
            </a:r>
            <a:endParaRPr lang="cs-CZ" sz="2400" dirty="0">
              <a:solidFill>
                <a:srgbClr val="000000"/>
              </a:solidFill>
            </a:endParaRPr>
          </a:p>
        </p:txBody>
      </p:sp>
      <p:pic>
        <p:nvPicPr>
          <p:cNvPr id="2" name="Obrázek 1"/>
          <p:cNvPicPr>
            <a:picLocks noChangeAspect="1"/>
          </p:cNvPicPr>
          <p:nvPr/>
        </p:nvPicPr>
        <p:blipFill>
          <a:blip r:embed="rId3"/>
          <a:stretch>
            <a:fillRect/>
          </a:stretch>
        </p:blipFill>
        <p:spPr>
          <a:xfrm>
            <a:off x="804503" y="1519135"/>
            <a:ext cx="9532865" cy="5261497"/>
          </a:xfrm>
          <a:prstGeom prst="rect">
            <a:avLst/>
          </a:prstGeom>
        </p:spPr>
      </p:pic>
    </p:spTree>
    <p:extLst>
      <p:ext uri="{BB962C8B-B14F-4D97-AF65-F5344CB8AC3E}">
        <p14:creationId xmlns:p14="http://schemas.microsoft.com/office/powerpoint/2010/main" val="3389976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defTabSz="914377"/>
            <a:endParaRPr lang="cs-CZ" sz="3600" b="1" dirty="0">
              <a:solidFill>
                <a:prstClr val="black"/>
              </a:solidFill>
              <a:latin typeface="Calibri Light" panose="020F0302020204030204"/>
            </a:endParaRPr>
          </a:p>
          <a:p>
            <a:pPr marL="0" lvl="1" indent="0" algn="just">
              <a:spcBef>
                <a:spcPts val="0"/>
              </a:spcBef>
              <a:buNone/>
            </a:pPr>
            <a:r>
              <a:rPr lang="cs-CZ" sz="3600" dirty="0">
                <a:solidFill>
                  <a:prstClr val="black"/>
                </a:solidFill>
              </a:rPr>
              <a:t>ZPRACOVÁNÍ DAT I, MS EXCEL</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1856509"/>
            <a:ext cx="5674299" cy="4695504"/>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a:solidFill>
                  <a:prstClr val="black"/>
                </a:solidFill>
              </a:rPr>
              <a:t>ZPRACOVÁNÍ DAT I, MS EXCEL</a:t>
            </a:r>
          </a:p>
          <a:p>
            <a:pPr marL="0" lvl="1" indent="0" algn="just">
              <a:spcBef>
                <a:spcPts val="0"/>
              </a:spcBef>
              <a:buNone/>
            </a:pPr>
            <a:r>
              <a:rPr lang="cs-CZ" sz="2400" dirty="0">
                <a:solidFill>
                  <a:prstClr val="black"/>
                </a:solidFill>
              </a:rPr>
              <a:t>5.1	Tabulkový procesor MS Excel – možnosti využití	</a:t>
            </a:r>
          </a:p>
          <a:p>
            <a:pPr marL="0" lvl="1" indent="0" algn="just">
              <a:spcBef>
                <a:spcPts val="0"/>
              </a:spcBef>
              <a:buNone/>
            </a:pPr>
            <a:r>
              <a:rPr lang="cs-CZ" sz="2400" dirty="0">
                <a:solidFill>
                  <a:prstClr val="black"/>
                </a:solidFill>
              </a:rPr>
              <a:t>5.2	Práce se sešity, práce s listy, práce s oblastmi, práce s buňkou</a:t>
            </a:r>
          </a:p>
          <a:p>
            <a:pPr marL="0" lvl="1" indent="0" algn="just">
              <a:spcBef>
                <a:spcPts val="0"/>
              </a:spcBef>
              <a:buNone/>
            </a:pPr>
            <a:r>
              <a:rPr lang="cs-CZ" sz="2400" dirty="0">
                <a:solidFill>
                  <a:prstClr val="black"/>
                </a:solidFill>
              </a:rPr>
              <a:t>5.3	Seznamy, tabulky. Filtrování, třízení, souhrny, kontingenční tabulka	</a:t>
            </a:r>
          </a:p>
          <a:p>
            <a:pPr marL="0" lvl="1" indent="0" algn="just">
              <a:spcBef>
                <a:spcPts val="0"/>
              </a:spcBef>
              <a:buNone/>
            </a:pPr>
            <a:r>
              <a:rPr lang="cs-CZ" sz="2400" dirty="0">
                <a:solidFill>
                  <a:prstClr val="black"/>
                </a:solidFill>
              </a:rPr>
              <a:t>5.4	Citlivostní analýza, grafy, rychlé výpočty	</a:t>
            </a:r>
          </a:p>
          <a:p>
            <a:pPr marL="0" lvl="1" indent="0" algn="just">
              <a:spcBef>
                <a:spcPts val="0"/>
              </a:spcBef>
              <a:buNone/>
            </a:pPr>
            <a:r>
              <a:rPr lang="cs-CZ" sz="2400" dirty="0">
                <a:solidFill>
                  <a:prstClr val="black"/>
                </a:solidFill>
              </a:rPr>
              <a:t>5.5	Efektivní práce s formátem	</a:t>
            </a:r>
          </a:p>
          <a:p>
            <a:pPr marL="0" lvl="1" indent="0" algn="just">
              <a:spcBef>
                <a:spcPts val="0"/>
              </a:spcBef>
              <a:buNone/>
            </a:pPr>
            <a:r>
              <a:rPr lang="cs-CZ" sz="2400" dirty="0">
                <a:solidFill>
                  <a:prstClr val="black"/>
                </a:solidFill>
              </a:rPr>
              <a:t>5.6	Spolupráce	</a:t>
            </a:r>
            <a:endParaRPr lang="cs-CZ" sz="1867" b="1" dirty="0"/>
          </a:p>
        </p:txBody>
      </p:sp>
      <p:sp>
        <p:nvSpPr>
          <p:cNvPr id="3" name="TextovéPole 2"/>
          <p:cNvSpPr txBox="1"/>
          <p:nvPr/>
        </p:nvSpPr>
        <p:spPr>
          <a:xfrm>
            <a:off x="860613" y="3872754"/>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Tree>
    <p:extLst>
      <p:ext uri="{BB962C8B-B14F-4D97-AF65-F5344CB8AC3E}">
        <p14:creationId xmlns:p14="http://schemas.microsoft.com/office/powerpoint/2010/main" val="2459082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Rychlá analýza</a:t>
            </a:r>
            <a:endParaRPr lang="cs-CZ" sz="2400" dirty="0">
              <a:solidFill>
                <a:srgbClr val="000000"/>
              </a:solidFill>
            </a:endParaRPr>
          </a:p>
        </p:txBody>
      </p:sp>
      <p:sp>
        <p:nvSpPr>
          <p:cNvPr id="3" name="Obdélník 2"/>
          <p:cNvSpPr/>
          <p:nvPr/>
        </p:nvSpPr>
        <p:spPr>
          <a:xfrm>
            <a:off x="381206" y="1332103"/>
            <a:ext cx="4438768" cy="4893647"/>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Pokud potřebujeme vizualizovat data pomocí grafu a nejsme schopni určit vhodný graf, můžeme použít pro vytvoření grafu nástroj </a:t>
            </a:r>
            <a:r>
              <a:rPr lang="cs-CZ" sz="2400" b="1" dirty="0">
                <a:latin typeface="Times New Roman" panose="02020603050405020304" pitchFamily="18" charset="0"/>
                <a:ea typeface="Calibri" panose="020F0502020204030204" pitchFamily="34" charset="0"/>
              </a:rPr>
              <a:t>Rychlá</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analýza</a:t>
            </a:r>
            <a:r>
              <a:rPr lang="cs-CZ" sz="2400" dirty="0">
                <a:latin typeface="Times New Roman" panose="02020603050405020304" pitchFamily="18" charset="0"/>
                <a:ea typeface="Calibri" panose="020F0502020204030204" pitchFamily="34" charset="0"/>
              </a:rPr>
              <a:t> a snadno vybrat adekvátní graf pro data. Vybereme oblast buněk obsahující data, která chceme zobrazit v grafu, v pravém dolním rohu výběru klikneme na tlačítko </a:t>
            </a:r>
            <a:r>
              <a:rPr lang="cs-CZ" sz="2400" b="1" dirty="0">
                <a:latin typeface="Times New Roman" panose="02020603050405020304" pitchFamily="18" charset="0"/>
                <a:ea typeface="Calibri" panose="020F0502020204030204" pitchFamily="34" charset="0"/>
              </a:rPr>
              <a:t>Rychlá analýza</a:t>
            </a:r>
            <a:r>
              <a:rPr lang="cs-CZ" sz="2400" dirty="0">
                <a:latin typeface="Times New Roman" panose="02020603050405020304" pitchFamily="18" charset="0"/>
                <a:ea typeface="Calibri" panose="020F0502020204030204" pitchFamily="34" charset="0"/>
              </a:rPr>
              <a:t> </a:t>
            </a:r>
            <a:r>
              <a:rPr lang="cs-CZ" sz="2400" dirty="0" smtClean="0">
                <a:latin typeface="Times New Roman" panose="02020603050405020304" pitchFamily="18" charset="0"/>
                <a:ea typeface="Calibri" panose="020F0502020204030204" pitchFamily="34" charset="0"/>
              </a:rPr>
              <a:t>        vyberme </a:t>
            </a:r>
            <a:r>
              <a:rPr lang="cs-CZ" sz="2400" dirty="0">
                <a:latin typeface="Times New Roman" panose="02020603050405020304" pitchFamily="18" charset="0"/>
                <a:ea typeface="Calibri" panose="020F0502020204030204" pitchFamily="34" charset="0"/>
              </a:rPr>
              <a:t>kartu </a:t>
            </a:r>
            <a:r>
              <a:rPr lang="cs-CZ" sz="2400" b="1" dirty="0">
                <a:latin typeface="Times New Roman" panose="02020603050405020304" pitchFamily="18" charset="0"/>
                <a:ea typeface="Calibri" panose="020F0502020204030204" pitchFamily="34" charset="0"/>
              </a:rPr>
              <a:t>Grafy</a:t>
            </a:r>
            <a:r>
              <a:rPr lang="cs-CZ" sz="2400" dirty="0">
                <a:latin typeface="Times New Roman" panose="02020603050405020304" pitchFamily="18" charset="0"/>
                <a:ea typeface="Calibri" panose="020F0502020204030204" pitchFamily="34" charset="0"/>
              </a:rPr>
              <a:t>, následně vybereme a potvrdíme doporučený graf</a:t>
            </a:r>
            <a:endParaRPr lang="cs-CZ" sz="2400" dirty="0"/>
          </a:p>
        </p:txBody>
      </p:sp>
      <p:pic>
        <p:nvPicPr>
          <p:cNvPr id="8" name="Obrázek 7" descr="Vzhled tlačítka"/>
          <p:cNvPicPr/>
          <p:nvPr/>
        </p:nvPicPr>
        <p:blipFill>
          <a:blip r:embed="rId3">
            <a:extLst>
              <a:ext uri="{28A0092B-C50C-407E-A947-70E740481C1C}">
                <a14:useLocalDpi xmlns:a14="http://schemas.microsoft.com/office/drawing/2010/main" val="0"/>
              </a:ext>
            </a:extLst>
          </a:blip>
          <a:srcRect/>
          <a:stretch>
            <a:fillRect/>
          </a:stretch>
        </p:blipFill>
        <p:spPr bwMode="auto">
          <a:xfrm>
            <a:off x="2554096" y="5006238"/>
            <a:ext cx="545566" cy="495661"/>
          </a:xfrm>
          <a:prstGeom prst="rect">
            <a:avLst/>
          </a:prstGeom>
          <a:noFill/>
          <a:ln>
            <a:noFill/>
          </a:ln>
        </p:spPr>
      </p:pic>
      <p:pic>
        <p:nvPicPr>
          <p:cNvPr id="9" name="Obrázek 8" descr="Vytváření grafů s Rychlou analýzou"/>
          <p:cNvPicPr/>
          <p:nvPr/>
        </p:nvPicPr>
        <p:blipFill rotWithShape="1">
          <a:blip r:embed="rId4">
            <a:extLst>
              <a:ext uri="{28A0092B-C50C-407E-A947-70E740481C1C}">
                <a14:useLocalDpi xmlns:a14="http://schemas.microsoft.com/office/drawing/2010/main" val="0"/>
              </a:ext>
            </a:extLst>
          </a:blip>
          <a:srcRect t="3974"/>
          <a:stretch/>
        </p:blipFill>
        <p:spPr bwMode="auto">
          <a:xfrm>
            <a:off x="4975602" y="1534331"/>
            <a:ext cx="6570636" cy="4887011"/>
          </a:xfrm>
          <a:prstGeom prst="rect">
            <a:avLst/>
          </a:prstGeom>
          <a:noFill/>
          <a:ln>
            <a:noFill/>
          </a:ln>
        </p:spPr>
      </p:pic>
    </p:spTree>
    <p:extLst>
      <p:ext uri="{BB962C8B-B14F-4D97-AF65-F5344CB8AC3E}">
        <p14:creationId xmlns:p14="http://schemas.microsoft.com/office/powerpoint/2010/main" val="1793454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Efektivní práce s formátem</a:t>
            </a:r>
            <a:endParaRPr lang="cs-CZ" sz="2400" dirty="0">
              <a:solidFill>
                <a:srgbClr val="000000"/>
              </a:solidFill>
            </a:endParaRPr>
          </a:p>
        </p:txBody>
      </p:sp>
      <p:sp>
        <p:nvSpPr>
          <p:cNvPr id="3" name="Obdélník 2"/>
          <p:cNvSpPr/>
          <p:nvPr/>
        </p:nvSpPr>
        <p:spPr>
          <a:xfrm>
            <a:off x="381206" y="1332103"/>
            <a:ext cx="4562753" cy="5632311"/>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Pro efektivní práci s formátem je možné použít podmíněného formátování. Pomocí nástroje </a:t>
            </a:r>
            <a:r>
              <a:rPr lang="cs-CZ" sz="2400" b="1" dirty="0">
                <a:latin typeface="Times New Roman" panose="02020603050405020304" pitchFamily="18" charset="0"/>
                <a:ea typeface="Calibri" panose="020F0502020204030204" pitchFamily="34" charset="0"/>
              </a:rPr>
              <a:t>Rychlá</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analýza</a:t>
            </a:r>
            <a:r>
              <a:rPr lang="cs-CZ" sz="2400" dirty="0">
                <a:latin typeface="Times New Roman" panose="02020603050405020304" pitchFamily="18" charset="0"/>
                <a:ea typeface="Calibri" panose="020F0502020204030204" pitchFamily="34" charset="0"/>
              </a:rPr>
              <a:t> lze zvýraznit důležitá data nebo zobrazit datové </a:t>
            </a:r>
            <a:r>
              <a:rPr lang="cs-CZ" sz="2400" dirty="0" smtClean="0">
                <a:latin typeface="Times New Roman" panose="02020603050405020304" pitchFamily="18" charset="0"/>
                <a:ea typeface="Calibri" panose="020F0502020204030204" pitchFamily="34" charset="0"/>
              </a:rPr>
              <a:t>trendy.</a:t>
            </a:r>
          </a:p>
          <a:p>
            <a:r>
              <a:rPr lang="cs-CZ" sz="2400" dirty="0">
                <a:latin typeface="Times New Roman" panose="02020603050405020304" pitchFamily="18" charset="0"/>
                <a:ea typeface="Calibri" panose="020F0502020204030204" pitchFamily="34" charset="0"/>
              </a:rPr>
              <a:t>Postupujeme tak, že vybereme data, která chceme naformátovat, následně v pravém dolním rohu výběru klikneme na tlačítko </a:t>
            </a:r>
            <a:r>
              <a:rPr lang="cs-CZ" sz="2400" b="1" dirty="0">
                <a:latin typeface="Times New Roman" panose="02020603050405020304" pitchFamily="18" charset="0"/>
                <a:ea typeface="Calibri" panose="020F0502020204030204" pitchFamily="34" charset="0"/>
              </a:rPr>
              <a:t>Rychlá</a:t>
            </a:r>
            <a:r>
              <a:rPr lang="cs-CZ" sz="2400" dirty="0">
                <a:latin typeface="Times New Roman" panose="02020603050405020304" pitchFamily="18" charset="0"/>
                <a:ea typeface="Calibri" panose="020F0502020204030204" pitchFamily="34" charset="0"/>
              </a:rPr>
              <a:t> </a:t>
            </a:r>
            <a:r>
              <a:rPr lang="cs-CZ" sz="2400" b="1" dirty="0" smtClean="0">
                <a:latin typeface="Times New Roman" panose="02020603050405020304" pitchFamily="18" charset="0"/>
                <a:ea typeface="Calibri" panose="020F0502020204030204" pitchFamily="34" charset="0"/>
              </a:rPr>
              <a:t>analýza         </a:t>
            </a:r>
            <a:r>
              <a:rPr lang="cs-CZ" sz="2400" dirty="0" smtClean="0">
                <a:latin typeface="Times New Roman" panose="02020603050405020304" pitchFamily="18" charset="0"/>
                <a:ea typeface="Calibri" panose="020F0502020204030204" pitchFamily="34" charset="0"/>
              </a:rPr>
              <a:t> v </a:t>
            </a:r>
            <a:r>
              <a:rPr lang="cs-CZ" sz="2400" dirty="0">
                <a:latin typeface="Times New Roman" panose="02020603050405020304" pitchFamily="18" charset="0"/>
                <a:ea typeface="Calibri" panose="020F0502020204030204" pitchFamily="34" charset="0"/>
              </a:rPr>
              <a:t> dalším kroku vybereme kartu </a:t>
            </a:r>
            <a:r>
              <a:rPr lang="cs-CZ" sz="2400" b="1" dirty="0">
                <a:latin typeface="Times New Roman" panose="02020603050405020304" pitchFamily="18" charset="0"/>
                <a:ea typeface="Calibri" panose="020F0502020204030204" pitchFamily="34" charset="0"/>
              </a:rPr>
              <a:t>Formátování</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Podmíněný</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formát</a:t>
            </a:r>
            <a:r>
              <a:rPr lang="cs-CZ" sz="2400" dirty="0">
                <a:latin typeface="Times New Roman" panose="02020603050405020304" pitchFamily="18" charset="0"/>
                <a:ea typeface="Calibri" panose="020F0502020204030204" pitchFamily="34" charset="0"/>
              </a:rPr>
              <a:t>, vybereme požadovaný formát a provedeme formátování</a:t>
            </a:r>
            <a:endParaRPr lang="cs-CZ" sz="2400" dirty="0"/>
          </a:p>
        </p:txBody>
      </p:sp>
      <p:pic>
        <p:nvPicPr>
          <p:cNvPr id="8" name="Obrázek 7" descr="Vzhled tlačítka"/>
          <p:cNvPicPr/>
          <p:nvPr/>
        </p:nvPicPr>
        <p:blipFill>
          <a:blip r:embed="rId3">
            <a:extLst>
              <a:ext uri="{28A0092B-C50C-407E-A947-70E740481C1C}">
                <a14:useLocalDpi xmlns:a14="http://schemas.microsoft.com/office/drawing/2010/main" val="0"/>
              </a:ext>
            </a:extLst>
          </a:blip>
          <a:srcRect/>
          <a:stretch>
            <a:fillRect/>
          </a:stretch>
        </p:blipFill>
        <p:spPr bwMode="auto">
          <a:xfrm>
            <a:off x="2523099" y="4990740"/>
            <a:ext cx="545566" cy="495661"/>
          </a:xfrm>
          <a:prstGeom prst="rect">
            <a:avLst/>
          </a:prstGeom>
          <a:noFill/>
          <a:ln>
            <a:noFill/>
          </a:ln>
        </p:spPr>
      </p:pic>
      <p:pic>
        <p:nvPicPr>
          <p:cNvPr id="10" name="Obrázek 9" descr="Zvýraznění dat pomocí Rychlé analýzy"/>
          <p:cNvPicPr/>
          <p:nvPr/>
        </p:nvPicPr>
        <p:blipFill>
          <a:blip r:embed="rId4">
            <a:extLst>
              <a:ext uri="{28A0092B-C50C-407E-A947-70E740481C1C}">
                <a14:useLocalDpi xmlns:a14="http://schemas.microsoft.com/office/drawing/2010/main" val="0"/>
              </a:ext>
            </a:extLst>
          </a:blip>
          <a:srcRect/>
          <a:stretch>
            <a:fillRect/>
          </a:stretch>
        </p:blipFill>
        <p:spPr bwMode="auto">
          <a:xfrm>
            <a:off x="5210558" y="1425331"/>
            <a:ext cx="6754134" cy="5130451"/>
          </a:xfrm>
          <a:prstGeom prst="rect">
            <a:avLst/>
          </a:prstGeom>
          <a:noFill/>
          <a:ln>
            <a:noFill/>
          </a:ln>
        </p:spPr>
      </p:pic>
    </p:spTree>
    <p:extLst>
      <p:ext uri="{BB962C8B-B14F-4D97-AF65-F5344CB8AC3E}">
        <p14:creationId xmlns:p14="http://schemas.microsoft.com/office/powerpoint/2010/main" val="7138809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Spolupráce</a:t>
            </a:r>
            <a:endParaRPr lang="cs-CZ" sz="2400" dirty="0">
              <a:solidFill>
                <a:srgbClr val="000000"/>
              </a:solidFill>
            </a:endParaRPr>
          </a:p>
        </p:txBody>
      </p:sp>
      <p:sp>
        <p:nvSpPr>
          <p:cNvPr id="3" name="Obdélník 2"/>
          <p:cNvSpPr/>
          <p:nvPr/>
        </p:nvSpPr>
        <p:spPr>
          <a:xfrm>
            <a:off x="177074" y="1350281"/>
            <a:ext cx="4562753" cy="5383012"/>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Podmínkou pro spolupráci je uložení sešitu na </a:t>
            </a:r>
            <a:r>
              <a:rPr lang="cs-CZ" sz="2200" dirty="0" err="1">
                <a:latin typeface="Times New Roman" panose="02020603050405020304" pitchFamily="18" charset="0"/>
                <a:ea typeface="Calibri" panose="020F0502020204030204" pitchFamily="34" charset="0"/>
                <a:cs typeface="Times New Roman" panose="02020603050405020304" pitchFamily="18" charset="0"/>
              </a:rPr>
              <a:t>OneDrive</a:t>
            </a:r>
            <a:r>
              <a:rPr lang="cs-CZ" sz="2200" dirty="0">
                <a:latin typeface="Times New Roman" panose="02020603050405020304" pitchFamily="18" charset="0"/>
                <a:ea typeface="Calibri" panose="020F0502020204030204" pitchFamily="34" charset="0"/>
                <a:cs typeface="Times New Roman" panose="02020603050405020304" pitchFamily="18" charset="0"/>
              </a:rPr>
              <a:t> . Pokud je sešit na </a:t>
            </a:r>
            <a:r>
              <a:rPr lang="cs-CZ" sz="2200" dirty="0" err="1">
                <a:latin typeface="Times New Roman" panose="02020603050405020304" pitchFamily="18" charset="0"/>
                <a:ea typeface="Calibri" panose="020F0502020204030204" pitchFamily="34" charset="0"/>
                <a:cs typeface="Times New Roman" panose="02020603050405020304" pitchFamily="18" charset="0"/>
              </a:rPr>
              <a:t>cloudovém</a:t>
            </a:r>
            <a:r>
              <a:rPr lang="cs-CZ" sz="2200" dirty="0">
                <a:latin typeface="Times New Roman" panose="02020603050405020304" pitchFamily="18" charset="0"/>
                <a:ea typeface="Calibri" panose="020F0502020204030204" pitchFamily="34" charset="0"/>
                <a:cs typeface="Times New Roman" panose="02020603050405020304" pitchFamily="18" charset="0"/>
              </a:rPr>
              <a:t> úložišti, lze k němu mít přístup z různých zařízení, bude ho moci sdílet a spolupracovat na něm s jinými uživateli.</a:t>
            </a:r>
          </a:p>
          <a:p>
            <a:r>
              <a:rPr lang="cs-CZ" sz="2200" dirty="0">
                <a:latin typeface="Times New Roman" panose="02020603050405020304" pitchFamily="18" charset="0"/>
                <a:ea typeface="Calibri" panose="020F0502020204030204" pitchFamily="34" charset="0"/>
              </a:rPr>
              <a:t>Pro práci s </a:t>
            </a:r>
            <a:r>
              <a:rPr lang="cs-CZ" sz="2200" dirty="0" err="1">
                <a:latin typeface="Times New Roman" panose="02020603050405020304" pitchFamily="18" charset="0"/>
                <a:ea typeface="Calibri" panose="020F0502020204030204" pitchFamily="34" charset="0"/>
              </a:rPr>
              <a:t>cloudem</a:t>
            </a:r>
            <a:r>
              <a:rPr lang="cs-CZ" sz="2200" dirty="0">
                <a:latin typeface="Times New Roman" panose="02020603050405020304" pitchFamily="18" charset="0"/>
                <a:ea typeface="Calibri" panose="020F0502020204030204" pitchFamily="34" charset="0"/>
              </a:rPr>
              <a:t> je nutné se přihlásit ke svému účtu, případně k účtu Microsoft. Seznam úložišť, ke kterým se lze přihlásit je dostupný na kartě </a:t>
            </a:r>
            <a:r>
              <a:rPr lang="cs-CZ" sz="2200" b="1" dirty="0">
                <a:latin typeface="Times New Roman" panose="02020603050405020304" pitchFamily="18" charset="0"/>
                <a:ea typeface="Calibri" panose="020F0502020204030204" pitchFamily="34" charset="0"/>
              </a:rPr>
              <a:t>Soubor</a:t>
            </a:r>
            <a:r>
              <a:rPr lang="cs-CZ" sz="2200" dirty="0">
                <a:latin typeface="Times New Roman" panose="02020603050405020304" pitchFamily="18" charset="0"/>
                <a:ea typeface="Calibri" panose="020F0502020204030204" pitchFamily="34" charset="0"/>
              </a:rPr>
              <a:t> &gt; </a:t>
            </a:r>
            <a:r>
              <a:rPr lang="cs-CZ" sz="2200" b="1" dirty="0">
                <a:latin typeface="Times New Roman" panose="02020603050405020304" pitchFamily="18" charset="0"/>
                <a:ea typeface="Calibri" panose="020F0502020204030204" pitchFamily="34" charset="0"/>
              </a:rPr>
              <a:t>Uložit</a:t>
            </a:r>
            <a:r>
              <a:rPr lang="cs-CZ" sz="2200" dirty="0">
                <a:latin typeface="Times New Roman" panose="02020603050405020304" pitchFamily="18" charset="0"/>
                <a:ea typeface="Calibri" panose="020F0502020204030204" pitchFamily="34" charset="0"/>
              </a:rPr>
              <a:t> </a:t>
            </a:r>
            <a:r>
              <a:rPr lang="cs-CZ" sz="2200" b="1" dirty="0" smtClean="0">
                <a:latin typeface="Times New Roman" panose="02020603050405020304" pitchFamily="18" charset="0"/>
                <a:ea typeface="Calibri" panose="020F0502020204030204" pitchFamily="34" charset="0"/>
              </a:rPr>
              <a:t>jako.</a:t>
            </a:r>
          </a:p>
          <a:p>
            <a:r>
              <a:rPr lang="cs-CZ" sz="2400" dirty="0">
                <a:latin typeface="Times New Roman" panose="02020603050405020304" pitchFamily="18" charset="0"/>
                <a:ea typeface="Calibri" panose="020F0502020204030204" pitchFamily="34" charset="0"/>
              </a:rPr>
              <a:t>Na pásu karet následně </a:t>
            </a:r>
            <a:r>
              <a:rPr lang="cs-CZ" sz="2400" dirty="0" smtClean="0">
                <a:latin typeface="Times New Roman" panose="02020603050405020304" pitchFamily="18" charset="0"/>
                <a:ea typeface="Calibri" panose="020F0502020204030204" pitchFamily="34" charset="0"/>
              </a:rPr>
              <a:t>vybereme</a:t>
            </a:r>
          </a:p>
          <a:p>
            <a:r>
              <a:rPr lang="cs-CZ" sz="2400" b="1" dirty="0">
                <a:latin typeface="Times New Roman" panose="02020603050405020304" pitchFamily="18" charset="0"/>
                <a:ea typeface="Calibri" panose="020F0502020204030204" pitchFamily="34" charset="0"/>
              </a:rPr>
              <a:t>Sdílet</a:t>
            </a:r>
            <a:r>
              <a:rPr lang="cs-CZ" sz="2400" dirty="0">
                <a:latin typeface="Times New Roman" panose="02020603050405020304" pitchFamily="18" charset="0"/>
                <a:ea typeface="Calibri" panose="020F0502020204030204" pitchFamily="34" charset="0"/>
              </a:rPr>
              <a:t> (lze použít i nabídku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Sdílet)</a:t>
            </a:r>
            <a:r>
              <a:rPr lang="cs-CZ" sz="2400" dirty="0">
                <a:latin typeface="Times New Roman" panose="02020603050405020304" pitchFamily="18" charset="0"/>
                <a:ea typeface="Calibri" panose="020F0502020204030204" pitchFamily="34" charset="0"/>
              </a:rPr>
              <a:t>.</a:t>
            </a:r>
            <a:endParaRPr lang="cs-CZ" sz="2200" dirty="0"/>
          </a:p>
        </p:txBody>
      </p:sp>
      <p:pic>
        <p:nvPicPr>
          <p:cNvPr id="9" name="Obrázek 8" descr="Možnosti uložení v Office 2016"/>
          <p:cNvPicPr/>
          <p:nvPr/>
        </p:nvPicPr>
        <p:blipFill>
          <a:blip r:embed="rId3">
            <a:extLst>
              <a:ext uri="{28A0092B-C50C-407E-A947-70E740481C1C}">
                <a14:useLocalDpi xmlns:a14="http://schemas.microsoft.com/office/drawing/2010/main" val="0"/>
              </a:ext>
            </a:extLst>
          </a:blip>
          <a:srcRect/>
          <a:stretch>
            <a:fillRect/>
          </a:stretch>
        </p:blipFill>
        <p:spPr bwMode="auto">
          <a:xfrm>
            <a:off x="5226319" y="1350281"/>
            <a:ext cx="5653492" cy="3935518"/>
          </a:xfrm>
          <a:prstGeom prst="rect">
            <a:avLst/>
          </a:prstGeom>
          <a:noFill/>
          <a:ln>
            <a:noFill/>
          </a:ln>
        </p:spPr>
      </p:pic>
      <p:pic>
        <p:nvPicPr>
          <p:cNvPr id="2" name="Obrázek 1"/>
          <p:cNvPicPr>
            <a:picLocks noChangeAspect="1"/>
          </p:cNvPicPr>
          <p:nvPr/>
        </p:nvPicPr>
        <p:blipFill>
          <a:blip r:embed="rId4"/>
          <a:stretch>
            <a:fillRect/>
          </a:stretch>
        </p:blipFill>
        <p:spPr>
          <a:xfrm>
            <a:off x="4469219" y="5421449"/>
            <a:ext cx="557269" cy="514402"/>
          </a:xfrm>
          <a:prstGeom prst="rect">
            <a:avLst/>
          </a:prstGeom>
        </p:spPr>
      </p:pic>
      <p:pic>
        <p:nvPicPr>
          <p:cNvPr id="11" name="Obrázek 10" descr="Ikona a dialogové okno sdílení v Excelu"/>
          <p:cNvPicPr/>
          <p:nvPr/>
        </p:nvPicPr>
        <p:blipFill>
          <a:blip r:embed="rId5">
            <a:extLst>
              <a:ext uri="{28A0092B-C50C-407E-A947-70E740481C1C}">
                <a14:useLocalDpi xmlns:a14="http://schemas.microsoft.com/office/drawing/2010/main" val="0"/>
              </a:ext>
            </a:extLst>
          </a:blip>
          <a:srcRect/>
          <a:stretch>
            <a:fillRect/>
          </a:stretch>
        </p:blipFill>
        <p:spPr bwMode="auto">
          <a:xfrm>
            <a:off x="8261892" y="2767178"/>
            <a:ext cx="3460076" cy="4090822"/>
          </a:xfrm>
          <a:prstGeom prst="rect">
            <a:avLst/>
          </a:prstGeom>
          <a:noFill/>
          <a:ln>
            <a:noFill/>
          </a:ln>
        </p:spPr>
      </p:pic>
    </p:spTree>
    <p:extLst>
      <p:ext uri="{BB962C8B-B14F-4D97-AF65-F5344CB8AC3E}">
        <p14:creationId xmlns:p14="http://schemas.microsoft.com/office/powerpoint/2010/main" val="19925946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091534"/>
            <a:ext cx="12099860" cy="5804666"/>
          </a:xfrm>
          <a:prstGeom prst="rect">
            <a:avLst/>
          </a:prstGeom>
        </p:spPr>
        <p:txBody>
          <a:bodyPr wrap="square">
            <a:spAutoFit/>
          </a:bodyPr>
          <a:lstStyle/>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Přednáška </a:t>
            </a:r>
            <a:r>
              <a:rPr lang="cs-CZ" sz="2400" dirty="0">
                <a:latin typeface="Times New Roman" panose="02020603050405020304" pitchFamily="18" charset="0"/>
                <a:ea typeface="Calibri" panose="020F0502020204030204" pitchFamily="34" charset="0"/>
                <a:cs typeface="Times New Roman" panose="02020603050405020304" pitchFamily="18" charset="0"/>
              </a:rPr>
              <a:t>seznámila studenty s vybranými činnostmi s daty a prostředím Excelu a efektivními nástroji pro práci s formátem a daty. Další metody a nástroje si studenti mohou procvičit pomocí příkladů v prostředí elearningu</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Byla prezentována </a:t>
            </a:r>
            <a:r>
              <a:rPr lang="cs-CZ" sz="2400" dirty="0">
                <a:latin typeface="Times New Roman" panose="02020603050405020304" pitchFamily="18" charset="0"/>
                <a:ea typeface="Calibri" panose="020F0502020204030204" pitchFamily="34" charset="0"/>
                <a:cs typeface="Times New Roman" panose="02020603050405020304" pitchFamily="18" charset="0"/>
              </a:rPr>
              <a:t>základní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filozofie </a:t>
            </a:r>
            <a:r>
              <a:rPr lang="cs-CZ" sz="2400" dirty="0">
                <a:latin typeface="Times New Roman" panose="02020603050405020304" pitchFamily="18" charset="0"/>
                <a:ea typeface="Calibri" panose="020F0502020204030204" pitchFamily="34" charset="0"/>
                <a:cs typeface="Times New Roman" panose="02020603050405020304" pitchFamily="18" charset="0"/>
              </a:rPr>
              <a:t>aplikace MS Excel při práci s daty a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studenti byli seznámeni </a:t>
            </a:r>
            <a:r>
              <a:rPr lang="cs-CZ" sz="2400" dirty="0">
                <a:latin typeface="Times New Roman" panose="02020603050405020304" pitchFamily="18" charset="0"/>
                <a:ea typeface="Calibri" panose="020F0502020204030204" pitchFamily="34" charset="0"/>
                <a:cs typeface="Times New Roman" panose="02020603050405020304" pitchFamily="18" charset="0"/>
              </a:rPr>
              <a:t>s nástroji a možnostmi využití. Studenti se seznámili s elementárním stavebním kamenem – buňkou, s prací s listy, oblastmi a sešity. Získali dále informace o způsobech zadávání dat a ukládání dat do buňky. Z pokročilých nástrojů se studenti seznámili s dynamickým doplňováním dat.</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Studentům bylo rovněž ukázáno, jak pracovat s funkcemi a s pokročilými nástroji pro práci s daty organizovanými do seznamů a tabulek. Bylo ukázáno filtrování dat třízení dat, souhrny dat i práce s křížově organizovanými daty (kontingenční tabulka).</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 další části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přednášky </a:t>
            </a:r>
            <a:r>
              <a:rPr lang="cs-CZ" sz="2400" dirty="0">
                <a:latin typeface="Times New Roman" panose="02020603050405020304" pitchFamily="18" charset="0"/>
                <a:ea typeface="Calibri" panose="020F0502020204030204" pitchFamily="34" charset="0"/>
                <a:cs typeface="Times New Roman" panose="02020603050405020304" pitchFamily="18" charset="0"/>
              </a:rPr>
              <a:t>byly vysvětleny zásady citlivostní analýzy a v neposlední řadě doplněny informace o grafech, které studenti získali v kapitole o aplikaci Word</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a:t>
            </a:r>
            <a:r>
              <a:rPr lang="cs-CZ" sz="2400" b="1" dirty="0" smtClean="0">
                <a:solidFill>
                  <a:srgbClr val="000000"/>
                </a:solidFill>
                <a:latin typeface="Times New Roman"/>
              </a:rPr>
              <a:t>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2651916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marL="0" lvl="1" indent="0" algn="just">
              <a:spcBef>
                <a:spcPts val="0"/>
              </a:spcBef>
              <a:buNone/>
            </a:pPr>
            <a:r>
              <a:rPr lang="cs-CZ" sz="3600" dirty="0">
                <a:solidFill>
                  <a:prstClr val="black"/>
                </a:solidFill>
              </a:rPr>
              <a:t>ZPRACOVÁNÍ DAT II, MS ACCESS</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812787" y="1146879"/>
            <a:ext cx="4806091" cy="1941387"/>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r>
              <a:rPr lang="cs-CZ" sz="2400" b="1" i="1" dirty="0" smtClean="0">
                <a:solidFill>
                  <a:srgbClr val="002060"/>
                </a:solidFill>
              </a:rPr>
              <a:t>Cílem přednášky je </a:t>
            </a:r>
          </a:p>
          <a:p>
            <a:pPr marL="457200" indent="-457200" defTabSz="914377">
              <a:buAutoNum type="arabicPeriod"/>
            </a:pPr>
            <a:r>
              <a:rPr lang="cs-CZ" sz="2400" b="1" i="1" dirty="0" smtClean="0">
                <a:solidFill>
                  <a:srgbClr val="002060"/>
                </a:solidFill>
              </a:rPr>
              <a:t>seznámit </a:t>
            </a:r>
            <a:r>
              <a:rPr lang="cs-CZ" sz="2400" b="1" i="1" dirty="0">
                <a:solidFill>
                  <a:srgbClr val="002060"/>
                </a:solidFill>
              </a:rPr>
              <a:t>s principy práce databázové aplikace Access. </a:t>
            </a:r>
          </a:p>
          <a:p>
            <a:pPr marL="0" indent="0" defTabSz="914377">
              <a:buNone/>
            </a:pPr>
            <a:r>
              <a:rPr lang="cs-CZ" sz="2400" b="1" i="1" dirty="0" smtClean="0">
                <a:solidFill>
                  <a:srgbClr val="002060"/>
                </a:solidFill>
              </a:rPr>
              <a:t>2.</a:t>
            </a:r>
            <a:r>
              <a:rPr lang="cs-CZ" sz="2400" b="1" i="1" dirty="0">
                <a:solidFill>
                  <a:srgbClr val="002060"/>
                </a:solidFill>
              </a:rPr>
              <a:t> </a:t>
            </a:r>
            <a:r>
              <a:rPr lang="cs-CZ" sz="2400" b="1" i="1" dirty="0" smtClean="0">
                <a:solidFill>
                  <a:srgbClr val="002060"/>
                </a:solidFill>
              </a:rPr>
              <a:t> Vysvětlení práce </a:t>
            </a:r>
            <a:r>
              <a:rPr lang="cs-CZ" sz="2400" b="1" i="1" dirty="0">
                <a:solidFill>
                  <a:srgbClr val="002060"/>
                </a:solidFill>
              </a:rPr>
              <a:t>s objekty, </a:t>
            </a:r>
            <a:r>
              <a:rPr lang="cs-CZ" sz="2400" b="1" i="1" dirty="0" smtClean="0">
                <a:solidFill>
                  <a:srgbClr val="002060"/>
                </a:solidFill>
              </a:rPr>
              <a:t>studenti by </a:t>
            </a:r>
            <a:r>
              <a:rPr lang="cs-CZ" sz="2400" b="1" i="1" dirty="0">
                <a:solidFill>
                  <a:srgbClr val="002060"/>
                </a:solidFill>
              </a:rPr>
              <a:t>měli </a:t>
            </a:r>
            <a:r>
              <a:rPr lang="cs-CZ" sz="2400" b="1" i="1" dirty="0" smtClean="0">
                <a:solidFill>
                  <a:srgbClr val="002060"/>
                </a:solidFill>
              </a:rPr>
              <a:t>zvládnout </a:t>
            </a:r>
            <a:r>
              <a:rPr lang="cs-CZ" sz="2400" b="1" i="1" dirty="0">
                <a:solidFill>
                  <a:srgbClr val="002060"/>
                </a:solidFill>
              </a:rPr>
              <a:t>návrh objektů a jeho praktické použití. </a:t>
            </a:r>
          </a:p>
          <a:p>
            <a:pPr marL="0" indent="0" defTabSz="914377">
              <a:buNone/>
            </a:pPr>
            <a:r>
              <a:rPr lang="cs-CZ" sz="2400" b="1" i="1" dirty="0" smtClean="0">
                <a:solidFill>
                  <a:srgbClr val="002060"/>
                </a:solidFill>
              </a:rPr>
              <a:t>3.  Vysvětlit práci s </a:t>
            </a:r>
            <a:r>
              <a:rPr lang="cs-CZ" sz="2400" b="1" i="1" dirty="0">
                <a:solidFill>
                  <a:srgbClr val="002060"/>
                </a:solidFill>
              </a:rPr>
              <a:t>daty, </a:t>
            </a:r>
            <a:r>
              <a:rPr lang="cs-CZ" sz="2400" b="1" i="1" dirty="0" smtClean="0">
                <a:solidFill>
                  <a:srgbClr val="002060"/>
                </a:solidFill>
              </a:rPr>
              <a:t>provádění vybraných operací </a:t>
            </a:r>
            <a:r>
              <a:rPr lang="cs-CZ" sz="2400" b="1" i="1" dirty="0">
                <a:solidFill>
                  <a:srgbClr val="002060"/>
                </a:solidFill>
              </a:rPr>
              <a:t>s daty, </a:t>
            </a:r>
            <a:r>
              <a:rPr lang="cs-CZ" sz="2400" b="1" i="1" dirty="0" smtClean="0">
                <a:solidFill>
                  <a:srgbClr val="002060"/>
                </a:solidFill>
              </a:rPr>
              <a:t>vizualizace dat </a:t>
            </a:r>
            <a:r>
              <a:rPr lang="cs-CZ" sz="2400" b="1" i="1" dirty="0">
                <a:solidFill>
                  <a:srgbClr val="002060"/>
                </a:solidFill>
              </a:rPr>
              <a:t>a </a:t>
            </a:r>
            <a:r>
              <a:rPr lang="cs-CZ" sz="2400" b="1" i="1" dirty="0" smtClean="0">
                <a:solidFill>
                  <a:srgbClr val="002060"/>
                </a:solidFill>
              </a:rPr>
              <a:t>provádění základních kroků automatizace </a:t>
            </a:r>
            <a:r>
              <a:rPr lang="cs-CZ" sz="2400" b="1" i="1" dirty="0">
                <a:solidFill>
                  <a:srgbClr val="002060"/>
                </a:solidFill>
              </a:rPr>
              <a:t>práce s daty </a:t>
            </a:r>
            <a:r>
              <a:rPr lang="cs-CZ" sz="2400" b="1" i="1" dirty="0" smtClean="0">
                <a:solidFill>
                  <a:srgbClr val="002060"/>
                </a:solidFill>
              </a:rPr>
              <a:t>pomocí </a:t>
            </a:r>
            <a:r>
              <a:rPr lang="cs-CZ" sz="2400" b="1" i="1" dirty="0">
                <a:solidFill>
                  <a:srgbClr val="002060"/>
                </a:solidFill>
              </a:rPr>
              <a:t>maker a vlastností objektů.</a:t>
            </a:r>
          </a:p>
        </p:txBody>
      </p:sp>
      <p:sp>
        <p:nvSpPr>
          <p:cNvPr id="8" name="Podnadpis 2"/>
          <p:cNvSpPr txBox="1">
            <a:spLocks/>
          </p:cNvSpPr>
          <p:nvPr/>
        </p:nvSpPr>
        <p:spPr>
          <a:xfrm>
            <a:off x="9274729" y="6054436"/>
            <a:ext cx="2688299" cy="4469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smtClean="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525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marL="0" lvl="1" indent="0" algn="just">
              <a:spcBef>
                <a:spcPts val="0"/>
              </a:spcBef>
              <a:buNone/>
            </a:pPr>
            <a:r>
              <a:rPr lang="cs-CZ" sz="3600" dirty="0">
                <a:solidFill>
                  <a:prstClr val="black"/>
                </a:solidFill>
              </a:rPr>
              <a:t>ZPRACOVÁNÍ DAT II, MS ACCESS</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1856509"/>
            <a:ext cx="5674299" cy="4695504"/>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a:solidFill>
                  <a:prstClr val="black"/>
                </a:solidFill>
              </a:rPr>
              <a:t>ZPRACOVÁNÍ DAT II, MS ACCESS	</a:t>
            </a:r>
          </a:p>
          <a:p>
            <a:pPr marL="0" lvl="1" indent="0" algn="just">
              <a:spcBef>
                <a:spcPts val="0"/>
              </a:spcBef>
              <a:buNone/>
            </a:pPr>
            <a:r>
              <a:rPr lang="cs-CZ" sz="2400" dirty="0">
                <a:solidFill>
                  <a:prstClr val="black"/>
                </a:solidFill>
              </a:rPr>
              <a:t>6.1	Databáze MS Access – možnosti využití, principy práce	</a:t>
            </a:r>
          </a:p>
          <a:p>
            <a:pPr marL="0" lvl="1" indent="0" algn="just">
              <a:spcBef>
                <a:spcPts val="0"/>
              </a:spcBef>
              <a:buNone/>
            </a:pPr>
            <a:r>
              <a:rPr lang="cs-CZ" sz="2400" dirty="0">
                <a:solidFill>
                  <a:prstClr val="black"/>
                </a:solidFill>
              </a:rPr>
              <a:t>6.2	Tabulky, relace, klíče, indexy, dotazy, parametrické dotazy, akční dotazy	</a:t>
            </a:r>
          </a:p>
          <a:p>
            <a:pPr marL="0" lvl="1" indent="0" algn="just">
              <a:spcBef>
                <a:spcPts val="0"/>
              </a:spcBef>
              <a:buNone/>
            </a:pPr>
            <a:r>
              <a:rPr lang="cs-CZ" sz="2400" dirty="0">
                <a:solidFill>
                  <a:prstClr val="black"/>
                </a:solidFill>
              </a:rPr>
              <a:t>6.3	Formuláře, sestavy, makra, moduly</a:t>
            </a:r>
            <a:endParaRPr lang="cs-CZ" sz="1867" b="1" dirty="0"/>
          </a:p>
        </p:txBody>
      </p:sp>
      <p:sp>
        <p:nvSpPr>
          <p:cNvPr id="3" name="TextovéPole 2"/>
          <p:cNvSpPr txBox="1"/>
          <p:nvPr/>
        </p:nvSpPr>
        <p:spPr>
          <a:xfrm>
            <a:off x="860613" y="3872754"/>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Tree>
    <p:extLst>
      <p:ext uri="{BB962C8B-B14F-4D97-AF65-F5344CB8AC3E}">
        <p14:creationId xmlns:p14="http://schemas.microsoft.com/office/powerpoint/2010/main" val="3242738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možnosti využití, principy práce</a:t>
            </a:r>
            <a:endParaRPr lang="cs-CZ" sz="2400" dirty="0">
              <a:solidFill>
                <a:srgbClr val="000000"/>
              </a:solidFill>
            </a:endParaRPr>
          </a:p>
        </p:txBody>
      </p:sp>
      <p:sp>
        <p:nvSpPr>
          <p:cNvPr id="5" name="Obdélník 4"/>
          <p:cNvSpPr/>
          <p:nvPr/>
        </p:nvSpPr>
        <p:spPr>
          <a:xfrm>
            <a:off x="206478" y="1473391"/>
            <a:ext cx="11341509" cy="4752070"/>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MS Access je databázový program, relační databáze. Pracuje s více základními objekty, čímž se liší od většiny dalších aplikací MS Office. Základními stavebními objekty jsou tabulky, které slouží pro strukturalizaci a úchovu dat. Tabulky lze propojovat relacemi mezi shodnými datovými poli.  Základní operace s daty, jako třízení, filtrování, mazání, výpočty apod. realizují tzv. dotazy. Pro jednodušší práci dat slouží formuláře, které umožňují rozmístění data aktivních prvků pro práci s databází a jejich zobrazení na displeji. K obdobnému účelu slouží sestavy, které slouží k organizaci a formátování dat do podoby dokumentu určenému k tisku na tiskárně, resp. k zobrazení na displeji.</a:t>
            </a:r>
          </a:p>
          <a:p>
            <a:r>
              <a:rPr lang="cs-CZ" sz="2400" dirty="0">
                <a:latin typeface="Times New Roman" panose="02020603050405020304" pitchFamily="18" charset="0"/>
                <a:ea typeface="Calibri" panose="020F0502020204030204" pitchFamily="34" charset="0"/>
              </a:rPr>
              <a:t>Stejně, jako v dalších aplikacích, obsahuje Access makra, tyto objekty jsou však skládány z množiny příkazů, nikoli nahrávány, jako u většiny jiných aplikací. Posledním objektem, se kterým se v prostředí Accessu setkáme, jsou moduly programu </a:t>
            </a:r>
            <a:r>
              <a:rPr lang="cs-CZ" sz="2400" dirty="0" err="1">
                <a:latin typeface="Times New Roman" panose="02020603050405020304" pitchFamily="18" charset="0"/>
                <a:ea typeface="Calibri" panose="020F0502020204030204" pitchFamily="34" charset="0"/>
              </a:rPr>
              <a:t>Visual</a:t>
            </a:r>
            <a:r>
              <a:rPr lang="cs-CZ" sz="2400" dirty="0">
                <a:latin typeface="Times New Roman" panose="02020603050405020304" pitchFamily="18" charset="0"/>
                <a:ea typeface="Calibri" panose="020F0502020204030204" pitchFamily="34" charset="0"/>
              </a:rPr>
              <a:t> Basic</a:t>
            </a:r>
            <a:endParaRPr lang="cs-CZ" sz="2400" dirty="0"/>
          </a:p>
        </p:txBody>
      </p:sp>
    </p:spTree>
    <p:extLst>
      <p:ext uri="{BB962C8B-B14F-4D97-AF65-F5344CB8AC3E}">
        <p14:creationId xmlns:p14="http://schemas.microsoft.com/office/powerpoint/2010/main" val="2237748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možnosti využití, principy práce</a:t>
            </a:r>
            <a:endParaRPr lang="cs-CZ" sz="2400" dirty="0">
              <a:solidFill>
                <a:srgbClr val="000000"/>
              </a:solidFill>
            </a:endParaRPr>
          </a:p>
        </p:txBody>
      </p:sp>
      <p:sp>
        <p:nvSpPr>
          <p:cNvPr id="5" name="Obdélník 4"/>
          <p:cNvSpPr/>
          <p:nvPr/>
        </p:nvSpPr>
        <p:spPr>
          <a:xfrm>
            <a:off x="206478" y="1473391"/>
            <a:ext cx="11341509" cy="4921155"/>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Další odlišnost oproti jiným aplikacím je v režimu práce s jednotlivými objekty. S každým objektem se pracuje ve dvou základních režimech, v režimu návrhu a editace objektu (například pro tabulku musíte nejdříve nadefinovat strukturu tabulky a formát dat) a v režimu práce s objektem (po vytvoření struktury tabulky můžeme do ní zapisovat data.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Access pracuje s transakcemi, data se ukládají v rámci transakcí automaticky. Uživatel ukládá se změny ve struktuře objektů nikoli zaznamenaná data.</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Práce je natolik odlišná od práce dalších aplikací, že i většina pásů karet má odlišnou strukturu. Po spuštění aplikace Access se zobrazí pracovní plocha a pásy karet. Pracovní plocha může být zobrazena v režimu karet nebo režimu oken. Každý objekt, se kterým se právě pracuje, je pak otevřen samostatném okně nebo na samostatné záložce (kartě).</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0155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možnosti využití, principy práce</a:t>
            </a:r>
            <a:endParaRPr lang="cs-CZ" sz="2400" dirty="0">
              <a:solidFill>
                <a:srgbClr val="000000"/>
              </a:solidFill>
            </a:endParaRPr>
          </a:p>
        </p:txBody>
      </p:sp>
      <p:sp>
        <p:nvSpPr>
          <p:cNvPr id="5" name="Obdélník 4"/>
          <p:cNvSpPr/>
          <p:nvPr/>
        </p:nvSpPr>
        <p:spPr>
          <a:xfrm>
            <a:off x="206478" y="1473391"/>
            <a:ext cx="3373630" cy="5189113"/>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Další rozdílností oproti jiným aplikacím je okno zobrazující (zpravidla v levé části pracovní plochy) seznam dostupných objektů, které již byly vytvořeny. Na obrázku je vlevo nahoře okno aplikace s organizací formou záložek, vpravo dole s organizací formou oken</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 name="Skupina 7"/>
          <p:cNvGrpSpPr/>
          <p:nvPr/>
        </p:nvGrpSpPr>
        <p:grpSpPr>
          <a:xfrm>
            <a:off x="3719593" y="1473391"/>
            <a:ext cx="8415334" cy="5189113"/>
            <a:chOff x="-110541" y="0"/>
            <a:chExt cx="6002232" cy="3089910"/>
          </a:xfrm>
        </p:grpSpPr>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41" y="0"/>
              <a:ext cx="3911016" cy="2019221"/>
            </a:xfrm>
            <a:prstGeom prst="rect">
              <a:avLst/>
            </a:prstGeom>
          </p:spPr>
        </p:pic>
        <p:pic>
          <p:nvPicPr>
            <p:cNvPr id="10" name="Obráze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0803" y="1037097"/>
              <a:ext cx="3890888" cy="2052813"/>
            </a:xfrm>
            <a:prstGeom prst="rect">
              <a:avLst/>
            </a:prstGeom>
          </p:spPr>
        </p:pic>
      </p:grpSp>
    </p:spTree>
    <p:extLst>
      <p:ext uri="{BB962C8B-B14F-4D97-AF65-F5344CB8AC3E}">
        <p14:creationId xmlns:p14="http://schemas.microsoft.com/office/powerpoint/2010/main" val="3842759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možnosti využití, principy práce</a:t>
            </a:r>
            <a:endParaRPr lang="cs-CZ" sz="2400" dirty="0">
              <a:solidFill>
                <a:srgbClr val="000000"/>
              </a:solidFill>
            </a:endParaRPr>
          </a:p>
        </p:txBody>
      </p:sp>
      <p:sp>
        <p:nvSpPr>
          <p:cNvPr id="5" name="Obdélník 4"/>
          <p:cNvSpPr/>
          <p:nvPr/>
        </p:nvSpPr>
        <p:spPr>
          <a:xfrm>
            <a:off x="206478" y="1473391"/>
            <a:ext cx="3373630" cy="5189113"/>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Další rozdílností oproti jiným aplikacím je okno zobrazující (zpravidla v levé části pracovní plochy) seznam dostupných objektů, které již byly vytvořeny. Na obrázku je vlevo nahoře okno aplikace s organizací formou záložek, vpravo dole s organizací formou oken</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 name="Skupina 7"/>
          <p:cNvGrpSpPr/>
          <p:nvPr/>
        </p:nvGrpSpPr>
        <p:grpSpPr>
          <a:xfrm>
            <a:off x="3719593" y="1473391"/>
            <a:ext cx="8415334" cy="5189113"/>
            <a:chOff x="-110541" y="0"/>
            <a:chExt cx="6002232" cy="3089910"/>
          </a:xfrm>
        </p:grpSpPr>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41" y="0"/>
              <a:ext cx="3911016" cy="2019221"/>
            </a:xfrm>
            <a:prstGeom prst="rect">
              <a:avLst/>
            </a:prstGeom>
          </p:spPr>
        </p:pic>
        <p:pic>
          <p:nvPicPr>
            <p:cNvPr id="10" name="Obráze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0803" y="1037097"/>
              <a:ext cx="3890888" cy="2052813"/>
            </a:xfrm>
            <a:prstGeom prst="rect">
              <a:avLst/>
            </a:prstGeom>
          </p:spPr>
        </p:pic>
      </p:grpSp>
    </p:spTree>
    <p:extLst>
      <p:ext uri="{BB962C8B-B14F-4D97-AF65-F5344CB8AC3E}">
        <p14:creationId xmlns:p14="http://schemas.microsoft.com/office/powerpoint/2010/main" val="3458270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 možnosti využití </a:t>
            </a:r>
            <a:endParaRPr lang="cs-CZ" sz="2400" dirty="0">
              <a:solidFill>
                <a:srgbClr val="000000"/>
              </a:solidFill>
            </a:endParaRPr>
          </a:p>
        </p:txBody>
      </p:sp>
      <p:sp>
        <p:nvSpPr>
          <p:cNvPr id="5" name="Obdélník 4"/>
          <p:cNvSpPr/>
          <p:nvPr/>
        </p:nvSpPr>
        <p:spPr>
          <a:xfrm>
            <a:off x="206478" y="1473391"/>
            <a:ext cx="11341509" cy="5478423"/>
          </a:xfrm>
          <a:prstGeom prst="rect">
            <a:avLst/>
          </a:prstGeom>
        </p:spPr>
        <p:txBody>
          <a:bodyPr wrap="square">
            <a:spAutoFit/>
          </a:bodyPr>
          <a:lstStyle/>
          <a:p>
            <a:pPr indent="180340" algn="just">
              <a:spcBef>
                <a:spcPts val="600"/>
              </a:spcBef>
              <a:spcAft>
                <a:spcPts val="6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Základní využití aplikace MS Excel je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v</a:t>
            </a:r>
            <a:r>
              <a:rPr lang="cs-CZ" sz="2200" dirty="0">
                <a:latin typeface="Times New Roman" panose="02020603050405020304" pitchFamily="18" charset="0"/>
                <a:ea typeface="Calibri" panose="020F0502020204030204" pitchFamily="34" charset="0"/>
                <a:cs typeface="Times New Roman" panose="02020603050405020304" pitchFamily="18" charset="0"/>
              </a:rPr>
              <a:t> rovině přeměny dat na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informace, </a:t>
            </a:r>
            <a:r>
              <a:rPr lang="cs-CZ" sz="2200" dirty="0">
                <a:latin typeface="Times New Roman" panose="02020603050405020304" pitchFamily="18" charset="0"/>
                <a:ea typeface="Calibri" panose="020F0502020204030204" pitchFamily="34" charset="0"/>
                <a:cs typeface="Times New Roman" panose="02020603050405020304" pitchFamily="18" charset="0"/>
              </a:rPr>
              <a:t>v kvalitním zpracování a analýze dat. Excel umožňuje zobrazit data v kontextu tak, aby bylo možné dojít k informovanějším rozhodnutím. Excel umožňuje pracovat s opakovanými schématy a provádět složité analýzy. Vyhledávací pole „Řekněte mi“ dohledává příkazy tak, aby bylo možné minimalizovat vynaložené úsilí pro zisk požadovaných výsledků. Excel umožňuje pomocí náhledů volit optimální variantu, například při křížovém zpracování dat pomocí kontingenční tabulky ukáže náhledy kontingenčních tabulek, abyste je bylo možné porovnat a vybrat si tu, která data zobrazí efektivně.</a:t>
            </a:r>
          </a:p>
          <a:p>
            <a:pPr indent="180340" algn="just">
              <a:spcBef>
                <a:spcPts val="600"/>
              </a:spcBef>
              <a:spcAft>
                <a:spcPts val="6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Nové grafy a možnosti grafiky umožňují prezentovat data požadovanými a inovativními způsoby. Efektivně lze využívat formátování, </a:t>
            </a:r>
            <a:r>
              <a:rPr lang="cs-CZ" sz="2200" dirty="0" err="1">
                <a:latin typeface="Times New Roman" panose="02020603050405020304" pitchFamily="18" charset="0"/>
                <a:ea typeface="Calibri" panose="020F0502020204030204" pitchFamily="34" charset="0"/>
                <a:cs typeface="Times New Roman" panose="02020603050405020304" pitchFamily="18" charset="0"/>
              </a:rPr>
              <a:t>minigrafy</a:t>
            </a:r>
            <a:r>
              <a:rPr lang="cs-CZ" sz="2200" dirty="0">
                <a:latin typeface="Times New Roman" panose="02020603050405020304" pitchFamily="18" charset="0"/>
                <a:ea typeface="Calibri" panose="020F0502020204030204" pitchFamily="34" charset="0"/>
                <a:cs typeface="Times New Roman" panose="02020603050405020304" pitchFamily="18" charset="0"/>
              </a:rPr>
              <a:t>, grafy i tabulky pro vizuální prezentaci dat, ke zvýraznění trendů a opakovaných schémat lze použít pruhy, barvy a ikony nebo lze vytvářet z datové řady předpověď trendu.</a:t>
            </a:r>
          </a:p>
          <a:p>
            <a:pPr indent="180340" algn="just">
              <a:spcBef>
                <a:spcPts val="600"/>
              </a:spcBef>
              <a:spcAft>
                <a:spcPts val="6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Microsoft Excel je nejpopulárnější tabulkový procesor. Jedná se o preferovaný tabulkový program pro firmy, studenty, odborníky a pro každého, kdo potřebuje shromažďovat a analyzovat data.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74101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možnosti využití, principy práce</a:t>
            </a:r>
            <a:endParaRPr lang="cs-CZ" sz="2400" dirty="0">
              <a:solidFill>
                <a:srgbClr val="000000"/>
              </a:solidFill>
            </a:endParaRPr>
          </a:p>
        </p:txBody>
      </p:sp>
      <p:sp>
        <p:nvSpPr>
          <p:cNvPr id="5" name="Obdélník 4"/>
          <p:cNvSpPr/>
          <p:nvPr/>
        </p:nvSpPr>
        <p:spPr>
          <a:xfrm>
            <a:off x="206478" y="1473391"/>
            <a:ext cx="3807583" cy="5401479"/>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Pokud vytvoříte novou prázdnou databázi, Access vás vyzve k pojmenování souboru databáze. Ve výchozím nastavení bude mít soubor příponu .</a:t>
            </a:r>
            <a:r>
              <a:rPr lang="cs-CZ" sz="2000" dirty="0" err="1">
                <a:latin typeface="Times New Roman" panose="02020603050405020304" pitchFamily="18" charset="0"/>
                <a:ea typeface="Calibri" panose="020F0502020204030204" pitchFamily="34" charset="0"/>
              </a:rPr>
              <a:t>accdb</a:t>
            </a:r>
            <a:r>
              <a:rPr lang="cs-CZ" sz="2000" dirty="0">
                <a:latin typeface="Times New Roman" panose="02020603050405020304" pitchFamily="18" charset="0"/>
                <a:ea typeface="Calibri" panose="020F0502020204030204" pitchFamily="34" charset="0"/>
              </a:rPr>
              <a:t>, což znamená, že není čitelný ve starších verzích Accessu. Pokud má být databáze čitelná ve starších verzích, je nutné ji v příslušném formátu uložit pomocí karty </a:t>
            </a:r>
            <a:r>
              <a:rPr lang="cs-CZ" sz="2000" b="1" dirty="0">
                <a:latin typeface="Times New Roman" panose="02020603050405020304" pitchFamily="18" charset="0"/>
                <a:ea typeface="Calibri" panose="020F0502020204030204" pitchFamily="34" charset="0"/>
              </a:rPr>
              <a:t>Soubor</a:t>
            </a:r>
            <a:r>
              <a:rPr lang="cs-CZ" sz="2000" dirty="0">
                <a:latin typeface="Times New Roman" panose="02020603050405020304" pitchFamily="18" charset="0"/>
                <a:ea typeface="Calibri" panose="020F0502020204030204" pitchFamily="34" charset="0"/>
              </a:rPr>
              <a:t> &gt; </a:t>
            </a:r>
            <a:r>
              <a:rPr lang="cs-CZ" sz="2000" b="1" dirty="0">
                <a:latin typeface="Times New Roman" panose="02020603050405020304" pitchFamily="18" charset="0"/>
                <a:ea typeface="Calibri" panose="020F0502020204030204" pitchFamily="34" charset="0"/>
              </a:rPr>
              <a:t>Uložit</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jako</a:t>
            </a:r>
            <a:r>
              <a:rPr lang="cs-CZ" sz="2000" dirty="0">
                <a:latin typeface="Times New Roman" panose="02020603050405020304" pitchFamily="18" charset="0"/>
                <a:ea typeface="Calibri" panose="020F0502020204030204" pitchFamily="34" charset="0"/>
              </a:rPr>
              <a:t>. Karta </a:t>
            </a:r>
            <a:r>
              <a:rPr lang="cs-CZ" sz="2000" b="1" dirty="0">
                <a:latin typeface="Times New Roman" panose="02020603050405020304" pitchFamily="18" charset="0"/>
                <a:ea typeface="Calibri" panose="020F0502020204030204" pitchFamily="34" charset="0"/>
              </a:rPr>
              <a:t>Soubor</a:t>
            </a:r>
            <a:r>
              <a:rPr lang="cs-CZ" sz="2000" dirty="0">
                <a:latin typeface="Times New Roman" panose="02020603050405020304" pitchFamily="18" charset="0"/>
                <a:ea typeface="Calibri" panose="020F0502020204030204" pitchFamily="34" charset="0"/>
              </a:rPr>
              <a:t>, obdobně jako v jiných aplikacích MS Office, slouží k nastavování základních parametrů aplikace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1" name="Skupina 10"/>
          <p:cNvGrpSpPr/>
          <p:nvPr/>
        </p:nvGrpSpPr>
        <p:grpSpPr>
          <a:xfrm>
            <a:off x="4081398" y="1350281"/>
            <a:ext cx="8063581" cy="5678849"/>
            <a:chOff x="-163535" y="-84185"/>
            <a:chExt cx="5548441" cy="3883288"/>
          </a:xfrm>
        </p:grpSpPr>
        <p:pic>
          <p:nvPicPr>
            <p:cNvPr id="12" name="Obrázek 11"/>
            <p:cNvPicPr>
              <a:picLocks noChangeAspect="1"/>
            </p:cNvPicPr>
            <p:nvPr/>
          </p:nvPicPr>
          <p:blipFill rotWithShape="1">
            <a:blip r:embed="rId3" cstate="print">
              <a:extLst>
                <a:ext uri="{28A0092B-C50C-407E-A947-70E740481C1C}">
                  <a14:useLocalDpi xmlns:a14="http://schemas.microsoft.com/office/drawing/2010/main" val="0"/>
                </a:ext>
              </a:extLst>
            </a:blip>
            <a:srcRect r="15054"/>
            <a:stretch/>
          </p:blipFill>
          <p:spPr bwMode="auto">
            <a:xfrm>
              <a:off x="-163535" y="-84185"/>
              <a:ext cx="4425148" cy="2806715"/>
            </a:xfrm>
            <a:prstGeom prst="rect">
              <a:avLst/>
            </a:prstGeom>
            <a:ln>
              <a:noFill/>
            </a:ln>
            <a:extLst>
              <a:ext uri="{53640926-AAD7-44D8-BBD7-CCE9431645EC}">
                <a14:shadowObscured xmlns:a14="http://schemas.microsoft.com/office/drawing/2010/main"/>
              </a:ext>
            </a:extLst>
          </p:spPr>
        </p:pic>
        <p:pic>
          <p:nvPicPr>
            <p:cNvPr id="13" name="Obráze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3943" y="1319172"/>
              <a:ext cx="3500963" cy="2479931"/>
            </a:xfrm>
            <a:prstGeom prst="rect">
              <a:avLst/>
            </a:prstGeom>
          </p:spPr>
        </p:pic>
      </p:grpSp>
    </p:spTree>
    <p:extLst>
      <p:ext uri="{BB962C8B-B14F-4D97-AF65-F5344CB8AC3E}">
        <p14:creationId xmlns:p14="http://schemas.microsoft.com/office/powerpoint/2010/main" val="17633747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možnosti využití, principy práce</a:t>
            </a:r>
            <a:endParaRPr lang="cs-CZ" sz="2400" dirty="0">
              <a:solidFill>
                <a:srgbClr val="000000"/>
              </a:solidFill>
            </a:endParaRPr>
          </a:p>
        </p:txBody>
      </p:sp>
      <p:sp>
        <p:nvSpPr>
          <p:cNvPr id="5" name="Obdélník 4"/>
          <p:cNvSpPr/>
          <p:nvPr/>
        </p:nvSpPr>
        <p:spPr>
          <a:xfrm>
            <a:off x="206478" y="1473391"/>
            <a:ext cx="11711719" cy="4496424"/>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Výchozí formát souboru lze změnit 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Možnosti</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Obecné</a:t>
            </a:r>
            <a:r>
              <a:rPr lang="cs-CZ" sz="2400" dirty="0">
                <a:latin typeface="Times New Roman" panose="02020603050405020304" pitchFamily="18" charset="0"/>
                <a:ea typeface="Calibri" panose="020F0502020204030204" pitchFamily="34" charset="0"/>
                <a:cs typeface="Times New Roman" panose="02020603050405020304" pitchFamily="18" charset="0"/>
              </a:rPr>
              <a:t>. V části </a:t>
            </a:r>
            <a:r>
              <a:rPr lang="cs-CZ" sz="2400" b="1" dirty="0">
                <a:latin typeface="Times New Roman" panose="02020603050405020304" pitchFamily="18" charset="0"/>
                <a:ea typeface="Calibri" panose="020F0502020204030204" pitchFamily="34" charset="0"/>
                <a:cs typeface="Times New Roman" panose="02020603050405020304" pitchFamily="18" charset="0"/>
              </a:rPr>
              <a:t>Vytváření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databází</a:t>
            </a:r>
            <a:r>
              <a:rPr lang="cs-CZ" sz="2400" dirty="0">
                <a:latin typeface="Times New Roman" panose="02020603050405020304" pitchFamily="18" charset="0"/>
                <a:ea typeface="Calibri" panose="020F0502020204030204" pitchFamily="34" charset="0"/>
                <a:cs typeface="Times New Roman" panose="02020603050405020304" pitchFamily="18" charset="0"/>
              </a:rPr>
              <a:t> v poli </a:t>
            </a:r>
            <a:r>
              <a:rPr lang="cs-CZ" sz="2400" b="1" dirty="0">
                <a:latin typeface="Times New Roman" panose="02020603050405020304" pitchFamily="18" charset="0"/>
                <a:ea typeface="Calibri" panose="020F0502020204030204" pitchFamily="34" charset="0"/>
                <a:cs typeface="Times New Roman" panose="02020603050405020304" pitchFamily="18" charset="0"/>
              </a:rPr>
              <a:t>Výchozí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400" dirty="0">
                <a:latin typeface="Times New Roman" panose="02020603050405020304" pitchFamily="18" charset="0"/>
                <a:ea typeface="Calibri" panose="020F0502020204030204" pitchFamily="34" charset="0"/>
                <a:cs typeface="Times New Roman" panose="02020603050405020304" pitchFamily="18" charset="0"/>
              </a:rPr>
              <a:t> souborů zvolte požadovaný výchozí formát.</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Formát souborů s příponu ACCDB, který byl zaveden v aplikaci Access 2007, nabízí řadu výhod, které nejsou k dispozici v předchozích formátech souborů. Pokud máte náležité serverové prostředky, můžete publikovat soubor ACCDB na webu (při dodržení určitých omezení kompatibility).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Tento formát dále umožňuje pracovat s poli s více hodnotami. Pole s více hodnotami je typ vyhledávacího pole, který umožňuje v každém záznamu uchovávat více než jednu hodnotu kterou lze vybírat z tabulky nebo seznamu hodnot</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45656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možnosti využití, principy práce</a:t>
            </a:r>
            <a:endParaRPr lang="cs-CZ" sz="2400" dirty="0">
              <a:solidFill>
                <a:srgbClr val="000000"/>
              </a:solidFill>
            </a:endParaRPr>
          </a:p>
        </p:txBody>
      </p:sp>
      <p:sp>
        <p:nvSpPr>
          <p:cNvPr id="5" name="Obdélník 4"/>
          <p:cNvSpPr/>
          <p:nvPr/>
        </p:nvSpPr>
        <p:spPr>
          <a:xfrm>
            <a:off x="175482" y="1332103"/>
            <a:ext cx="11711719" cy="5191999"/>
          </a:xfrm>
          <a:prstGeom prst="rect">
            <a:avLst/>
          </a:prstGeom>
        </p:spPr>
        <p:txBody>
          <a:bodyPr wrap="square">
            <a:spAutoFit/>
          </a:bodyPr>
          <a:lstStyle/>
          <a:p>
            <a:pPr lvl="0" indent="180340" algn="just">
              <a:lnSpc>
                <a:spcPct val="115000"/>
              </a:lnSpc>
              <a:spcBef>
                <a:spcPts val="600"/>
              </a:spcBef>
              <a:spcAft>
                <a:spcPts val="600"/>
              </a:spcAft>
            </a:pPr>
            <a:r>
              <a:rPr lang="cs-CZ"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Pole s více hodnotami usnadňují výběr a uložení více než jedné možnosti, aniž by bylo nutné vytvářet složitější databázi. Pole s více hodnotami jsou důležitá také pro integraci se službou Microsoft SharePoint </a:t>
            </a:r>
            <a:r>
              <a:rPr lang="cs-CZ"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Foundation</a:t>
            </a:r>
            <a:r>
              <a:rPr lang="cs-CZ"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cs-CZ"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600"/>
              </a:spcBef>
              <a:spcAft>
                <a:spcPts val="6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Dále tento formát zavádí datový typ Příloha, který umožňuje snadné ukládání všech typů dokumentů a binárních souborů do databáze a zároveň přispívá k zachování velikosti souboru databáze automatickou komprimací příloh. K jednomu záznamu lze připojit více příloh, každá tabulka může obsahovat pouze jedno pole přílohy.</a:t>
            </a:r>
          </a:p>
          <a:p>
            <a:pPr indent="180340" algn="just">
              <a:lnSpc>
                <a:spcPct val="115000"/>
              </a:lnSpc>
              <a:spcBef>
                <a:spcPts val="600"/>
              </a:spcBef>
              <a:spcAft>
                <a:spcPts val="6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Databázové systémy umožňují nastavit heslo databáze a šifrování obsahu databáze. Formát ACCDB umožňuje ve výchozím nastavení k zašifrování dat použít rozhraní Windows </a:t>
            </a:r>
            <a:r>
              <a:rPr lang="cs-CZ" sz="2400" dirty="0" err="1">
                <a:latin typeface="Times New Roman" panose="02020603050405020304" pitchFamily="18" charset="0"/>
                <a:ea typeface="Calibri" panose="020F0502020204030204" pitchFamily="34" charset="0"/>
                <a:cs typeface="Times New Roman" panose="02020603050405020304" pitchFamily="18" charset="0"/>
              </a:rPr>
              <a:t>Crypto</a:t>
            </a:r>
            <a:r>
              <a:rPr lang="cs-CZ" sz="2400" dirty="0">
                <a:latin typeface="Times New Roman" panose="02020603050405020304" pitchFamily="18" charset="0"/>
                <a:ea typeface="Calibri" panose="020F0502020204030204" pitchFamily="34" charset="0"/>
                <a:cs typeface="Times New Roman" panose="02020603050405020304" pitchFamily="18" charset="0"/>
              </a:rPr>
              <a:t> API nebo nástroje pro šifrování jiných výrobců</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a:t>
            </a:r>
          </a:p>
          <a:p>
            <a:pPr indent="180340" algn="just">
              <a:lnSpc>
                <a:spcPct val="115000"/>
              </a:lnSpc>
              <a:spcBef>
                <a:spcPts val="600"/>
              </a:spcBef>
              <a:spcAft>
                <a:spcPts val="6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Nový </a:t>
            </a:r>
            <a:r>
              <a:rPr lang="cs-CZ" sz="2400" dirty="0">
                <a:latin typeface="Times New Roman" panose="02020603050405020304" pitchFamily="18" charset="0"/>
                <a:ea typeface="Calibri" panose="020F0502020204030204" pitchFamily="34" charset="0"/>
                <a:cs typeface="Times New Roman" panose="02020603050405020304" pitchFamily="18" charset="0"/>
              </a:rPr>
              <a:t>formát ale naopak neumožňuje např. replikaci databáze. </a:t>
            </a:r>
          </a:p>
        </p:txBody>
      </p:sp>
    </p:spTree>
    <p:extLst>
      <p:ext uri="{BB962C8B-B14F-4D97-AF65-F5344CB8AC3E}">
        <p14:creationId xmlns:p14="http://schemas.microsoft.com/office/powerpoint/2010/main" val="39680595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Tabulky</a:t>
            </a:r>
            <a:endParaRPr lang="cs-CZ" sz="2400" dirty="0">
              <a:solidFill>
                <a:srgbClr val="000000"/>
              </a:solidFill>
            </a:endParaRPr>
          </a:p>
        </p:txBody>
      </p:sp>
      <p:sp>
        <p:nvSpPr>
          <p:cNvPr id="5" name="Obdélník 4"/>
          <p:cNvSpPr/>
          <p:nvPr/>
        </p:nvSpPr>
        <p:spPr>
          <a:xfrm>
            <a:off x="175482" y="1332103"/>
            <a:ext cx="11711719" cy="557075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Dříve, než je možné začít pracovat s daty, je nutné vytvořit si příslušné objekty. Pro vytváření je k dispozici pás karet </a:t>
            </a:r>
            <a:r>
              <a:rPr lang="cs-CZ" sz="2400" b="1" dirty="0">
                <a:latin typeface="Times New Roman" panose="02020603050405020304" pitchFamily="18" charset="0"/>
                <a:ea typeface="Calibri" panose="020F0502020204030204" pitchFamily="34" charset="0"/>
                <a:cs typeface="Times New Roman" panose="02020603050405020304" pitchFamily="18" charset="0"/>
              </a:rPr>
              <a:t>Vytvoření</a:t>
            </a:r>
            <a:r>
              <a:rPr lang="cs-CZ" sz="2400" dirty="0">
                <a:latin typeface="Times New Roman" panose="02020603050405020304" pitchFamily="18" charset="0"/>
                <a:ea typeface="Calibri" panose="020F0502020204030204" pitchFamily="34" charset="0"/>
                <a:cs typeface="Times New Roman" panose="02020603050405020304" pitchFamily="18" charset="0"/>
              </a:rPr>
              <a:t>. Objekty lze vytvářet pomocí návrhu nebo lze použít průvodce. Obrázek ukazuje nabídku karty </a:t>
            </a:r>
            <a:r>
              <a:rPr lang="cs-CZ" sz="2400" b="1" dirty="0">
                <a:latin typeface="Times New Roman" panose="02020603050405020304" pitchFamily="18" charset="0"/>
                <a:ea typeface="Calibri" panose="020F0502020204030204" pitchFamily="34" charset="0"/>
                <a:cs typeface="Times New Roman" panose="02020603050405020304" pitchFamily="18" charset="0"/>
              </a:rPr>
              <a:t>Vytvoření</a:t>
            </a:r>
            <a:r>
              <a:rPr lang="cs-CZ" sz="2400" dirty="0">
                <a:latin typeface="Times New Roman" panose="02020603050405020304" pitchFamily="18" charset="0"/>
                <a:ea typeface="Calibri" panose="020F0502020204030204" pitchFamily="34" charset="0"/>
                <a:cs typeface="Times New Roman" panose="02020603050405020304" pitchFamily="18" charset="0"/>
              </a:rPr>
              <a:t>, ve které jsou patrné skupiny pro vytvoření tabulek, dotazů, formulářů i dalších objektů</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p>
          <a:p>
            <a:pPr indent="180340" algn="just">
              <a:lnSpc>
                <a:spcPct val="115000"/>
              </a:lnSpc>
              <a:spcBef>
                <a:spcPts val="1200"/>
              </a:spcBef>
              <a:spcAft>
                <a:spcPts val="1200"/>
              </a:spcAft>
            </a:pPr>
            <a:endParaRPr lang="cs-CZ"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Základním stavebním kamenem jsou tabulky. Tabulka má strukturu tvořenou poli, které mají stejný formát a vlastnosti (například Jméno, Příjmení, adresa apod., formáty nastavujeme z předem definovaných </a:t>
            </a:r>
            <a:r>
              <a:rPr lang="cs-CZ" sz="2400" dirty="0" smtClean="0">
                <a:latin typeface="Times New Roman" panose="02020603050405020304" pitchFamily="18" charset="0"/>
                <a:ea typeface="Calibri" panose="020F0502020204030204" pitchFamily="34" charset="0"/>
              </a:rPr>
              <a:t>hodnot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stretch>
            <a:fillRect/>
          </a:stretch>
        </p:blipFill>
        <p:spPr>
          <a:xfrm>
            <a:off x="381205" y="3229099"/>
            <a:ext cx="11810795" cy="1947335"/>
          </a:xfrm>
          <a:prstGeom prst="rect">
            <a:avLst/>
          </a:prstGeom>
        </p:spPr>
      </p:pic>
    </p:spTree>
    <p:extLst>
      <p:ext uri="{BB962C8B-B14F-4D97-AF65-F5344CB8AC3E}">
        <p14:creationId xmlns:p14="http://schemas.microsoft.com/office/powerpoint/2010/main" val="38271883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Tabulky</a:t>
            </a:r>
            <a:endParaRPr lang="cs-CZ" sz="2400" dirty="0">
              <a:solidFill>
                <a:srgbClr val="000000"/>
              </a:solidFill>
            </a:endParaRPr>
          </a:p>
        </p:txBody>
      </p:sp>
      <p:sp>
        <p:nvSpPr>
          <p:cNvPr id="5" name="Obdélník 4"/>
          <p:cNvSpPr/>
          <p:nvPr/>
        </p:nvSpPr>
        <p:spPr>
          <a:xfrm>
            <a:off x="175483" y="1332103"/>
            <a:ext cx="3575107" cy="5430333"/>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Pro každý formát lze upřesnit další parametry, jako velikost pole, formáty, ověřovací text apod. Pole s jedinečnými hodnotami lze nastavit jako tzv. primární klíč, který slouží následně například při vytváření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relací.</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Po ukončení návrhu vyzve Access k pojmenování objektu a objekt se uloží v nabídce dostupných objektů.</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p:nvPr/>
        </p:nvPicPr>
        <p:blipFill rotWithShape="1">
          <a:blip r:embed="rId3"/>
          <a:srcRect l="3461" t="14157" r="29231" b="15060"/>
          <a:stretch/>
        </p:blipFill>
        <p:spPr bwMode="auto">
          <a:xfrm>
            <a:off x="4002807" y="1493153"/>
            <a:ext cx="7961884" cy="49335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65256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Tabulky</a:t>
            </a:r>
            <a:endParaRPr lang="cs-CZ" sz="2400" dirty="0">
              <a:solidFill>
                <a:srgbClr val="000000"/>
              </a:solidFill>
            </a:endParaRPr>
          </a:p>
        </p:txBody>
      </p:sp>
      <p:sp>
        <p:nvSpPr>
          <p:cNvPr id="5" name="Obdélník 4"/>
          <p:cNvSpPr/>
          <p:nvPr/>
        </p:nvSpPr>
        <p:spPr>
          <a:xfrm>
            <a:off x="144487" y="1807129"/>
            <a:ext cx="3575107" cy="4305602"/>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Při vytváření objektů se aktivují záložky vztahující se k objektu. Na obrázku je karta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Návrh</a:t>
            </a:r>
            <a:r>
              <a:rPr lang="cs-CZ" sz="2400" dirty="0">
                <a:latin typeface="Times New Roman" panose="02020603050405020304" pitchFamily="18" charset="0"/>
                <a:ea typeface="Calibri" panose="020F0502020204030204" pitchFamily="34" charset="0"/>
                <a:cs typeface="Times New Roman" panose="02020603050405020304" pitchFamily="18" charset="0"/>
              </a:rPr>
              <a:t> s možnostmi pro vytváření tabulky. Na pásu karet je zřejmá ikona pro vytváření primárního klíče. Ten se vytvoří výběrem příslušného pole a klikem na ikonu klíče.</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stretch>
            <a:fillRect/>
          </a:stretch>
        </p:blipFill>
        <p:spPr>
          <a:xfrm>
            <a:off x="3917030" y="1807129"/>
            <a:ext cx="7847281" cy="4305602"/>
          </a:xfrm>
          <a:prstGeom prst="rect">
            <a:avLst/>
          </a:prstGeom>
        </p:spPr>
      </p:pic>
    </p:spTree>
    <p:extLst>
      <p:ext uri="{BB962C8B-B14F-4D97-AF65-F5344CB8AC3E}">
        <p14:creationId xmlns:p14="http://schemas.microsoft.com/office/powerpoint/2010/main" val="4643538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Relace</a:t>
            </a:r>
            <a:endParaRPr lang="cs-CZ" sz="2400" dirty="0">
              <a:solidFill>
                <a:srgbClr val="000000"/>
              </a:solidFill>
            </a:endParaRPr>
          </a:p>
        </p:txBody>
      </p:sp>
      <p:sp>
        <p:nvSpPr>
          <p:cNvPr id="5" name="Obdélník 4"/>
          <p:cNvSpPr/>
          <p:nvPr/>
        </p:nvSpPr>
        <p:spPr>
          <a:xfrm>
            <a:off x="201198" y="1398994"/>
            <a:ext cx="4049965" cy="5122556"/>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rPr>
              <a:t>Existují-li tabulky se shodnými poli, (například tabulka 1 s poli rodné číslo, jméno, příjmení a tabulka 2 s poli rodné číslo, věk, plat, telefon), lze tabulky relačně propojit. Pro vytváření relace slouží karta </a:t>
            </a:r>
            <a:r>
              <a:rPr lang="cs-CZ" sz="2200" b="1" dirty="0">
                <a:latin typeface="Times New Roman" panose="02020603050405020304" pitchFamily="18" charset="0"/>
                <a:ea typeface="Calibri" panose="020F0502020204030204" pitchFamily="34" charset="0"/>
              </a:rPr>
              <a:t>Databázové</a:t>
            </a:r>
            <a:r>
              <a:rPr lang="cs-CZ" sz="2200" dirty="0">
                <a:latin typeface="Times New Roman" panose="02020603050405020304" pitchFamily="18" charset="0"/>
                <a:ea typeface="Calibri" panose="020F0502020204030204" pitchFamily="34" charset="0"/>
              </a:rPr>
              <a:t> </a:t>
            </a:r>
            <a:r>
              <a:rPr lang="cs-CZ" sz="2200" b="1" dirty="0">
                <a:latin typeface="Times New Roman" panose="02020603050405020304" pitchFamily="18" charset="0"/>
                <a:ea typeface="Calibri" panose="020F0502020204030204" pitchFamily="34" charset="0"/>
              </a:rPr>
              <a:t>nástroje</a:t>
            </a:r>
            <a:r>
              <a:rPr lang="cs-CZ" sz="2200" dirty="0">
                <a:latin typeface="Times New Roman" panose="02020603050405020304" pitchFamily="18" charset="0"/>
                <a:ea typeface="Calibri" panose="020F0502020204030204" pitchFamily="34" charset="0"/>
              </a:rPr>
              <a:t> &gt; </a:t>
            </a:r>
            <a:r>
              <a:rPr lang="cs-CZ" sz="2200" b="1" dirty="0">
                <a:latin typeface="Times New Roman" panose="02020603050405020304" pitchFamily="18" charset="0"/>
                <a:ea typeface="Calibri" panose="020F0502020204030204" pitchFamily="34" charset="0"/>
              </a:rPr>
              <a:t>Relace. </a:t>
            </a:r>
            <a:r>
              <a:rPr lang="cs-CZ" sz="2200" dirty="0">
                <a:latin typeface="Times New Roman" panose="02020603050405020304" pitchFamily="18" charset="0"/>
                <a:ea typeface="Calibri" panose="020F0502020204030204" pitchFamily="34" charset="0"/>
              </a:rPr>
              <a:t>Tvorba relace je jednoduchá, zobrazíme strukturu tabulek a jednoduše myší přetáhneme shodná pole z jedné tabulky do druhé. Relace je indikována šipkou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9" name="Skupina 8"/>
          <p:cNvGrpSpPr/>
          <p:nvPr/>
        </p:nvGrpSpPr>
        <p:grpSpPr>
          <a:xfrm>
            <a:off x="4390648" y="1597369"/>
            <a:ext cx="7668131" cy="4725805"/>
            <a:chOff x="0" y="0"/>
            <a:chExt cx="6069330" cy="3462020"/>
          </a:xfrm>
        </p:grpSpPr>
        <p:pic>
          <p:nvPicPr>
            <p:cNvPr id="10" name="Obráze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
              <a:ext cx="5504815" cy="3347720"/>
            </a:xfrm>
            <a:prstGeom prst="rect">
              <a:avLst/>
            </a:prstGeom>
          </p:spPr>
        </p:pic>
        <p:pic>
          <p:nvPicPr>
            <p:cNvPr id="11" name="Obráze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0"/>
              <a:ext cx="2487930" cy="1590675"/>
            </a:xfrm>
            <a:prstGeom prst="rect">
              <a:avLst/>
            </a:prstGeom>
          </p:spPr>
        </p:pic>
      </p:grpSp>
    </p:spTree>
    <p:extLst>
      <p:ext uri="{BB962C8B-B14F-4D97-AF65-F5344CB8AC3E}">
        <p14:creationId xmlns:p14="http://schemas.microsoft.com/office/powerpoint/2010/main" val="2603214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Dotazy</a:t>
            </a:r>
            <a:endParaRPr lang="cs-CZ" sz="2400" dirty="0">
              <a:solidFill>
                <a:srgbClr val="000000"/>
              </a:solidFill>
            </a:endParaRPr>
          </a:p>
        </p:txBody>
      </p:sp>
      <p:sp>
        <p:nvSpPr>
          <p:cNvPr id="5" name="Obdélník 4"/>
          <p:cNvSpPr/>
          <p:nvPr/>
        </p:nvSpPr>
        <p:spPr>
          <a:xfrm>
            <a:off x="381205" y="1646967"/>
            <a:ext cx="11329541" cy="4043158"/>
          </a:xfrm>
          <a:prstGeom prst="rect">
            <a:avLst/>
          </a:prstGeom>
        </p:spPr>
        <p:txBody>
          <a:bodyPr wrap="square">
            <a:spAutoFit/>
          </a:bodyPr>
          <a:lstStyle/>
          <a:p>
            <a:pPr>
              <a:lnSpc>
                <a:spcPct val="115000"/>
              </a:lnSpc>
              <a:spcAft>
                <a:spcPts val="10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Pro vlastní práci s daty slouží především objekty Dotaz. Dotazy se dělí na parametrické a </a:t>
            </a:r>
            <a:r>
              <a:rPr lang="cs-CZ" sz="2400" dirty="0" err="1">
                <a:latin typeface="Times New Roman" panose="02020603050405020304" pitchFamily="18" charset="0"/>
                <a:ea typeface="Calibri" panose="020F0502020204030204" pitchFamily="34" charset="0"/>
                <a:cs typeface="Times New Roman" panose="02020603050405020304" pitchFamily="18" charset="0"/>
              </a:rPr>
              <a:t>neparametrické</a:t>
            </a:r>
            <a:r>
              <a:rPr lang="cs-CZ" sz="2400" dirty="0">
                <a:latin typeface="Times New Roman" panose="02020603050405020304" pitchFamily="18" charset="0"/>
                <a:ea typeface="Calibri" panose="020F0502020204030204" pitchFamily="34" charset="0"/>
                <a:cs typeface="Times New Roman" panose="02020603050405020304" pitchFamily="18" charset="0"/>
              </a:rPr>
              <a:t>, podle toho, obsahují-li všechny potřebné hodnoty. Pokud neznají nějaký údaj (například mají zobrazit Datum narození, ale nemají tabulku s tímto polem), vyzvou k zadání hodnoty prostřednictvím dialogového okna.</a:t>
            </a:r>
          </a:p>
          <a:p>
            <a:pPr>
              <a:lnSpc>
                <a:spcPct val="115000"/>
              </a:lnSpc>
              <a:spcAft>
                <a:spcPts val="10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Dále se dotazy dělí na výběrový (ze kterých ve většině případů vychází ostatní dotazy), které vybraná data z tabulek nebo jiných dotazů zobrazí vizuálně jako tabulku a dotazy akční, provádějící určitou akci. Mezi dotazy akční patří např. dotazy vytvářecí, které vytvářejí novou tabulku, dotazy odstraňovací, které dokážou odstranit požadované záznamy z tabulky apod.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63554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Dotazy</a:t>
            </a:r>
            <a:endParaRPr lang="cs-CZ" sz="2400" dirty="0">
              <a:solidFill>
                <a:srgbClr val="000000"/>
              </a:solidFill>
            </a:endParaRPr>
          </a:p>
        </p:txBody>
      </p:sp>
      <p:grpSp>
        <p:nvGrpSpPr>
          <p:cNvPr id="8" name="Skupina 7"/>
          <p:cNvGrpSpPr/>
          <p:nvPr/>
        </p:nvGrpSpPr>
        <p:grpSpPr>
          <a:xfrm>
            <a:off x="2319814" y="1647663"/>
            <a:ext cx="8192677" cy="4691144"/>
            <a:chOff x="0" y="0"/>
            <a:chExt cx="6096000" cy="3206750"/>
          </a:xfrm>
        </p:grpSpPr>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504815" cy="3206750"/>
            </a:xfrm>
            <a:prstGeom prst="rect">
              <a:avLst/>
            </a:prstGeom>
          </p:spPr>
        </p:pic>
        <p:pic>
          <p:nvPicPr>
            <p:cNvPr id="10" name="Obrázek 9"/>
            <p:cNvPicPr>
              <a:picLocks noChangeAspect="1"/>
            </p:cNvPicPr>
            <p:nvPr/>
          </p:nvPicPr>
          <p:blipFill rotWithShape="1">
            <a:blip r:embed="rId4">
              <a:extLst>
                <a:ext uri="{28A0092B-C50C-407E-A947-70E740481C1C}">
                  <a14:useLocalDpi xmlns:a14="http://schemas.microsoft.com/office/drawing/2010/main" val="0"/>
                </a:ext>
              </a:extLst>
            </a:blip>
            <a:srcRect l="23705" t="35130" r="36671" b="33151"/>
            <a:stretch/>
          </p:blipFill>
          <p:spPr bwMode="auto">
            <a:xfrm>
              <a:off x="3914775" y="790575"/>
              <a:ext cx="2181225" cy="885825"/>
            </a:xfrm>
            <a:prstGeom prst="rect">
              <a:avLst/>
            </a:prstGeom>
            <a:ln>
              <a:noFill/>
            </a:ln>
            <a:extLst>
              <a:ext uri="{53640926-AAD7-44D8-BBD7-CCE9431645EC}">
                <a14:shadowObscured xmlns:a14="http://schemas.microsoft.com/office/drawing/2010/main"/>
              </a:ext>
            </a:extLst>
          </p:spPr>
        </p:pic>
        <p:cxnSp>
          <p:nvCxnSpPr>
            <p:cNvPr id="11" name="Přímá spojnice se šipkou 10"/>
            <p:cNvCxnSpPr/>
            <p:nvPr/>
          </p:nvCxnSpPr>
          <p:spPr>
            <a:xfrm flipV="1">
              <a:off x="4362450" y="1724025"/>
              <a:ext cx="685800" cy="7715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ál 11"/>
            <p:cNvSpPr/>
            <p:nvPr/>
          </p:nvSpPr>
          <p:spPr>
            <a:xfrm>
              <a:off x="1733550" y="1628775"/>
              <a:ext cx="552450" cy="552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3" name="Ovál 12"/>
            <p:cNvSpPr/>
            <p:nvPr/>
          </p:nvSpPr>
          <p:spPr>
            <a:xfrm>
              <a:off x="2952750" y="1685925"/>
              <a:ext cx="552450" cy="552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4" name="Ovál 13"/>
            <p:cNvSpPr/>
            <p:nvPr/>
          </p:nvSpPr>
          <p:spPr>
            <a:xfrm>
              <a:off x="1743075" y="2466975"/>
              <a:ext cx="3333750" cy="552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5" name="Ovál 14"/>
            <p:cNvSpPr/>
            <p:nvPr/>
          </p:nvSpPr>
          <p:spPr>
            <a:xfrm>
              <a:off x="3857625" y="790575"/>
              <a:ext cx="2209800" cy="885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6" name="Přímá spojnice se šipkou 15"/>
            <p:cNvCxnSpPr/>
            <p:nvPr/>
          </p:nvCxnSpPr>
          <p:spPr>
            <a:xfrm>
              <a:off x="2190750" y="2162175"/>
              <a:ext cx="200025" cy="3238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a:off x="3524250" y="2028825"/>
              <a:ext cx="200025" cy="4286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34291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Dotazy</a:t>
            </a:r>
            <a:endParaRPr lang="cs-CZ" sz="2400" dirty="0">
              <a:solidFill>
                <a:srgbClr val="000000"/>
              </a:solidFill>
            </a:endParaRPr>
          </a:p>
        </p:txBody>
      </p:sp>
      <p:grpSp>
        <p:nvGrpSpPr>
          <p:cNvPr id="8" name="Skupina 7"/>
          <p:cNvGrpSpPr/>
          <p:nvPr/>
        </p:nvGrpSpPr>
        <p:grpSpPr>
          <a:xfrm>
            <a:off x="2319814" y="1647663"/>
            <a:ext cx="8192677" cy="4691144"/>
            <a:chOff x="0" y="0"/>
            <a:chExt cx="6096000" cy="3206750"/>
          </a:xfrm>
        </p:grpSpPr>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504815" cy="3206750"/>
            </a:xfrm>
            <a:prstGeom prst="rect">
              <a:avLst/>
            </a:prstGeom>
          </p:spPr>
        </p:pic>
        <p:pic>
          <p:nvPicPr>
            <p:cNvPr id="10" name="Obrázek 9"/>
            <p:cNvPicPr>
              <a:picLocks noChangeAspect="1"/>
            </p:cNvPicPr>
            <p:nvPr/>
          </p:nvPicPr>
          <p:blipFill rotWithShape="1">
            <a:blip r:embed="rId4">
              <a:extLst>
                <a:ext uri="{28A0092B-C50C-407E-A947-70E740481C1C}">
                  <a14:useLocalDpi xmlns:a14="http://schemas.microsoft.com/office/drawing/2010/main" val="0"/>
                </a:ext>
              </a:extLst>
            </a:blip>
            <a:srcRect l="23705" t="35130" r="36671" b="33151"/>
            <a:stretch/>
          </p:blipFill>
          <p:spPr bwMode="auto">
            <a:xfrm>
              <a:off x="3914775" y="790575"/>
              <a:ext cx="2181225" cy="885825"/>
            </a:xfrm>
            <a:prstGeom prst="rect">
              <a:avLst/>
            </a:prstGeom>
            <a:ln>
              <a:noFill/>
            </a:ln>
            <a:extLst>
              <a:ext uri="{53640926-AAD7-44D8-BBD7-CCE9431645EC}">
                <a14:shadowObscured xmlns:a14="http://schemas.microsoft.com/office/drawing/2010/main"/>
              </a:ext>
            </a:extLst>
          </p:spPr>
        </p:pic>
        <p:cxnSp>
          <p:nvCxnSpPr>
            <p:cNvPr id="11" name="Přímá spojnice se šipkou 10"/>
            <p:cNvCxnSpPr/>
            <p:nvPr/>
          </p:nvCxnSpPr>
          <p:spPr>
            <a:xfrm flipV="1">
              <a:off x="4362450" y="1724025"/>
              <a:ext cx="685800" cy="7715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ál 11"/>
            <p:cNvSpPr/>
            <p:nvPr/>
          </p:nvSpPr>
          <p:spPr>
            <a:xfrm>
              <a:off x="1733550" y="1628775"/>
              <a:ext cx="552450" cy="552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3" name="Ovál 12"/>
            <p:cNvSpPr/>
            <p:nvPr/>
          </p:nvSpPr>
          <p:spPr>
            <a:xfrm>
              <a:off x="2952750" y="1685925"/>
              <a:ext cx="552450" cy="552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4" name="Ovál 13"/>
            <p:cNvSpPr/>
            <p:nvPr/>
          </p:nvSpPr>
          <p:spPr>
            <a:xfrm>
              <a:off x="1743075" y="2466975"/>
              <a:ext cx="3333750" cy="552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5" name="Ovál 14"/>
            <p:cNvSpPr/>
            <p:nvPr/>
          </p:nvSpPr>
          <p:spPr>
            <a:xfrm>
              <a:off x="3857625" y="790575"/>
              <a:ext cx="2209800" cy="885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6" name="Přímá spojnice se šipkou 15"/>
            <p:cNvCxnSpPr/>
            <p:nvPr/>
          </p:nvCxnSpPr>
          <p:spPr>
            <a:xfrm>
              <a:off x="2190750" y="2162175"/>
              <a:ext cx="200025" cy="3238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a:off x="3524250" y="2028825"/>
              <a:ext cx="200025" cy="4286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7007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 možnosti využití </a:t>
            </a:r>
            <a:endParaRPr lang="cs-CZ" sz="2400" dirty="0">
              <a:solidFill>
                <a:srgbClr val="000000"/>
              </a:solidFill>
            </a:endParaRPr>
          </a:p>
        </p:txBody>
      </p:sp>
      <p:sp>
        <p:nvSpPr>
          <p:cNvPr id="5" name="Obdélník 4"/>
          <p:cNvSpPr/>
          <p:nvPr/>
        </p:nvSpPr>
        <p:spPr>
          <a:xfrm>
            <a:off x="206478" y="1332103"/>
            <a:ext cx="11851203" cy="5310685"/>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Microsoft Excel umožňuje provádět matematické operace a rovnice, vytvářet složité vzorce nebo jednoduše vytvářet tabulky, grafy a histogramy výběrem datových bodů vložených v tabulce. Umožňuje také velmi snadnou manipulaci s daty během jejich úpravy. Microsoft Excel také umožňuje exportovat a přenést dříve vytvořené tabulky, i mimo aplikaci, například do webových stránek a on-line formulářů. Umožňuje uživateli přístup k externím zdrojům dat. </a:t>
            </a:r>
          </a:p>
          <a:p>
            <a:r>
              <a:rPr lang="cs-CZ" sz="2200" dirty="0">
                <a:latin typeface="Times New Roman" panose="02020603050405020304" pitchFamily="18" charset="0"/>
                <a:ea typeface="Calibri" panose="020F0502020204030204" pitchFamily="34" charset="0"/>
              </a:rPr>
              <a:t>Vzhledem k implementaci </a:t>
            </a:r>
            <a:r>
              <a:rPr lang="cs-CZ" sz="2200" dirty="0" err="1">
                <a:latin typeface="Times New Roman" panose="02020603050405020304" pitchFamily="18" charset="0"/>
                <a:ea typeface="Calibri" panose="020F0502020204030204" pitchFamily="34" charset="0"/>
              </a:rPr>
              <a:t>Visual</a:t>
            </a:r>
            <a:r>
              <a:rPr lang="cs-CZ" sz="2200" dirty="0">
                <a:latin typeface="Times New Roman" panose="02020603050405020304" pitchFamily="18" charset="0"/>
                <a:ea typeface="Calibri" panose="020F0502020204030204" pitchFamily="34" charset="0"/>
              </a:rPr>
              <a:t> Basic </a:t>
            </a:r>
            <a:r>
              <a:rPr lang="cs-CZ" sz="2200" dirty="0" err="1">
                <a:latin typeface="Times New Roman" panose="02020603050405020304" pitchFamily="18" charset="0"/>
                <a:ea typeface="Calibri" panose="020F0502020204030204" pitchFamily="34" charset="0"/>
              </a:rPr>
              <a:t>for</a:t>
            </a:r>
            <a:r>
              <a:rPr lang="cs-CZ" sz="2200" dirty="0">
                <a:latin typeface="Times New Roman" panose="02020603050405020304" pitchFamily="18" charset="0"/>
                <a:ea typeface="Calibri" panose="020F0502020204030204" pitchFamily="34" charset="0"/>
              </a:rPr>
              <a:t> </a:t>
            </a:r>
            <a:r>
              <a:rPr lang="cs-CZ" sz="2200" dirty="0" err="1">
                <a:latin typeface="Times New Roman" panose="02020603050405020304" pitchFamily="18" charset="0"/>
                <a:ea typeface="Calibri" panose="020F0502020204030204" pitchFamily="34" charset="0"/>
              </a:rPr>
              <a:t>Application</a:t>
            </a:r>
            <a:r>
              <a:rPr lang="cs-CZ" sz="2200" dirty="0">
                <a:latin typeface="Times New Roman" panose="02020603050405020304" pitchFamily="18" charset="0"/>
                <a:ea typeface="Calibri" panose="020F0502020204030204" pitchFamily="34" charset="0"/>
              </a:rPr>
              <a:t> umožňuje automatizaci výpočtů. To činí Microsoft Excel ideální pro statistiku, finance, inženýrství, fyziku a stručně řečeno jakoukoliv jinou aktivitu, která spoléhá na analýzu a úpravu matematických údajů. Vzhledem k jednotnému prostředí jsou opět možnosti aplikace shrnuty na kartě </a:t>
            </a:r>
            <a:r>
              <a:rPr lang="cs-CZ" sz="2200" b="1" dirty="0">
                <a:latin typeface="Times New Roman" panose="02020603050405020304" pitchFamily="18" charset="0"/>
                <a:ea typeface="Calibri" panose="020F0502020204030204" pitchFamily="34" charset="0"/>
              </a:rPr>
              <a:t>Soubor &gt; </a:t>
            </a:r>
            <a:r>
              <a:rPr lang="cs-CZ" sz="2200" b="1" dirty="0" smtClean="0">
                <a:latin typeface="Times New Roman" panose="02020603050405020304" pitchFamily="18" charset="0"/>
                <a:ea typeface="Calibri" panose="020F0502020204030204" pitchFamily="34" charset="0"/>
              </a:rPr>
              <a:t>Možnosti</a:t>
            </a:r>
          </a:p>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Excel 2016 usnadňuje zpracování dat různého formátu. Data lze efektivně zadávat pomocí funkce automatického vyplňování, která umožňuje snazší zadávání dat. </a:t>
            </a:r>
          </a:p>
          <a:p>
            <a:r>
              <a:rPr lang="cs-CZ" sz="2200" dirty="0">
                <a:latin typeface="Times New Roman" panose="02020603050405020304" pitchFamily="18" charset="0"/>
                <a:ea typeface="Calibri" panose="020F0502020204030204" pitchFamily="34" charset="0"/>
              </a:rPr>
              <a:t>Data lze efektivně vizualizovat, efektivně lze vytvářet různé typy grafů a </a:t>
            </a:r>
            <a:r>
              <a:rPr lang="cs-CZ" sz="2200" dirty="0" err="1">
                <a:latin typeface="Times New Roman" panose="02020603050405020304" pitchFamily="18" charset="0"/>
                <a:ea typeface="Calibri" panose="020F0502020204030204" pitchFamily="34" charset="0"/>
              </a:rPr>
              <a:t>minigrafů</a:t>
            </a:r>
            <a:r>
              <a:rPr lang="cs-CZ" sz="2200" dirty="0">
                <a:latin typeface="Times New Roman" panose="02020603050405020304" pitchFamily="18" charset="0"/>
                <a:ea typeface="Calibri" panose="020F0502020204030204" pitchFamily="34" charset="0"/>
              </a:rPr>
              <a:t>. Pomocí datových pruhů, barevného formátování, podmíněných formátů a ikon lze snadno rozpoznat trendy a vzory</a:t>
            </a:r>
            <a:r>
              <a:rPr lang="cs-CZ" sz="2200" b="1" dirty="0" smtClean="0">
                <a:latin typeface="Times New Roman" panose="02020603050405020304" pitchFamily="18" charset="0"/>
                <a:ea typeface="Calibri" panose="020F0502020204030204" pitchFamily="34" charset="0"/>
              </a:rPr>
              <a:t> </a:t>
            </a:r>
            <a:endParaRPr lang="cs-CZ" sz="2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3168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Formuláře</a:t>
            </a:r>
            <a:endParaRPr lang="cs-CZ" sz="2400" dirty="0">
              <a:solidFill>
                <a:srgbClr val="000000"/>
              </a:solidFill>
            </a:endParaRPr>
          </a:p>
        </p:txBody>
      </p:sp>
      <p:sp>
        <p:nvSpPr>
          <p:cNvPr id="2" name="Obdélník 1"/>
          <p:cNvSpPr/>
          <p:nvPr/>
        </p:nvSpPr>
        <p:spPr>
          <a:xfrm>
            <a:off x="148730" y="1350281"/>
            <a:ext cx="11383105" cy="1200329"/>
          </a:xfrm>
          <a:prstGeom prst="rect">
            <a:avLst/>
          </a:prstGeom>
        </p:spPr>
        <p:txBody>
          <a:bodyPr wrap="square">
            <a:spAutoFit/>
          </a:bodyPr>
          <a:lstStyle/>
          <a:p>
            <a:pPr indent="180340" algn="just">
              <a:spcBef>
                <a:spcPts val="600"/>
              </a:spcBef>
              <a:spcAft>
                <a:spcPts val="6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Obdobným způsobem jako tabulky a dotazy se vytvářejí i další objekty. Interakci s uživatelem vytváří a zajišťuje formulář. Formulář lze vytvořit pomocí průvodce, pomocí návrhového zobrazení nebo jako prázdný formulář</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8" name="Obrázek 17"/>
          <p:cNvPicPr>
            <a:picLocks noChangeAspect="1"/>
          </p:cNvPicPr>
          <p:nvPr/>
        </p:nvPicPr>
        <p:blipFill>
          <a:blip r:embed="rId3"/>
          <a:stretch>
            <a:fillRect/>
          </a:stretch>
        </p:blipFill>
        <p:spPr>
          <a:xfrm>
            <a:off x="2228248" y="3815335"/>
            <a:ext cx="4584719" cy="2908758"/>
          </a:xfrm>
          <a:prstGeom prst="rect">
            <a:avLst/>
          </a:prstGeom>
        </p:spPr>
      </p:pic>
      <p:pic>
        <p:nvPicPr>
          <p:cNvPr id="19" name="Obrázek 18"/>
          <p:cNvPicPr>
            <a:picLocks noChangeAspect="1"/>
          </p:cNvPicPr>
          <p:nvPr/>
        </p:nvPicPr>
        <p:blipFill>
          <a:blip r:embed="rId4"/>
          <a:stretch>
            <a:fillRect/>
          </a:stretch>
        </p:blipFill>
        <p:spPr>
          <a:xfrm>
            <a:off x="5035016" y="3561986"/>
            <a:ext cx="4861571" cy="3084406"/>
          </a:xfrm>
          <a:prstGeom prst="rect">
            <a:avLst/>
          </a:prstGeom>
        </p:spPr>
      </p:pic>
      <p:pic>
        <p:nvPicPr>
          <p:cNvPr id="20" name="Obrázek 19"/>
          <p:cNvPicPr>
            <a:picLocks noChangeAspect="1"/>
          </p:cNvPicPr>
          <p:nvPr/>
        </p:nvPicPr>
        <p:blipFill>
          <a:blip r:embed="rId5"/>
          <a:stretch>
            <a:fillRect/>
          </a:stretch>
        </p:blipFill>
        <p:spPr>
          <a:xfrm>
            <a:off x="8216351" y="2687149"/>
            <a:ext cx="4201137" cy="2665396"/>
          </a:xfrm>
          <a:prstGeom prst="rect">
            <a:avLst/>
          </a:prstGeom>
        </p:spPr>
      </p:pic>
      <p:pic>
        <p:nvPicPr>
          <p:cNvPr id="21" name="Obrázek 20"/>
          <p:cNvPicPr>
            <a:picLocks noChangeAspect="1"/>
          </p:cNvPicPr>
          <p:nvPr/>
        </p:nvPicPr>
        <p:blipFill>
          <a:blip r:embed="rId6"/>
          <a:stretch>
            <a:fillRect/>
          </a:stretch>
        </p:blipFill>
        <p:spPr>
          <a:xfrm>
            <a:off x="167690" y="2568788"/>
            <a:ext cx="5241893" cy="1619311"/>
          </a:xfrm>
          <a:prstGeom prst="rect">
            <a:avLst/>
          </a:prstGeom>
        </p:spPr>
      </p:pic>
    </p:spTree>
    <p:extLst>
      <p:ext uri="{BB962C8B-B14F-4D97-AF65-F5344CB8AC3E}">
        <p14:creationId xmlns:p14="http://schemas.microsoft.com/office/powerpoint/2010/main" val="12926289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Formuláře</a:t>
            </a:r>
            <a:endParaRPr lang="cs-CZ" sz="2400" dirty="0">
              <a:solidFill>
                <a:srgbClr val="000000"/>
              </a:solidFill>
            </a:endParaRPr>
          </a:p>
        </p:txBody>
      </p:sp>
      <p:pic>
        <p:nvPicPr>
          <p:cNvPr id="3" name="Obrázek 2"/>
          <p:cNvPicPr>
            <a:picLocks noChangeAspect="1"/>
          </p:cNvPicPr>
          <p:nvPr/>
        </p:nvPicPr>
        <p:blipFill>
          <a:blip r:embed="rId3"/>
          <a:stretch>
            <a:fillRect/>
          </a:stretch>
        </p:blipFill>
        <p:spPr>
          <a:xfrm>
            <a:off x="3015556" y="1864060"/>
            <a:ext cx="8944501" cy="4456776"/>
          </a:xfrm>
          <a:prstGeom prst="rect">
            <a:avLst/>
          </a:prstGeom>
        </p:spPr>
      </p:pic>
      <p:sp>
        <p:nvSpPr>
          <p:cNvPr id="5" name="Obdélník 4"/>
          <p:cNvSpPr/>
          <p:nvPr/>
        </p:nvSpPr>
        <p:spPr>
          <a:xfrm>
            <a:off x="381205" y="1864060"/>
            <a:ext cx="2269005" cy="4154984"/>
          </a:xfrm>
          <a:prstGeom prst="rect">
            <a:avLst/>
          </a:prstGeom>
        </p:spPr>
        <p:txBody>
          <a:bodyPr wrap="square">
            <a:spAutoFit/>
          </a:bodyPr>
          <a:lstStyle/>
          <a:p>
            <a:pPr indent="180340" algn="just">
              <a:spcBef>
                <a:spcPts val="600"/>
              </a:spcBef>
              <a:spcAft>
                <a:spcPts val="6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Pokud </a:t>
            </a:r>
            <a:r>
              <a:rPr lang="cs-CZ" sz="2400" dirty="0">
                <a:latin typeface="Times New Roman" panose="02020603050405020304" pitchFamily="18" charset="0"/>
                <a:ea typeface="Calibri" panose="020F0502020204030204" pitchFamily="34" charset="0"/>
                <a:cs typeface="Times New Roman" panose="02020603050405020304" pitchFamily="18" charset="0"/>
              </a:rPr>
              <a:t>má formulář zobrazovat data, musí se propojit s tabulkou nebo dotazem. Po propojení je k dispozici nabídka s dostupnými poli.</a:t>
            </a:r>
          </a:p>
        </p:txBody>
      </p:sp>
    </p:spTree>
    <p:extLst>
      <p:ext uri="{BB962C8B-B14F-4D97-AF65-F5344CB8AC3E}">
        <p14:creationId xmlns:p14="http://schemas.microsoft.com/office/powerpoint/2010/main" val="33591573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Formuláře</a:t>
            </a:r>
            <a:endParaRPr lang="cs-CZ" sz="2400" dirty="0">
              <a:solidFill>
                <a:srgbClr val="000000"/>
              </a:solidFill>
            </a:endParaRPr>
          </a:p>
        </p:txBody>
      </p:sp>
      <p:sp>
        <p:nvSpPr>
          <p:cNvPr id="5" name="Obdélník 4"/>
          <p:cNvSpPr/>
          <p:nvPr/>
        </p:nvSpPr>
        <p:spPr>
          <a:xfrm>
            <a:off x="87384" y="1350281"/>
            <a:ext cx="3818190" cy="5324535"/>
          </a:xfrm>
          <a:prstGeom prst="rect">
            <a:avLst/>
          </a:prstGeom>
        </p:spPr>
        <p:txBody>
          <a:bodyPr wrap="square">
            <a:spAutoFit/>
          </a:bodyPr>
          <a:lstStyle/>
          <a:p>
            <a:pPr indent="180340" algn="just">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Formulář se skládá z těla formuláře, záhlaví a zápatí formuláře a záhlaví a zápatí stránky, přičemž kromě těla nemusí být ostatní části zobrazeny. Obrázek ukazuje návrh formuláře a kontextové menu vyvolané pravým tlačítkem myši, umožňující zobrazení části formuláře. </a:t>
            </a:r>
          </a:p>
          <a:p>
            <a:pPr indent="180340" algn="just">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Z obrázku je dále zřejmé, že jednotlivé objekty, ze kterých je formulář tvořen, mají vlastnosti, které lze nastavovat v dialogovém okně </a:t>
            </a:r>
            <a:r>
              <a:rPr lang="cs-CZ" sz="2000" b="1" dirty="0">
                <a:latin typeface="Times New Roman" panose="02020603050405020304" pitchFamily="18" charset="0"/>
                <a:ea typeface="Calibri" panose="020F0502020204030204" pitchFamily="34" charset="0"/>
                <a:cs typeface="Times New Roman" panose="02020603050405020304" pitchFamily="18" charset="0"/>
              </a:rPr>
              <a:t>Seznam</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vlastností</a:t>
            </a:r>
            <a:r>
              <a:rPr lang="cs-CZ" sz="2000" dirty="0">
                <a:latin typeface="Times New Roman" panose="02020603050405020304" pitchFamily="18" charset="0"/>
                <a:ea typeface="Calibri" panose="020F0502020204030204" pitchFamily="34" charset="0"/>
                <a:cs typeface="Times New Roman" panose="02020603050405020304" pitchFamily="18" charset="0"/>
              </a:rPr>
              <a:t>. V okně se zobrazují vždy vlastnosti vybraného objektu.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 name="Skupina 7"/>
          <p:cNvGrpSpPr/>
          <p:nvPr/>
        </p:nvGrpSpPr>
        <p:grpSpPr>
          <a:xfrm>
            <a:off x="4165653" y="1473391"/>
            <a:ext cx="7349587" cy="4337597"/>
            <a:chOff x="0" y="0"/>
            <a:chExt cx="5162550" cy="2790825"/>
          </a:xfrm>
        </p:grpSpPr>
        <p:pic>
          <p:nvPicPr>
            <p:cNvPr id="9" name="Obrázek 8"/>
            <p:cNvPicPr>
              <a:picLocks noChangeAspect="1"/>
            </p:cNvPicPr>
            <p:nvPr/>
          </p:nvPicPr>
          <p:blipFill rotWithShape="1">
            <a:blip r:embed="rId3">
              <a:extLst>
                <a:ext uri="{28A0092B-C50C-407E-A947-70E740481C1C}">
                  <a14:useLocalDpi xmlns:a14="http://schemas.microsoft.com/office/drawing/2010/main" val="0"/>
                </a:ext>
              </a:extLst>
            </a:blip>
            <a:srcRect l="10036" t="14771" r="10543" b="10751"/>
            <a:stretch/>
          </p:blipFill>
          <p:spPr bwMode="auto">
            <a:xfrm>
              <a:off x="0" y="0"/>
              <a:ext cx="5114925" cy="2696210"/>
            </a:xfrm>
            <a:prstGeom prst="rect">
              <a:avLst/>
            </a:prstGeom>
            <a:ln>
              <a:noFill/>
            </a:ln>
            <a:extLst>
              <a:ext uri="{53640926-AAD7-44D8-BBD7-CCE9431645EC}">
                <a14:shadowObscured xmlns:a14="http://schemas.microsoft.com/office/drawing/2010/main"/>
              </a:ext>
            </a:extLst>
          </p:spPr>
        </p:pic>
        <p:sp>
          <p:nvSpPr>
            <p:cNvPr id="10" name="Ovál 9"/>
            <p:cNvSpPr/>
            <p:nvPr/>
          </p:nvSpPr>
          <p:spPr>
            <a:xfrm>
              <a:off x="1971675" y="9525"/>
              <a:ext cx="1238250" cy="390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1" name="Ovál 10"/>
            <p:cNvSpPr/>
            <p:nvPr/>
          </p:nvSpPr>
          <p:spPr>
            <a:xfrm>
              <a:off x="3924300" y="666750"/>
              <a:ext cx="1238250" cy="1866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2" name="Ovál 11"/>
            <p:cNvSpPr/>
            <p:nvPr/>
          </p:nvSpPr>
          <p:spPr>
            <a:xfrm>
              <a:off x="1847850" y="1409700"/>
              <a:ext cx="1238250" cy="1381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spTree>
    <p:extLst>
      <p:ext uri="{BB962C8B-B14F-4D97-AF65-F5344CB8AC3E}">
        <p14:creationId xmlns:p14="http://schemas.microsoft.com/office/powerpoint/2010/main" val="25419723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Formuláře</a:t>
            </a:r>
            <a:endParaRPr lang="cs-CZ" sz="2400" dirty="0">
              <a:solidFill>
                <a:srgbClr val="000000"/>
              </a:solidFill>
            </a:endParaRPr>
          </a:p>
        </p:txBody>
      </p:sp>
      <p:sp>
        <p:nvSpPr>
          <p:cNvPr id="5" name="Obdélník 4"/>
          <p:cNvSpPr/>
          <p:nvPr/>
        </p:nvSpPr>
        <p:spPr>
          <a:xfrm>
            <a:off x="87384" y="1350281"/>
            <a:ext cx="3818190" cy="5019131"/>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Za povšimnutí dále stojí, že formulář lze upravovat pomocí tří pásů karet, </a:t>
            </a:r>
            <a:r>
              <a:rPr lang="cs-CZ" sz="2000" b="1" dirty="0">
                <a:latin typeface="Times New Roman" panose="02020603050405020304" pitchFamily="18" charset="0"/>
                <a:ea typeface="Calibri" panose="020F0502020204030204" pitchFamily="34" charset="0"/>
                <a:cs typeface="Times New Roman" panose="02020603050405020304" pitchFamily="18" charset="0"/>
              </a:rPr>
              <a:t>Návrh</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Uspořádání</a:t>
            </a:r>
            <a:r>
              <a:rPr lang="cs-CZ" sz="2000" dirty="0">
                <a:latin typeface="Times New Roman" panose="02020603050405020304" pitchFamily="18" charset="0"/>
                <a:ea typeface="Calibri" panose="020F0502020204030204" pitchFamily="34" charset="0"/>
                <a:cs typeface="Times New Roman" panose="02020603050405020304" pitchFamily="18" charset="0"/>
              </a:rPr>
              <a:t> a </a:t>
            </a:r>
            <a:r>
              <a:rPr lang="cs-CZ" sz="2000" b="1" dirty="0">
                <a:latin typeface="Times New Roman" panose="02020603050405020304" pitchFamily="18" charset="0"/>
                <a:ea typeface="Calibri" panose="020F0502020204030204" pitchFamily="34" charset="0"/>
                <a:cs typeface="Times New Roman" panose="02020603050405020304" pitchFamily="18" charset="0"/>
              </a:rPr>
              <a:t>Formát. </a:t>
            </a:r>
            <a:r>
              <a:rPr lang="cs-CZ" sz="2000" dirty="0">
                <a:latin typeface="Times New Roman" panose="02020603050405020304" pitchFamily="18" charset="0"/>
                <a:ea typeface="Calibri" panose="020F0502020204030204" pitchFamily="34" charset="0"/>
                <a:cs typeface="Times New Roman" panose="02020603050405020304" pitchFamily="18" charset="0"/>
              </a:rPr>
              <a:t>Na obrázku je karta </a:t>
            </a:r>
            <a:r>
              <a:rPr lang="cs-CZ" sz="2000" b="1" dirty="0">
                <a:latin typeface="Times New Roman" panose="02020603050405020304" pitchFamily="18" charset="0"/>
                <a:ea typeface="Calibri" panose="020F0502020204030204" pitchFamily="34" charset="0"/>
                <a:cs typeface="Times New Roman" panose="02020603050405020304" pitchFamily="18" charset="0"/>
              </a:rPr>
              <a:t>Návrh</a:t>
            </a:r>
            <a:r>
              <a:rPr lang="cs-CZ" sz="2000" dirty="0">
                <a:latin typeface="Times New Roman" panose="02020603050405020304" pitchFamily="18" charset="0"/>
                <a:ea typeface="Calibri" panose="020F0502020204030204" pitchFamily="34" charset="0"/>
                <a:cs typeface="Times New Roman" panose="02020603050405020304" pitchFamily="18" charset="0"/>
              </a:rPr>
              <a:t>, která obsahuje skupinu voleb </a:t>
            </a:r>
            <a:r>
              <a:rPr lang="cs-CZ" sz="2000" b="1" dirty="0">
                <a:latin typeface="Times New Roman" panose="02020603050405020304" pitchFamily="18" charset="0"/>
                <a:ea typeface="Calibri" panose="020F0502020204030204" pitchFamily="34" charset="0"/>
                <a:cs typeface="Times New Roman" panose="02020603050405020304" pitchFamily="18" charset="0"/>
              </a:rPr>
              <a:t>Ovládací</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prvky</a:t>
            </a:r>
            <a:r>
              <a:rPr lang="cs-CZ" sz="2000" dirty="0">
                <a:latin typeface="Times New Roman" panose="02020603050405020304" pitchFamily="18" charset="0"/>
                <a:ea typeface="Calibri" panose="020F0502020204030204" pitchFamily="34" charset="0"/>
                <a:cs typeface="Times New Roman" panose="02020603050405020304" pitchFamily="18" charset="0"/>
              </a:rPr>
              <a:t>. Mezi tyto prvky patří především Titulek, Propojené pole, Tlačítko, Přepínací tlačítko, Přepínač a další. Tyto prvky lze propojovat s daty a přiřazovat jim akce, které se spouští určitým podnětem (například kliknutím myši, poklepáním apod.</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4" name="Skupina 13"/>
          <p:cNvGrpSpPr/>
          <p:nvPr/>
        </p:nvGrpSpPr>
        <p:grpSpPr>
          <a:xfrm>
            <a:off x="4339527" y="1864060"/>
            <a:ext cx="7702657" cy="3935517"/>
            <a:chOff x="0" y="0"/>
            <a:chExt cx="5504815" cy="2364105"/>
          </a:xfrm>
        </p:grpSpPr>
        <p:pic>
          <p:nvPicPr>
            <p:cNvPr id="15" name="Obrázek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504815" cy="885825"/>
            </a:xfrm>
            <a:prstGeom prst="rect">
              <a:avLst/>
            </a:prstGeom>
          </p:spPr>
        </p:pic>
        <p:pic>
          <p:nvPicPr>
            <p:cNvPr id="16" name="Obrázek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2625" y="714375"/>
              <a:ext cx="2705100" cy="1649730"/>
            </a:xfrm>
            <a:prstGeom prst="rect">
              <a:avLst/>
            </a:prstGeom>
          </p:spPr>
        </p:pic>
        <p:sp>
          <p:nvSpPr>
            <p:cNvPr id="17" name="Ovál 16"/>
            <p:cNvSpPr/>
            <p:nvPr/>
          </p:nvSpPr>
          <p:spPr>
            <a:xfrm>
              <a:off x="1038225" y="361950"/>
              <a:ext cx="2038350" cy="361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8" name="Přímá spojnice se šipkou 17"/>
            <p:cNvCxnSpPr/>
            <p:nvPr/>
          </p:nvCxnSpPr>
          <p:spPr>
            <a:xfrm>
              <a:off x="3019425" y="742950"/>
              <a:ext cx="180975" cy="4857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27544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Formuláře</a:t>
            </a:r>
            <a:endParaRPr lang="cs-CZ" sz="2400" dirty="0">
              <a:solidFill>
                <a:srgbClr val="000000"/>
              </a:solidFill>
            </a:endParaRPr>
          </a:p>
        </p:txBody>
      </p:sp>
      <p:sp>
        <p:nvSpPr>
          <p:cNvPr id="5" name="Obdélník 4"/>
          <p:cNvSpPr/>
          <p:nvPr/>
        </p:nvSpPr>
        <p:spPr>
          <a:xfrm>
            <a:off x="87384" y="1350281"/>
            <a:ext cx="3337741" cy="4339650"/>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Sestavy se vytvářejí obdobně jako formuláře, navíc obsahují záhlaví a zápatí pro jednotlivé shlukované skupiny, pro stránky a pro sestavy, umožňují shlukování dat do skupin, třízení a další úkony. U všech objektů existují průvodci pro vytváření, doporučuji začátečníkům vytvářet sestavy a formuláře pomocí těchto průvodců.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1" name="Skupina 10"/>
          <p:cNvGrpSpPr/>
          <p:nvPr/>
        </p:nvGrpSpPr>
        <p:grpSpPr>
          <a:xfrm>
            <a:off x="3533615" y="1332102"/>
            <a:ext cx="8658386" cy="4341365"/>
            <a:chOff x="0" y="0"/>
            <a:chExt cx="6500495" cy="2662555"/>
          </a:xfrm>
        </p:grpSpPr>
        <p:pic>
          <p:nvPicPr>
            <p:cNvPr id="12" name="Obráze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
              <a:ext cx="3528060" cy="2238375"/>
            </a:xfrm>
            <a:prstGeom prst="rect">
              <a:avLst/>
            </a:prstGeom>
          </p:spPr>
        </p:pic>
        <p:pic>
          <p:nvPicPr>
            <p:cNvPr id="13" name="Obráze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750" y="0"/>
              <a:ext cx="3547745" cy="1581785"/>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1775" y="1133475"/>
              <a:ext cx="3723005" cy="1529080"/>
            </a:xfrm>
            <a:prstGeom prst="rect">
              <a:avLst/>
            </a:prstGeom>
          </p:spPr>
        </p:pic>
      </p:grpSp>
      <p:sp>
        <p:nvSpPr>
          <p:cNvPr id="2" name="Obdélník 1"/>
          <p:cNvSpPr/>
          <p:nvPr/>
        </p:nvSpPr>
        <p:spPr>
          <a:xfrm>
            <a:off x="954643" y="5691646"/>
            <a:ext cx="10545100" cy="1047979"/>
          </a:xfrm>
          <a:prstGeom prst="rect">
            <a:avLst/>
          </a:prstGeom>
        </p:spPr>
        <p:txBody>
          <a:bodyPr wrap="square">
            <a:spAutoFit/>
          </a:bodyPr>
          <a:lstStyle/>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Na obrázku je zachycen průvodce sestavou, je zřejmé, že do sestavy vkládáme (stejně jako do formulářů) data z tabulek a dotazů, data se vloží pomocí prvků Počítané pole. Průvodce toto propojení a vložení vytvoří automaticky. Dále je vidět, že navrhne shlukování a rozmístění dat v sestavě.</a:t>
            </a:r>
          </a:p>
        </p:txBody>
      </p:sp>
    </p:spTree>
    <p:extLst>
      <p:ext uri="{BB962C8B-B14F-4D97-AF65-F5344CB8AC3E}">
        <p14:creationId xmlns:p14="http://schemas.microsoft.com/office/powerpoint/2010/main" val="4824507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Formuláře</a:t>
            </a:r>
            <a:endParaRPr lang="cs-CZ" sz="2400" dirty="0">
              <a:solidFill>
                <a:srgbClr val="000000"/>
              </a:solidFill>
            </a:endParaRPr>
          </a:p>
        </p:txBody>
      </p:sp>
      <p:sp>
        <p:nvSpPr>
          <p:cNvPr id="5" name="Obdélník 4"/>
          <p:cNvSpPr/>
          <p:nvPr/>
        </p:nvSpPr>
        <p:spPr>
          <a:xfrm>
            <a:off x="87384" y="1350281"/>
            <a:ext cx="3678704" cy="5189113"/>
          </a:xfrm>
          <a:prstGeom prst="rect">
            <a:avLst/>
          </a:prstGeom>
        </p:spPr>
        <p:txBody>
          <a:bodyPr wrap="square">
            <a:spAutoFit/>
          </a:bodyPr>
          <a:lstStyle/>
          <a:p>
            <a:pPr>
              <a:lnSpc>
                <a:spcPct val="115000"/>
              </a:lnSpc>
              <a:spcAft>
                <a:spcPts val="10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Pokud se budeme zabývat automatizací práce, pro tuto se používají především makra a moduly </a:t>
            </a:r>
            <a:r>
              <a:rPr lang="cs-CZ" sz="2400" dirty="0" err="1">
                <a:latin typeface="Times New Roman" panose="02020603050405020304" pitchFamily="18" charset="0"/>
                <a:ea typeface="Calibri" panose="020F0502020204030204" pitchFamily="34" charset="0"/>
                <a:cs typeface="Times New Roman" panose="02020603050405020304" pitchFamily="18" charset="0"/>
              </a:rPr>
              <a:t>Visual</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Basicu</a:t>
            </a:r>
            <a:r>
              <a:rPr lang="cs-CZ" sz="2400" dirty="0">
                <a:latin typeface="Times New Roman" panose="02020603050405020304" pitchFamily="18" charset="0"/>
                <a:ea typeface="Calibri" panose="020F0502020204030204" pitchFamily="34" charset="0"/>
                <a:cs typeface="Times New Roman" panose="02020603050405020304" pitchFamily="18" charset="0"/>
              </a:rPr>
              <a:t>. Makra se vytvářejí výběrem dostupných akcí, jejich řazením a případnými podmínkami pro spuštění nebo nespuštění požadované akce. Podmínka má klasický tvar </a:t>
            </a:r>
            <a:r>
              <a:rPr lang="cs-CZ" sz="2400" dirty="0" err="1">
                <a:latin typeface="Times New Roman" panose="02020603050405020304" pitchFamily="18" charset="0"/>
                <a:ea typeface="Calibri" panose="020F0502020204030204" pitchFamily="34" charset="0"/>
                <a:cs typeface="Times New Roman" panose="02020603050405020304" pitchFamily="18" charset="0"/>
              </a:rPr>
              <a:t>If</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Then</a:t>
            </a:r>
            <a:r>
              <a:rPr lang="cs-CZ" sz="2400" dirty="0">
                <a:latin typeface="Times New Roman" panose="02020603050405020304" pitchFamily="18" charset="0"/>
                <a:ea typeface="Calibri" panose="020F0502020204030204" pitchFamily="34" charset="0"/>
                <a:cs typeface="Times New Roman" panose="02020603050405020304" pitchFamily="18" charset="0"/>
              </a:rPr>
              <a:t> &gt; Else &gt;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EndIf</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rotWithShape="1">
          <a:blip r:embed="rId3"/>
          <a:srcRect r="17079"/>
          <a:stretch/>
        </p:blipFill>
        <p:spPr>
          <a:xfrm>
            <a:off x="4109898" y="1368239"/>
            <a:ext cx="7654413" cy="4611842"/>
          </a:xfrm>
          <a:prstGeom prst="rect">
            <a:avLst/>
          </a:prstGeom>
        </p:spPr>
      </p:pic>
      <p:sp>
        <p:nvSpPr>
          <p:cNvPr id="8" name="Obdélník 7"/>
          <p:cNvSpPr/>
          <p:nvPr/>
        </p:nvSpPr>
        <p:spPr>
          <a:xfrm>
            <a:off x="3601302" y="5868437"/>
            <a:ext cx="7975932" cy="830997"/>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Dostupné příkazy jsou organizovány do skupin, například pro zadávání dat apod. </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44739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Formuláře</a:t>
            </a:r>
            <a:endParaRPr lang="cs-CZ" sz="2400" dirty="0">
              <a:solidFill>
                <a:srgbClr val="000000"/>
              </a:solidFill>
            </a:endParaRPr>
          </a:p>
        </p:txBody>
      </p:sp>
      <p:sp>
        <p:nvSpPr>
          <p:cNvPr id="5" name="Obdélník 4"/>
          <p:cNvSpPr/>
          <p:nvPr/>
        </p:nvSpPr>
        <p:spPr>
          <a:xfrm>
            <a:off x="87384" y="1350281"/>
            <a:ext cx="3678704" cy="5189113"/>
          </a:xfrm>
          <a:prstGeom prst="rect">
            <a:avLst/>
          </a:prstGeom>
        </p:spPr>
        <p:txBody>
          <a:bodyPr wrap="square">
            <a:spAutoFit/>
          </a:bodyPr>
          <a:lstStyle/>
          <a:p>
            <a:pPr>
              <a:lnSpc>
                <a:spcPct val="115000"/>
              </a:lnSpc>
              <a:spcAft>
                <a:spcPts val="10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Pokud se budeme zabývat automatizací práce, pro tuto se používají především makra a moduly </a:t>
            </a:r>
            <a:r>
              <a:rPr lang="cs-CZ" sz="2400" dirty="0" err="1">
                <a:latin typeface="Times New Roman" panose="02020603050405020304" pitchFamily="18" charset="0"/>
                <a:ea typeface="Calibri" panose="020F0502020204030204" pitchFamily="34" charset="0"/>
                <a:cs typeface="Times New Roman" panose="02020603050405020304" pitchFamily="18" charset="0"/>
              </a:rPr>
              <a:t>Visual</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Basicu</a:t>
            </a:r>
            <a:r>
              <a:rPr lang="cs-CZ" sz="2400" dirty="0">
                <a:latin typeface="Times New Roman" panose="02020603050405020304" pitchFamily="18" charset="0"/>
                <a:ea typeface="Calibri" panose="020F0502020204030204" pitchFamily="34" charset="0"/>
                <a:cs typeface="Times New Roman" panose="02020603050405020304" pitchFamily="18" charset="0"/>
              </a:rPr>
              <a:t>. Makra se vytvářejí výběrem dostupných akcí, jejich řazením a případnými podmínkami pro spuštění nebo nespuštění požadované akce. Podmínka má klasický tvar </a:t>
            </a:r>
            <a:r>
              <a:rPr lang="cs-CZ" sz="2400" dirty="0" err="1">
                <a:latin typeface="Times New Roman" panose="02020603050405020304" pitchFamily="18" charset="0"/>
                <a:ea typeface="Calibri" panose="020F0502020204030204" pitchFamily="34" charset="0"/>
                <a:cs typeface="Times New Roman" panose="02020603050405020304" pitchFamily="18" charset="0"/>
              </a:rPr>
              <a:t>If</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Then</a:t>
            </a:r>
            <a:r>
              <a:rPr lang="cs-CZ" sz="2400" dirty="0">
                <a:latin typeface="Times New Roman" panose="02020603050405020304" pitchFamily="18" charset="0"/>
                <a:ea typeface="Calibri" panose="020F0502020204030204" pitchFamily="34" charset="0"/>
                <a:cs typeface="Times New Roman" panose="02020603050405020304" pitchFamily="18" charset="0"/>
              </a:rPr>
              <a:t> &gt; Else &gt;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EndIf</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rotWithShape="1">
          <a:blip r:embed="rId3"/>
          <a:srcRect r="17079"/>
          <a:stretch/>
        </p:blipFill>
        <p:spPr>
          <a:xfrm>
            <a:off x="4109898" y="1368239"/>
            <a:ext cx="7654413" cy="4611842"/>
          </a:xfrm>
          <a:prstGeom prst="rect">
            <a:avLst/>
          </a:prstGeom>
        </p:spPr>
      </p:pic>
      <p:sp>
        <p:nvSpPr>
          <p:cNvPr id="8" name="Obdélník 7"/>
          <p:cNvSpPr/>
          <p:nvPr/>
        </p:nvSpPr>
        <p:spPr>
          <a:xfrm>
            <a:off x="3601302" y="5868437"/>
            <a:ext cx="8590698" cy="707886"/>
          </a:xfrm>
          <a:prstGeom prst="rect">
            <a:avLst/>
          </a:prstGeom>
        </p:spPr>
        <p:txBody>
          <a:bodyPr wrap="square">
            <a:spAutoFit/>
          </a:bodyPr>
          <a:lstStyle/>
          <a:p>
            <a:r>
              <a:rPr lang="cs-CZ" sz="2000" dirty="0">
                <a:latin typeface="Times New Roman" panose="02020603050405020304" pitchFamily="18" charset="0"/>
                <a:ea typeface="Calibri" panose="020F0502020204030204" pitchFamily="34" charset="0"/>
              </a:rPr>
              <a:t>Dostupné příkazy jsou organizovány do skupin, například pro zadávání dat apod. Makra lze převést na kód </a:t>
            </a:r>
            <a:r>
              <a:rPr lang="cs-CZ" sz="2000" dirty="0" err="1">
                <a:latin typeface="Times New Roman" panose="02020603050405020304" pitchFamily="18" charset="0"/>
                <a:ea typeface="Calibri" panose="020F0502020204030204" pitchFamily="34" charset="0"/>
              </a:rPr>
              <a:t>Visual</a:t>
            </a:r>
            <a:r>
              <a:rPr lang="cs-CZ" sz="2000" dirty="0">
                <a:latin typeface="Times New Roman" panose="02020603050405020304" pitchFamily="18" charset="0"/>
                <a:ea typeface="Calibri" panose="020F0502020204030204" pitchFamily="34" charset="0"/>
              </a:rPr>
              <a:t> </a:t>
            </a:r>
            <a:r>
              <a:rPr lang="cs-CZ" sz="2000" dirty="0" err="1">
                <a:latin typeface="Times New Roman" panose="02020603050405020304" pitchFamily="18" charset="0"/>
                <a:ea typeface="Calibri" panose="020F0502020204030204" pitchFamily="34" charset="0"/>
              </a:rPr>
              <a:t>Basicu</a:t>
            </a:r>
            <a:r>
              <a:rPr lang="cs-CZ" sz="2000" dirty="0">
                <a:latin typeface="Times New Roman" panose="02020603050405020304" pitchFamily="18" charset="0"/>
                <a:ea typeface="Calibri" panose="020F0502020204030204" pitchFamily="34" charset="0"/>
              </a:rPr>
              <a:t>, který lze následně upravovat</a:t>
            </a:r>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41134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244385"/>
            <a:ext cx="12099860" cy="5373779"/>
          </a:xfrm>
          <a:prstGeom prst="rect">
            <a:avLst/>
          </a:prstGeom>
        </p:spPr>
        <p:txBody>
          <a:bodyPr wrap="square">
            <a:spAutoFit/>
          </a:bodyPr>
          <a:lstStyle/>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Přednáška stručně </a:t>
            </a:r>
            <a:r>
              <a:rPr lang="cs-CZ" sz="2400" dirty="0">
                <a:latin typeface="Times New Roman" panose="02020603050405020304" pitchFamily="18" charset="0"/>
                <a:ea typeface="Calibri" panose="020F0502020204030204" pitchFamily="34" charset="0"/>
                <a:cs typeface="Times New Roman" panose="02020603050405020304" pitchFamily="18" charset="0"/>
              </a:rPr>
              <a:t>seznámila se základní filosofií a objekty databázových systémů. Jednoduchou formou byla ukázána tvorba objektů v návrhovém zobrazení a popsány příslušné pásy karet. Problematika aplikace Access je natolik široká, že v předmětu Informatika nezbývá více prostoru, než seznámit studenty se základními objekty a principy práce. Výklad je doplněn příklady v prostředí elearningu.</a:t>
            </a:r>
          </a:p>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Student </a:t>
            </a:r>
            <a:r>
              <a:rPr lang="cs-CZ" sz="2400" dirty="0">
                <a:latin typeface="Times New Roman" panose="02020603050405020304" pitchFamily="18" charset="0"/>
                <a:ea typeface="Calibri" panose="020F0502020204030204" pitchFamily="34" charset="0"/>
                <a:cs typeface="Times New Roman" panose="02020603050405020304" pitchFamily="18" charset="0"/>
              </a:rPr>
              <a:t>by měl znát problematiku práce s objekty v návrhovém tvaru, měl by zvládnout vytvoření a modifikaci nových objektů.</a:t>
            </a:r>
          </a:p>
          <a:p>
            <a:r>
              <a:rPr lang="cs-CZ" sz="2400" dirty="0">
                <a:latin typeface="Times New Roman" panose="02020603050405020304" pitchFamily="18" charset="0"/>
                <a:ea typeface="Calibri" panose="020F0502020204030204" pitchFamily="34" charset="0"/>
              </a:rPr>
              <a:t>Student by měl znát po </a:t>
            </a:r>
            <a:r>
              <a:rPr lang="cs-CZ" sz="2400" dirty="0" smtClean="0">
                <a:latin typeface="Times New Roman" panose="02020603050405020304" pitchFamily="18" charset="0"/>
                <a:ea typeface="Calibri" panose="020F0502020204030204" pitchFamily="34" charset="0"/>
              </a:rPr>
              <a:t>přednášce </a:t>
            </a:r>
            <a:r>
              <a:rPr lang="cs-CZ" sz="2400" dirty="0">
                <a:latin typeface="Times New Roman" panose="02020603050405020304" pitchFamily="18" charset="0"/>
                <a:ea typeface="Calibri" panose="020F0502020204030204" pitchFamily="34" charset="0"/>
              </a:rPr>
              <a:t>základní filozofii aplikace MS Access, měl by vědět, že data se ukládají do tabulek, které lze relačně propojovat. K filtrování a třízení dat lze použít dotazy, dotazy mohou provádět i akce jako vytvoření nové tabulky z vybraných dat či odstranění vybraných dat. Dále by studenti měli mít znalosti o vizualizaci dat a jejich případným propojení s aktivními prvky (tlačítky, přepínači apod.) s pomocí formulářů a sestav</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a:t>
            </a:r>
            <a:r>
              <a:rPr lang="cs-CZ" sz="2400" b="1" dirty="0" smtClean="0">
                <a:solidFill>
                  <a:srgbClr val="000000"/>
                </a:solidFill>
                <a:latin typeface="Times New Roman"/>
              </a:rPr>
              <a:t>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3174975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 možnosti využití </a:t>
            </a:r>
            <a:endParaRPr lang="cs-CZ" sz="2400" dirty="0">
              <a:solidFill>
                <a:srgbClr val="000000"/>
              </a:solidFill>
            </a:endParaRPr>
          </a:p>
        </p:txBody>
      </p:sp>
      <p:grpSp>
        <p:nvGrpSpPr>
          <p:cNvPr id="8" name="Skupina 7"/>
          <p:cNvGrpSpPr/>
          <p:nvPr/>
        </p:nvGrpSpPr>
        <p:grpSpPr>
          <a:xfrm>
            <a:off x="650928" y="1473391"/>
            <a:ext cx="10793950" cy="4470963"/>
            <a:chOff x="183437" y="243999"/>
            <a:chExt cx="7902638" cy="3578858"/>
          </a:xfrm>
        </p:grpSpPr>
        <p:pic>
          <p:nvPicPr>
            <p:cNvPr id="9" name="Obrázek 8"/>
            <p:cNvPicPr>
              <a:picLocks noChangeAspect="1"/>
            </p:cNvPicPr>
            <p:nvPr/>
          </p:nvPicPr>
          <p:blipFill rotWithShape="1">
            <a:blip r:embed="rId3" cstate="print">
              <a:extLst>
                <a:ext uri="{28A0092B-C50C-407E-A947-70E740481C1C}">
                  <a14:useLocalDpi xmlns:a14="http://schemas.microsoft.com/office/drawing/2010/main" val="0"/>
                </a:ext>
              </a:extLst>
            </a:blip>
            <a:srcRect r="13312"/>
            <a:stretch/>
          </p:blipFill>
          <p:spPr bwMode="auto">
            <a:xfrm>
              <a:off x="183437" y="243999"/>
              <a:ext cx="5478780" cy="3404870"/>
            </a:xfrm>
            <a:prstGeom prst="rect">
              <a:avLst/>
            </a:prstGeom>
            <a:ln>
              <a:noFill/>
            </a:ln>
            <a:extLst>
              <a:ext uri="{53640926-AAD7-44D8-BBD7-CCE9431645EC}">
                <a14:shadowObscured xmlns:a14="http://schemas.microsoft.com/office/drawing/2010/main"/>
              </a:ext>
            </a:extLst>
          </p:spPr>
        </p:pic>
        <p:pic>
          <p:nvPicPr>
            <p:cNvPr id="10" name="Obráze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0756" y="524544"/>
              <a:ext cx="4505319" cy="3298313"/>
            </a:xfrm>
            <a:prstGeom prst="rect">
              <a:avLst/>
            </a:prstGeom>
          </p:spPr>
        </p:pic>
      </p:grpSp>
      <p:sp>
        <p:nvSpPr>
          <p:cNvPr id="2" name="Obdélník 1"/>
          <p:cNvSpPr/>
          <p:nvPr/>
        </p:nvSpPr>
        <p:spPr>
          <a:xfrm>
            <a:off x="179727" y="6079610"/>
            <a:ext cx="11886587" cy="461665"/>
          </a:xfrm>
          <a:prstGeom prst="rect">
            <a:avLst/>
          </a:prstGeom>
        </p:spPr>
        <p:txBody>
          <a:bodyPr wrap="none">
            <a:spAutoFit/>
          </a:bodyPr>
          <a:lstStyle/>
          <a:p>
            <a:r>
              <a:rPr lang="cs-CZ" sz="2400" dirty="0">
                <a:latin typeface="Times New Roman" panose="02020603050405020304" pitchFamily="18" charset="0"/>
                <a:ea typeface="Calibri" panose="020F0502020204030204" pitchFamily="34" charset="0"/>
              </a:rPr>
              <a:t>karta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a základní možnosti aplikace Excel, které jsou obdobné jako u ostatních </a:t>
            </a:r>
            <a:r>
              <a:rPr lang="cs-CZ" sz="2400" dirty="0" smtClean="0">
                <a:latin typeface="Times New Roman" panose="02020603050405020304" pitchFamily="18" charset="0"/>
                <a:ea typeface="Calibri" panose="020F0502020204030204" pitchFamily="34" charset="0"/>
              </a:rPr>
              <a:t>aplikací</a:t>
            </a:r>
            <a:endParaRPr lang="cs-CZ" sz="2400" dirty="0"/>
          </a:p>
        </p:txBody>
      </p:sp>
    </p:spTree>
    <p:extLst>
      <p:ext uri="{BB962C8B-B14F-4D97-AF65-F5344CB8AC3E}">
        <p14:creationId xmlns:p14="http://schemas.microsoft.com/office/powerpoint/2010/main" val="1388591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pracovní prostředí</a:t>
            </a:r>
            <a:endParaRPr lang="cs-CZ" sz="2400" dirty="0">
              <a:solidFill>
                <a:srgbClr val="000000"/>
              </a:solidFill>
            </a:endParaRPr>
          </a:p>
        </p:txBody>
      </p:sp>
      <p:sp>
        <p:nvSpPr>
          <p:cNvPr id="2" name="Obdélník 1"/>
          <p:cNvSpPr/>
          <p:nvPr/>
        </p:nvSpPr>
        <p:spPr>
          <a:xfrm>
            <a:off x="521787" y="1473391"/>
            <a:ext cx="11242524" cy="5189113"/>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Excel po spuštění obsahuje jeden list. List se skládá z buněk. Představit si to můžete jako čtverečkovaný sešit, kdy listy jsou jednotlivé listy v sešitě. Jednotlivé čtverečky odpovídají buňkám. Buňky jsou objekty na nejnižší úrovní Excelu (kde jsou uložena konkrétní data)</a:t>
            </a:r>
            <a:r>
              <a:rPr lang="cs-CZ" sz="2400" b="1"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cs typeface="Times New Roman" panose="02020603050405020304" pitchFamily="18" charset="0"/>
              </a:rPr>
              <a:t>U buněk rozlišujeme identifikaci (adresu buňky) a obsah buňky. Do buněk se mohou vkládat čísla, vzorce, texty, (dokonce i </a:t>
            </a:r>
            <a:r>
              <a:rPr lang="cs-CZ" sz="2400" dirty="0" err="1">
                <a:latin typeface="Times New Roman" panose="02020603050405020304" pitchFamily="18" charset="0"/>
                <a:ea typeface="Calibri" panose="020F0502020204030204" pitchFamily="34" charset="0"/>
                <a:cs typeface="Times New Roman" panose="02020603050405020304" pitchFamily="18" charset="0"/>
              </a:rPr>
              <a:t>minigrafy</a:t>
            </a:r>
            <a:r>
              <a:rPr lang="cs-CZ" sz="2400" dirty="0">
                <a:latin typeface="Times New Roman" panose="02020603050405020304" pitchFamily="18" charset="0"/>
                <a:ea typeface="Calibri" panose="020F0502020204030204" pitchFamily="34" charset="0"/>
                <a:cs typeface="Times New Roman" panose="02020603050405020304" pitchFamily="18" charset="0"/>
              </a:rPr>
              <a:t>), poznámky, atd. Každá buňka má svou adresu (pozici například A1). Adresa buňky je určena souborem a jeho umístěním na vnější paměti, dále Listem (na kterém se nachází) a nakonec umístěním v konkrétním sloupci a řádku. V Excelu jsou v základním nastavení sloupce označeny písmeny, řádky čísly. Sloupce značíme písmeny - A,B,…,Z, AA,AB atd. Řádky značíme číslicemi – 1,2,3 atd. První buňka má tedy adresu A1, druhá buňka v první řádku B1. Buňka ve třetím sloupci a třetím řádku C3. Počet sloupců a řádků je dán implementací aplikace. Označení buňky v rámci otevřeného listu tvoří </a:t>
            </a:r>
            <a:r>
              <a:rPr lang="cs-CZ" sz="2400" b="1" dirty="0">
                <a:latin typeface="Times New Roman" panose="02020603050405020304" pitchFamily="18" charset="0"/>
                <a:ea typeface="Calibri" panose="020F0502020204030204" pitchFamily="34" charset="0"/>
                <a:cs typeface="Times New Roman" panose="02020603050405020304" pitchFamily="18" charset="0"/>
              </a:rPr>
              <a:t>adresu buňky.</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01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pracovní prostředí</a:t>
            </a:r>
            <a:endParaRPr lang="cs-CZ" sz="2400" dirty="0">
              <a:solidFill>
                <a:srgbClr val="000000"/>
              </a:solidFill>
            </a:endParaRPr>
          </a:p>
        </p:txBody>
      </p:sp>
      <p:pic>
        <p:nvPicPr>
          <p:cNvPr id="8" name="Obrázek 7"/>
          <p:cNvPicPr/>
          <p:nvPr/>
        </p:nvPicPr>
        <p:blipFill>
          <a:blip r:embed="rId3"/>
          <a:stretch>
            <a:fillRect/>
          </a:stretch>
        </p:blipFill>
        <p:spPr>
          <a:xfrm>
            <a:off x="388951" y="1350281"/>
            <a:ext cx="10749450" cy="5409660"/>
          </a:xfrm>
          <a:prstGeom prst="rect">
            <a:avLst/>
          </a:prstGeom>
        </p:spPr>
      </p:pic>
    </p:spTree>
    <p:extLst>
      <p:ext uri="{BB962C8B-B14F-4D97-AF65-F5344CB8AC3E}">
        <p14:creationId xmlns:p14="http://schemas.microsoft.com/office/powerpoint/2010/main" val="767048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pracovní prostředí</a:t>
            </a:r>
            <a:endParaRPr lang="cs-CZ" sz="2400" dirty="0">
              <a:solidFill>
                <a:srgbClr val="000000"/>
              </a:solidFill>
            </a:endParaRPr>
          </a:p>
        </p:txBody>
      </p:sp>
      <p:sp>
        <p:nvSpPr>
          <p:cNvPr id="2" name="Obdélník 1"/>
          <p:cNvSpPr/>
          <p:nvPr/>
        </p:nvSpPr>
        <p:spPr>
          <a:xfrm>
            <a:off x="381205" y="2297736"/>
            <a:ext cx="3182307" cy="3046988"/>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Obrázek ukazuje list Excelu s aktivní kartou </a:t>
            </a:r>
            <a:r>
              <a:rPr lang="cs-CZ" sz="2400" b="1" dirty="0">
                <a:latin typeface="Times New Roman" panose="02020603050405020304" pitchFamily="18" charset="0"/>
                <a:ea typeface="Calibri" panose="020F0502020204030204" pitchFamily="34" charset="0"/>
              </a:rPr>
              <a:t>Domů</a:t>
            </a:r>
            <a:r>
              <a:rPr lang="cs-CZ" sz="2400" dirty="0">
                <a:latin typeface="Times New Roman" panose="02020603050405020304" pitchFamily="18" charset="0"/>
                <a:ea typeface="Calibri" panose="020F0502020204030204" pitchFamily="34" charset="0"/>
              </a:rPr>
              <a:t>, s výběrem buňky, souvislé a nesouvislé oblasti, se vloženým obrázkem a s daty organizovanými do tabulek.</a:t>
            </a:r>
            <a:endParaRPr lang="cs-CZ" sz="2400" dirty="0"/>
          </a:p>
        </p:txBody>
      </p:sp>
      <p:pic>
        <p:nvPicPr>
          <p:cNvPr id="9" name="Obrázek 8"/>
          <p:cNvPicPr/>
          <p:nvPr/>
        </p:nvPicPr>
        <p:blipFill>
          <a:blip r:embed="rId3"/>
          <a:stretch>
            <a:fillRect/>
          </a:stretch>
        </p:blipFill>
        <p:spPr>
          <a:xfrm>
            <a:off x="3764990" y="1473391"/>
            <a:ext cx="7672759" cy="5159884"/>
          </a:xfrm>
          <a:prstGeom prst="rect">
            <a:avLst/>
          </a:prstGeom>
        </p:spPr>
      </p:pic>
    </p:spTree>
    <p:extLst>
      <p:ext uri="{BB962C8B-B14F-4D97-AF65-F5344CB8AC3E}">
        <p14:creationId xmlns:p14="http://schemas.microsoft.com/office/powerpoint/2010/main" val="2075010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4867</Words>
  <Application>Microsoft Office PowerPoint</Application>
  <PresentationFormat>Širokoúhlá obrazovka</PresentationFormat>
  <Paragraphs>262</Paragraphs>
  <Slides>57</Slides>
  <Notes>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57</vt:i4>
      </vt:variant>
    </vt:vector>
  </HeadingPairs>
  <TitlesOfParts>
    <vt:vector size="63" baseType="lpstr">
      <vt:lpstr>Arial</vt:lpstr>
      <vt:lpstr>Calibri</vt:lpstr>
      <vt:lpstr>Calibri Light</vt:lpstr>
      <vt:lpstr>Symbol</vt:lpstr>
      <vt:lpstr>Times New Roman</vt:lpstr>
      <vt:lpstr>Motiv Office</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Josef B.</dc:creator>
  <cp:lastModifiedBy>Petr Suchánek</cp:lastModifiedBy>
  <cp:revision>48</cp:revision>
  <dcterms:created xsi:type="dcterms:W3CDTF">2018-05-01T11:53:06Z</dcterms:created>
  <dcterms:modified xsi:type="dcterms:W3CDTF">2021-09-11T12:26:01Z</dcterms:modified>
</cp:coreProperties>
</file>