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59" r:id="rId2"/>
    <p:sldId id="296" r:id="rId3"/>
    <p:sldId id="299" r:id="rId4"/>
    <p:sldId id="297" r:id="rId5"/>
    <p:sldId id="300" r:id="rId6"/>
    <p:sldId id="301" r:id="rId7"/>
    <p:sldId id="358" r:id="rId8"/>
    <p:sldId id="273" r:id="rId9"/>
    <p:sldId id="302" r:id="rId10"/>
    <p:sldId id="303" r:id="rId11"/>
    <p:sldId id="286" r:id="rId12"/>
    <p:sldId id="305" r:id="rId13"/>
    <p:sldId id="268" r:id="rId14"/>
    <p:sldId id="324" r:id="rId15"/>
    <p:sldId id="325" r:id="rId16"/>
    <p:sldId id="343" r:id="rId17"/>
    <p:sldId id="344" r:id="rId18"/>
    <p:sldId id="329" r:id="rId19"/>
    <p:sldId id="326" r:id="rId20"/>
    <p:sldId id="330" r:id="rId21"/>
    <p:sldId id="335" r:id="rId22"/>
    <p:sldId id="327" r:id="rId23"/>
    <p:sldId id="348" r:id="rId24"/>
    <p:sldId id="349" r:id="rId25"/>
    <p:sldId id="314" r:id="rId26"/>
    <p:sldId id="315" r:id="rId27"/>
    <p:sldId id="316" r:id="rId28"/>
    <p:sldId id="317" r:id="rId29"/>
    <p:sldId id="318" r:id="rId30"/>
    <p:sldId id="319" r:id="rId31"/>
    <p:sldId id="320" r:id="rId32"/>
    <p:sldId id="332" r:id="rId33"/>
    <p:sldId id="321" r:id="rId34"/>
    <p:sldId id="323" r:id="rId35"/>
    <p:sldId id="337" r:id="rId36"/>
    <p:sldId id="338" r:id="rId37"/>
    <p:sldId id="339" r:id="rId38"/>
    <p:sldId id="340" r:id="rId39"/>
    <p:sldId id="341" r:id="rId40"/>
    <p:sldId id="342" r:id="rId4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09"/>
    <p:restoredTop sz="94655"/>
  </p:normalViewPr>
  <p:slideViewPr>
    <p:cSldViewPr snapToGrid="0" snapToObjects="1">
      <p:cViewPr varScale="1">
        <p:scale>
          <a:sx n="102" d="100"/>
          <a:sy n="102" d="100"/>
        </p:scale>
        <p:origin x="200" y="7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áš Gongol" userId="6004f809-8ea5-41b2-b378-ad4f0af6f059" providerId="ADAL" clId="{C9DDC048-9625-6240-9AD9-FBFED3A0AA41}"/>
    <pc:docChg chg="custSel modSld modShowInfo">
      <pc:chgData name="Tomáš Gongol" userId="6004f809-8ea5-41b2-b378-ad4f0af6f059" providerId="ADAL" clId="{C9DDC048-9625-6240-9AD9-FBFED3A0AA41}" dt="2020-10-22T06:10:57.911" v="9" actId="2744"/>
      <pc:docMkLst>
        <pc:docMk/>
      </pc:docMkLst>
      <pc:sldChg chg="delSp mod">
        <pc:chgData name="Tomáš Gongol" userId="6004f809-8ea5-41b2-b378-ad4f0af6f059" providerId="ADAL" clId="{C9DDC048-9625-6240-9AD9-FBFED3A0AA41}" dt="2020-10-21T19:00:35.116" v="8" actId="478"/>
        <pc:sldMkLst>
          <pc:docMk/>
          <pc:sldMk cId="2673387322" sldId="349"/>
        </pc:sldMkLst>
        <pc:spChg chg="del">
          <ac:chgData name="Tomáš Gongol" userId="6004f809-8ea5-41b2-b378-ad4f0af6f059" providerId="ADAL" clId="{C9DDC048-9625-6240-9AD9-FBFED3A0AA41}" dt="2020-10-21T19:00:35.116" v="8" actId="478"/>
          <ac:spMkLst>
            <pc:docMk/>
            <pc:sldMk cId="2673387322" sldId="349"/>
            <ac:spMk id="83969" creationId="{B48BCA87-B54A-C54B-A164-A4608C20A8A5}"/>
          </ac:spMkLst>
        </pc:spChg>
      </pc:sldChg>
      <pc:sldChg chg="modSp mod">
        <pc:chgData name="Tomáš Gongol" userId="6004f809-8ea5-41b2-b378-ad4f0af6f059" providerId="ADAL" clId="{C9DDC048-9625-6240-9AD9-FBFED3A0AA41}" dt="2020-10-21T18:39:27.363" v="7" actId="20577"/>
        <pc:sldMkLst>
          <pc:docMk/>
          <pc:sldMk cId="2576343751" sldId="359"/>
        </pc:sldMkLst>
        <pc:spChg chg="mod">
          <ac:chgData name="Tomáš Gongol" userId="6004f809-8ea5-41b2-b378-ad4f0af6f059" providerId="ADAL" clId="{C9DDC048-9625-6240-9AD9-FBFED3A0AA41}" dt="2020-10-21T18:39:27.363" v="7" actId="20577"/>
          <ac:spMkLst>
            <pc:docMk/>
            <pc:sldMk cId="2576343751" sldId="359"/>
            <ac:spMk id="3" creationId="{59A9A552-2BAD-CE45-8A48-4C23C237914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55E277-4FF4-AE45-9950-0437CCBCB8ED}"/>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8AB4FD8-EDD0-4342-A86E-7E74DC2DD4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F079066-A139-7449-BD04-9F8539F1E8AF}"/>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5" name="Zástupný symbol pro zápatí 4">
            <a:extLst>
              <a:ext uri="{FF2B5EF4-FFF2-40B4-BE49-F238E27FC236}">
                <a16:creationId xmlns:a16="http://schemas.microsoft.com/office/drawing/2014/main" id="{97F0AE00-BF4F-2C48-8E4D-2428B77D3E3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070B2C8-244F-6540-B44E-808661E36DE8}"/>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3443392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B83586-ACB5-334F-9D2D-1D63B158A40F}"/>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C26792C-90B8-CB4F-81D9-FC2A08F06BD2}"/>
              </a:ext>
            </a:extLst>
          </p:cNvPr>
          <p:cNvSpPr>
            <a:spLocks noGrp="1"/>
          </p:cNvSpPr>
          <p:nvPr>
            <p:ph type="body" orient="vert" idx="1"/>
          </p:nvPr>
        </p:nvSpPr>
        <p:spPr/>
        <p:txBody>
          <a:bodyPr vert="eaVert"/>
          <a:lstStyle/>
          <a:p>
            <a:r>
              <a:rPr lang="cs-CZ"/>
              <a:t>Upravte styly předlohy textu.
Druhá úroveň
Třetí úroveň
Čtvrtá úroveň
Pátá úroveň</a:t>
            </a:r>
          </a:p>
        </p:txBody>
      </p:sp>
      <p:sp>
        <p:nvSpPr>
          <p:cNvPr id="4" name="Zástupný symbol pro datum 3">
            <a:extLst>
              <a:ext uri="{FF2B5EF4-FFF2-40B4-BE49-F238E27FC236}">
                <a16:creationId xmlns:a16="http://schemas.microsoft.com/office/drawing/2014/main" id="{AED9BAE3-42A0-1C4E-9EA8-70602BCC30A0}"/>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5" name="Zástupný symbol pro zápatí 4">
            <a:extLst>
              <a:ext uri="{FF2B5EF4-FFF2-40B4-BE49-F238E27FC236}">
                <a16:creationId xmlns:a16="http://schemas.microsoft.com/office/drawing/2014/main" id="{1CD7FF59-6AF7-A840-A76A-3603171BB7C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A0F3973-C1C4-084B-97EA-9559C6387522}"/>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2734705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57B22D27-AE0A-A74A-B95C-F006A19A9BA5}"/>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E405967C-9F6D-B64F-AE01-34B7538F91DA}"/>
              </a:ext>
            </a:extLst>
          </p:cNvPr>
          <p:cNvSpPr>
            <a:spLocks noGrp="1"/>
          </p:cNvSpPr>
          <p:nvPr>
            <p:ph type="body" orient="vert" idx="1"/>
          </p:nvPr>
        </p:nvSpPr>
        <p:spPr>
          <a:xfrm>
            <a:off x="838200" y="365125"/>
            <a:ext cx="7734300" cy="5811838"/>
          </a:xfrm>
        </p:spPr>
        <p:txBody>
          <a:bodyPr vert="eaVert"/>
          <a:lstStyle/>
          <a:p>
            <a:r>
              <a:rPr lang="cs-CZ"/>
              <a:t>Upravte styly předlohy textu.
Druhá úroveň
Třetí úroveň
Čtvrtá úroveň
Pátá úroveň</a:t>
            </a:r>
          </a:p>
        </p:txBody>
      </p:sp>
      <p:sp>
        <p:nvSpPr>
          <p:cNvPr id="4" name="Zástupný symbol pro datum 3">
            <a:extLst>
              <a:ext uri="{FF2B5EF4-FFF2-40B4-BE49-F238E27FC236}">
                <a16:creationId xmlns:a16="http://schemas.microsoft.com/office/drawing/2014/main" id="{E553E0CB-AD75-1B48-A17F-0EB6235C5D73}"/>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5" name="Zástupný symbol pro zápatí 4">
            <a:extLst>
              <a:ext uri="{FF2B5EF4-FFF2-40B4-BE49-F238E27FC236}">
                <a16:creationId xmlns:a16="http://schemas.microsoft.com/office/drawing/2014/main" id="{017B051F-E344-D240-9DED-0FFEAD47C21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913AAB2-490A-284E-959D-43FE24D2BD71}"/>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787875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0BC772-6C6F-7E42-BDB7-6BA574980C3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6FD42CDA-852A-6E46-86BE-F3CFE0E8F00E}"/>
              </a:ext>
            </a:extLst>
          </p:cNvPr>
          <p:cNvSpPr>
            <a:spLocks noGrp="1"/>
          </p:cNvSpPr>
          <p:nvPr>
            <p:ph idx="1"/>
          </p:nvPr>
        </p:nvSpPr>
        <p:spPr/>
        <p:txBody>
          <a:bodyPr/>
          <a:lstStyle/>
          <a:p>
            <a:r>
              <a:rPr lang="cs-CZ"/>
              <a:t>Upravte styly předlohy textu.
Druhá úroveň
Třetí úroveň
Čtvrtá úroveň
Pátá úroveň</a:t>
            </a:r>
          </a:p>
        </p:txBody>
      </p:sp>
      <p:sp>
        <p:nvSpPr>
          <p:cNvPr id="4" name="Zástupný symbol pro datum 3">
            <a:extLst>
              <a:ext uri="{FF2B5EF4-FFF2-40B4-BE49-F238E27FC236}">
                <a16:creationId xmlns:a16="http://schemas.microsoft.com/office/drawing/2014/main" id="{DF06EB61-5E8D-C140-8540-0FEB4569407F}"/>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5" name="Zástupný symbol pro zápatí 4">
            <a:extLst>
              <a:ext uri="{FF2B5EF4-FFF2-40B4-BE49-F238E27FC236}">
                <a16:creationId xmlns:a16="http://schemas.microsoft.com/office/drawing/2014/main" id="{1C92DD5F-0802-754F-B9BE-651318936F7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E33CACD-1A85-F440-81CC-E3A552B7039A}"/>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3435026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CF711F-4301-0047-B379-E6443F10DC85}"/>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A21981CD-632E-C647-B3D6-F32805DCB5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cs-CZ"/>
              <a:t>Upravte styly předlohy textu.
Druhá úroveň
Třetí úroveň
Čtvrtá úroveň
Pátá úroveň</a:t>
            </a:r>
          </a:p>
        </p:txBody>
      </p:sp>
      <p:sp>
        <p:nvSpPr>
          <p:cNvPr id="4" name="Zástupný symbol pro datum 3">
            <a:extLst>
              <a:ext uri="{FF2B5EF4-FFF2-40B4-BE49-F238E27FC236}">
                <a16:creationId xmlns:a16="http://schemas.microsoft.com/office/drawing/2014/main" id="{D1DC0E59-FBE3-9F49-B869-C7AE53DD8F34}"/>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5" name="Zástupný symbol pro zápatí 4">
            <a:extLst>
              <a:ext uri="{FF2B5EF4-FFF2-40B4-BE49-F238E27FC236}">
                <a16:creationId xmlns:a16="http://schemas.microsoft.com/office/drawing/2014/main" id="{A126BAEE-7F0A-8A46-810A-E62BD8E2DA7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173E4A4-D314-5245-A66C-5109D879B0FD}"/>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1315499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499ACC-8F53-6E4B-8E10-9A6D0DD5EBE1}"/>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AD584A10-B69B-1247-B82B-4EA8CB530166}"/>
              </a:ext>
            </a:extLst>
          </p:cNvPr>
          <p:cNvSpPr>
            <a:spLocks noGrp="1"/>
          </p:cNvSpPr>
          <p:nvPr>
            <p:ph sz="half" idx="1"/>
          </p:nvPr>
        </p:nvSpPr>
        <p:spPr>
          <a:xfrm>
            <a:off x="838200" y="1825625"/>
            <a:ext cx="5181600" cy="4351338"/>
          </a:xfrm>
        </p:spPr>
        <p:txBody>
          <a:bodyPr/>
          <a:lstStyle/>
          <a:p>
            <a:r>
              <a:rPr lang="cs-CZ"/>
              <a:t>Upravte styly předlohy textu.
Druhá úroveň
Třetí úroveň
Čtvrtá úroveň
Pátá úroveň</a:t>
            </a:r>
          </a:p>
        </p:txBody>
      </p:sp>
      <p:sp>
        <p:nvSpPr>
          <p:cNvPr id="4" name="Zástupný symbol pro obsah 3">
            <a:extLst>
              <a:ext uri="{FF2B5EF4-FFF2-40B4-BE49-F238E27FC236}">
                <a16:creationId xmlns:a16="http://schemas.microsoft.com/office/drawing/2014/main" id="{A464AA81-BFFD-2F44-BE66-7A15DB6025A6}"/>
              </a:ext>
            </a:extLst>
          </p:cNvPr>
          <p:cNvSpPr>
            <a:spLocks noGrp="1"/>
          </p:cNvSpPr>
          <p:nvPr>
            <p:ph sz="half" idx="2"/>
          </p:nvPr>
        </p:nvSpPr>
        <p:spPr>
          <a:xfrm>
            <a:off x="6172200" y="1825625"/>
            <a:ext cx="5181600" cy="4351338"/>
          </a:xfrm>
        </p:spPr>
        <p:txBody>
          <a:bodyPr/>
          <a:lstStyle/>
          <a:p>
            <a:r>
              <a:rPr lang="cs-CZ"/>
              <a:t>Upravte styly předlohy textu.
Druhá úroveň
Třetí úroveň
Čtvrtá úroveň
Pátá úroveň</a:t>
            </a:r>
          </a:p>
        </p:txBody>
      </p:sp>
      <p:sp>
        <p:nvSpPr>
          <p:cNvPr id="5" name="Zástupný symbol pro datum 4">
            <a:extLst>
              <a:ext uri="{FF2B5EF4-FFF2-40B4-BE49-F238E27FC236}">
                <a16:creationId xmlns:a16="http://schemas.microsoft.com/office/drawing/2014/main" id="{93688107-05A7-A84E-BD40-E2A1B70B1C3B}"/>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6" name="Zástupný symbol pro zápatí 5">
            <a:extLst>
              <a:ext uri="{FF2B5EF4-FFF2-40B4-BE49-F238E27FC236}">
                <a16:creationId xmlns:a16="http://schemas.microsoft.com/office/drawing/2014/main" id="{F890C810-86ED-144B-81A0-7B8774E2A887}"/>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F502DE9-2DD6-2348-A243-C878DDDEE889}"/>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808350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E3D207-4784-E14C-9F81-3D7D1152F005}"/>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DD8AC95E-3E84-D44B-8102-7F9AFE0738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cs-CZ"/>
              <a:t>Upravte styly předlohy textu.
Druhá úroveň
Třetí úroveň
Čtvrtá úroveň
Pátá úroveň</a:t>
            </a:r>
          </a:p>
        </p:txBody>
      </p:sp>
      <p:sp>
        <p:nvSpPr>
          <p:cNvPr id="4" name="Zástupný symbol pro obsah 3">
            <a:extLst>
              <a:ext uri="{FF2B5EF4-FFF2-40B4-BE49-F238E27FC236}">
                <a16:creationId xmlns:a16="http://schemas.microsoft.com/office/drawing/2014/main" id="{A70196FB-0D2C-7C42-BDA8-85B13C042757}"/>
              </a:ext>
            </a:extLst>
          </p:cNvPr>
          <p:cNvSpPr>
            <a:spLocks noGrp="1"/>
          </p:cNvSpPr>
          <p:nvPr>
            <p:ph sz="half" idx="2"/>
          </p:nvPr>
        </p:nvSpPr>
        <p:spPr>
          <a:xfrm>
            <a:off x="839788" y="2505075"/>
            <a:ext cx="5157787" cy="3684588"/>
          </a:xfrm>
        </p:spPr>
        <p:txBody>
          <a:bodyPr/>
          <a:lstStyle/>
          <a:p>
            <a:r>
              <a:rPr lang="cs-CZ"/>
              <a:t>Upravte styly předlohy textu.
Druhá úroveň
Třetí úroveň
Čtvrtá úroveň
Pátá úroveň</a:t>
            </a:r>
          </a:p>
        </p:txBody>
      </p:sp>
      <p:sp>
        <p:nvSpPr>
          <p:cNvPr id="5" name="Zástupný symbol pro text 4">
            <a:extLst>
              <a:ext uri="{FF2B5EF4-FFF2-40B4-BE49-F238E27FC236}">
                <a16:creationId xmlns:a16="http://schemas.microsoft.com/office/drawing/2014/main" id="{C424C8AC-CCA7-584C-B471-C77706B594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cs-CZ"/>
              <a:t>Upravte styly předlohy textu.
Druhá úroveň
Třetí úroveň
Čtvrtá úroveň
Pátá úroveň</a:t>
            </a:r>
          </a:p>
        </p:txBody>
      </p:sp>
      <p:sp>
        <p:nvSpPr>
          <p:cNvPr id="6" name="Zástupný symbol pro obsah 5">
            <a:extLst>
              <a:ext uri="{FF2B5EF4-FFF2-40B4-BE49-F238E27FC236}">
                <a16:creationId xmlns:a16="http://schemas.microsoft.com/office/drawing/2014/main" id="{62228FAE-5607-CB41-B1BF-7FBD219AB44F}"/>
              </a:ext>
            </a:extLst>
          </p:cNvPr>
          <p:cNvSpPr>
            <a:spLocks noGrp="1"/>
          </p:cNvSpPr>
          <p:nvPr>
            <p:ph sz="quarter" idx="4"/>
          </p:nvPr>
        </p:nvSpPr>
        <p:spPr>
          <a:xfrm>
            <a:off x="6172200" y="2505075"/>
            <a:ext cx="5183188" cy="3684588"/>
          </a:xfrm>
        </p:spPr>
        <p:txBody>
          <a:bodyPr/>
          <a:lstStyle/>
          <a:p>
            <a:r>
              <a:rPr lang="cs-CZ"/>
              <a:t>Upravte styly předlohy textu.
Druhá úroveň
Třetí úroveň
Čtvrtá úroveň
Pátá úroveň</a:t>
            </a:r>
          </a:p>
        </p:txBody>
      </p:sp>
      <p:sp>
        <p:nvSpPr>
          <p:cNvPr id="7" name="Zástupný symbol pro datum 6">
            <a:extLst>
              <a:ext uri="{FF2B5EF4-FFF2-40B4-BE49-F238E27FC236}">
                <a16:creationId xmlns:a16="http://schemas.microsoft.com/office/drawing/2014/main" id="{F89961F3-D708-034B-8F2C-0ADFEA026EC3}"/>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8" name="Zástupný symbol pro zápatí 7">
            <a:extLst>
              <a:ext uri="{FF2B5EF4-FFF2-40B4-BE49-F238E27FC236}">
                <a16:creationId xmlns:a16="http://schemas.microsoft.com/office/drawing/2014/main" id="{154CE2AA-A4E4-6B42-AE41-A9705BB74A98}"/>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D6F8569B-BCD7-574A-B53B-1EEA19EF5A26}"/>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3504946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589CAA-43B1-574D-AA83-54892B6033A2}"/>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2816EC12-0E91-2440-B4D6-79D04B4E2E42}"/>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4" name="Zástupný symbol pro zápatí 3">
            <a:extLst>
              <a:ext uri="{FF2B5EF4-FFF2-40B4-BE49-F238E27FC236}">
                <a16:creationId xmlns:a16="http://schemas.microsoft.com/office/drawing/2014/main" id="{FAAEA224-0250-3442-A6F1-2FACA80DB761}"/>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15CF728C-E2A8-D641-9F93-CD87195FD3DC}"/>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1194764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6CBC9A27-0763-F541-8260-B3DA7FCFA15F}"/>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3" name="Zástupný symbol pro zápatí 2">
            <a:extLst>
              <a:ext uri="{FF2B5EF4-FFF2-40B4-BE49-F238E27FC236}">
                <a16:creationId xmlns:a16="http://schemas.microsoft.com/office/drawing/2014/main" id="{EE1E36C4-B4CB-7C45-B539-99C6CB0B413A}"/>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1D58D9CA-5BA1-4C4B-B5CE-A04319A84CCD}"/>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1861924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861480-8379-7F42-8C2F-A672C5F7779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802DEF46-5A7C-4A47-97C7-D78A6DB574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cs-CZ"/>
              <a:t>Upravte styly předlohy textu.
Druhá úroveň
Třetí úroveň
Čtvrtá úroveň
Pátá úroveň</a:t>
            </a:r>
          </a:p>
        </p:txBody>
      </p:sp>
      <p:sp>
        <p:nvSpPr>
          <p:cNvPr id="4" name="Zástupný symbol pro text 3">
            <a:extLst>
              <a:ext uri="{FF2B5EF4-FFF2-40B4-BE49-F238E27FC236}">
                <a16:creationId xmlns:a16="http://schemas.microsoft.com/office/drawing/2014/main" id="{86FEB6C8-425B-AC42-B8D0-25A048BEF0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cs-CZ"/>
              <a:t>Upravte styly předlohy textu.
Druhá úroveň
Třetí úroveň
Čtvrtá úroveň
Pátá úroveň</a:t>
            </a:r>
          </a:p>
        </p:txBody>
      </p:sp>
      <p:sp>
        <p:nvSpPr>
          <p:cNvPr id="5" name="Zástupný symbol pro datum 4">
            <a:extLst>
              <a:ext uri="{FF2B5EF4-FFF2-40B4-BE49-F238E27FC236}">
                <a16:creationId xmlns:a16="http://schemas.microsoft.com/office/drawing/2014/main" id="{FF27326F-0D0B-9141-A6F8-5C19823250BC}"/>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6" name="Zástupný symbol pro zápatí 5">
            <a:extLst>
              <a:ext uri="{FF2B5EF4-FFF2-40B4-BE49-F238E27FC236}">
                <a16:creationId xmlns:a16="http://schemas.microsoft.com/office/drawing/2014/main" id="{E6764590-4F10-854F-B17D-37FBF8A408A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5CF430D-F7DC-A34D-B77C-D1D4EA7F8798}"/>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3658037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499E29-50F8-D842-9415-5A351F7E482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E773B83C-F28A-BE43-AB8D-4AFDD0C55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9EA7A35D-71A2-6A45-A717-197CBD39D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cs-CZ"/>
              <a:t>Upravte styly předlohy textu.
Druhá úroveň
Třetí úroveň
Čtvrtá úroveň
Pátá úroveň</a:t>
            </a:r>
          </a:p>
        </p:txBody>
      </p:sp>
      <p:sp>
        <p:nvSpPr>
          <p:cNvPr id="5" name="Zástupný symbol pro datum 4">
            <a:extLst>
              <a:ext uri="{FF2B5EF4-FFF2-40B4-BE49-F238E27FC236}">
                <a16:creationId xmlns:a16="http://schemas.microsoft.com/office/drawing/2014/main" id="{76ACF261-4B45-6A43-9421-62FEE08A7924}"/>
              </a:ext>
            </a:extLst>
          </p:cNvPr>
          <p:cNvSpPr>
            <a:spLocks noGrp="1"/>
          </p:cNvSpPr>
          <p:nvPr>
            <p:ph type="dt" sz="half" idx="10"/>
          </p:nvPr>
        </p:nvSpPr>
        <p:spPr/>
        <p:txBody>
          <a:bodyPr/>
          <a:lstStyle/>
          <a:p>
            <a:fld id="{263E1113-65AC-3B4D-A5DF-2A839BE081D1}" type="datetimeFigureOut">
              <a:rPr lang="cs-CZ" smtClean="0"/>
              <a:t>22.10.2020</a:t>
            </a:fld>
            <a:endParaRPr lang="cs-CZ"/>
          </a:p>
        </p:txBody>
      </p:sp>
      <p:sp>
        <p:nvSpPr>
          <p:cNvPr id="6" name="Zástupný symbol pro zápatí 5">
            <a:extLst>
              <a:ext uri="{FF2B5EF4-FFF2-40B4-BE49-F238E27FC236}">
                <a16:creationId xmlns:a16="http://schemas.microsoft.com/office/drawing/2014/main" id="{CA6C19DE-578B-864D-A9A9-E462ACC428D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9CF60BA-79DF-1D46-8B22-8CA3D3CB1B46}"/>
              </a:ext>
            </a:extLst>
          </p:cNvPr>
          <p:cNvSpPr>
            <a:spLocks noGrp="1"/>
          </p:cNvSpPr>
          <p:nvPr>
            <p:ph type="sldNum" sz="quarter" idx="12"/>
          </p:nvPr>
        </p:nvSpPr>
        <p:spPr/>
        <p:txBody>
          <a:bodyPr/>
          <a:lstStyle/>
          <a:p>
            <a:fld id="{7BE84106-31BB-C645-A015-7818C46BF26A}" type="slidenum">
              <a:rPr lang="cs-CZ" smtClean="0"/>
              <a:t>‹#›</a:t>
            </a:fld>
            <a:endParaRPr lang="cs-CZ"/>
          </a:p>
        </p:txBody>
      </p:sp>
    </p:spTree>
    <p:extLst>
      <p:ext uri="{BB962C8B-B14F-4D97-AF65-F5344CB8AC3E}">
        <p14:creationId xmlns:p14="http://schemas.microsoft.com/office/powerpoint/2010/main" val="2461912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77044D2-8307-5341-B5C6-779AB063DA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37255120-F094-3942-9FA5-E72C804EBF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cs-CZ"/>
              <a:t>Upravte styly předlohy textu.
Druhá úroveň
Třetí úroveň
Čtvrtá úroveň
Pátá úroveň</a:t>
            </a:r>
          </a:p>
        </p:txBody>
      </p:sp>
      <p:sp>
        <p:nvSpPr>
          <p:cNvPr id="4" name="Zástupný symbol pro datum 3">
            <a:extLst>
              <a:ext uri="{FF2B5EF4-FFF2-40B4-BE49-F238E27FC236}">
                <a16:creationId xmlns:a16="http://schemas.microsoft.com/office/drawing/2014/main" id="{7EFBEC68-10AC-5943-AB93-A4B5604643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3E1113-65AC-3B4D-A5DF-2A839BE081D1}" type="datetimeFigureOut">
              <a:rPr lang="cs-CZ" smtClean="0"/>
              <a:t>22.10.2020</a:t>
            </a:fld>
            <a:endParaRPr lang="cs-CZ"/>
          </a:p>
        </p:txBody>
      </p:sp>
      <p:sp>
        <p:nvSpPr>
          <p:cNvPr id="5" name="Zástupný symbol pro zápatí 4">
            <a:extLst>
              <a:ext uri="{FF2B5EF4-FFF2-40B4-BE49-F238E27FC236}">
                <a16:creationId xmlns:a16="http://schemas.microsoft.com/office/drawing/2014/main" id="{CFBB5714-E1AA-C941-9550-13F9F14FC9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1551F0F9-87C1-AC4A-A771-A4EA4DE390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E84106-31BB-C645-A015-7818C46BF26A}" type="slidenum">
              <a:rPr lang="cs-CZ" smtClean="0"/>
              <a:t>‹#›</a:t>
            </a:fld>
            <a:endParaRPr lang="cs-CZ"/>
          </a:p>
        </p:txBody>
      </p:sp>
    </p:spTree>
    <p:extLst>
      <p:ext uri="{BB962C8B-B14F-4D97-AF65-F5344CB8AC3E}">
        <p14:creationId xmlns:p14="http://schemas.microsoft.com/office/powerpoint/2010/main" val="1228558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https://upload.wikimedia.org/wikipedia/commons/thumb/8/8f/Checkmark.svg/450px-Checkmark.svg.pn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138FA9-A2A6-4347-A622-D72A209EF2F1}"/>
              </a:ext>
            </a:extLst>
          </p:cNvPr>
          <p:cNvSpPr>
            <a:spLocks noGrp="1"/>
          </p:cNvSpPr>
          <p:nvPr>
            <p:ph type="ctrTitle"/>
          </p:nvPr>
        </p:nvSpPr>
        <p:spPr/>
        <p:txBody>
          <a:bodyPr/>
          <a:lstStyle/>
          <a:p>
            <a:r>
              <a:rPr lang="cs-CZ" dirty="0"/>
              <a:t>Internetové právo</a:t>
            </a:r>
          </a:p>
        </p:txBody>
      </p:sp>
      <p:sp>
        <p:nvSpPr>
          <p:cNvPr id="3" name="Podnadpis 2">
            <a:extLst>
              <a:ext uri="{FF2B5EF4-FFF2-40B4-BE49-F238E27FC236}">
                <a16:creationId xmlns:a16="http://schemas.microsoft.com/office/drawing/2014/main" id="{59A9A552-2BAD-CE45-8A48-4C23C2379141}"/>
              </a:ext>
            </a:extLst>
          </p:cNvPr>
          <p:cNvSpPr>
            <a:spLocks noGrp="1"/>
          </p:cNvSpPr>
          <p:nvPr>
            <p:ph type="subTitle" idx="1"/>
          </p:nvPr>
        </p:nvSpPr>
        <p:spPr/>
        <p:txBody>
          <a:bodyPr/>
          <a:lstStyle/>
          <a:p>
            <a:r>
              <a:rPr lang="cs-CZ" dirty="0"/>
              <a:t>Autorské právo na internetu II.</a:t>
            </a:r>
          </a:p>
          <a:p>
            <a:endParaRPr lang="cs-CZ" dirty="0"/>
          </a:p>
          <a:p>
            <a:r>
              <a:rPr lang="cs-CZ" dirty="0"/>
              <a:t>doc. Mgr. Tomáš Gongol, Ph.D.</a:t>
            </a:r>
          </a:p>
        </p:txBody>
      </p:sp>
    </p:spTree>
    <p:extLst>
      <p:ext uri="{BB962C8B-B14F-4D97-AF65-F5344CB8AC3E}">
        <p14:creationId xmlns:p14="http://schemas.microsoft.com/office/powerpoint/2010/main" val="2576343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a:extLst>
              <a:ext uri="{FF2B5EF4-FFF2-40B4-BE49-F238E27FC236}">
                <a16:creationId xmlns:a16="http://schemas.microsoft.com/office/drawing/2014/main" id="{B4443088-2385-4142-A52B-DAD5C3BBC304}"/>
              </a:ext>
            </a:extLst>
          </p:cNvPr>
          <p:cNvSpPr>
            <a:spLocks noGrp="1" noChangeArrowheads="1"/>
          </p:cNvSpPr>
          <p:nvPr>
            <p:ph type="title"/>
          </p:nvPr>
        </p:nvSpPr>
        <p:spPr>
          <a:xfrm>
            <a:off x="1992313" y="1"/>
            <a:ext cx="8229600" cy="981075"/>
          </a:xfrm>
          <a:noFill/>
        </p:spPr>
        <p:txBody>
          <a:bodyPr/>
          <a:lstStyle/>
          <a:p>
            <a:pPr eaLnBrk="1" hangingPunct="1"/>
            <a:r>
              <a:rPr lang="cs-CZ" altLang="en-US"/>
              <a:t>Další užití</a:t>
            </a:r>
          </a:p>
        </p:txBody>
      </p:sp>
      <p:sp>
        <p:nvSpPr>
          <p:cNvPr id="44034" name="Rectangle 3">
            <a:extLst>
              <a:ext uri="{FF2B5EF4-FFF2-40B4-BE49-F238E27FC236}">
                <a16:creationId xmlns:a16="http://schemas.microsoft.com/office/drawing/2014/main" id="{0A27C152-A070-CA44-83C0-02882C093AF3}"/>
              </a:ext>
            </a:extLst>
          </p:cNvPr>
          <p:cNvSpPr>
            <a:spLocks noGrp="1" noChangeArrowheads="1"/>
          </p:cNvSpPr>
          <p:nvPr>
            <p:ph idx="1"/>
          </p:nvPr>
        </p:nvSpPr>
        <p:spPr>
          <a:xfrm>
            <a:off x="1992313" y="981076"/>
            <a:ext cx="8229600" cy="5688013"/>
          </a:xfrm>
        </p:spPr>
        <p:txBody>
          <a:bodyPr/>
          <a:lstStyle/>
          <a:p>
            <a:pPr eaLnBrk="1" hangingPunct="1">
              <a:lnSpc>
                <a:spcPct val="90000"/>
              </a:lnSpc>
            </a:pPr>
            <a:r>
              <a:rPr lang="cs-CZ" altLang="en-US"/>
              <a:t>Užití díla umístěného </a:t>
            </a:r>
            <a:r>
              <a:rPr lang="cs-CZ" altLang="en-US" b="1"/>
              <a:t>na veřejném prostranství</a:t>
            </a:r>
          </a:p>
          <a:p>
            <a:pPr lvl="1" eaLnBrk="1" hangingPunct="1">
              <a:lnSpc>
                <a:spcPct val="90000"/>
              </a:lnSpc>
            </a:pPr>
            <a:r>
              <a:rPr lang="cs-CZ" altLang="en-US"/>
              <a:t>Vyjádření plastik či architektury </a:t>
            </a:r>
            <a:r>
              <a:rPr lang="cs-CZ" altLang="en-US" u="sng"/>
              <a:t>fotografií</a:t>
            </a:r>
            <a:r>
              <a:rPr lang="cs-CZ" altLang="en-US"/>
              <a:t>, </a:t>
            </a:r>
            <a:r>
              <a:rPr lang="cs-CZ" altLang="en-US" u="sng"/>
              <a:t>filmem</a:t>
            </a:r>
            <a:r>
              <a:rPr lang="cs-CZ" altLang="en-US"/>
              <a:t>, </a:t>
            </a:r>
            <a:r>
              <a:rPr lang="cs-CZ" altLang="en-US" u="sng"/>
              <a:t>malbou</a:t>
            </a:r>
            <a:r>
              <a:rPr lang="cs-CZ" altLang="en-US"/>
              <a:t> atd.</a:t>
            </a:r>
          </a:p>
          <a:p>
            <a:pPr lvl="1" eaLnBrk="1" hangingPunct="1">
              <a:lnSpc>
                <a:spcPct val="90000"/>
              </a:lnSpc>
            </a:pPr>
            <a:r>
              <a:rPr lang="cs-CZ" altLang="en-US"/>
              <a:t>bez toho by nešlo zhotovit </a:t>
            </a:r>
            <a:r>
              <a:rPr lang="cs-CZ" altLang="en-US" u="sng"/>
              <a:t>např. pohlednici města</a:t>
            </a:r>
          </a:p>
          <a:p>
            <a:pPr eaLnBrk="1" hangingPunct="1">
              <a:lnSpc>
                <a:spcPct val="90000"/>
              </a:lnSpc>
            </a:pPr>
            <a:r>
              <a:rPr lang="cs-CZ" altLang="en-US" b="1"/>
              <a:t>Technická kopie </a:t>
            </a:r>
            <a:r>
              <a:rPr lang="cs-CZ" altLang="en-US"/>
              <a:t>při přenosu díla počítačovou sítí</a:t>
            </a:r>
          </a:p>
          <a:p>
            <a:pPr lvl="1" eaLnBrk="1" hangingPunct="1">
              <a:lnSpc>
                <a:spcPct val="90000"/>
              </a:lnSpc>
            </a:pPr>
            <a:r>
              <a:rPr lang="cs-CZ" altLang="en-US"/>
              <a:t>Dočasné a náhodné technické rozmnoženiny</a:t>
            </a:r>
          </a:p>
          <a:p>
            <a:pPr lvl="2" eaLnBrk="1" hangingPunct="1">
              <a:lnSpc>
                <a:spcPct val="90000"/>
              </a:lnSpc>
            </a:pPr>
            <a:r>
              <a:rPr lang="cs-CZ" altLang="en-US"/>
              <a:t>Zajišťují </a:t>
            </a:r>
            <a:r>
              <a:rPr lang="cs-CZ" altLang="en-US" u="sng"/>
              <a:t>přenos v sítí </a:t>
            </a:r>
            <a:r>
              <a:rPr lang="cs-CZ" altLang="en-US"/>
              <a:t>(</a:t>
            </a:r>
            <a:r>
              <a:rPr lang="cs-CZ" altLang="en-US" b="1"/>
              <a:t>caching</a:t>
            </a:r>
            <a:r>
              <a:rPr lang="cs-CZ" altLang="en-US"/>
              <a:t> v uzlových bodech)</a:t>
            </a:r>
          </a:p>
          <a:p>
            <a:pPr lvl="2" eaLnBrk="1" hangingPunct="1">
              <a:lnSpc>
                <a:spcPct val="90000"/>
              </a:lnSpc>
            </a:pPr>
            <a:r>
              <a:rPr lang="cs-CZ" altLang="en-US"/>
              <a:t>Umožňují </a:t>
            </a:r>
            <a:r>
              <a:rPr lang="cs-CZ" altLang="en-US" u="sng"/>
              <a:t>letmé čtení </a:t>
            </a:r>
            <a:r>
              <a:rPr lang="cs-CZ" altLang="en-US"/>
              <a:t>na dobu dočasnou (</a:t>
            </a:r>
            <a:r>
              <a:rPr lang="cs-CZ" altLang="en-US" b="1"/>
              <a:t>browsing</a:t>
            </a:r>
            <a:r>
              <a:rPr lang="cs-CZ" altLang="en-US"/>
              <a:t>) – na jeho základě se může zákazník rozhodnout zda koupí.</a:t>
            </a:r>
          </a:p>
        </p:txBody>
      </p:sp>
    </p:spTree>
    <p:extLst>
      <p:ext uri="{BB962C8B-B14F-4D97-AF65-F5344CB8AC3E}">
        <p14:creationId xmlns:p14="http://schemas.microsoft.com/office/powerpoint/2010/main" val="2376542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a:extLst>
              <a:ext uri="{FF2B5EF4-FFF2-40B4-BE49-F238E27FC236}">
                <a16:creationId xmlns:a16="http://schemas.microsoft.com/office/drawing/2014/main" id="{5D5D0D29-4D9D-B84D-BCF2-0ACE4306ABA3}"/>
              </a:ext>
            </a:extLst>
          </p:cNvPr>
          <p:cNvSpPr>
            <a:spLocks noGrp="1" noChangeArrowheads="1"/>
          </p:cNvSpPr>
          <p:nvPr>
            <p:ph type="title"/>
          </p:nvPr>
        </p:nvSpPr>
        <p:spPr/>
        <p:txBody>
          <a:bodyPr/>
          <a:lstStyle/>
          <a:p>
            <a:pPr eaLnBrk="1" hangingPunct="1"/>
            <a:r>
              <a:rPr lang="cs-CZ" altLang="en-US"/>
              <a:t>Jiná majetková práva</a:t>
            </a:r>
          </a:p>
        </p:txBody>
      </p:sp>
      <p:sp>
        <p:nvSpPr>
          <p:cNvPr id="45058" name="Rectangle 3">
            <a:extLst>
              <a:ext uri="{FF2B5EF4-FFF2-40B4-BE49-F238E27FC236}">
                <a16:creationId xmlns:a16="http://schemas.microsoft.com/office/drawing/2014/main" id="{5027A545-A63C-F849-A909-9678C5AF5F44}"/>
              </a:ext>
            </a:extLst>
          </p:cNvPr>
          <p:cNvSpPr>
            <a:spLocks noGrp="1" noChangeArrowheads="1"/>
          </p:cNvSpPr>
          <p:nvPr>
            <p:ph idx="1"/>
          </p:nvPr>
        </p:nvSpPr>
        <p:spPr>
          <a:xfrm>
            <a:off x="1992313" y="1412876"/>
            <a:ext cx="8229600" cy="5040313"/>
          </a:xfrm>
        </p:spPr>
        <p:txBody>
          <a:bodyPr/>
          <a:lstStyle/>
          <a:p>
            <a:pPr lvl="1" eaLnBrk="1" hangingPunct="1">
              <a:lnSpc>
                <a:spcPct val="90000"/>
              </a:lnSpc>
            </a:pPr>
            <a:r>
              <a:rPr lang="cs-CZ" altLang="en-US"/>
              <a:t>Odměna v souvislosti s </a:t>
            </a:r>
            <a:r>
              <a:rPr lang="cs-CZ" altLang="en-US" b="1" u="sng"/>
              <a:t>nenahranými nosiči</a:t>
            </a:r>
          </a:p>
          <a:p>
            <a:pPr lvl="2" eaLnBrk="1" hangingPunct="1">
              <a:lnSpc>
                <a:spcPct val="90000"/>
              </a:lnSpc>
            </a:pPr>
            <a:r>
              <a:rPr lang="cs-CZ" altLang="en-US"/>
              <a:t>Tuzemský výrobce nebo dovozce - 4% z prodejní ceny nosiče</a:t>
            </a:r>
          </a:p>
          <a:p>
            <a:pPr lvl="1" eaLnBrk="1" hangingPunct="1">
              <a:lnSpc>
                <a:spcPct val="90000"/>
              </a:lnSpc>
            </a:pPr>
            <a:r>
              <a:rPr lang="cs-CZ" altLang="en-US"/>
              <a:t>Odměna v souvislosti s </a:t>
            </a:r>
            <a:r>
              <a:rPr lang="cs-CZ" altLang="en-US" b="1" u="sng"/>
              <a:t>přístroji umožňujícími kopie nosiče</a:t>
            </a:r>
          </a:p>
          <a:p>
            <a:pPr lvl="2" eaLnBrk="1" hangingPunct="1">
              <a:lnSpc>
                <a:spcPct val="90000"/>
              </a:lnSpc>
            </a:pPr>
            <a:r>
              <a:rPr lang="cs-CZ" altLang="en-US"/>
              <a:t>Tuzemský výrobce nebo dovozce </a:t>
            </a:r>
          </a:p>
          <a:p>
            <a:pPr lvl="3" eaLnBrk="1" hangingPunct="1">
              <a:lnSpc>
                <a:spcPct val="90000"/>
              </a:lnSpc>
            </a:pPr>
            <a:r>
              <a:rPr lang="cs-CZ" altLang="en-US"/>
              <a:t>magnetofon, videopřístroj – 1,5% z prodejní ceny </a:t>
            </a:r>
          </a:p>
          <a:p>
            <a:pPr lvl="3" eaLnBrk="1" hangingPunct="1">
              <a:lnSpc>
                <a:spcPct val="90000"/>
              </a:lnSpc>
            </a:pPr>
            <a:r>
              <a:rPr lang="cs-CZ" altLang="en-US"/>
              <a:t>rozhlasové a TV přijímače umožňující nahrávání – 1,5 % z prodejní ceny</a:t>
            </a:r>
          </a:p>
          <a:p>
            <a:pPr lvl="1" eaLnBrk="1" hangingPunct="1">
              <a:lnSpc>
                <a:spcPct val="90000"/>
              </a:lnSpc>
            </a:pPr>
            <a:r>
              <a:rPr lang="cs-CZ" altLang="en-US"/>
              <a:t>Odměna v souvislosti s </a:t>
            </a:r>
            <a:r>
              <a:rPr lang="cs-CZ" altLang="en-US" b="1" u="sng"/>
              <a:t>kopírovacími přístroji</a:t>
            </a:r>
          </a:p>
          <a:p>
            <a:pPr lvl="2" eaLnBrk="1" hangingPunct="1">
              <a:lnSpc>
                <a:spcPct val="90000"/>
              </a:lnSpc>
            </a:pPr>
            <a:r>
              <a:rPr lang="cs-CZ" altLang="en-US"/>
              <a:t>Tuzemský výrobce nebo dovozce – 650 až 12000 Kč podle výkonnostní kapacity (počet kopií za minutu)</a:t>
            </a:r>
          </a:p>
          <a:p>
            <a:pPr lvl="1" eaLnBrk="1" hangingPunct="1">
              <a:lnSpc>
                <a:spcPct val="90000"/>
              </a:lnSpc>
            </a:pPr>
            <a:r>
              <a:rPr lang="cs-CZ" altLang="en-US"/>
              <a:t>Odměna od </a:t>
            </a:r>
            <a:r>
              <a:rPr lang="cs-CZ" altLang="en-US" b="1" u="sng"/>
              <a:t>poskytovatele tiskového kopírování</a:t>
            </a:r>
          </a:p>
          <a:p>
            <a:pPr lvl="2" eaLnBrk="1" hangingPunct="1">
              <a:lnSpc>
                <a:spcPct val="90000"/>
              </a:lnSpc>
            </a:pPr>
            <a:r>
              <a:rPr lang="cs-CZ" altLang="en-US"/>
              <a:t>Černobílá kopie – 0,10 Kč</a:t>
            </a:r>
          </a:p>
          <a:p>
            <a:pPr lvl="2" eaLnBrk="1" hangingPunct="1">
              <a:lnSpc>
                <a:spcPct val="90000"/>
              </a:lnSpc>
            </a:pPr>
            <a:r>
              <a:rPr lang="cs-CZ" altLang="en-US"/>
              <a:t>Barevná kopie – 0,20 Kč</a:t>
            </a:r>
          </a:p>
        </p:txBody>
      </p:sp>
    </p:spTree>
    <p:extLst>
      <p:ext uri="{BB962C8B-B14F-4D97-AF65-F5344CB8AC3E}">
        <p14:creationId xmlns:p14="http://schemas.microsoft.com/office/powerpoint/2010/main" val="3282243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a:extLst>
              <a:ext uri="{FF2B5EF4-FFF2-40B4-BE49-F238E27FC236}">
                <a16:creationId xmlns:a16="http://schemas.microsoft.com/office/drawing/2014/main" id="{214FB49C-C203-E446-AADC-0011E1845BF8}"/>
              </a:ext>
            </a:extLst>
          </p:cNvPr>
          <p:cNvSpPr>
            <a:spLocks noGrp="1" noChangeArrowheads="1"/>
          </p:cNvSpPr>
          <p:nvPr>
            <p:ph type="title"/>
          </p:nvPr>
        </p:nvSpPr>
        <p:spPr>
          <a:noFill/>
        </p:spPr>
        <p:txBody>
          <a:bodyPr/>
          <a:lstStyle/>
          <a:p>
            <a:pPr eaLnBrk="1" hangingPunct="1"/>
            <a:r>
              <a:rPr lang="cs-CZ" altLang="en-US" sz="4000"/>
              <a:t>Odměna při opětovném prodeji originálu</a:t>
            </a:r>
          </a:p>
        </p:txBody>
      </p:sp>
      <p:sp>
        <p:nvSpPr>
          <p:cNvPr id="47106" name="Rectangle 3">
            <a:extLst>
              <a:ext uri="{FF2B5EF4-FFF2-40B4-BE49-F238E27FC236}">
                <a16:creationId xmlns:a16="http://schemas.microsoft.com/office/drawing/2014/main" id="{A34EDDB5-633C-DC46-BA6B-84AE076FE56E}"/>
              </a:ext>
            </a:extLst>
          </p:cNvPr>
          <p:cNvSpPr>
            <a:spLocks noGrp="1" noChangeArrowheads="1"/>
          </p:cNvSpPr>
          <p:nvPr>
            <p:ph idx="1"/>
          </p:nvPr>
        </p:nvSpPr>
        <p:spPr/>
        <p:txBody>
          <a:bodyPr/>
          <a:lstStyle/>
          <a:p>
            <a:pPr eaLnBrk="1" hangingPunct="1"/>
            <a:r>
              <a:rPr lang="cs-CZ" altLang="en-US"/>
              <a:t>„právo na slušné vypořádání“</a:t>
            </a:r>
          </a:p>
          <a:p>
            <a:pPr eaLnBrk="1" hangingPunct="1"/>
            <a:r>
              <a:rPr lang="cs-CZ" altLang="en-US" b="1" u="sng"/>
              <a:t>Autoři výtvarných děl </a:t>
            </a:r>
            <a:r>
              <a:rPr lang="cs-CZ" altLang="en-US"/>
              <a:t>dostávali jen při prvním prodeji originálu</a:t>
            </a:r>
          </a:p>
          <a:p>
            <a:pPr lvl="1" eaLnBrk="1" hangingPunct="1"/>
            <a:r>
              <a:rPr lang="cs-CZ" altLang="en-US"/>
              <a:t>Když se dílo později prosadí je prodáváno za mnohem vyšší částku</a:t>
            </a:r>
          </a:p>
          <a:p>
            <a:pPr eaLnBrk="1" hangingPunct="1"/>
            <a:r>
              <a:rPr lang="cs-CZ" altLang="en-US"/>
              <a:t>Platí prodávající kolektivnímu správci</a:t>
            </a:r>
          </a:p>
          <a:p>
            <a:pPr lvl="1" eaLnBrk="1" hangingPunct="1"/>
            <a:r>
              <a:rPr lang="cs-CZ" altLang="en-US"/>
              <a:t>5% z prodejní ceny 30 000 – 150 000</a:t>
            </a:r>
          </a:p>
          <a:p>
            <a:pPr lvl="1" eaLnBrk="1" hangingPunct="1"/>
            <a:r>
              <a:rPr lang="cs-CZ" altLang="en-US"/>
              <a:t>postupně se snižuje až na 2 % z ceny nad 7 500 000</a:t>
            </a:r>
          </a:p>
        </p:txBody>
      </p:sp>
    </p:spTree>
    <p:extLst>
      <p:ext uri="{BB962C8B-B14F-4D97-AF65-F5344CB8AC3E}">
        <p14:creationId xmlns:p14="http://schemas.microsoft.com/office/powerpoint/2010/main" val="1532601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a:extLst>
              <a:ext uri="{FF2B5EF4-FFF2-40B4-BE49-F238E27FC236}">
                <a16:creationId xmlns:a16="http://schemas.microsoft.com/office/drawing/2014/main" id="{286996DB-3AFD-AE48-A64B-259C0B51FE0D}"/>
              </a:ext>
            </a:extLst>
          </p:cNvPr>
          <p:cNvSpPr>
            <a:spLocks noGrp="1" noChangeArrowheads="1"/>
          </p:cNvSpPr>
          <p:nvPr>
            <p:ph type="title"/>
          </p:nvPr>
        </p:nvSpPr>
        <p:spPr/>
        <p:txBody>
          <a:bodyPr/>
          <a:lstStyle/>
          <a:p>
            <a:pPr eaLnBrk="1" hangingPunct="1"/>
            <a:r>
              <a:rPr lang="cs-CZ" altLang="en-US" sz="4000"/>
              <a:t>Časové omezení majetkových práv</a:t>
            </a:r>
          </a:p>
        </p:txBody>
      </p:sp>
      <p:sp>
        <p:nvSpPr>
          <p:cNvPr id="48130" name="Rectangle 3">
            <a:extLst>
              <a:ext uri="{FF2B5EF4-FFF2-40B4-BE49-F238E27FC236}">
                <a16:creationId xmlns:a16="http://schemas.microsoft.com/office/drawing/2014/main" id="{E069BE4D-6C80-8F4B-9011-843B236C0467}"/>
              </a:ext>
            </a:extLst>
          </p:cNvPr>
          <p:cNvSpPr>
            <a:spLocks noGrp="1" noChangeArrowheads="1"/>
          </p:cNvSpPr>
          <p:nvPr>
            <p:ph idx="1"/>
          </p:nvPr>
        </p:nvSpPr>
        <p:spPr/>
        <p:txBody>
          <a:bodyPr/>
          <a:lstStyle/>
          <a:p>
            <a:pPr marL="609600" indent="-609600" algn="ctr">
              <a:buNone/>
            </a:pPr>
            <a:endParaRPr lang="cs-CZ" altLang="en-US" b="1"/>
          </a:p>
          <a:p>
            <a:pPr marL="609600" indent="-609600">
              <a:buNone/>
            </a:pPr>
            <a:r>
              <a:rPr lang="cs-CZ" altLang="en-US" b="1"/>
              <a:t>Časové omezení</a:t>
            </a:r>
            <a:r>
              <a:rPr lang="cs-CZ" altLang="en-US"/>
              <a:t> majetkových práv autorských:</a:t>
            </a:r>
          </a:p>
          <a:p>
            <a:pPr marL="609600" indent="-609600">
              <a:buFontTx/>
              <a:buChar char="-"/>
            </a:pPr>
            <a:r>
              <a:rPr lang="cs-CZ" altLang="en-US"/>
              <a:t>obecná doba trvání je: po dobu života autora a </a:t>
            </a:r>
            <a:r>
              <a:rPr lang="cs-CZ" altLang="en-US" b="1" u="sng"/>
              <a:t>70 let po jeho smrti</a:t>
            </a:r>
          </a:p>
          <a:p>
            <a:pPr marL="609600" indent="-609600">
              <a:buFontTx/>
              <a:buChar char="-"/>
            </a:pPr>
            <a:endParaRPr lang="cs-CZ" altLang="en-US"/>
          </a:p>
          <a:p>
            <a:pPr marL="609600" indent="-609600">
              <a:buFontTx/>
              <a:buChar char="-"/>
            </a:pPr>
            <a:r>
              <a:rPr lang="en-US" altLang="en-US"/>
              <a:t>p</a:t>
            </a:r>
            <a:r>
              <a:rPr lang="cs-CZ" altLang="en-US"/>
              <a:t>o uplynutí doby majetkových práv autorských =</a:t>
            </a:r>
            <a:r>
              <a:rPr lang="en-US" altLang="en-US"/>
              <a:t>&gt;</a:t>
            </a:r>
            <a:r>
              <a:rPr lang="cs-CZ" altLang="en-US" b="1"/>
              <a:t>dílo volné či volně využitelné</a:t>
            </a:r>
            <a:r>
              <a:rPr lang="cs-CZ" altLang="en-US"/>
              <a:t>, tj. bez svolení autora či jeho právních předpisů a bezúplatně </a:t>
            </a:r>
          </a:p>
          <a:p>
            <a:pPr marL="609600" indent="-609600">
              <a:buNone/>
            </a:pPr>
            <a:endParaRPr lang="cs-CZ" altLang="en-US"/>
          </a:p>
        </p:txBody>
      </p:sp>
    </p:spTree>
    <p:extLst>
      <p:ext uri="{BB962C8B-B14F-4D97-AF65-F5344CB8AC3E}">
        <p14:creationId xmlns:p14="http://schemas.microsoft.com/office/powerpoint/2010/main" val="496894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a:extLst>
              <a:ext uri="{FF2B5EF4-FFF2-40B4-BE49-F238E27FC236}">
                <a16:creationId xmlns:a16="http://schemas.microsoft.com/office/drawing/2014/main" id="{9FEFEF1B-A17B-0D4B-A021-31E403DCECBD}"/>
              </a:ext>
            </a:extLst>
          </p:cNvPr>
          <p:cNvSpPr>
            <a:spLocks noGrp="1" noChangeArrowheads="1"/>
          </p:cNvSpPr>
          <p:nvPr>
            <p:ph type="title"/>
          </p:nvPr>
        </p:nvSpPr>
        <p:spPr>
          <a:noFill/>
        </p:spPr>
        <p:txBody>
          <a:bodyPr/>
          <a:lstStyle/>
          <a:p>
            <a:pPr eaLnBrk="1" hangingPunct="1"/>
            <a:r>
              <a:rPr lang="cs-CZ" altLang="en-US"/>
              <a:t>Zvláštní režim některých děl</a:t>
            </a:r>
          </a:p>
        </p:txBody>
      </p:sp>
      <p:sp>
        <p:nvSpPr>
          <p:cNvPr id="56322" name="Rectangle 3">
            <a:extLst>
              <a:ext uri="{FF2B5EF4-FFF2-40B4-BE49-F238E27FC236}">
                <a16:creationId xmlns:a16="http://schemas.microsoft.com/office/drawing/2014/main" id="{BD1EA789-4EF2-C84E-938B-FE172BBBDA04}"/>
              </a:ext>
            </a:extLst>
          </p:cNvPr>
          <p:cNvSpPr>
            <a:spLocks noGrp="1" noChangeArrowheads="1"/>
          </p:cNvSpPr>
          <p:nvPr>
            <p:ph idx="1"/>
          </p:nvPr>
        </p:nvSpPr>
        <p:spPr/>
        <p:txBody>
          <a:bodyPr/>
          <a:lstStyle/>
          <a:p>
            <a:pPr eaLnBrk="1" hangingPunct="1"/>
            <a:r>
              <a:rPr lang="cs-CZ" altLang="en-US"/>
              <a:t>Zaměstnanecké dílo</a:t>
            </a:r>
          </a:p>
          <a:p>
            <a:pPr eaLnBrk="1" hangingPunct="1"/>
            <a:r>
              <a:rPr lang="cs-CZ" altLang="en-US"/>
              <a:t>Struktura databáze</a:t>
            </a:r>
          </a:p>
          <a:p>
            <a:pPr eaLnBrk="1" hangingPunct="1"/>
            <a:r>
              <a:rPr lang="cs-CZ" altLang="en-US"/>
              <a:t>Dílo souborné</a:t>
            </a:r>
          </a:p>
          <a:p>
            <a:pPr eaLnBrk="1" hangingPunct="1"/>
            <a:r>
              <a:rPr lang="cs-CZ" altLang="en-US"/>
              <a:t>Zpracování a překlad</a:t>
            </a:r>
          </a:p>
          <a:p>
            <a:pPr eaLnBrk="1" hangingPunct="1"/>
            <a:r>
              <a:rPr lang="cs-CZ" altLang="en-US"/>
              <a:t>Počítačový program</a:t>
            </a:r>
          </a:p>
          <a:p>
            <a:pPr eaLnBrk="1" hangingPunct="1"/>
            <a:r>
              <a:rPr lang="cs-CZ" altLang="en-US"/>
              <a:t>Audiovizuální dílo</a:t>
            </a:r>
          </a:p>
          <a:p>
            <a:pPr eaLnBrk="1" hangingPunct="1"/>
            <a:r>
              <a:rPr lang="cs-CZ" altLang="en-US"/>
              <a:t>Školní dílo</a:t>
            </a:r>
          </a:p>
          <a:p>
            <a:pPr eaLnBrk="1" hangingPunct="1"/>
            <a:r>
              <a:rPr lang="cs-CZ" altLang="en-US"/>
              <a:t>Kolektivní dílo</a:t>
            </a:r>
          </a:p>
        </p:txBody>
      </p:sp>
    </p:spTree>
    <p:extLst>
      <p:ext uri="{BB962C8B-B14F-4D97-AF65-F5344CB8AC3E}">
        <p14:creationId xmlns:p14="http://schemas.microsoft.com/office/powerpoint/2010/main" val="780575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a:extLst>
              <a:ext uri="{FF2B5EF4-FFF2-40B4-BE49-F238E27FC236}">
                <a16:creationId xmlns:a16="http://schemas.microsoft.com/office/drawing/2014/main" id="{BED16BA8-C3E6-7047-804F-A3F55E0523CA}"/>
              </a:ext>
            </a:extLst>
          </p:cNvPr>
          <p:cNvSpPr>
            <a:spLocks noGrp="1" noChangeArrowheads="1"/>
          </p:cNvSpPr>
          <p:nvPr>
            <p:ph type="title"/>
          </p:nvPr>
        </p:nvSpPr>
        <p:spPr>
          <a:xfrm>
            <a:off x="1992313" y="1"/>
            <a:ext cx="8229600" cy="1196975"/>
          </a:xfrm>
          <a:noFill/>
        </p:spPr>
        <p:txBody>
          <a:bodyPr/>
          <a:lstStyle/>
          <a:p>
            <a:pPr eaLnBrk="1" hangingPunct="1"/>
            <a:r>
              <a:rPr lang="cs-CZ" altLang="en-US"/>
              <a:t>Zaměstnanecké dílo</a:t>
            </a:r>
          </a:p>
        </p:txBody>
      </p:sp>
      <p:sp>
        <p:nvSpPr>
          <p:cNvPr id="57346" name="Rectangle 3">
            <a:extLst>
              <a:ext uri="{FF2B5EF4-FFF2-40B4-BE49-F238E27FC236}">
                <a16:creationId xmlns:a16="http://schemas.microsoft.com/office/drawing/2014/main" id="{D9C530DC-E784-BA44-98FA-FDF19B9F00F8}"/>
              </a:ext>
            </a:extLst>
          </p:cNvPr>
          <p:cNvSpPr>
            <a:spLocks noGrp="1" noChangeArrowheads="1"/>
          </p:cNvSpPr>
          <p:nvPr>
            <p:ph idx="1"/>
          </p:nvPr>
        </p:nvSpPr>
        <p:spPr>
          <a:xfrm>
            <a:off x="1981200" y="1268414"/>
            <a:ext cx="8229600" cy="5329237"/>
          </a:xfrm>
        </p:spPr>
        <p:txBody>
          <a:bodyPr/>
          <a:lstStyle/>
          <a:p>
            <a:pPr eaLnBrk="1" hangingPunct="1">
              <a:lnSpc>
                <a:spcPct val="80000"/>
              </a:lnSpc>
            </a:pPr>
            <a:r>
              <a:rPr lang="cs-CZ" altLang="en-US" dirty="0"/>
              <a:t>Dílo vytvořené autorem ke splnění </a:t>
            </a:r>
            <a:r>
              <a:rPr lang="cs-CZ" altLang="en-US" u="sng" dirty="0"/>
              <a:t>pracovněprávních povinností</a:t>
            </a:r>
          </a:p>
          <a:p>
            <a:pPr eaLnBrk="1" hangingPunct="1">
              <a:lnSpc>
                <a:spcPct val="80000"/>
              </a:lnSpc>
            </a:pPr>
            <a:r>
              <a:rPr lang="cs-CZ" altLang="en-US" b="1" u="sng" dirty="0"/>
              <a:t>Posílení role zaměstnavatele</a:t>
            </a:r>
          </a:p>
          <a:p>
            <a:pPr lvl="1" eaLnBrk="1" hangingPunct="1">
              <a:lnSpc>
                <a:spcPct val="80000"/>
              </a:lnSpc>
            </a:pPr>
            <a:r>
              <a:rPr lang="cs-CZ" altLang="en-US" dirty="0"/>
              <a:t>Právo na </a:t>
            </a:r>
            <a:r>
              <a:rPr lang="cs-CZ" altLang="en-US" u="sng" dirty="0"/>
              <a:t>výkon veškerých </a:t>
            </a:r>
            <a:r>
              <a:rPr lang="cs-CZ" altLang="en-US" b="1" u="sng" dirty="0"/>
              <a:t>majetkových práv </a:t>
            </a:r>
            <a:r>
              <a:rPr lang="cs-CZ" altLang="en-US" dirty="0"/>
              <a:t>k zaměstnaneckému dílu </a:t>
            </a:r>
          </a:p>
          <a:p>
            <a:pPr lvl="1" eaLnBrk="1" hangingPunct="1">
              <a:lnSpc>
                <a:spcPct val="80000"/>
              </a:lnSpc>
            </a:pPr>
            <a:r>
              <a:rPr lang="cs-CZ" altLang="en-US" dirty="0"/>
              <a:t>Zaměstnavatel </a:t>
            </a:r>
            <a:r>
              <a:rPr lang="cs-CZ" altLang="en-US" u="sng" dirty="0"/>
              <a:t>oprávněn dílo </a:t>
            </a:r>
            <a:r>
              <a:rPr lang="cs-CZ" altLang="en-US" b="1" u="sng" dirty="0"/>
              <a:t>zveřejnit</a:t>
            </a:r>
            <a:r>
              <a:rPr lang="cs-CZ" altLang="en-US" dirty="0"/>
              <a:t>, </a:t>
            </a:r>
            <a:r>
              <a:rPr lang="cs-CZ" altLang="en-US" u="sng" dirty="0"/>
              <a:t>upravit</a:t>
            </a:r>
            <a:r>
              <a:rPr lang="cs-CZ" altLang="en-US" dirty="0"/>
              <a:t>, </a:t>
            </a:r>
            <a:r>
              <a:rPr lang="cs-CZ" altLang="en-US" u="sng" dirty="0"/>
              <a:t>zpracovat</a:t>
            </a:r>
            <a:r>
              <a:rPr lang="cs-CZ" altLang="en-US" dirty="0"/>
              <a:t>, případně </a:t>
            </a:r>
            <a:r>
              <a:rPr lang="cs-CZ" altLang="en-US" u="sng" dirty="0"/>
              <a:t>přeložit</a:t>
            </a:r>
            <a:r>
              <a:rPr lang="cs-CZ" altLang="en-US" dirty="0"/>
              <a:t>, </a:t>
            </a:r>
            <a:r>
              <a:rPr lang="cs-CZ" altLang="en-US" u="sng" dirty="0"/>
              <a:t>spojit</a:t>
            </a:r>
            <a:r>
              <a:rPr lang="cs-CZ" altLang="en-US" dirty="0"/>
              <a:t> s jiným dílem, zařadit do souboru a </a:t>
            </a:r>
            <a:r>
              <a:rPr lang="cs-CZ" altLang="en-US" u="sng" dirty="0"/>
              <a:t>uvádět dílo na veřejnosti pod </a:t>
            </a:r>
            <a:r>
              <a:rPr lang="cs-CZ" altLang="en-US" b="1" u="sng" dirty="0"/>
              <a:t>svým jménem</a:t>
            </a:r>
            <a:r>
              <a:rPr lang="cs-CZ" altLang="en-US" dirty="0"/>
              <a:t>.</a:t>
            </a:r>
          </a:p>
          <a:p>
            <a:pPr eaLnBrk="1" hangingPunct="1">
              <a:lnSpc>
                <a:spcPct val="80000"/>
              </a:lnSpc>
            </a:pPr>
            <a:r>
              <a:rPr lang="cs-CZ" altLang="en-US" b="1" u="sng" dirty="0"/>
              <a:t>Je součástí obchodního závodu </a:t>
            </a:r>
            <a:r>
              <a:rPr lang="cs-CZ" altLang="en-US" dirty="0"/>
              <a:t>– může být převeden</a:t>
            </a:r>
          </a:p>
          <a:p>
            <a:pPr eaLnBrk="1" hangingPunct="1">
              <a:lnSpc>
                <a:spcPct val="80000"/>
              </a:lnSpc>
            </a:pPr>
            <a:r>
              <a:rPr lang="cs-CZ" altLang="en-US" dirty="0"/>
              <a:t>Osobnostní práva zůstávají autorovi</a:t>
            </a:r>
          </a:p>
          <a:p>
            <a:pPr lvl="1" eaLnBrk="1" hangingPunct="1">
              <a:lnSpc>
                <a:spcPct val="80000"/>
              </a:lnSpc>
            </a:pPr>
            <a:r>
              <a:rPr lang="cs-CZ" altLang="en-US" dirty="0"/>
              <a:t>V případě </a:t>
            </a:r>
            <a:r>
              <a:rPr lang="cs-CZ" altLang="en-US" u="sng" dirty="0"/>
              <a:t>zániku (smrti) zaměstnavatele </a:t>
            </a:r>
            <a:r>
              <a:rPr lang="cs-CZ" altLang="en-US" dirty="0"/>
              <a:t>bez právního nástupce na něj přecházejí i </a:t>
            </a:r>
            <a:r>
              <a:rPr lang="cs-CZ" altLang="en-US" b="1" dirty="0"/>
              <a:t>majetková</a:t>
            </a:r>
            <a:r>
              <a:rPr lang="cs-CZ" altLang="en-US" dirty="0"/>
              <a:t> p.</a:t>
            </a:r>
          </a:p>
          <a:p>
            <a:pPr lvl="1" eaLnBrk="1" hangingPunct="1">
              <a:lnSpc>
                <a:spcPct val="80000"/>
              </a:lnSpc>
            </a:pPr>
            <a:r>
              <a:rPr lang="cs-CZ" altLang="en-US" u="sng" dirty="0"/>
              <a:t>Odměna autora je kryta mzdou</a:t>
            </a:r>
            <a:r>
              <a:rPr lang="cs-CZ" altLang="en-US" dirty="0"/>
              <a:t> (příp. dodatečná odměna)</a:t>
            </a:r>
          </a:p>
        </p:txBody>
      </p:sp>
    </p:spTree>
    <p:extLst>
      <p:ext uri="{BB962C8B-B14F-4D97-AF65-F5344CB8AC3E}">
        <p14:creationId xmlns:p14="http://schemas.microsoft.com/office/powerpoint/2010/main" val="2752805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Nadpis 1">
            <a:extLst>
              <a:ext uri="{FF2B5EF4-FFF2-40B4-BE49-F238E27FC236}">
                <a16:creationId xmlns:a16="http://schemas.microsoft.com/office/drawing/2014/main" id="{A7440EC3-61D7-564B-BD05-C636D9E94B3A}"/>
              </a:ext>
            </a:extLst>
          </p:cNvPr>
          <p:cNvSpPr>
            <a:spLocks noGrp="1"/>
          </p:cNvSpPr>
          <p:nvPr>
            <p:ph type="title"/>
          </p:nvPr>
        </p:nvSpPr>
        <p:spPr/>
        <p:txBody>
          <a:bodyPr/>
          <a:lstStyle/>
          <a:p>
            <a:pPr eaLnBrk="1" hangingPunct="1"/>
            <a:r>
              <a:rPr lang="cs-CZ" altLang="en-US"/>
              <a:t>Dílo vytvořené na objednávku</a:t>
            </a:r>
          </a:p>
        </p:txBody>
      </p:sp>
      <p:sp>
        <p:nvSpPr>
          <p:cNvPr id="58370" name="Zástupný symbol pro obsah 2">
            <a:extLst>
              <a:ext uri="{FF2B5EF4-FFF2-40B4-BE49-F238E27FC236}">
                <a16:creationId xmlns:a16="http://schemas.microsoft.com/office/drawing/2014/main" id="{4A709B35-4EC9-E846-A0A8-A5D03D4E0876}"/>
              </a:ext>
            </a:extLst>
          </p:cNvPr>
          <p:cNvSpPr>
            <a:spLocks noGrp="1"/>
          </p:cNvSpPr>
          <p:nvPr>
            <p:ph idx="1"/>
          </p:nvPr>
        </p:nvSpPr>
        <p:spPr/>
        <p:txBody>
          <a:bodyPr/>
          <a:lstStyle/>
          <a:p>
            <a:pPr eaLnBrk="1" hangingPunct="1">
              <a:lnSpc>
                <a:spcPct val="90000"/>
              </a:lnSpc>
            </a:pPr>
            <a:r>
              <a:rPr lang="cs-CZ" altLang="en-US" sz="2700"/>
              <a:t>Dílo vytvořené na objednávku je dílo vytvořené na základě smlouvy o dílo. </a:t>
            </a:r>
          </a:p>
          <a:p>
            <a:pPr eaLnBrk="1" hangingPunct="1">
              <a:lnSpc>
                <a:spcPct val="90000"/>
              </a:lnSpc>
            </a:pPr>
            <a:r>
              <a:rPr lang="cs-CZ" altLang="en-US" sz="2700"/>
              <a:t>platí, není-li dohodnuto jinak, že autor poskytl </a:t>
            </a:r>
            <a:r>
              <a:rPr lang="cs-CZ" altLang="en-US" sz="2700" b="1"/>
              <a:t>licenci k účelu</a:t>
            </a:r>
            <a:r>
              <a:rPr lang="cs-CZ" altLang="en-US" sz="2700"/>
              <a:t>, který vyplývá ze smlouvy </a:t>
            </a:r>
          </a:p>
          <a:p>
            <a:pPr lvl="1" eaLnBrk="1" hangingPunct="1">
              <a:lnSpc>
                <a:spcPct val="90000"/>
              </a:lnSpc>
            </a:pPr>
            <a:r>
              <a:rPr lang="cs-CZ" altLang="en-US"/>
              <a:t>K užití díla nad rámec účelu je obvykle třeba získat licenci licenční smlouvou. </a:t>
            </a:r>
          </a:p>
          <a:p>
            <a:pPr eaLnBrk="1" hangingPunct="1">
              <a:lnSpc>
                <a:spcPct val="90000"/>
              </a:lnSpc>
            </a:pPr>
            <a:r>
              <a:rPr lang="cs-CZ" altLang="en-US" sz="2700" b="1"/>
              <a:t>Autor může takto vytvořené dílo užít a poskytnout licenci jinému </a:t>
            </a:r>
            <a:r>
              <a:rPr lang="cs-CZ" altLang="en-US" sz="2700"/>
              <a:t>k jeho užití, pokud to ovšem </a:t>
            </a:r>
            <a:r>
              <a:rPr lang="cs-CZ" altLang="en-US" sz="2700" u="sng"/>
              <a:t>není v rozporu s oprávněnými zájmy </a:t>
            </a:r>
            <a:r>
              <a:rPr lang="cs-CZ" altLang="en-US" sz="2700"/>
              <a:t>objednatele a </a:t>
            </a:r>
            <a:r>
              <a:rPr lang="cs-CZ" altLang="en-US" sz="2700" u="sng"/>
              <a:t>není-li dohodnuto jinak</a:t>
            </a:r>
            <a:r>
              <a:rPr lang="cs-CZ" altLang="en-US" sz="2700"/>
              <a:t>.</a:t>
            </a:r>
          </a:p>
        </p:txBody>
      </p:sp>
    </p:spTree>
    <p:extLst>
      <p:ext uri="{BB962C8B-B14F-4D97-AF65-F5344CB8AC3E}">
        <p14:creationId xmlns:p14="http://schemas.microsoft.com/office/powerpoint/2010/main" val="1541168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Nadpis 1">
            <a:extLst>
              <a:ext uri="{FF2B5EF4-FFF2-40B4-BE49-F238E27FC236}">
                <a16:creationId xmlns:a16="http://schemas.microsoft.com/office/drawing/2014/main" id="{0B711968-AD36-4344-8282-235D1470B9DB}"/>
              </a:ext>
            </a:extLst>
          </p:cNvPr>
          <p:cNvSpPr>
            <a:spLocks noGrp="1"/>
          </p:cNvSpPr>
          <p:nvPr>
            <p:ph type="title"/>
          </p:nvPr>
        </p:nvSpPr>
        <p:spPr/>
        <p:txBody>
          <a:bodyPr/>
          <a:lstStyle/>
          <a:p>
            <a:pPr eaLnBrk="1" hangingPunct="1"/>
            <a:r>
              <a:rPr lang="cs-CZ" altLang="en-US"/>
              <a:t>Školní dílo</a:t>
            </a:r>
          </a:p>
        </p:txBody>
      </p:sp>
      <p:sp>
        <p:nvSpPr>
          <p:cNvPr id="59394" name="Zástupný symbol pro obsah 2">
            <a:extLst>
              <a:ext uri="{FF2B5EF4-FFF2-40B4-BE49-F238E27FC236}">
                <a16:creationId xmlns:a16="http://schemas.microsoft.com/office/drawing/2014/main" id="{AF7529C7-2D7C-7547-A598-A8F90074A5F6}"/>
              </a:ext>
            </a:extLst>
          </p:cNvPr>
          <p:cNvSpPr>
            <a:spLocks noGrp="1"/>
          </p:cNvSpPr>
          <p:nvPr>
            <p:ph idx="1"/>
          </p:nvPr>
        </p:nvSpPr>
        <p:spPr>
          <a:xfrm>
            <a:off x="1738314" y="1981200"/>
            <a:ext cx="8472487" cy="4114800"/>
          </a:xfrm>
        </p:spPr>
        <p:txBody>
          <a:bodyPr/>
          <a:lstStyle/>
          <a:p>
            <a:pPr eaLnBrk="1" hangingPunct="1">
              <a:lnSpc>
                <a:spcPct val="80000"/>
              </a:lnSpc>
            </a:pPr>
            <a:r>
              <a:rPr lang="cs-CZ" altLang="en-US" sz="2700"/>
              <a:t>opačný princip, než u díla zaměstnaneckého</a:t>
            </a:r>
          </a:p>
          <a:p>
            <a:pPr eaLnBrk="1" hangingPunct="1">
              <a:lnSpc>
                <a:spcPct val="80000"/>
              </a:lnSpc>
            </a:pPr>
            <a:r>
              <a:rPr lang="cs-CZ" altLang="en-US" sz="2700"/>
              <a:t>nevzniká právo nakládat majetkovými právy přímo, ale vzniká mu právo na uzavření licenční smlouvy. </a:t>
            </a:r>
          </a:p>
          <a:p>
            <a:pPr lvl="1" eaLnBrk="1" hangingPunct="1">
              <a:lnSpc>
                <a:spcPct val="80000"/>
              </a:lnSpc>
            </a:pPr>
            <a:r>
              <a:rPr lang="cs-CZ" altLang="en-US"/>
              <a:t>Pokud by autor uzavření smlouvy odmítal bez závažného důvodu, může za něj rozhodnout soud. </a:t>
            </a:r>
          </a:p>
          <a:p>
            <a:pPr eaLnBrk="1" hangingPunct="1">
              <a:lnSpc>
                <a:spcPct val="80000"/>
              </a:lnSpc>
            </a:pPr>
            <a:r>
              <a:rPr lang="cs-CZ" altLang="en-US" sz="2700"/>
              <a:t>Autor školního díla může své dílo užít a poskytnout jinému licenci k užití pouze tehdy, není-li to v rozporu s oprávněnými zájmy školy  (ve smlouvě lze vyloučit)</a:t>
            </a:r>
          </a:p>
          <a:p>
            <a:pPr lvl="1" eaLnBrk="1" hangingPunct="1">
              <a:lnSpc>
                <a:spcPct val="80000"/>
              </a:lnSpc>
            </a:pPr>
            <a:r>
              <a:rPr lang="cs-CZ" altLang="en-US"/>
              <a:t>Škola má pak právo požadovat přiměřenou náhradu nákladů, které vynaložila</a:t>
            </a:r>
          </a:p>
          <a:p>
            <a:pPr eaLnBrk="1" hangingPunct="1">
              <a:lnSpc>
                <a:spcPct val="80000"/>
              </a:lnSpc>
            </a:pPr>
            <a:endParaRPr lang="cs-CZ" altLang="en-US" sz="2700"/>
          </a:p>
          <a:p>
            <a:pPr eaLnBrk="1" hangingPunct="1">
              <a:lnSpc>
                <a:spcPct val="80000"/>
              </a:lnSpc>
            </a:pPr>
            <a:endParaRPr lang="cs-CZ" altLang="en-US" sz="2700"/>
          </a:p>
          <a:p>
            <a:pPr eaLnBrk="1" hangingPunct="1">
              <a:lnSpc>
                <a:spcPct val="80000"/>
              </a:lnSpc>
            </a:pPr>
            <a:endParaRPr lang="cs-CZ" altLang="en-US" sz="2700"/>
          </a:p>
        </p:txBody>
      </p:sp>
    </p:spTree>
    <p:extLst>
      <p:ext uri="{BB962C8B-B14F-4D97-AF65-F5344CB8AC3E}">
        <p14:creationId xmlns:p14="http://schemas.microsoft.com/office/powerpoint/2010/main" val="3623903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a:extLst>
              <a:ext uri="{FF2B5EF4-FFF2-40B4-BE49-F238E27FC236}">
                <a16:creationId xmlns:a16="http://schemas.microsoft.com/office/drawing/2014/main" id="{B1D8C117-A5D9-2646-AFC2-C646F7DD96BB}"/>
              </a:ext>
            </a:extLst>
          </p:cNvPr>
          <p:cNvSpPr>
            <a:spLocks noGrp="1" noChangeArrowheads="1"/>
          </p:cNvSpPr>
          <p:nvPr>
            <p:ph type="title"/>
          </p:nvPr>
        </p:nvSpPr>
        <p:spPr>
          <a:noFill/>
        </p:spPr>
        <p:txBody>
          <a:bodyPr/>
          <a:lstStyle/>
          <a:p>
            <a:pPr eaLnBrk="1" hangingPunct="1"/>
            <a:r>
              <a:rPr lang="cs-CZ" altLang="en-US"/>
              <a:t>Databáze</a:t>
            </a:r>
          </a:p>
        </p:txBody>
      </p:sp>
      <p:sp>
        <p:nvSpPr>
          <p:cNvPr id="60418" name="Rectangle 3">
            <a:extLst>
              <a:ext uri="{FF2B5EF4-FFF2-40B4-BE49-F238E27FC236}">
                <a16:creationId xmlns:a16="http://schemas.microsoft.com/office/drawing/2014/main" id="{4DABA5CE-585D-7E45-85F3-10E273C90FCD}"/>
              </a:ext>
            </a:extLst>
          </p:cNvPr>
          <p:cNvSpPr>
            <a:spLocks noGrp="1" noChangeArrowheads="1"/>
          </p:cNvSpPr>
          <p:nvPr>
            <p:ph idx="1"/>
          </p:nvPr>
        </p:nvSpPr>
        <p:spPr/>
        <p:txBody>
          <a:bodyPr/>
          <a:lstStyle/>
          <a:p>
            <a:pPr eaLnBrk="1" hangingPunct="1">
              <a:lnSpc>
                <a:spcPct val="90000"/>
              </a:lnSpc>
            </a:pPr>
            <a:r>
              <a:rPr lang="cs-CZ" altLang="en-US" b="1" dirty="0"/>
              <a:t>Databáze </a:t>
            </a:r>
            <a:r>
              <a:rPr lang="cs-CZ" altLang="en-US" dirty="0"/>
              <a:t>často obsahují </a:t>
            </a:r>
            <a:r>
              <a:rPr lang="cs-CZ" altLang="en-US" u="sng" dirty="0"/>
              <a:t>"pouhá" </a:t>
            </a:r>
            <a:r>
              <a:rPr lang="cs-CZ" altLang="en-US" b="1" u="sng" dirty="0"/>
              <a:t>fakta</a:t>
            </a:r>
            <a:r>
              <a:rPr lang="cs-CZ" altLang="en-US" u="sng" dirty="0"/>
              <a:t> a údaje</a:t>
            </a:r>
            <a:r>
              <a:rPr lang="cs-CZ" altLang="en-US" dirty="0"/>
              <a:t>, které samy o sobě nepodléhají autorskoprávní ochraně a na hodnotě nabývají až v samotném </a:t>
            </a:r>
            <a:r>
              <a:rPr lang="cs-CZ" altLang="en-US" u="sng" dirty="0"/>
              <a:t>logicky uspořádaném celku </a:t>
            </a:r>
            <a:r>
              <a:rPr lang="cs-CZ" altLang="en-US" dirty="0"/>
              <a:t>databáze </a:t>
            </a:r>
          </a:p>
          <a:p>
            <a:pPr lvl="1" eaLnBrk="1" hangingPunct="1">
              <a:lnSpc>
                <a:spcPct val="90000"/>
              </a:lnSpc>
            </a:pPr>
            <a:r>
              <a:rPr lang="cs-CZ" altLang="en-US" dirty="0"/>
              <a:t>Jak </a:t>
            </a:r>
            <a:r>
              <a:rPr lang="cs-CZ" altLang="en-US" b="1" u="sng" dirty="0"/>
              <a:t>ochránit investice</a:t>
            </a:r>
            <a:r>
              <a:rPr lang="cs-CZ" altLang="en-US" dirty="0"/>
              <a:t>, které jsou vkládány do tvorby databází ?</a:t>
            </a:r>
          </a:p>
          <a:p>
            <a:pPr lvl="1" eaLnBrk="1" hangingPunct="1">
              <a:lnSpc>
                <a:spcPct val="90000"/>
              </a:lnSpc>
            </a:pPr>
            <a:r>
              <a:rPr lang="cs-CZ" altLang="en-US" u="sng" dirty="0"/>
              <a:t>Předmětem ochrany je tedy vklad </a:t>
            </a:r>
            <a:r>
              <a:rPr lang="cs-CZ" altLang="en-US" dirty="0"/>
              <a:t>na její vytvoření (peníze, čas, úsilí)</a:t>
            </a:r>
          </a:p>
          <a:p>
            <a:pPr lvl="1" eaLnBrk="1" hangingPunct="1">
              <a:lnSpc>
                <a:spcPct val="90000"/>
              </a:lnSpc>
            </a:pPr>
            <a:r>
              <a:rPr lang="cs-CZ" altLang="en-US" dirty="0"/>
              <a:t>podmínkou pro samotnou existenci databáze je její </a:t>
            </a:r>
            <a:r>
              <a:rPr lang="cs-CZ" altLang="en-US" u="sng" dirty="0"/>
              <a:t>systematičnost </a:t>
            </a:r>
          </a:p>
          <a:p>
            <a:pPr lvl="1" eaLnBrk="1" hangingPunct="1">
              <a:lnSpc>
                <a:spcPct val="90000"/>
              </a:lnSpc>
            </a:pPr>
            <a:endParaRPr lang="cs-CZ" altLang="en-US" dirty="0"/>
          </a:p>
        </p:txBody>
      </p:sp>
    </p:spTree>
    <p:extLst>
      <p:ext uri="{BB962C8B-B14F-4D97-AF65-F5344CB8AC3E}">
        <p14:creationId xmlns:p14="http://schemas.microsoft.com/office/powerpoint/2010/main" val="2070652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3">
            <a:extLst>
              <a:ext uri="{FF2B5EF4-FFF2-40B4-BE49-F238E27FC236}">
                <a16:creationId xmlns:a16="http://schemas.microsoft.com/office/drawing/2014/main" id="{12669B06-5CFC-1F4F-9A9E-3964B0C2AE35}"/>
              </a:ext>
            </a:extLst>
          </p:cNvPr>
          <p:cNvSpPr>
            <a:spLocks noGrp="1" noChangeArrowheads="1"/>
          </p:cNvSpPr>
          <p:nvPr>
            <p:ph idx="1"/>
          </p:nvPr>
        </p:nvSpPr>
        <p:spPr>
          <a:xfrm>
            <a:off x="1981200" y="404814"/>
            <a:ext cx="8229600" cy="6192837"/>
          </a:xfrm>
        </p:spPr>
        <p:txBody>
          <a:bodyPr/>
          <a:lstStyle/>
          <a:p>
            <a:pPr eaLnBrk="1" hangingPunct="1">
              <a:lnSpc>
                <a:spcPct val="90000"/>
              </a:lnSpc>
            </a:pPr>
            <a:r>
              <a:rPr lang="cs-CZ" altLang="en-US" b="1" u="sng"/>
              <a:t>Databáze</a:t>
            </a:r>
            <a:r>
              <a:rPr lang="cs-CZ" altLang="en-US"/>
              <a:t> = </a:t>
            </a:r>
            <a:r>
              <a:rPr lang="cs-CZ" altLang="en-US" b="1" i="1"/>
              <a:t>soubor</a:t>
            </a:r>
            <a:r>
              <a:rPr lang="cs-CZ" altLang="en-US" i="1"/>
              <a:t> nezávislých děl, údajů nebo jiných prvků, systematicky nebo metodicky </a:t>
            </a:r>
            <a:r>
              <a:rPr lang="cs-CZ" altLang="en-US" b="1" i="1"/>
              <a:t>uspořádaných </a:t>
            </a:r>
            <a:r>
              <a:rPr lang="cs-CZ" altLang="en-US" i="1"/>
              <a:t>a individuálně </a:t>
            </a:r>
            <a:r>
              <a:rPr lang="cs-CZ" altLang="en-US" b="1" i="1"/>
              <a:t>přístupných </a:t>
            </a:r>
            <a:r>
              <a:rPr lang="cs-CZ" altLang="en-US" i="1"/>
              <a:t>elektronickými nebo jinými prostředky, bez ohledu na formu jejich vyjádření.</a:t>
            </a:r>
          </a:p>
          <a:p>
            <a:pPr lvl="1" eaLnBrk="1" hangingPunct="1">
              <a:lnSpc>
                <a:spcPct val="90000"/>
              </a:lnSpc>
            </a:pPr>
            <a:r>
              <a:rPr lang="cs-CZ" altLang="en-US"/>
              <a:t>Zahrnuje databázi </a:t>
            </a:r>
            <a:r>
              <a:rPr lang="cs-CZ" altLang="en-US" u="sng"/>
              <a:t>elektronickou</a:t>
            </a:r>
            <a:r>
              <a:rPr lang="cs-CZ" altLang="en-US"/>
              <a:t> i </a:t>
            </a:r>
            <a:r>
              <a:rPr lang="cs-CZ" altLang="en-US" u="sng"/>
              <a:t>klasickou </a:t>
            </a:r>
            <a:r>
              <a:rPr lang="cs-CZ" altLang="en-US"/>
              <a:t>(kartotéka)</a:t>
            </a:r>
          </a:p>
          <a:p>
            <a:pPr eaLnBrk="1" hangingPunct="1">
              <a:lnSpc>
                <a:spcPct val="90000"/>
              </a:lnSpc>
            </a:pPr>
            <a:r>
              <a:rPr lang="cs-CZ" altLang="en-US"/>
              <a:t>Zvláštní práva k databázi </a:t>
            </a:r>
            <a:r>
              <a:rPr lang="cs-CZ" altLang="en-US" u="sng"/>
              <a:t>přísluší </a:t>
            </a:r>
            <a:r>
              <a:rPr lang="cs-CZ" altLang="en-US" b="1" u="sng"/>
              <a:t>pořizovateli</a:t>
            </a:r>
            <a:r>
              <a:rPr lang="cs-CZ" altLang="en-US" u="sng"/>
              <a:t> </a:t>
            </a:r>
            <a:r>
              <a:rPr lang="cs-CZ" altLang="en-US"/>
              <a:t>databáze (FO i PO!) x </a:t>
            </a:r>
            <a:r>
              <a:rPr lang="cs-CZ" altLang="en-US" u="sng"/>
              <a:t>nepoužívá se pojem autor</a:t>
            </a:r>
            <a:r>
              <a:rPr lang="cs-CZ" altLang="en-US"/>
              <a:t>, protože nejde o autorské dílo</a:t>
            </a:r>
          </a:p>
          <a:p>
            <a:pPr eaLnBrk="1" hangingPunct="1">
              <a:lnSpc>
                <a:spcPct val="90000"/>
              </a:lnSpc>
            </a:pPr>
            <a:endParaRPr lang="cs-CZ" altLang="en-US"/>
          </a:p>
          <a:p>
            <a:pPr eaLnBrk="1" hangingPunct="1">
              <a:lnSpc>
                <a:spcPct val="90000"/>
              </a:lnSpc>
            </a:pPr>
            <a:r>
              <a:rPr lang="cs-CZ" altLang="en-US" b="1" u="sng"/>
              <a:t>Doba ochrany </a:t>
            </a:r>
            <a:r>
              <a:rPr lang="cs-CZ" altLang="en-US"/>
              <a:t>obsahu databáze je </a:t>
            </a:r>
            <a:r>
              <a:rPr lang="cs-CZ" altLang="en-US" u="sng"/>
              <a:t>15 let </a:t>
            </a:r>
          </a:p>
        </p:txBody>
      </p:sp>
    </p:spTree>
    <p:extLst>
      <p:ext uri="{BB962C8B-B14F-4D97-AF65-F5344CB8AC3E}">
        <p14:creationId xmlns:p14="http://schemas.microsoft.com/office/powerpoint/2010/main" val="4240014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a:extLst>
              <a:ext uri="{FF2B5EF4-FFF2-40B4-BE49-F238E27FC236}">
                <a16:creationId xmlns:a16="http://schemas.microsoft.com/office/drawing/2014/main" id="{86082763-C61A-5347-A43D-868F53443BA7}"/>
              </a:ext>
            </a:extLst>
          </p:cNvPr>
          <p:cNvSpPr>
            <a:spLocks noGrp="1" noChangeArrowheads="1"/>
          </p:cNvSpPr>
          <p:nvPr>
            <p:ph type="title"/>
          </p:nvPr>
        </p:nvSpPr>
        <p:spPr>
          <a:noFill/>
        </p:spPr>
        <p:txBody>
          <a:bodyPr/>
          <a:lstStyle/>
          <a:p>
            <a:pPr eaLnBrk="1" hangingPunct="1"/>
            <a:r>
              <a:rPr lang="cs-CZ" altLang="en-US"/>
              <a:t>Zákonné omezení autorského p.</a:t>
            </a:r>
          </a:p>
        </p:txBody>
      </p:sp>
      <p:sp>
        <p:nvSpPr>
          <p:cNvPr id="35842" name="Rectangle 3">
            <a:extLst>
              <a:ext uri="{FF2B5EF4-FFF2-40B4-BE49-F238E27FC236}">
                <a16:creationId xmlns:a16="http://schemas.microsoft.com/office/drawing/2014/main" id="{B85332F4-3280-3644-A04C-777D3CFABA64}"/>
              </a:ext>
            </a:extLst>
          </p:cNvPr>
          <p:cNvSpPr>
            <a:spLocks noGrp="1" noChangeArrowheads="1"/>
          </p:cNvSpPr>
          <p:nvPr>
            <p:ph idx="1"/>
          </p:nvPr>
        </p:nvSpPr>
        <p:spPr/>
        <p:txBody>
          <a:bodyPr/>
          <a:lstStyle/>
          <a:p>
            <a:pPr eaLnBrk="1" hangingPunct="1">
              <a:lnSpc>
                <a:spcPct val="80000"/>
              </a:lnSpc>
            </a:pPr>
            <a:r>
              <a:rPr lang="cs-CZ" altLang="en-US" sz="2000"/>
              <a:t>Přehnaně přísná ochrana vede k neužívání nebo naopak ignoraci právní ochrany</a:t>
            </a:r>
          </a:p>
          <a:p>
            <a:pPr eaLnBrk="1" hangingPunct="1">
              <a:lnSpc>
                <a:spcPct val="80000"/>
              </a:lnSpc>
            </a:pPr>
            <a:r>
              <a:rPr lang="cs-CZ" altLang="en-US" sz="2000"/>
              <a:t>Nalézt vhodnou </a:t>
            </a:r>
            <a:r>
              <a:rPr lang="cs-CZ" altLang="en-US" sz="2000" b="1"/>
              <a:t>rovnováhu</a:t>
            </a:r>
            <a:r>
              <a:rPr lang="cs-CZ" altLang="en-US" sz="2000"/>
              <a:t> mezi</a:t>
            </a:r>
          </a:p>
          <a:p>
            <a:pPr lvl="1" eaLnBrk="1" hangingPunct="1">
              <a:lnSpc>
                <a:spcPct val="80000"/>
              </a:lnSpc>
              <a:buFont typeface="Wingdings" pitchFamily="2" charset="2"/>
              <a:buNone/>
            </a:pPr>
            <a:r>
              <a:rPr lang="cs-CZ" altLang="en-US" sz="1800"/>
              <a:t>Ochrana tvůrce  ==a== Zájmy uživatelů</a:t>
            </a:r>
          </a:p>
          <a:p>
            <a:pPr eaLnBrk="1" hangingPunct="1">
              <a:lnSpc>
                <a:spcPct val="80000"/>
              </a:lnSpc>
            </a:pPr>
            <a:endParaRPr lang="cs-CZ" altLang="en-US" sz="2000"/>
          </a:p>
          <a:p>
            <a:pPr eaLnBrk="1" hangingPunct="1">
              <a:lnSpc>
                <a:spcPct val="80000"/>
              </a:lnSpc>
            </a:pPr>
            <a:r>
              <a:rPr lang="cs-CZ" altLang="en-US" sz="2000"/>
              <a:t>Přílišná ochrana -</a:t>
            </a:r>
            <a:r>
              <a:rPr lang="en-US" altLang="en-US" sz="2000"/>
              <a:t>&gt;</a:t>
            </a:r>
            <a:r>
              <a:rPr lang="cs-CZ" altLang="en-US" sz="2000"/>
              <a:t> </a:t>
            </a:r>
            <a:r>
              <a:rPr lang="en-US" altLang="en-US" sz="2000"/>
              <a:t>informa</a:t>
            </a:r>
            <a:r>
              <a:rPr lang="cs-CZ" altLang="en-US" sz="2000"/>
              <a:t>ční deficit národa</a:t>
            </a:r>
          </a:p>
          <a:p>
            <a:pPr eaLnBrk="1" hangingPunct="1">
              <a:lnSpc>
                <a:spcPct val="80000"/>
              </a:lnSpc>
            </a:pPr>
            <a:r>
              <a:rPr lang="cs-CZ" altLang="en-US" sz="2000"/>
              <a:t>Nedostatečná ochrana -</a:t>
            </a:r>
            <a:r>
              <a:rPr lang="en-US" altLang="en-US" sz="2000"/>
              <a:t>&gt;</a:t>
            </a:r>
            <a:r>
              <a:rPr lang="cs-CZ" altLang="en-US" sz="2000"/>
              <a:t> elektronická kopie knihy pokryje celý trh</a:t>
            </a:r>
          </a:p>
          <a:p>
            <a:pPr eaLnBrk="1" hangingPunct="1">
              <a:lnSpc>
                <a:spcPct val="80000"/>
              </a:lnSpc>
            </a:pPr>
            <a:endParaRPr lang="cs-CZ" altLang="en-US" sz="2000"/>
          </a:p>
          <a:p>
            <a:pPr eaLnBrk="1" hangingPunct="1">
              <a:lnSpc>
                <a:spcPct val="80000"/>
              </a:lnSpc>
            </a:pPr>
            <a:r>
              <a:rPr lang="cs-CZ" altLang="en-US" sz="2000" b="1"/>
              <a:t>Zákonné omezení </a:t>
            </a:r>
            <a:r>
              <a:rPr lang="cs-CZ" altLang="en-US" sz="2000"/>
              <a:t>= obecné výjimky z výlučných práv</a:t>
            </a:r>
          </a:p>
          <a:p>
            <a:pPr lvl="1" eaLnBrk="1" hangingPunct="1">
              <a:lnSpc>
                <a:spcPct val="80000"/>
              </a:lnSpc>
            </a:pPr>
            <a:r>
              <a:rPr lang="cs-CZ" altLang="en-US" sz="1800"/>
              <a:t>Taxativní výčet v zákoně</a:t>
            </a:r>
          </a:p>
          <a:p>
            <a:pPr lvl="1" eaLnBrk="1" hangingPunct="1">
              <a:lnSpc>
                <a:spcPct val="80000"/>
              </a:lnSpc>
            </a:pPr>
            <a:r>
              <a:rPr lang="cs-CZ" altLang="en-US" sz="1800"/>
              <a:t>Nesmí být vykonáno na neospravedlnitelnou újmu autora</a:t>
            </a:r>
          </a:p>
          <a:p>
            <a:pPr lvl="2" eaLnBrk="1" hangingPunct="1">
              <a:lnSpc>
                <a:spcPct val="80000"/>
              </a:lnSpc>
            </a:pPr>
            <a:r>
              <a:rPr lang="cs-CZ" altLang="en-US" sz="1600" i="1"/>
              <a:t>užití pro osobní potřebu – ve velkém rozsahu jde o zneužití</a:t>
            </a:r>
          </a:p>
          <a:p>
            <a:pPr lvl="2" eaLnBrk="1" hangingPunct="1">
              <a:lnSpc>
                <a:spcPct val="80000"/>
              </a:lnSpc>
            </a:pPr>
            <a:endParaRPr lang="cs-CZ" altLang="en-US" sz="1600" i="1"/>
          </a:p>
        </p:txBody>
      </p:sp>
    </p:spTree>
    <p:extLst>
      <p:ext uri="{BB962C8B-B14F-4D97-AF65-F5344CB8AC3E}">
        <p14:creationId xmlns:p14="http://schemas.microsoft.com/office/powerpoint/2010/main" val="40039543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a:extLst>
              <a:ext uri="{FF2B5EF4-FFF2-40B4-BE49-F238E27FC236}">
                <a16:creationId xmlns:a16="http://schemas.microsoft.com/office/drawing/2014/main" id="{853F45B6-1BA3-0643-ABCC-79FDACEF473D}"/>
              </a:ext>
            </a:extLst>
          </p:cNvPr>
          <p:cNvSpPr>
            <a:spLocks noGrp="1" noChangeArrowheads="1"/>
          </p:cNvSpPr>
          <p:nvPr>
            <p:ph type="title"/>
          </p:nvPr>
        </p:nvSpPr>
        <p:spPr>
          <a:noFill/>
        </p:spPr>
        <p:txBody>
          <a:bodyPr/>
          <a:lstStyle/>
          <a:p>
            <a:pPr eaLnBrk="1" hangingPunct="1"/>
            <a:r>
              <a:rPr lang="cs-CZ" altLang="en-US"/>
              <a:t>Příklad</a:t>
            </a:r>
          </a:p>
        </p:txBody>
      </p:sp>
      <p:sp>
        <p:nvSpPr>
          <p:cNvPr id="97283" name="Rectangle 3">
            <a:extLst>
              <a:ext uri="{FF2B5EF4-FFF2-40B4-BE49-F238E27FC236}">
                <a16:creationId xmlns:a16="http://schemas.microsoft.com/office/drawing/2014/main" id="{97D233D3-7A80-B442-8611-8AB31B8FE35E}"/>
              </a:ext>
            </a:extLst>
          </p:cNvPr>
          <p:cNvSpPr>
            <a:spLocks noGrp="1" noChangeArrowheads="1"/>
          </p:cNvSpPr>
          <p:nvPr>
            <p:ph idx="1"/>
          </p:nvPr>
        </p:nvSpPr>
        <p:spPr>
          <a:xfrm>
            <a:off x="1952625" y="1643063"/>
            <a:ext cx="8229600" cy="4114800"/>
          </a:xfrm>
        </p:spPr>
        <p:txBody>
          <a:bodyPr rtlCol="0">
            <a:normAutofit/>
          </a:bodyPr>
          <a:lstStyle/>
          <a:p>
            <a:pPr>
              <a:defRPr/>
            </a:pPr>
            <a:r>
              <a:rPr lang="cs-CZ" dirty="0"/>
              <a:t>Např. databáze vědeckých článků, zlaté stránky</a:t>
            </a:r>
          </a:p>
          <a:p>
            <a:pPr>
              <a:defRPr/>
            </a:pPr>
            <a:endParaRPr lang="cs-CZ" dirty="0"/>
          </a:p>
          <a:p>
            <a:pPr>
              <a:defRPr/>
            </a:pPr>
            <a:r>
              <a:rPr lang="cs-CZ" dirty="0"/>
              <a:t>Elektronický </a:t>
            </a:r>
            <a:r>
              <a:rPr lang="cs-CZ" b="1" dirty="0"/>
              <a:t>soubor</a:t>
            </a:r>
            <a:r>
              <a:rPr lang="cs-CZ" dirty="0"/>
              <a:t> údajů </a:t>
            </a:r>
            <a:r>
              <a:rPr lang="cs-CZ" u="sng" dirty="0"/>
              <a:t>o zákaznících</a:t>
            </a:r>
            <a:r>
              <a:rPr lang="cs-CZ" dirty="0"/>
              <a:t>,   abecedně </a:t>
            </a:r>
            <a:r>
              <a:rPr lang="cs-CZ" b="1" dirty="0"/>
              <a:t>uspořádaný</a:t>
            </a:r>
            <a:r>
              <a:rPr lang="cs-CZ" dirty="0"/>
              <a:t> dle druhů koupeného </a:t>
            </a:r>
            <a:r>
              <a:rPr lang="cs-CZ" u="sng" dirty="0"/>
              <a:t>zboží</a:t>
            </a:r>
            <a:r>
              <a:rPr lang="cs-CZ" dirty="0"/>
              <a:t>, s </a:t>
            </a:r>
            <a:r>
              <a:rPr lang="cs-CZ" b="1" dirty="0"/>
              <a:t>přístupem</a:t>
            </a:r>
            <a:r>
              <a:rPr lang="cs-CZ" dirty="0"/>
              <a:t> ke každému </a:t>
            </a:r>
            <a:r>
              <a:rPr lang="cs-CZ" b="1" dirty="0"/>
              <a:t>jednotlivému</a:t>
            </a:r>
            <a:r>
              <a:rPr lang="cs-CZ" dirty="0"/>
              <a:t> údaji, vzniklý </a:t>
            </a:r>
            <a:r>
              <a:rPr lang="cs-CZ" b="1" dirty="0"/>
              <a:t>podstatnou investicí</a:t>
            </a:r>
            <a:r>
              <a:rPr lang="cs-CZ" dirty="0"/>
              <a:t> obchodníka do pořízení seznamu, spočívající ve zhotovení a zprovoznění </a:t>
            </a:r>
            <a:r>
              <a:rPr lang="cs-CZ" u="sng" dirty="0"/>
              <a:t>informačního systému </a:t>
            </a:r>
            <a:r>
              <a:rPr lang="cs-CZ" dirty="0"/>
              <a:t>na jeho objednávku </a:t>
            </a:r>
          </a:p>
        </p:txBody>
      </p:sp>
    </p:spTree>
    <p:extLst>
      <p:ext uri="{BB962C8B-B14F-4D97-AF65-F5344CB8AC3E}">
        <p14:creationId xmlns:p14="http://schemas.microsoft.com/office/powerpoint/2010/main" val="1483943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Nadpis 1">
            <a:extLst>
              <a:ext uri="{FF2B5EF4-FFF2-40B4-BE49-F238E27FC236}">
                <a16:creationId xmlns:a16="http://schemas.microsoft.com/office/drawing/2014/main" id="{4B2E9C12-E6FE-D146-A161-3C6849A38FC9}"/>
              </a:ext>
            </a:extLst>
          </p:cNvPr>
          <p:cNvSpPr>
            <a:spLocks noGrp="1"/>
          </p:cNvSpPr>
          <p:nvPr>
            <p:ph type="title"/>
          </p:nvPr>
        </p:nvSpPr>
        <p:spPr>
          <a:xfrm>
            <a:off x="2095500" y="0"/>
            <a:ext cx="8229600" cy="1371600"/>
          </a:xfrm>
        </p:spPr>
        <p:txBody>
          <a:bodyPr/>
          <a:lstStyle/>
          <a:p>
            <a:pPr eaLnBrk="1" hangingPunct="1"/>
            <a:r>
              <a:rPr lang="cs-CZ" altLang="en-US"/>
              <a:t>Práva k databázi</a:t>
            </a:r>
          </a:p>
        </p:txBody>
      </p:sp>
      <p:sp>
        <p:nvSpPr>
          <p:cNvPr id="63490" name="Zástupný symbol pro obsah 2">
            <a:extLst>
              <a:ext uri="{FF2B5EF4-FFF2-40B4-BE49-F238E27FC236}">
                <a16:creationId xmlns:a16="http://schemas.microsoft.com/office/drawing/2014/main" id="{2987380D-8C39-3546-A8B2-F645C035CC49}"/>
              </a:ext>
            </a:extLst>
          </p:cNvPr>
          <p:cNvSpPr>
            <a:spLocks noGrp="1"/>
          </p:cNvSpPr>
          <p:nvPr>
            <p:ph idx="1"/>
          </p:nvPr>
        </p:nvSpPr>
        <p:spPr>
          <a:xfrm>
            <a:off x="1981200" y="1357313"/>
            <a:ext cx="8229600" cy="5143500"/>
          </a:xfrm>
        </p:spPr>
        <p:txBody>
          <a:bodyPr/>
          <a:lstStyle/>
          <a:p>
            <a:pPr eaLnBrk="1" hangingPunct="1"/>
            <a:r>
              <a:rPr lang="cs-CZ" altLang="en-US"/>
              <a:t>Nejde o Aut.dílo, proto hovoříme o jiných zvláštních právech</a:t>
            </a:r>
          </a:p>
          <a:p>
            <a:pPr eaLnBrk="1" hangingPunct="1"/>
            <a:r>
              <a:rPr lang="cs-CZ" altLang="en-US"/>
              <a:t>Zvláštní práva k databázi</a:t>
            </a:r>
          </a:p>
          <a:p>
            <a:pPr lvl="1" eaLnBrk="1" hangingPunct="1"/>
            <a:r>
              <a:rPr lang="cs-CZ" altLang="en-US" b="1" u="sng"/>
              <a:t>Vytěžování</a:t>
            </a:r>
            <a:r>
              <a:rPr lang="cs-CZ" altLang="en-US"/>
              <a:t> - trvalý nebo dočasný přepis </a:t>
            </a:r>
            <a:endParaRPr lang="cs-CZ" altLang="en-US" b="1" u="sng"/>
          </a:p>
          <a:p>
            <a:pPr lvl="1" eaLnBrk="1" hangingPunct="1"/>
            <a:r>
              <a:rPr lang="cs-CZ" altLang="en-US" b="1" u="sng"/>
              <a:t>Zužitkování </a:t>
            </a:r>
            <a:r>
              <a:rPr lang="cs-CZ" altLang="en-US"/>
              <a:t>- jakýkoli způsob zpřístupnění obsahu databáze veřejnosti (rozšiřování, pronájem, zpřístupnění on-line)</a:t>
            </a:r>
          </a:p>
        </p:txBody>
      </p:sp>
    </p:spTree>
    <p:extLst>
      <p:ext uri="{BB962C8B-B14F-4D97-AF65-F5344CB8AC3E}">
        <p14:creationId xmlns:p14="http://schemas.microsoft.com/office/powerpoint/2010/main" val="314190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a:extLst>
              <a:ext uri="{FF2B5EF4-FFF2-40B4-BE49-F238E27FC236}">
                <a16:creationId xmlns:a16="http://schemas.microsoft.com/office/drawing/2014/main" id="{0616E060-FA23-054C-BE80-225FD2A1EEBB}"/>
              </a:ext>
            </a:extLst>
          </p:cNvPr>
          <p:cNvSpPr>
            <a:spLocks noGrp="1" noChangeArrowheads="1"/>
          </p:cNvSpPr>
          <p:nvPr>
            <p:ph type="title"/>
          </p:nvPr>
        </p:nvSpPr>
        <p:spPr>
          <a:noFill/>
        </p:spPr>
        <p:txBody>
          <a:bodyPr/>
          <a:lstStyle/>
          <a:p>
            <a:pPr eaLnBrk="1" hangingPunct="1"/>
            <a:r>
              <a:rPr lang="cs-CZ" altLang="en-US"/>
              <a:t>Databáze X Struktura databáze</a:t>
            </a:r>
          </a:p>
        </p:txBody>
      </p:sp>
      <p:sp>
        <p:nvSpPr>
          <p:cNvPr id="64514" name="Rectangle 3">
            <a:extLst>
              <a:ext uri="{FF2B5EF4-FFF2-40B4-BE49-F238E27FC236}">
                <a16:creationId xmlns:a16="http://schemas.microsoft.com/office/drawing/2014/main" id="{53BF96AE-D569-0748-94D4-BC6B31BAA5B8}"/>
              </a:ext>
            </a:extLst>
          </p:cNvPr>
          <p:cNvSpPr>
            <a:spLocks noGrp="1" noChangeArrowheads="1"/>
          </p:cNvSpPr>
          <p:nvPr>
            <p:ph idx="1"/>
          </p:nvPr>
        </p:nvSpPr>
        <p:spPr/>
        <p:txBody>
          <a:bodyPr/>
          <a:lstStyle/>
          <a:p>
            <a:pPr eaLnBrk="1" hangingPunct="1">
              <a:lnSpc>
                <a:spcPct val="80000"/>
              </a:lnSpc>
            </a:pPr>
            <a:r>
              <a:rPr lang="cs-CZ" altLang="en-US" sz="3000" b="1" u="sng"/>
              <a:t>Struktura databáze</a:t>
            </a:r>
            <a:r>
              <a:rPr lang="cs-CZ" altLang="en-US" sz="3000" u="sng"/>
              <a:t> </a:t>
            </a:r>
            <a:r>
              <a:rPr lang="cs-CZ" altLang="en-US" sz="3000"/>
              <a:t>= </a:t>
            </a:r>
            <a:r>
              <a:rPr lang="cs-CZ" altLang="en-US" sz="3000" i="1"/>
              <a:t>soubor nezávislých děl, údajů nebo jiných prvků, který je způsobem výběru nebo </a:t>
            </a:r>
            <a:r>
              <a:rPr lang="cs-CZ" altLang="en-US" sz="3000" i="1" u="sng"/>
              <a:t>uspořádáním obsahu </a:t>
            </a:r>
            <a:r>
              <a:rPr lang="cs-CZ" altLang="en-US" sz="3000" i="1"/>
              <a:t>jedinečným </a:t>
            </a:r>
            <a:r>
              <a:rPr lang="cs-CZ" altLang="en-US" sz="3000" b="1" i="1"/>
              <a:t>výsledkem tvůrčí duševní činnosti</a:t>
            </a:r>
          </a:p>
          <a:p>
            <a:pPr lvl="1" eaLnBrk="1" hangingPunct="1">
              <a:lnSpc>
                <a:spcPct val="80000"/>
              </a:lnSpc>
            </a:pPr>
            <a:r>
              <a:rPr lang="cs-CZ" altLang="en-US" sz="2600"/>
              <a:t>JDE O AUTORSKÉ DÍLO</a:t>
            </a:r>
          </a:p>
          <a:p>
            <a:pPr lvl="2" eaLnBrk="1" hangingPunct="1">
              <a:lnSpc>
                <a:spcPct val="80000"/>
              </a:lnSpc>
            </a:pPr>
            <a:r>
              <a:rPr lang="cs-CZ" altLang="en-US" sz="2200"/>
              <a:t>musí jít o výsledek tvůrčí duševní činnosti X databáze</a:t>
            </a:r>
          </a:p>
          <a:p>
            <a:pPr lvl="2" eaLnBrk="1" hangingPunct="1">
              <a:lnSpc>
                <a:spcPct val="80000"/>
              </a:lnSpc>
            </a:pPr>
            <a:r>
              <a:rPr lang="cs-CZ" altLang="en-US" sz="2200"/>
              <a:t>Např. Žlutá část zlatých stránek (firmy dle oborů)</a:t>
            </a:r>
          </a:p>
          <a:p>
            <a:pPr lvl="3" eaLnBrk="1" hangingPunct="1">
              <a:lnSpc>
                <a:spcPct val="80000"/>
              </a:lnSpc>
            </a:pPr>
            <a:r>
              <a:rPr lang="cs-CZ" altLang="en-US" sz="1900"/>
              <a:t>průvodce po restauracích - ve žluté části Zlatých stránek pod heslem Restaurace - uživatel v něm může vyhledávat podle městských částí, obcí či typu kuchyní.</a:t>
            </a:r>
          </a:p>
        </p:txBody>
      </p:sp>
    </p:spTree>
    <p:extLst>
      <p:ext uri="{BB962C8B-B14F-4D97-AF65-F5344CB8AC3E}">
        <p14:creationId xmlns:p14="http://schemas.microsoft.com/office/powerpoint/2010/main" val="3416284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Nadpis 1">
            <a:extLst>
              <a:ext uri="{FF2B5EF4-FFF2-40B4-BE49-F238E27FC236}">
                <a16:creationId xmlns:a16="http://schemas.microsoft.com/office/drawing/2014/main" id="{931D79D4-7851-F54F-8CFC-C8A52D279A1B}"/>
              </a:ext>
            </a:extLst>
          </p:cNvPr>
          <p:cNvSpPr>
            <a:spLocks noGrp="1"/>
          </p:cNvSpPr>
          <p:nvPr>
            <p:ph type="title"/>
          </p:nvPr>
        </p:nvSpPr>
        <p:spPr/>
        <p:txBody>
          <a:bodyPr/>
          <a:lstStyle/>
          <a:p>
            <a:r>
              <a:rPr lang="cs-CZ" altLang="cs-CZ"/>
              <a:t>Ochrana počítačového programu</a:t>
            </a:r>
          </a:p>
        </p:txBody>
      </p:sp>
      <p:sp>
        <p:nvSpPr>
          <p:cNvPr id="3" name="Zástupný symbol pro obsah 2">
            <a:extLst>
              <a:ext uri="{FF2B5EF4-FFF2-40B4-BE49-F238E27FC236}">
                <a16:creationId xmlns:a16="http://schemas.microsoft.com/office/drawing/2014/main" id="{5A59594B-17A5-854D-A5EA-3B9C75750798}"/>
              </a:ext>
            </a:extLst>
          </p:cNvPr>
          <p:cNvSpPr>
            <a:spLocks noGrp="1"/>
          </p:cNvSpPr>
          <p:nvPr>
            <p:ph idx="1"/>
          </p:nvPr>
        </p:nvSpPr>
        <p:spPr/>
        <p:txBody>
          <a:bodyPr>
            <a:normAutofit/>
          </a:bodyPr>
          <a:lstStyle/>
          <a:p>
            <a:pPr eaLnBrk="1" hangingPunct="1">
              <a:lnSpc>
                <a:spcPct val="80000"/>
              </a:lnSpc>
            </a:pPr>
            <a:r>
              <a:rPr lang="cs-CZ" altLang="en-US" sz="2200"/>
              <a:t>Ustanovení § 65 AZ </a:t>
            </a:r>
          </a:p>
          <a:p>
            <a:pPr eaLnBrk="1" hangingPunct="1">
              <a:lnSpc>
                <a:spcPct val="80000"/>
              </a:lnSpc>
              <a:buFont typeface="Wingdings" pitchFamily="2" charset="2"/>
              <a:buNone/>
            </a:pPr>
            <a:r>
              <a:rPr lang="cs-CZ" altLang="en-US" sz="2200" i="1"/>
              <a:t>	Počítačový program, bez ohledu na formu jeho vyjádření, včetně přípravných a koncepčních materiálů, je </a:t>
            </a:r>
            <a:r>
              <a:rPr lang="cs-CZ" altLang="en-US" sz="2200" b="1" i="1"/>
              <a:t>chráněn </a:t>
            </a:r>
            <a:r>
              <a:rPr lang="cs-CZ" altLang="en-US" sz="2200" b="1" i="1" u="sng"/>
              <a:t>jako dílo literární</a:t>
            </a:r>
            <a:r>
              <a:rPr lang="cs-CZ" altLang="en-US" sz="2200"/>
              <a:t>. </a:t>
            </a:r>
          </a:p>
          <a:p>
            <a:pPr eaLnBrk="1" hangingPunct="1">
              <a:lnSpc>
                <a:spcPct val="80000"/>
              </a:lnSpc>
              <a:buFont typeface="Wingdings" pitchFamily="2" charset="2"/>
              <a:buNone/>
            </a:pPr>
            <a:r>
              <a:rPr lang="cs-CZ" altLang="en-US" sz="2200"/>
              <a:t>		chráněn je i koncepční materiál</a:t>
            </a:r>
            <a:endParaRPr lang="cs-CZ" altLang="cs-CZ" sz="2200"/>
          </a:p>
          <a:p>
            <a:pPr>
              <a:lnSpc>
                <a:spcPct val="80000"/>
              </a:lnSpc>
            </a:pPr>
            <a:r>
              <a:rPr lang="cs-CZ" altLang="cs-CZ" sz="2200"/>
              <a:t>Směrnice 2009/24/ES – ochrana i přípravného koncepčního materiálu (analýza, systémový design apod.)</a:t>
            </a:r>
          </a:p>
          <a:p>
            <a:pPr>
              <a:lnSpc>
                <a:spcPct val="80000"/>
              </a:lnSpc>
            </a:pPr>
            <a:endParaRPr lang="cs-CZ" altLang="cs-CZ" sz="2200"/>
          </a:p>
          <a:p>
            <a:pPr>
              <a:lnSpc>
                <a:spcPct val="80000"/>
              </a:lnSpc>
            </a:pPr>
            <a:r>
              <a:rPr lang="cs-CZ" altLang="cs-CZ" sz="2200"/>
              <a:t>Podmínky:</a:t>
            </a:r>
          </a:p>
          <a:p>
            <a:pPr>
              <a:lnSpc>
                <a:spcPct val="80000"/>
              </a:lnSpc>
              <a:buFont typeface="Calibri" panose="020F0502020204030204" pitchFamily="34" charset="0"/>
              <a:buAutoNum type="arabicPeriod"/>
            </a:pPr>
            <a:r>
              <a:rPr lang="cs-CZ" altLang="cs-CZ" sz="2200" b="1"/>
              <a:t>Původnost</a:t>
            </a:r>
            <a:r>
              <a:rPr lang="cs-CZ" altLang="cs-CZ" sz="2200"/>
              <a:t> = originalita, původní činnost programátora</a:t>
            </a:r>
          </a:p>
          <a:p>
            <a:pPr marL="914400" lvl="1" indent="-514350">
              <a:lnSpc>
                <a:spcPct val="80000"/>
              </a:lnSpc>
            </a:pPr>
            <a:r>
              <a:rPr lang="cs-CZ" altLang="cs-CZ" sz="2000"/>
              <a:t>Nevyžaduje se individuální povaha = SW stejné funkcionality mohou vytvořit různí autoři, i zdrojový kód může být podobný (v případě sporu – posoudí znalec)</a:t>
            </a:r>
          </a:p>
          <a:p>
            <a:pPr>
              <a:lnSpc>
                <a:spcPct val="80000"/>
              </a:lnSpc>
              <a:buFont typeface="Calibri" panose="020F0502020204030204" pitchFamily="34" charset="0"/>
              <a:buAutoNum type="arabicPeriod"/>
            </a:pPr>
            <a:r>
              <a:rPr lang="cs-CZ" altLang="cs-CZ" sz="2200" b="1"/>
              <a:t>Objektivní vnímatelnost</a:t>
            </a:r>
          </a:p>
          <a:p>
            <a:pPr marL="914400" lvl="1" indent="-514350">
              <a:lnSpc>
                <a:spcPct val="80000"/>
              </a:lnSpc>
            </a:pPr>
            <a:endParaRPr lang="cs-CZ" altLang="cs-CZ" sz="2000"/>
          </a:p>
        </p:txBody>
      </p:sp>
    </p:spTree>
    <p:extLst>
      <p:ext uri="{BB962C8B-B14F-4D97-AF65-F5344CB8AC3E}">
        <p14:creationId xmlns:p14="http://schemas.microsoft.com/office/powerpoint/2010/main" val="2773239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Zástupný symbol pro obsah 2">
            <a:extLst>
              <a:ext uri="{FF2B5EF4-FFF2-40B4-BE49-F238E27FC236}">
                <a16:creationId xmlns:a16="http://schemas.microsoft.com/office/drawing/2014/main" id="{AFCB6032-B530-194D-8F62-A8870EAFD9EA}"/>
              </a:ext>
            </a:extLst>
          </p:cNvPr>
          <p:cNvSpPr>
            <a:spLocks noGrp="1"/>
          </p:cNvSpPr>
          <p:nvPr>
            <p:ph idx="1"/>
          </p:nvPr>
        </p:nvSpPr>
        <p:spPr/>
        <p:txBody>
          <a:bodyPr/>
          <a:lstStyle/>
          <a:p>
            <a:r>
              <a:rPr lang="cs-CZ" altLang="cs-CZ"/>
              <a:t>Chráněny mohou být i výstupy počítačového programu </a:t>
            </a:r>
          </a:p>
          <a:p>
            <a:pPr lvl="1"/>
            <a:r>
              <a:rPr lang="cs-CZ" altLang="cs-CZ"/>
              <a:t>Např. uspořádaná data</a:t>
            </a:r>
          </a:p>
          <a:p>
            <a:r>
              <a:rPr lang="cs-CZ" altLang="cs-CZ"/>
              <a:t>Není chráněno:</a:t>
            </a:r>
          </a:p>
          <a:p>
            <a:pPr lvl="1"/>
            <a:r>
              <a:rPr lang="cs-CZ" altLang="cs-CZ"/>
              <a:t>myšlenky, principy na kterých SW založen</a:t>
            </a:r>
          </a:p>
          <a:p>
            <a:pPr lvl="1"/>
            <a:r>
              <a:rPr lang="cs-CZ" altLang="cs-CZ"/>
              <a:t>grafické rozhraní</a:t>
            </a:r>
          </a:p>
        </p:txBody>
      </p:sp>
    </p:spTree>
    <p:extLst>
      <p:ext uri="{BB962C8B-B14F-4D97-AF65-F5344CB8AC3E}">
        <p14:creationId xmlns:p14="http://schemas.microsoft.com/office/powerpoint/2010/main" val="26733873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a:extLst>
              <a:ext uri="{FF2B5EF4-FFF2-40B4-BE49-F238E27FC236}">
                <a16:creationId xmlns:a16="http://schemas.microsoft.com/office/drawing/2014/main" id="{17DD4C95-0DDB-934B-91C0-5F7EE27BFC47}"/>
              </a:ext>
            </a:extLst>
          </p:cNvPr>
          <p:cNvSpPr>
            <a:spLocks noGrp="1" noChangeArrowheads="1"/>
          </p:cNvSpPr>
          <p:nvPr>
            <p:ph type="title"/>
          </p:nvPr>
        </p:nvSpPr>
        <p:spPr>
          <a:noFill/>
        </p:spPr>
        <p:txBody>
          <a:bodyPr/>
          <a:lstStyle/>
          <a:p>
            <a:pPr eaLnBrk="1" hangingPunct="1"/>
            <a:r>
              <a:rPr lang="cs-CZ" altLang="en-US" sz="4000"/>
              <a:t>Porušování autorských práv k počítačovým programům</a:t>
            </a:r>
          </a:p>
        </p:txBody>
      </p:sp>
      <p:sp>
        <p:nvSpPr>
          <p:cNvPr id="65538" name="Rectangle 3">
            <a:extLst>
              <a:ext uri="{FF2B5EF4-FFF2-40B4-BE49-F238E27FC236}">
                <a16:creationId xmlns:a16="http://schemas.microsoft.com/office/drawing/2014/main" id="{4BB9735C-2FF5-3B4C-BC4C-655B8B55283E}"/>
              </a:ext>
            </a:extLst>
          </p:cNvPr>
          <p:cNvSpPr>
            <a:spLocks noGrp="1" noChangeArrowheads="1"/>
          </p:cNvSpPr>
          <p:nvPr>
            <p:ph idx="1"/>
          </p:nvPr>
        </p:nvSpPr>
        <p:spPr>
          <a:xfrm>
            <a:off x="1981200" y="1981200"/>
            <a:ext cx="8229600" cy="4616450"/>
          </a:xfrm>
        </p:spPr>
        <p:txBody>
          <a:bodyPr/>
          <a:lstStyle/>
          <a:p>
            <a:pPr eaLnBrk="1" hangingPunct="1">
              <a:lnSpc>
                <a:spcPct val="80000"/>
              </a:lnSpc>
            </a:pPr>
            <a:r>
              <a:rPr lang="cs-CZ" altLang="en-US" b="1"/>
              <a:t>Užívání počítačových programů </a:t>
            </a:r>
            <a:r>
              <a:rPr lang="cs-CZ" altLang="en-US" b="1" u="sng"/>
              <a:t>nad rozsah </a:t>
            </a:r>
            <a:r>
              <a:rPr lang="cs-CZ" altLang="en-US" b="1"/>
              <a:t>povolený zákonem nebo licenční smlouvou</a:t>
            </a:r>
          </a:p>
          <a:p>
            <a:pPr lvl="1" eaLnBrk="1" hangingPunct="1">
              <a:lnSpc>
                <a:spcPct val="80000"/>
              </a:lnSpc>
            </a:pPr>
            <a:r>
              <a:rPr lang="cs-CZ" altLang="en-US"/>
              <a:t>základní problém</a:t>
            </a:r>
          </a:p>
          <a:p>
            <a:pPr lvl="1" eaLnBrk="1" hangingPunct="1">
              <a:lnSpc>
                <a:spcPct val="80000"/>
              </a:lnSpc>
            </a:pPr>
            <a:endParaRPr lang="cs-CZ" altLang="en-US"/>
          </a:p>
          <a:p>
            <a:pPr eaLnBrk="1" hangingPunct="1">
              <a:lnSpc>
                <a:spcPct val="80000"/>
              </a:lnSpc>
              <a:buFont typeface="Wingdings" pitchFamily="2" charset="2"/>
              <a:buNone/>
            </a:pPr>
            <a:r>
              <a:rPr lang="cs-CZ" altLang="en-US" b="1" u="sng"/>
              <a:t>2 FORMY:</a:t>
            </a:r>
          </a:p>
          <a:p>
            <a:pPr eaLnBrk="1" hangingPunct="1">
              <a:lnSpc>
                <a:spcPct val="80000"/>
              </a:lnSpc>
            </a:pPr>
            <a:r>
              <a:rPr lang="cs-CZ" altLang="en-US" b="1"/>
              <a:t>nelegální užívání</a:t>
            </a:r>
          </a:p>
          <a:p>
            <a:pPr lvl="1" eaLnBrk="1" hangingPunct="1">
              <a:lnSpc>
                <a:spcPct val="80000"/>
              </a:lnSpc>
            </a:pPr>
            <a:r>
              <a:rPr lang="cs-CZ" altLang="en-US"/>
              <a:t>jednání uživatelů, kteří si pořídí </a:t>
            </a:r>
            <a:r>
              <a:rPr lang="cs-CZ" altLang="en-US" b="1" u="sng"/>
              <a:t>nelegální kopie </a:t>
            </a:r>
            <a:r>
              <a:rPr lang="cs-CZ" altLang="en-US"/>
              <a:t>počítačových programů a ty pak užívají</a:t>
            </a:r>
          </a:p>
          <a:p>
            <a:pPr eaLnBrk="1" hangingPunct="1">
              <a:lnSpc>
                <a:spcPct val="80000"/>
              </a:lnSpc>
            </a:pPr>
            <a:r>
              <a:rPr lang="cs-CZ" altLang="en-US" b="1"/>
              <a:t>nadužívání</a:t>
            </a:r>
          </a:p>
          <a:p>
            <a:pPr lvl="1" eaLnBrk="1" hangingPunct="1">
              <a:lnSpc>
                <a:spcPct val="80000"/>
              </a:lnSpc>
            </a:pPr>
            <a:r>
              <a:rPr lang="cs-CZ" altLang="en-US"/>
              <a:t>legální uživatel počítačového programu užívá program ve </a:t>
            </a:r>
            <a:r>
              <a:rPr lang="cs-CZ" altLang="en-US" b="1" u="sng"/>
              <a:t>více instalacích či kopiích</a:t>
            </a:r>
            <a:r>
              <a:rPr lang="cs-CZ" altLang="en-US"/>
              <a:t>, než je počet, ke kterému je oprávněn dle licenční smlouvy (např. firmy)</a:t>
            </a:r>
          </a:p>
        </p:txBody>
      </p:sp>
    </p:spTree>
    <p:extLst>
      <p:ext uri="{BB962C8B-B14F-4D97-AF65-F5344CB8AC3E}">
        <p14:creationId xmlns:p14="http://schemas.microsoft.com/office/powerpoint/2010/main" val="3626562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a:extLst>
              <a:ext uri="{FF2B5EF4-FFF2-40B4-BE49-F238E27FC236}">
                <a16:creationId xmlns:a16="http://schemas.microsoft.com/office/drawing/2014/main" id="{E481D87E-7129-B242-A4EE-CD11DEACF561}"/>
              </a:ext>
            </a:extLst>
          </p:cNvPr>
          <p:cNvSpPr>
            <a:spLocks noGrp="1" noChangeArrowheads="1"/>
          </p:cNvSpPr>
          <p:nvPr>
            <p:ph type="title"/>
          </p:nvPr>
        </p:nvSpPr>
        <p:spPr>
          <a:noFill/>
        </p:spPr>
        <p:txBody>
          <a:bodyPr/>
          <a:lstStyle/>
          <a:p>
            <a:pPr eaLnBrk="1" hangingPunct="1"/>
            <a:r>
              <a:rPr lang="cs-CZ" altLang="en-US" sz="4000"/>
              <a:t>Porušování autorských práv k počítačovým programům</a:t>
            </a:r>
          </a:p>
        </p:txBody>
      </p:sp>
      <p:sp>
        <p:nvSpPr>
          <p:cNvPr id="66562" name="Rectangle 3">
            <a:extLst>
              <a:ext uri="{FF2B5EF4-FFF2-40B4-BE49-F238E27FC236}">
                <a16:creationId xmlns:a16="http://schemas.microsoft.com/office/drawing/2014/main" id="{8C63565B-BEC1-FE4D-84BB-C9141430078F}"/>
              </a:ext>
            </a:extLst>
          </p:cNvPr>
          <p:cNvSpPr>
            <a:spLocks noGrp="1" noChangeArrowheads="1"/>
          </p:cNvSpPr>
          <p:nvPr>
            <p:ph idx="1"/>
          </p:nvPr>
        </p:nvSpPr>
        <p:spPr>
          <a:xfrm>
            <a:off x="1981201" y="1981200"/>
            <a:ext cx="8507413" cy="4114800"/>
          </a:xfrm>
        </p:spPr>
        <p:txBody>
          <a:bodyPr/>
          <a:lstStyle/>
          <a:p>
            <a:pPr eaLnBrk="1" hangingPunct="1">
              <a:lnSpc>
                <a:spcPct val="90000"/>
              </a:lnSpc>
            </a:pPr>
            <a:r>
              <a:rPr lang="cs-CZ" altLang="en-US" sz="2400" b="1"/>
              <a:t>Neoprávněné </a:t>
            </a:r>
            <a:r>
              <a:rPr lang="cs-CZ" altLang="en-US" sz="2400" b="1" u="sng"/>
              <a:t>pořizování kopií </a:t>
            </a:r>
            <a:r>
              <a:rPr lang="cs-CZ" altLang="en-US" sz="2400"/>
              <a:t>počítačových programů</a:t>
            </a:r>
          </a:p>
          <a:p>
            <a:pPr eaLnBrk="1" hangingPunct="1">
              <a:lnSpc>
                <a:spcPct val="90000"/>
              </a:lnSpc>
            </a:pPr>
            <a:endParaRPr lang="cs-CZ" altLang="en-US" sz="2400" i="1"/>
          </a:p>
          <a:p>
            <a:pPr eaLnBrk="1" hangingPunct="1">
              <a:lnSpc>
                <a:spcPct val="90000"/>
              </a:lnSpc>
            </a:pPr>
            <a:r>
              <a:rPr lang="cs-CZ" altLang="en-US" sz="2400" i="1"/>
              <a:t>Příklad: Soud vydal trestní příkaz proti </a:t>
            </a:r>
            <a:r>
              <a:rPr lang="cs-CZ" altLang="en-US" sz="2400" b="1" i="1"/>
              <a:t>dvěma 19letým studentům</a:t>
            </a:r>
            <a:r>
              <a:rPr lang="cs-CZ" altLang="en-US" sz="2400" i="1"/>
              <a:t>, kteří byli shodně odsouzeni k </a:t>
            </a:r>
            <a:r>
              <a:rPr lang="cs-CZ" altLang="en-US" sz="2400" i="1" u="sng"/>
              <a:t>trestu odnětí svobody </a:t>
            </a:r>
            <a:r>
              <a:rPr lang="cs-CZ" altLang="en-US" sz="2400" i="1"/>
              <a:t>v trvání jednoho roku s podmíněným odkladem výkonu trestu na 2 roky. Soud rovněž uložil trest </a:t>
            </a:r>
            <a:r>
              <a:rPr lang="cs-CZ" altLang="en-US" sz="2400" i="1" u="sng"/>
              <a:t>propadnutí věci</a:t>
            </a:r>
            <a:r>
              <a:rPr lang="cs-CZ" altLang="en-US" sz="2400" i="1"/>
              <a:t>, a to osobních počítačů obžalovaných a cca 1220 CD nosičů. Obžalovaní vytvářeli </a:t>
            </a:r>
            <a:r>
              <a:rPr lang="cs-CZ" altLang="en-US" sz="2400" b="1" i="1"/>
              <a:t>nelegální kopie počítačových programů a her</a:t>
            </a:r>
            <a:r>
              <a:rPr lang="cs-CZ" altLang="en-US" sz="2400" i="1"/>
              <a:t>, které následně distribuovali prostřednictvím internetu a inzerce.</a:t>
            </a:r>
          </a:p>
        </p:txBody>
      </p:sp>
    </p:spTree>
    <p:extLst>
      <p:ext uri="{BB962C8B-B14F-4D97-AF65-F5344CB8AC3E}">
        <p14:creationId xmlns:p14="http://schemas.microsoft.com/office/powerpoint/2010/main" val="2837185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A5E0C940-54C9-F84F-ACD0-FC919D5C9944}"/>
              </a:ext>
            </a:extLst>
          </p:cNvPr>
          <p:cNvSpPr>
            <a:spLocks noGrp="1" noChangeArrowheads="1"/>
          </p:cNvSpPr>
          <p:nvPr>
            <p:ph type="title"/>
          </p:nvPr>
        </p:nvSpPr>
        <p:spPr/>
        <p:txBody>
          <a:bodyPr rtlCol="0">
            <a:normAutofit/>
          </a:bodyPr>
          <a:lstStyle/>
          <a:p>
            <a:pPr>
              <a:defRPr/>
            </a:pPr>
            <a:r>
              <a:rPr lang="cs-CZ" sz="4000"/>
              <a:t>Porušování autorských práv k počítačovým programům</a:t>
            </a:r>
          </a:p>
        </p:txBody>
      </p:sp>
      <p:sp>
        <p:nvSpPr>
          <p:cNvPr id="67586" name="Rectangle 3">
            <a:extLst>
              <a:ext uri="{FF2B5EF4-FFF2-40B4-BE49-F238E27FC236}">
                <a16:creationId xmlns:a16="http://schemas.microsoft.com/office/drawing/2014/main" id="{DA568105-FAA6-444C-8F6B-829B1BE8CB5E}"/>
              </a:ext>
            </a:extLst>
          </p:cNvPr>
          <p:cNvSpPr>
            <a:spLocks noGrp="1" noChangeArrowheads="1"/>
          </p:cNvSpPr>
          <p:nvPr>
            <p:ph idx="1"/>
          </p:nvPr>
        </p:nvSpPr>
        <p:spPr>
          <a:xfrm>
            <a:off x="1981200" y="1981201"/>
            <a:ext cx="8229600" cy="4543425"/>
          </a:xfrm>
        </p:spPr>
        <p:txBody>
          <a:bodyPr/>
          <a:lstStyle/>
          <a:p>
            <a:pPr eaLnBrk="1" hangingPunct="1">
              <a:lnSpc>
                <a:spcPct val="80000"/>
              </a:lnSpc>
            </a:pPr>
            <a:r>
              <a:rPr lang="cs-CZ" altLang="en-US" sz="2400" b="1"/>
              <a:t>Neoprávněné </a:t>
            </a:r>
            <a:r>
              <a:rPr lang="cs-CZ" altLang="en-US" sz="2400" b="1" u="sng"/>
              <a:t>šíření kopií </a:t>
            </a:r>
            <a:r>
              <a:rPr lang="cs-CZ" altLang="en-US" sz="2400"/>
              <a:t>počítačových programů s počítači</a:t>
            </a:r>
          </a:p>
          <a:p>
            <a:pPr lvl="1" eaLnBrk="1" hangingPunct="1">
              <a:lnSpc>
                <a:spcPct val="80000"/>
              </a:lnSpc>
            </a:pPr>
            <a:r>
              <a:rPr lang="cs-CZ" altLang="en-US" sz="2000"/>
              <a:t>Především </a:t>
            </a:r>
            <a:r>
              <a:rPr lang="cs-CZ" altLang="en-US" sz="2000" u="sng"/>
              <a:t>distributoři hardware </a:t>
            </a:r>
            <a:r>
              <a:rPr lang="cs-CZ" altLang="en-US" sz="2000"/>
              <a:t>– distribuují nelegálně i nainstalovaný hw (většinou operační systémy, kancelářské balíky).</a:t>
            </a:r>
          </a:p>
          <a:p>
            <a:pPr eaLnBrk="1" hangingPunct="1">
              <a:lnSpc>
                <a:spcPct val="80000"/>
              </a:lnSpc>
            </a:pPr>
            <a:endParaRPr lang="cs-CZ" altLang="en-US" sz="2400"/>
          </a:p>
          <a:p>
            <a:pPr eaLnBrk="1" hangingPunct="1">
              <a:lnSpc>
                <a:spcPct val="80000"/>
              </a:lnSpc>
            </a:pPr>
            <a:r>
              <a:rPr lang="cs-CZ" altLang="en-US" sz="2400" i="1"/>
              <a:t>Soud vydal trestní příkaz proti mladému muži, jehož uznal vinným z porušování autorských práv. Obžalovaný byl odsouzen k </a:t>
            </a:r>
            <a:r>
              <a:rPr lang="cs-CZ" altLang="en-US" sz="2400" i="1" u="sng"/>
              <a:t>trestu odnětí svobody </a:t>
            </a:r>
            <a:r>
              <a:rPr lang="cs-CZ" altLang="en-US" sz="2400" i="1"/>
              <a:t>v délce trvání 6 měsíců s podmíněným odkladem výkonu trestu na 1,5 roku. Muži, jenž byl zaměstnancem společnosti zabývající se prodejem výpočetní techniky, bylo prokázáno, že </a:t>
            </a:r>
            <a:r>
              <a:rPr lang="cs-CZ" altLang="en-US" sz="2400" b="1" i="1"/>
              <a:t>prodával zákazníkům počítač s neoprávněně nainstalovaným operačním systémem MS Windows</a:t>
            </a:r>
            <a:r>
              <a:rPr lang="cs-CZ" altLang="en-US" sz="2400" i="1"/>
              <a:t>.</a:t>
            </a:r>
            <a:endParaRPr lang="cs-CZ" altLang="en-US" sz="2400"/>
          </a:p>
          <a:p>
            <a:pPr eaLnBrk="1" hangingPunct="1">
              <a:lnSpc>
                <a:spcPct val="80000"/>
              </a:lnSpc>
            </a:pPr>
            <a:endParaRPr lang="cs-CZ" altLang="en-US" sz="2400"/>
          </a:p>
        </p:txBody>
      </p:sp>
    </p:spTree>
    <p:extLst>
      <p:ext uri="{BB962C8B-B14F-4D97-AF65-F5344CB8AC3E}">
        <p14:creationId xmlns:p14="http://schemas.microsoft.com/office/powerpoint/2010/main" val="821796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a:extLst>
              <a:ext uri="{FF2B5EF4-FFF2-40B4-BE49-F238E27FC236}">
                <a16:creationId xmlns:a16="http://schemas.microsoft.com/office/drawing/2014/main" id="{6E0D3E66-405C-0549-8819-5DF00BE2D9D9}"/>
              </a:ext>
            </a:extLst>
          </p:cNvPr>
          <p:cNvSpPr>
            <a:spLocks noGrp="1" noChangeArrowheads="1"/>
          </p:cNvSpPr>
          <p:nvPr>
            <p:ph type="title"/>
          </p:nvPr>
        </p:nvSpPr>
        <p:spPr/>
        <p:txBody>
          <a:bodyPr/>
          <a:lstStyle/>
          <a:p>
            <a:pPr eaLnBrk="1" hangingPunct="1"/>
            <a:r>
              <a:rPr lang="cs-CZ" altLang="en-US"/>
              <a:t>Svět</a:t>
            </a:r>
          </a:p>
        </p:txBody>
      </p:sp>
      <p:pic>
        <p:nvPicPr>
          <p:cNvPr id="68610" name="Picture 4">
            <a:extLst>
              <a:ext uri="{FF2B5EF4-FFF2-40B4-BE49-F238E27FC236}">
                <a16:creationId xmlns:a16="http://schemas.microsoft.com/office/drawing/2014/main" id="{FD7F5D80-4CDA-D645-A080-5A635FB3BD2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738563" y="1643064"/>
            <a:ext cx="4895850" cy="4562475"/>
          </a:xfrm>
          <a:noFill/>
        </p:spPr>
      </p:pic>
    </p:spTree>
    <p:extLst>
      <p:ext uri="{BB962C8B-B14F-4D97-AF65-F5344CB8AC3E}">
        <p14:creationId xmlns:p14="http://schemas.microsoft.com/office/powerpoint/2010/main" val="2792367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3" name="Picture 4">
            <a:extLst>
              <a:ext uri="{FF2B5EF4-FFF2-40B4-BE49-F238E27FC236}">
                <a16:creationId xmlns:a16="http://schemas.microsoft.com/office/drawing/2014/main" id="{5335DB03-AB18-444F-BB7F-9D7241372C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1" y="714375"/>
            <a:ext cx="8569325" cy="502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7685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a:extLst>
              <a:ext uri="{FF2B5EF4-FFF2-40B4-BE49-F238E27FC236}">
                <a16:creationId xmlns:a16="http://schemas.microsoft.com/office/drawing/2014/main" id="{8E6F3359-89CE-D44E-9F3F-CAEBD3490E58}"/>
              </a:ext>
            </a:extLst>
          </p:cNvPr>
          <p:cNvSpPr>
            <a:spLocks noGrp="1" noChangeArrowheads="1"/>
          </p:cNvSpPr>
          <p:nvPr>
            <p:ph type="title"/>
          </p:nvPr>
        </p:nvSpPr>
        <p:spPr>
          <a:noFill/>
        </p:spPr>
        <p:txBody>
          <a:bodyPr/>
          <a:lstStyle/>
          <a:p>
            <a:pPr eaLnBrk="1" hangingPunct="1"/>
            <a:r>
              <a:rPr lang="cs-CZ" altLang="en-US"/>
              <a:t>Volné užití a zákonné výjimky</a:t>
            </a:r>
          </a:p>
        </p:txBody>
      </p:sp>
      <p:sp>
        <p:nvSpPr>
          <p:cNvPr id="36866" name="Rectangle 3">
            <a:extLst>
              <a:ext uri="{FF2B5EF4-FFF2-40B4-BE49-F238E27FC236}">
                <a16:creationId xmlns:a16="http://schemas.microsoft.com/office/drawing/2014/main" id="{9F9534EA-31FC-1C4A-84B9-07972151AAC7}"/>
              </a:ext>
            </a:extLst>
          </p:cNvPr>
          <p:cNvSpPr>
            <a:spLocks noGrp="1" noChangeArrowheads="1"/>
          </p:cNvSpPr>
          <p:nvPr>
            <p:ph idx="1"/>
          </p:nvPr>
        </p:nvSpPr>
        <p:spPr/>
        <p:txBody>
          <a:bodyPr/>
          <a:lstStyle/>
          <a:p>
            <a:pPr eaLnBrk="1" hangingPunct="1">
              <a:lnSpc>
                <a:spcPct val="80000"/>
              </a:lnSpc>
            </a:pPr>
            <a:r>
              <a:rPr lang="cs-CZ" altLang="en-US" sz="2000"/>
              <a:t>Užití pro osobní potřebu</a:t>
            </a:r>
          </a:p>
          <a:p>
            <a:pPr eaLnBrk="1" hangingPunct="1">
              <a:lnSpc>
                <a:spcPct val="80000"/>
              </a:lnSpc>
            </a:pPr>
            <a:r>
              <a:rPr lang="cs-CZ" altLang="en-US" sz="2000"/>
              <a:t>Rozmnoženiny pro předvádění při prodeji, demoverzi, shareware a freeware</a:t>
            </a:r>
          </a:p>
          <a:p>
            <a:pPr eaLnBrk="1" hangingPunct="1">
              <a:lnSpc>
                <a:spcPct val="80000"/>
              </a:lnSpc>
            </a:pPr>
            <a:r>
              <a:rPr lang="cs-CZ" altLang="en-US" sz="2000"/>
              <a:t>Citace a odkazy</a:t>
            </a:r>
          </a:p>
          <a:p>
            <a:pPr eaLnBrk="1" hangingPunct="1">
              <a:lnSpc>
                <a:spcPct val="80000"/>
              </a:lnSpc>
            </a:pPr>
            <a:r>
              <a:rPr lang="cs-CZ" altLang="en-US" sz="2000"/>
              <a:t>Katalogová licence</a:t>
            </a:r>
          </a:p>
          <a:p>
            <a:pPr eaLnBrk="1" hangingPunct="1">
              <a:lnSpc>
                <a:spcPct val="80000"/>
              </a:lnSpc>
            </a:pPr>
            <a:r>
              <a:rPr lang="cs-CZ" altLang="en-US" sz="2000"/>
              <a:t>Užití díla na veřejném prostranství</a:t>
            </a:r>
          </a:p>
          <a:p>
            <a:pPr eaLnBrk="1" hangingPunct="1">
              <a:lnSpc>
                <a:spcPct val="80000"/>
              </a:lnSpc>
            </a:pPr>
            <a:r>
              <a:rPr lang="cs-CZ" altLang="en-US" sz="2000"/>
              <a:t>Úřední licence</a:t>
            </a:r>
          </a:p>
          <a:p>
            <a:pPr eaLnBrk="1" hangingPunct="1">
              <a:lnSpc>
                <a:spcPct val="80000"/>
              </a:lnSpc>
            </a:pPr>
            <a:r>
              <a:rPr lang="cs-CZ" altLang="en-US" sz="2000"/>
              <a:t>Zpravodajská (reportážní) licence</a:t>
            </a:r>
          </a:p>
          <a:p>
            <a:pPr eaLnBrk="1" hangingPunct="1">
              <a:lnSpc>
                <a:spcPct val="80000"/>
              </a:lnSpc>
            </a:pPr>
            <a:r>
              <a:rPr lang="cs-CZ" altLang="en-US" sz="2000"/>
              <a:t>Časopisecká (mediální) licence</a:t>
            </a:r>
          </a:p>
          <a:p>
            <a:pPr eaLnBrk="1" hangingPunct="1">
              <a:lnSpc>
                <a:spcPct val="80000"/>
              </a:lnSpc>
            </a:pPr>
            <a:r>
              <a:rPr lang="cs-CZ" altLang="en-US" sz="2000"/>
              <a:t>Technická kopie při přenosu díla počítačovou sítí</a:t>
            </a:r>
          </a:p>
          <a:p>
            <a:pPr eaLnBrk="1" hangingPunct="1">
              <a:lnSpc>
                <a:spcPct val="80000"/>
              </a:lnSpc>
            </a:pPr>
            <a:r>
              <a:rPr lang="cs-CZ" altLang="en-US" sz="2000"/>
              <a:t>Půjčování a pronájem</a:t>
            </a:r>
          </a:p>
          <a:p>
            <a:pPr eaLnBrk="1" hangingPunct="1">
              <a:lnSpc>
                <a:spcPct val="80000"/>
              </a:lnSpc>
            </a:pPr>
            <a:r>
              <a:rPr lang="cs-CZ" altLang="en-US" sz="2000"/>
              <a:t>Výstavní licence</a:t>
            </a:r>
          </a:p>
        </p:txBody>
      </p:sp>
    </p:spTree>
    <p:extLst>
      <p:ext uri="{BB962C8B-B14F-4D97-AF65-F5344CB8AC3E}">
        <p14:creationId xmlns:p14="http://schemas.microsoft.com/office/powerpoint/2010/main" val="26704545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7" name="Picture 4">
            <a:extLst>
              <a:ext uri="{FF2B5EF4-FFF2-40B4-BE49-F238E27FC236}">
                <a16:creationId xmlns:a16="http://schemas.microsoft.com/office/drawing/2014/main" id="{4E8DC123-45F2-C344-89F0-7D3FDA443E4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952876" y="214313"/>
            <a:ext cx="4486275" cy="6507162"/>
          </a:xfrm>
          <a:noFill/>
        </p:spPr>
      </p:pic>
    </p:spTree>
    <p:extLst>
      <p:ext uri="{BB962C8B-B14F-4D97-AF65-F5344CB8AC3E}">
        <p14:creationId xmlns:p14="http://schemas.microsoft.com/office/powerpoint/2010/main" val="15855864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a:extLst>
              <a:ext uri="{FF2B5EF4-FFF2-40B4-BE49-F238E27FC236}">
                <a16:creationId xmlns:a16="http://schemas.microsoft.com/office/drawing/2014/main" id="{AA6E058C-7104-BF4B-BC0C-22FC3C784408}"/>
              </a:ext>
            </a:extLst>
          </p:cNvPr>
          <p:cNvSpPr>
            <a:spLocks noGrp="1" noChangeArrowheads="1"/>
          </p:cNvSpPr>
          <p:nvPr>
            <p:ph type="title"/>
          </p:nvPr>
        </p:nvSpPr>
        <p:spPr>
          <a:xfrm>
            <a:off x="1992313" y="1"/>
            <a:ext cx="8229600" cy="1196975"/>
          </a:xfrm>
          <a:noFill/>
        </p:spPr>
        <p:txBody>
          <a:bodyPr/>
          <a:lstStyle/>
          <a:p>
            <a:pPr eaLnBrk="1" hangingPunct="1"/>
            <a:r>
              <a:rPr lang="cs-CZ" altLang="en-US"/>
              <a:t>Hudba</a:t>
            </a:r>
          </a:p>
        </p:txBody>
      </p:sp>
      <p:sp>
        <p:nvSpPr>
          <p:cNvPr id="71682" name="Rectangle 3">
            <a:extLst>
              <a:ext uri="{FF2B5EF4-FFF2-40B4-BE49-F238E27FC236}">
                <a16:creationId xmlns:a16="http://schemas.microsoft.com/office/drawing/2014/main" id="{AB0CF8FC-8569-2547-8CA8-FC19DEC797BC}"/>
              </a:ext>
            </a:extLst>
          </p:cNvPr>
          <p:cNvSpPr>
            <a:spLocks noGrp="1" noChangeArrowheads="1"/>
          </p:cNvSpPr>
          <p:nvPr>
            <p:ph idx="1"/>
          </p:nvPr>
        </p:nvSpPr>
        <p:spPr>
          <a:xfrm>
            <a:off x="1992313" y="1196976"/>
            <a:ext cx="8229600" cy="5256213"/>
          </a:xfrm>
        </p:spPr>
        <p:txBody>
          <a:bodyPr/>
          <a:lstStyle/>
          <a:p>
            <a:pPr eaLnBrk="1" hangingPunct="1">
              <a:lnSpc>
                <a:spcPct val="90000"/>
              </a:lnSpc>
            </a:pPr>
            <a:r>
              <a:rPr lang="cs-CZ" altLang="en-US"/>
              <a:t>4 kategorie pirátství:</a:t>
            </a:r>
          </a:p>
          <a:p>
            <a:pPr lvl="1" eaLnBrk="1" hangingPunct="1">
              <a:lnSpc>
                <a:spcPct val="90000"/>
              </a:lnSpc>
            </a:pPr>
            <a:r>
              <a:rPr lang="cs-CZ" altLang="en-US" b="1"/>
              <a:t>Prosté pirátství </a:t>
            </a:r>
            <a:r>
              <a:rPr lang="cs-CZ" altLang="en-US"/>
              <a:t>– je neautorizované </a:t>
            </a:r>
            <a:r>
              <a:rPr lang="cs-CZ" altLang="en-US" u="sng"/>
              <a:t>duplikování</a:t>
            </a:r>
            <a:r>
              <a:rPr lang="cs-CZ" altLang="en-US"/>
              <a:t> originální nahrávky pro komerční zisk bez souhlasu držitele práv.</a:t>
            </a:r>
          </a:p>
          <a:p>
            <a:pPr lvl="1" eaLnBrk="1" hangingPunct="1">
              <a:lnSpc>
                <a:spcPct val="90000"/>
              </a:lnSpc>
            </a:pPr>
            <a:r>
              <a:rPr lang="cs-CZ" altLang="en-US" b="1"/>
              <a:t>Bootlegy </a:t>
            </a:r>
            <a:r>
              <a:rPr lang="cs-CZ" altLang="en-US"/>
              <a:t>– jsou neautorizované </a:t>
            </a:r>
            <a:r>
              <a:rPr lang="cs-CZ" altLang="en-US" u="sng"/>
              <a:t>nahrávky živých nebo rozhlasových vystoupení</a:t>
            </a:r>
            <a:r>
              <a:rPr lang="cs-CZ" altLang="en-US"/>
              <a:t>. Ty jsou duplikovány a prodávány</a:t>
            </a:r>
          </a:p>
          <a:p>
            <a:pPr lvl="1" eaLnBrk="1" hangingPunct="1">
              <a:lnSpc>
                <a:spcPct val="90000"/>
              </a:lnSpc>
            </a:pPr>
            <a:r>
              <a:rPr lang="cs-CZ" altLang="en-US" b="1"/>
              <a:t>Padělky </a:t>
            </a:r>
            <a:r>
              <a:rPr lang="cs-CZ" altLang="en-US"/>
              <a:t>– jsou kopírovány a baleny tak, aby co možná nejlépe </a:t>
            </a:r>
            <a:r>
              <a:rPr lang="cs-CZ" altLang="en-US" u="sng"/>
              <a:t>připomínaly originál</a:t>
            </a:r>
            <a:r>
              <a:rPr lang="cs-CZ" altLang="en-US"/>
              <a:t>.</a:t>
            </a:r>
          </a:p>
          <a:p>
            <a:pPr lvl="1" eaLnBrk="1" hangingPunct="1">
              <a:lnSpc>
                <a:spcPct val="90000"/>
              </a:lnSpc>
            </a:pPr>
            <a:r>
              <a:rPr lang="cs-CZ" altLang="en-US" b="1"/>
              <a:t>Internetové pirátství </a:t>
            </a:r>
            <a:r>
              <a:rPr lang="cs-CZ" altLang="en-US"/>
              <a:t>– hudební nahrávky </a:t>
            </a:r>
            <a:r>
              <a:rPr lang="cs-CZ" altLang="en-US" u="sng"/>
              <a:t>zkomprimované</a:t>
            </a:r>
            <a:r>
              <a:rPr lang="cs-CZ" altLang="en-US"/>
              <a:t>, odesílané a přenášené po celém světě prostřednictvím internetu</a:t>
            </a:r>
          </a:p>
        </p:txBody>
      </p:sp>
    </p:spTree>
    <p:extLst>
      <p:ext uri="{BB962C8B-B14F-4D97-AF65-F5344CB8AC3E}">
        <p14:creationId xmlns:p14="http://schemas.microsoft.com/office/powerpoint/2010/main" val="32168435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a:extLst>
              <a:ext uri="{FF2B5EF4-FFF2-40B4-BE49-F238E27FC236}">
                <a16:creationId xmlns:a16="http://schemas.microsoft.com/office/drawing/2014/main" id="{40CE7DD5-8300-BB42-A1AA-958E81AB0F9B}"/>
              </a:ext>
            </a:extLst>
          </p:cNvPr>
          <p:cNvSpPr>
            <a:spLocks noGrp="1" noChangeArrowheads="1"/>
          </p:cNvSpPr>
          <p:nvPr>
            <p:ph type="title"/>
          </p:nvPr>
        </p:nvSpPr>
        <p:spPr>
          <a:noFill/>
        </p:spPr>
        <p:txBody>
          <a:bodyPr/>
          <a:lstStyle/>
          <a:p>
            <a:pPr eaLnBrk="1" hangingPunct="1"/>
            <a:r>
              <a:rPr lang="cs-CZ" altLang="en-US"/>
              <a:t>Audiovizuální díla</a:t>
            </a:r>
          </a:p>
        </p:txBody>
      </p:sp>
      <p:sp>
        <p:nvSpPr>
          <p:cNvPr id="72706" name="Rectangle 3">
            <a:extLst>
              <a:ext uri="{FF2B5EF4-FFF2-40B4-BE49-F238E27FC236}">
                <a16:creationId xmlns:a16="http://schemas.microsoft.com/office/drawing/2014/main" id="{ADF08EF5-5FA0-C34E-AB7B-5C720364275E}"/>
              </a:ext>
            </a:extLst>
          </p:cNvPr>
          <p:cNvSpPr>
            <a:spLocks noGrp="1" noChangeArrowheads="1"/>
          </p:cNvSpPr>
          <p:nvPr>
            <p:ph idx="1"/>
          </p:nvPr>
        </p:nvSpPr>
        <p:spPr>
          <a:xfrm>
            <a:off x="1981200" y="1773238"/>
            <a:ext cx="8229600" cy="4322762"/>
          </a:xfrm>
        </p:spPr>
        <p:txBody>
          <a:bodyPr/>
          <a:lstStyle/>
          <a:p>
            <a:pPr eaLnBrk="1" hangingPunct="1"/>
            <a:r>
              <a:rPr lang="cs-CZ" altLang="en-US"/>
              <a:t>§62: </a:t>
            </a:r>
            <a:r>
              <a:rPr lang="cs-CZ" altLang="en-US" i="1"/>
              <a:t>dílo vytvořené </a:t>
            </a:r>
            <a:r>
              <a:rPr lang="cs-CZ" altLang="en-US" b="1" i="1"/>
              <a:t>uspořádáním</a:t>
            </a:r>
            <a:r>
              <a:rPr lang="cs-CZ" altLang="en-US" i="1"/>
              <a:t> děl audiovizuálně užitých, ať již zpracovaných, či nezpracovaných, které </a:t>
            </a:r>
            <a:r>
              <a:rPr lang="cs-CZ" altLang="en-US" i="1" u="sng"/>
              <a:t>sestává z řady zaznamenaných spolu souvisejících obrazů, vyvolávajících dojem pohybu</a:t>
            </a:r>
            <a:endParaRPr lang="cs-CZ" altLang="en-US" u="sng"/>
          </a:p>
          <a:p>
            <a:pPr lvl="1" eaLnBrk="1" hangingPunct="1"/>
            <a:r>
              <a:rPr lang="cs-CZ" altLang="en-US" b="1"/>
              <a:t>Autorem je </a:t>
            </a:r>
            <a:r>
              <a:rPr lang="cs-CZ" altLang="en-US" b="1" u="sng"/>
              <a:t>režisér</a:t>
            </a:r>
          </a:p>
          <a:p>
            <a:pPr lvl="1" eaLnBrk="1" hangingPunct="1"/>
            <a:r>
              <a:rPr lang="cs-CZ" altLang="en-US" u="sng"/>
              <a:t>Potřebuje souhlas jednotlivých autorů </a:t>
            </a:r>
            <a:r>
              <a:rPr lang="cs-CZ" altLang="en-US"/>
              <a:t>zapracovaných složek</a:t>
            </a:r>
          </a:p>
        </p:txBody>
      </p:sp>
    </p:spTree>
    <p:extLst>
      <p:ext uri="{BB962C8B-B14F-4D97-AF65-F5344CB8AC3E}">
        <p14:creationId xmlns:p14="http://schemas.microsoft.com/office/powerpoint/2010/main" val="24871539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a:extLst>
              <a:ext uri="{FF2B5EF4-FFF2-40B4-BE49-F238E27FC236}">
                <a16:creationId xmlns:a16="http://schemas.microsoft.com/office/drawing/2014/main" id="{82986EB0-C669-784E-9D98-7EE9AF8FCFA1}"/>
              </a:ext>
            </a:extLst>
          </p:cNvPr>
          <p:cNvSpPr>
            <a:spLocks noGrp="1" noChangeArrowheads="1"/>
          </p:cNvSpPr>
          <p:nvPr>
            <p:ph type="title"/>
          </p:nvPr>
        </p:nvSpPr>
        <p:spPr>
          <a:xfrm>
            <a:off x="1992313" y="188913"/>
            <a:ext cx="8229600" cy="1371600"/>
          </a:xfrm>
          <a:noFill/>
        </p:spPr>
        <p:txBody>
          <a:bodyPr/>
          <a:lstStyle/>
          <a:p>
            <a:pPr eaLnBrk="1" hangingPunct="1"/>
            <a:r>
              <a:rPr lang="cs-CZ" altLang="en-US"/>
              <a:t>Film</a:t>
            </a:r>
          </a:p>
        </p:txBody>
      </p:sp>
      <p:sp>
        <p:nvSpPr>
          <p:cNvPr id="73730" name="Rectangle 3">
            <a:extLst>
              <a:ext uri="{FF2B5EF4-FFF2-40B4-BE49-F238E27FC236}">
                <a16:creationId xmlns:a16="http://schemas.microsoft.com/office/drawing/2014/main" id="{2DD94A58-AA37-7E45-AA6A-2158479B340B}"/>
              </a:ext>
            </a:extLst>
          </p:cNvPr>
          <p:cNvSpPr>
            <a:spLocks noGrp="1" noChangeArrowheads="1"/>
          </p:cNvSpPr>
          <p:nvPr>
            <p:ph idx="1"/>
          </p:nvPr>
        </p:nvSpPr>
        <p:spPr>
          <a:xfrm>
            <a:off x="1981200" y="1628776"/>
            <a:ext cx="8229600" cy="4467225"/>
          </a:xfrm>
        </p:spPr>
        <p:txBody>
          <a:bodyPr/>
          <a:lstStyle/>
          <a:p>
            <a:pPr eaLnBrk="1" hangingPunct="1">
              <a:lnSpc>
                <a:spcPct val="90000"/>
              </a:lnSpc>
              <a:buFont typeface="Wingdings" pitchFamily="2" charset="2"/>
              <a:buNone/>
            </a:pPr>
            <a:r>
              <a:rPr lang="cs-CZ" altLang="en-US"/>
              <a:t>FORMY POŘUŠOVÁNÍ</a:t>
            </a:r>
          </a:p>
          <a:p>
            <a:pPr eaLnBrk="1" hangingPunct="1">
              <a:lnSpc>
                <a:spcPct val="90000"/>
              </a:lnSpc>
            </a:pPr>
            <a:r>
              <a:rPr lang="cs-CZ" altLang="en-US"/>
              <a:t>nelegální </a:t>
            </a:r>
            <a:r>
              <a:rPr lang="cs-CZ" altLang="en-US" u="sng"/>
              <a:t>projekce</a:t>
            </a:r>
          </a:p>
          <a:p>
            <a:pPr eaLnBrk="1" hangingPunct="1">
              <a:lnSpc>
                <a:spcPct val="90000"/>
              </a:lnSpc>
            </a:pPr>
            <a:r>
              <a:rPr lang="cs-CZ" altLang="en-US"/>
              <a:t>pirátství ve </a:t>
            </a:r>
            <a:r>
              <a:rPr lang="cs-CZ" altLang="en-US" u="sng"/>
              <a:t>videopůjčovnách </a:t>
            </a:r>
          </a:p>
          <a:p>
            <a:pPr eaLnBrk="1" hangingPunct="1">
              <a:lnSpc>
                <a:spcPct val="90000"/>
              </a:lnSpc>
            </a:pPr>
            <a:r>
              <a:rPr lang="cs-CZ" altLang="en-US"/>
              <a:t>prodej </a:t>
            </a:r>
            <a:r>
              <a:rPr lang="cs-CZ" altLang="en-US" u="sng"/>
              <a:t>padělků</a:t>
            </a:r>
            <a:r>
              <a:rPr lang="cs-CZ" altLang="en-US"/>
              <a:t> na tržnicích apod.</a:t>
            </a:r>
          </a:p>
          <a:p>
            <a:pPr eaLnBrk="1" hangingPunct="1">
              <a:lnSpc>
                <a:spcPct val="90000"/>
              </a:lnSpc>
            </a:pPr>
            <a:r>
              <a:rPr lang="cs-CZ" altLang="en-US" b="1" u="sng"/>
              <a:t>Nejčastěji</a:t>
            </a:r>
            <a:r>
              <a:rPr lang="cs-CZ" altLang="en-US"/>
              <a:t>: neoprávněná </a:t>
            </a:r>
            <a:r>
              <a:rPr lang="cs-CZ" altLang="en-US" u="sng"/>
              <a:t>výroba</a:t>
            </a:r>
            <a:r>
              <a:rPr lang="cs-CZ" altLang="en-US"/>
              <a:t> DVD a sdílení filmů po </a:t>
            </a:r>
            <a:r>
              <a:rPr lang="cs-CZ" altLang="en-US" u="sng"/>
              <a:t>Internetu</a:t>
            </a:r>
          </a:p>
          <a:p>
            <a:pPr lvl="1" eaLnBrk="1" hangingPunct="1">
              <a:lnSpc>
                <a:spcPct val="90000"/>
              </a:lnSpc>
            </a:pPr>
            <a:r>
              <a:rPr lang="cs-CZ" altLang="en-US"/>
              <a:t>Za </a:t>
            </a:r>
            <a:r>
              <a:rPr lang="cs-CZ" altLang="en-US" b="1"/>
              <a:t>neoprávněné zhotovování a distribuci DVD-R </a:t>
            </a:r>
            <a:r>
              <a:rPr lang="cs-CZ" altLang="en-US"/>
              <a:t>se označuje </a:t>
            </a:r>
            <a:r>
              <a:rPr lang="cs-CZ" altLang="en-US" u="sng"/>
              <a:t>převádění filmů do digitálních formátů </a:t>
            </a:r>
            <a:r>
              <a:rPr lang="cs-CZ" altLang="en-US"/>
              <a:t>vhodných pro vypálení, vypalování takových záznamů a jejich následná distribuce.</a:t>
            </a:r>
          </a:p>
        </p:txBody>
      </p:sp>
    </p:spTree>
    <p:extLst>
      <p:ext uri="{BB962C8B-B14F-4D97-AF65-F5344CB8AC3E}">
        <p14:creationId xmlns:p14="http://schemas.microsoft.com/office/powerpoint/2010/main" val="24602499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F101C73B-CFF8-1049-AA24-DFC052FD0471}"/>
              </a:ext>
            </a:extLst>
          </p:cNvPr>
          <p:cNvSpPr>
            <a:spLocks noGrp="1" noChangeArrowheads="1"/>
          </p:cNvSpPr>
          <p:nvPr>
            <p:ph type="title"/>
          </p:nvPr>
        </p:nvSpPr>
        <p:spPr/>
        <p:txBody>
          <a:bodyPr rtlCol="0">
            <a:normAutofit/>
          </a:bodyPr>
          <a:lstStyle/>
          <a:p>
            <a:pPr>
              <a:defRPr/>
            </a:pPr>
            <a:r>
              <a:rPr lang="cs-CZ" sz="4000"/>
              <a:t>Neoprávněné sdílení filmů na Internetu</a:t>
            </a:r>
          </a:p>
        </p:txBody>
      </p:sp>
      <p:sp>
        <p:nvSpPr>
          <p:cNvPr id="74754" name="Rectangle 3">
            <a:extLst>
              <a:ext uri="{FF2B5EF4-FFF2-40B4-BE49-F238E27FC236}">
                <a16:creationId xmlns:a16="http://schemas.microsoft.com/office/drawing/2014/main" id="{E6114E6C-DF6C-BC4B-A1D2-998883A3119A}"/>
              </a:ext>
            </a:extLst>
          </p:cNvPr>
          <p:cNvSpPr>
            <a:spLocks noGrp="1" noChangeArrowheads="1"/>
          </p:cNvSpPr>
          <p:nvPr>
            <p:ph idx="1"/>
          </p:nvPr>
        </p:nvSpPr>
        <p:spPr/>
        <p:txBody>
          <a:bodyPr/>
          <a:lstStyle/>
          <a:p>
            <a:pPr eaLnBrk="1" hangingPunct="1">
              <a:lnSpc>
                <a:spcPct val="90000"/>
              </a:lnSpc>
            </a:pPr>
            <a:r>
              <a:rPr lang="cs-CZ" altLang="en-US" i="1"/>
              <a:t>Dle poznatků ČPU  (Česká protipirátská unie) je </a:t>
            </a:r>
            <a:r>
              <a:rPr lang="cs-CZ" altLang="en-US" i="1" u="sng"/>
              <a:t>nejčastějším internetovým pirátem </a:t>
            </a:r>
            <a:r>
              <a:rPr lang="cs-CZ" altLang="en-US" b="1" i="1" u="sng"/>
              <a:t>student</a:t>
            </a:r>
            <a:r>
              <a:rPr lang="cs-CZ" altLang="en-US" i="1"/>
              <a:t> střední nebo vysoké školy či mladý, v oboru IT zkušený pracovník velké firmy s přístupem k vysokorychlostnímu internetu s tím, že ke své nelegální činnosti obvykle zneužívá právě zařízení své školy či svého zaměstnavatele.</a:t>
            </a:r>
          </a:p>
        </p:txBody>
      </p:sp>
    </p:spTree>
    <p:extLst>
      <p:ext uri="{BB962C8B-B14F-4D97-AF65-F5344CB8AC3E}">
        <p14:creationId xmlns:p14="http://schemas.microsoft.com/office/powerpoint/2010/main" val="22561778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Nadpis 1">
            <a:extLst>
              <a:ext uri="{FF2B5EF4-FFF2-40B4-BE49-F238E27FC236}">
                <a16:creationId xmlns:a16="http://schemas.microsoft.com/office/drawing/2014/main" id="{B4CBC025-ABBD-6B40-9DF7-B64A6287C6A9}"/>
              </a:ext>
            </a:extLst>
          </p:cNvPr>
          <p:cNvSpPr>
            <a:spLocks noGrp="1"/>
          </p:cNvSpPr>
          <p:nvPr>
            <p:ph type="title"/>
          </p:nvPr>
        </p:nvSpPr>
        <p:spPr/>
        <p:txBody>
          <a:bodyPr/>
          <a:lstStyle/>
          <a:p>
            <a:pPr eaLnBrk="1" hangingPunct="1"/>
            <a:r>
              <a:rPr lang="cs-CZ" altLang="en-US"/>
              <a:t>Zvláštní pravomoci celního úřadu</a:t>
            </a:r>
          </a:p>
        </p:txBody>
      </p:sp>
      <p:sp>
        <p:nvSpPr>
          <p:cNvPr id="76802" name="Zástupný symbol pro obsah 2">
            <a:extLst>
              <a:ext uri="{FF2B5EF4-FFF2-40B4-BE49-F238E27FC236}">
                <a16:creationId xmlns:a16="http://schemas.microsoft.com/office/drawing/2014/main" id="{E7852720-25D2-6945-89CA-16BF1A9909C5}"/>
              </a:ext>
            </a:extLst>
          </p:cNvPr>
          <p:cNvSpPr>
            <a:spLocks noGrp="1"/>
          </p:cNvSpPr>
          <p:nvPr>
            <p:ph idx="1"/>
          </p:nvPr>
        </p:nvSpPr>
        <p:spPr/>
        <p:txBody>
          <a:bodyPr/>
          <a:lstStyle/>
          <a:p>
            <a:pPr eaLnBrk="1" hangingPunct="1"/>
            <a:r>
              <a:rPr lang="cs-CZ" altLang="en-US" b="1"/>
              <a:t>zajistit věc</a:t>
            </a:r>
            <a:r>
              <a:rPr lang="cs-CZ" altLang="en-US"/>
              <a:t>, u které je podezření, že její držitel neoprávněně zasahuje do práva autorského, </a:t>
            </a:r>
          </a:p>
          <a:p>
            <a:pPr lvl="1" eaLnBrk="1" hangingPunct="1"/>
            <a:r>
              <a:rPr lang="cs-CZ" altLang="en-US"/>
              <a:t>pokud jde o zboží z EU </a:t>
            </a:r>
            <a:r>
              <a:rPr lang="cs-CZ" altLang="en-US" b="1"/>
              <a:t>na dobu až 1 měsíce</a:t>
            </a:r>
          </a:p>
          <a:p>
            <a:pPr eaLnBrk="1" hangingPunct="1"/>
            <a:r>
              <a:rPr lang="cs-CZ" altLang="en-US" b="1"/>
              <a:t>Poté cel.úř. vyrozumí autora, kolektivního správce</a:t>
            </a:r>
          </a:p>
          <a:p>
            <a:pPr lvl="1" eaLnBrk="1" hangingPunct="1"/>
            <a:r>
              <a:rPr lang="cs-CZ" altLang="en-US" b="1"/>
              <a:t>Mají 15 dnů na vyjádření, jestli uplatní práva u soudu</a:t>
            </a:r>
          </a:p>
        </p:txBody>
      </p:sp>
    </p:spTree>
    <p:extLst>
      <p:ext uri="{BB962C8B-B14F-4D97-AF65-F5344CB8AC3E}">
        <p14:creationId xmlns:p14="http://schemas.microsoft.com/office/powerpoint/2010/main" val="25488218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483FD8-1ACC-1245-90FC-3D924113AF79}"/>
              </a:ext>
            </a:extLst>
          </p:cNvPr>
          <p:cNvSpPr>
            <a:spLocks noGrp="1"/>
          </p:cNvSpPr>
          <p:nvPr>
            <p:ph type="title"/>
          </p:nvPr>
        </p:nvSpPr>
        <p:spPr/>
        <p:txBody>
          <a:bodyPr rtlCol="0">
            <a:normAutofit/>
          </a:bodyPr>
          <a:lstStyle/>
          <a:p>
            <a:pPr>
              <a:defRPr/>
            </a:pPr>
            <a:r>
              <a:rPr lang="cs-CZ" dirty="0"/>
              <a:t>Práva související s právem autorským</a:t>
            </a:r>
          </a:p>
        </p:txBody>
      </p:sp>
      <p:sp>
        <p:nvSpPr>
          <p:cNvPr id="3" name="Zástupný symbol pro obsah 2">
            <a:extLst>
              <a:ext uri="{FF2B5EF4-FFF2-40B4-BE49-F238E27FC236}">
                <a16:creationId xmlns:a16="http://schemas.microsoft.com/office/drawing/2014/main" id="{B04AFA00-5404-8647-B11A-9C17AD84903F}"/>
              </a:ext>
            </a:extLst>
          </p:cNvPr>
          <p:cNvSpPr>
            <a:spLocks noGrp="1"/>
          </p:cNvSpPr>
          <p:nvPr>
            <p:ph idx="1"/>
          </p:nvPr>
        </p:nvSpPr>
        <p:spPr>
          <a:xfrm>
            <a:off x="1981200" y="1981200"/>
            <a:ext cx="8229600" cy="4591050"/>
          </a:xfrm>
        </p:spPr>
        <p:txBody>
          <a:bodyPr>
            <a:normAutofit/>
          </a:bodyPr>
          <a:lstStyle/>
          <a:p>
            <a:pPr eaLnBrk="1" hangingPunct="1">
              <a:lnSpc>
                <a:spcPct val="90000"/>
              </a:lnSpc>
            </a:pPr>
            <a:r>
              <a:rPr lang="cs-CZ" altLang="cs-CZ" sz="3000" b="1"/>
              <a:t>Práva výkonných umělců</a:t>
            </a:r>
          </a:p>
          <a:p>
            <a:pPr lvl="1" eaLnBrk="1" hangingPunct="1">
              <a:lnSpc>
                <a:spcPct val="90000"/>
              </a:lnSpc>
            </a:pPr>
            <a:r>
              <a:rPr lang="cs-CZ" altLang="cs-CZ" sz="2600"/>
              <a:t>výkony zpěváků, hudebníků, herců, tanečníků a jiných osob </a:t>
            </a:r>
          </a:p>
          <a:p>
            <a:pPr lvl="1" eaLnBrk="1" hangingPunct="1">
              <a:lnSpc>
                <a:spcPct val="90000"/>
              </a:lnSpc>
            </a:pPr>
            <a:r>
              <a:rPr lang="cs-CZ" altLang="cs-CZ" sz="2600"/>
              <a:t>Osobnostní práva</a:t>
            </a:r>
          </a:p>
          <a:p>
            <a:pPr lvl="2" eaLnBrk="1" hangingPunct="1">
              <a:lnSpc>
                <a:spcPct val="90000"/>
              </a:lnSpc>
            </a:pPr>
            <a:r>
              <a:rPr lang="cs-CZ" altLang="cs-CZ" sz="2200"/>
              <a:t>rozhodnout o zveřejnění</a:t>
            </a:r>
          </a:p>
          <a:p>
            <a:pPr lvl="2" eaLnBrk="1" hangingPunct="1">
              <a:lnSpc>
                <a:spcPct val="90000"/>
              </a:lnSpc>
            </a:pPr>
            <a:r>
              <a:rPr lang="cs-CZ" altLang="cs-CZ" sz="2200"/>
              <a:t>uvedení jména umělce</a:t>
            </a:r>
          </a:p>
          <a:p>
            <a:pPr lvl="2" eaLnBrk="1" hangingPunct="1">
              <a:lnSpc>
                <a:spcPct val="90000"/>
              </a:lnSpc>
            </a:pPr>
            <a:r>
              <a:rPr lang="cs-CZ" altLang="cs-CZ" sz="2200"/>
              <a:t>právo na ochranu před každým znetvořením, zkomolením nebo jinou změnou výkonu </a:t>
            </a:r>
          </a:p>
          <a:p>
            <a:pPr lvl="1" eaLnBrk="1" hangingPunct="1">
              <a:lnSpc>
                <a:spcPct val="90000"/>
              </a:lnSpc>
            </a:pPr>
            <a:r>
              <a:rPr lang="cs-CZ" altLang="cs-CZ" sz="2600"/>
              <a:t>Majetková práva</a:t>
            </a:r>
          </a:p>
          <a:p>
            <a:pPr lvl="2" eaLnBrk="1" hangingPunct="1">
              <a:lnSpc>
                <a:spcPct val="90000"/>
              </a:lnSpc>
            </a:pPr>
            <a:r>
              <a:rPr lang="cs-CZ" altLang="cs-CZ" sz="2200"/>
              <a:t>Podobná jako autorská</a:t>
            </a:r>
          </a:p>
          <a:p>
            <a:pPr lvl="1" eaLnBrk="1" hangingPunct="1">
              <a:lnSpc>
                <a:spcPct val="90000"/>
              </a:lnSpc>
            </a:pPr>
            <a:r>
              <a:rPr lang="cs-CZ" altLang="cs-CZ" sz="2600"/>
              <a:t>Ochrana 50 let</a:t>
            </a:r>
          </a:p>
          <a:p>
            <a:pPr lvl="1" eaLnBrk="1" hangingPunct="1">
              <a:lnSpc>
                <a:spcPct val="90000"/>
              </a:lnSpc>
            </a:pPr>
            <a:endParaRPr lang="cs-CZ" altLang="cs-CZ" sz="2600"/>
          </a:p>
        </p:txBody>
      </p:sp>
    </p:spTree>
    <p:extLst>
      <p:ext uri="{BB962C8B-B14F-4D97-AF65-F5344CB8AC3E}">
        <p14:creationId xmlns:p14="http://schemas.microsoft.com/office/powerpoint/2010/main" val="9921823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D74C5A15-BBE7-B947-9C30-BF30548F0A6A}"/>
              </a:ext>
            </a:extLst>
          </p:cNvPr>
          <p:cNvSpPr>
            <a:spLocks noGrp="1"/>
          </p:cNvSpPr>
          <p:nvPr>
            <p:ph idx="1"/>
          </p:nvPr>
        </p:nvSpPr>
        <p:spPr>
          <a:xfrm>
            <a:off x="1981200" y="357188"/>
            <a:ext cx="8229600" cy="5738812"/>
          </a:xfrm>
        </p:spPr>
        <p:txBody>
          <a:bodyPr>
            <a:normAutofit/>
          </a:bodyPr>
          <a:lstStyle/>
          <a:p>
            <a:pPr eaLnBrk="1" hangingPunct="1">
              <a:lnSpc>
                <a:spcPct val="80000"/>
              </a:lnSpc>
            </a:pPr>
            <a:r>
              <a:rPr lang="cs-CZ" altLang="cs-CZ" sz="3000" b="1"/>
              <a:t>Práva výrobců zvukových záznamů</a:t>
            </a:r>
          </a:p>
          <a:p>
            <a:pPr lvl="1" eaLnBrk="1" hangingPunct="1">
              <a:lnSpc>
                <a:spcPct val="80000"/>
              </a:lnSpc>
            </a:pPr>
            <a:r>
              <a:rPr lang="cs-CZ" altLang="cs-CZ" sz="2600"/>
              <a:t>Nejde o tvůrčí činnost</a:t>
            </a:r>
          </a:p>
          <a:p>
            <a:pPr lvl="1" eaLnBrk="1" hangingPunct="1">
              <a:lnSpc>
                <a:spcPct val="80000"/>
              </a:lnSpc>
            </a:pPr>
            <a:r>
              <a:rPr lang="cs-CZ" altLang="cs-CZ" sz="2600"/>
              <a:t>Výlučně </a:t>
            </a:r>
            <a:r>
              <a:rPr lang="cs-CZ" altLang="cs-CZ" sz="2600" b="1"/>
              <a:t>majetková práva</a:t>
            </a:r>
            <a:r>
              <a:rPr lang="cs-CZ" altLang="cs-CZ" sz="2600"/>
              <a:t>, ale jsou </a:t>
            </a:r>
            <a:r>
              <a:rPr lang="cs-CZ" altLang="cs-CZ" sz="2600" b="1"/>
              <a:t>převoditelná</a:t>
            </a:r>
          </a:p>
          <a:p>
            <a:pPr lvl="1" eaLnBrk="1" hangingPunct="1">
              <a:lnSpc>
                <a:spcPct val="80000"/>
              </a:lnSpc>
            </a:pPr>
            <a:r>
              <a:rPr lang="cs-CZ" altLang="cs-CZ" sz="2600"/>
              <a:t>Předmět práv: zvukové záznamy výkonů výkonných umělců nebo jiných zvuků. </a:t>
            </a:r>
          </a:p>
          <a:p>
            <a:pPr lvl="1" eaLnBrk="1" hangingPunct="1">
              <a:lnSpc>
                <a:spcPct val="80000"/>
              </a:lnSpc>
            </a:pPr>
            <a:r>
              <a:rPr lang="cs-CZ" altLang="cs-CZ" sz="2600" b="1"/>
              <a:t>Výrobcem zvukového </a:t>
            </a:r>
            <a:r>
              <a:rPr lang="cs-CZ" altLang="cs-CZ" sz="2600"/>
              <a:t>záznamu je nejen osoba fyzická, ale i osoba právnická </a:t>
            </a:r>
          </a:p>
          <a:p>
            <a:pPr lvl="1" eaLnBrk="1" hangingPunct="1">
              <a:lnSpc>
                <a:spcPct val="80000"/>
              </a:lnSpc>
            </a:pPr>
            <a:r>
              <a:rPr lang="cs-CZ" altLang="cs-CZ" sz="2600"/>
              <a:t>Doba ochrany 50 let</a:t>
            </a:r>
          </a:p>
          <a:p>
            <a:pPr eaLnBrk="1" hangingPunct="1">
              <a:lnSpc>
                <a:spcPct val="80000"/>
              </a:lnSpc>
            </a:pPr>
            <a:r>
              <a:rPr lang="cs-CZ" altLang="cs-CZ" sz="3000" b="1"/>
              <a:t>Práva výrobců zvukově obrazových záznamů</a:t>
            </a:r>
          </a:p>
          <a:p>
            <a:pPr eaLnBrk="1" hangingPunct="1">
              <a:lnSpc>
                <a:spcPct val="80000"/>
              </a:lnSpc>
            </a:pPr>
            <a:r>
              <a:rPr lang="cs-CZ" altLang="cs-CZ" sz="3000" b="1"/>
              <a:t>Práva rozhlasových a televizních vysílatelů</a:t>
            </a:r>
          </a:p>
          <a:p>
            <a:pPr eaLnBrk="1" hangingPunct="1">
              <a:lnSpc>
                <a:spcPct val="80000"/>
              </a:lnSpc>
            </a:pPr>
            <a:r>
              <a:rPr lang="cs-CZ" altLang="cs-CZ" sz="3000" b="1"/>
              <a:t>Právo nakladatele</a:t>
            </a:r>
          </a:p>
          <a:p>
            <a:pPr lvl="1" eaLnBrk="1" hangingPunct="1">
              <a:lnSpc>
                <a:spcPct val="80000"/>
              </a:lnSpc>
            </a:pPr>
            <a:r>
              <a:rPr lang="cs-CZ" altLang="cs-CZ" sz="2600"/>
              <a:t>právo na odměnu v souvislosti s rozmnoženinou pro osobní potřebu</a:t>
            </a:r>
          </a:p>
          <a:p>
            <a:pPr lvl="1" eaLnBrk="1" hangingPunct="1">
              <a:lnSpc>
                <a:spcPct val="80000"/>
              </a:lnSpc>
            </a:pPr>
            <a:r>
              <a:rPr lang="cs-CZ" altLang="cs-CZ" sz="2600"/>
              <a:t>Doba ochrany 50 let</a:t>
            </a:r>
          </a:p>
          <a:p>
            <a:pPr lvl="1" eaLnBrk="1" hangingPunct="1">
              <a:lnSpc>
                <a:spcPct val="80000"/>
              </a:lnSpc>
            </a:pPr>
            <a:endParaRPr lang="cs-CZ" altLang="cs-CZ" sz="2600"/>
          </a:p>
        </p:txBody>
      </p:sp>
    </p:spTree>
    <p:extLst>
      <p:ext uri="{BB962C8B-B14F-4D97-AF65-F5344CB8AC3E}">
        <p14:creationId xmlns:p14="http://schemas.microsoft.com/office/powerpoint/2010/main" val="35609437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Nadpis 1">
            <a:extLst>
              <a:ext uri="{FF2B5EF4-FFF2-40B4-BE49-F238E27FC236}">
                <a16:creationId xmlns:a16="http://schemas.microsoft.com/office/drawing/2014/main" id="{1731D241-C3F7-FE4B-85BE-BE6298DB3668}"/>
              </a:ext>
            </a:extLst>
          </p:cNvPr>
          <p:cNvSpPr>
            <a:spLocks noGrp="1"/>
          </p:cNvSpPr>
          <p:nvPr>
            <p:ph type="title"/>
          </p:nvPr>
        </p:nvSpPr>
        <p:spPr>
          <a:xfrm>
            <a:off x="1881188" y="0"/>
            <a:ext cx="8229600" cy="1371600"/>
          </a:xfrm>
        </p:spPr>
        <p:txBody>
          <a:bodyPr/>
          <a:lstStyle/>
          <a:p>
            <a:pPr eaLnBrk="1" hangingPunct="1"/>
            <a:r>
              <a:rPr lang="cs-CZ" altLang="en-US"/>
              <a:t>Kolektivní správa</a:t>
            </a:r>
          </a:p>
        </p:txBody>
      </p:sp>
      <p:sp>
        <p:nvSpPr>
          <p:cNvPr id="79874" name="Zástupný symbol pro obsah 2">
            <a:extLst>
              <a:ext uri="{FF2B5EF4-FFF2-40B4-BE49-F238E27FC236}">
                <a16:creationId xmlns:a16="http://schemas.microsoft.com/office/drawing/2014/main" id="{95745EDF-BF29-1D43-A456-6FDF5AC5E5B1}"/>
              </a:ext>
            </a:extLst>
          </p:cNvPr>
          <p:cNvSpPr>
            <a:spLocks noGrp="1"/>
          </p:cNvSpPr>
          <p:nvPr>
            <p:ph idx="1"/>
          </p:nvPr>
        </p:nvSpPr>
        <p:spPr>
          <a:xfrm>
            <a:off x="1981200" y="1143000"/>
            <a:ext cx="8229600" cy="5715000"/>
          </a:xfrm>
        </p:spPr>
        <p:txBody>
          <a:bodyPr/>
          <a:lstStyle/>
          <a:p>
            <a:pPr eaLnBrk="1" hangingPunct="1">
              <a:lnSpc>
                <a:spcPct val="90000"/>
              </a:lnSpc>
            </a:pPr>
            <a:r>
              <a:rPr lang="cs-CZ" altLang="en-US" sz="3000" b="1"/>
              <a:t>Autor sám těžko spravuje svá práva </a:t>
            </a:r>
            <a:r>
              <a:rPr lang="cs-CZ" altLang="en-US" sz="3000"/>
              <a:t>(ztížená kontrola užití, výběr odměny atd.)</a:t>
            </a:r>
          </a:p>
          <a:p>
            <a:pPr eaLnBrk="1" hangingPunct="1">
              <a:lnSpc>
                <a:spcPct val="90000"/>
              </a:lnSpc>
            </a:pPr>
            <a:r>
              <a:rPr lang="cs-CZ" altLang="en-US" sz="3000"/>
              <a:t>Na druhé straně: </a:t>
            </a:r>
            <a:r>
              <a:rPr lang="cs-CZ" altLang="en-US" sz="3000" b="1"/>
              <a:t>uživatelé nemají reálnou možnost vyžádat si nezbytné souhlasy</a:t>
            </a:r>
            <a:r>
              <a:rPr lang="cs-CZ" altLang="en-US" sz="3000"/>
              <a:t> </a:t>
            </a:r>
          </a:p>
          <a:p>
            <a:pPr eaLnBrk="1" hangingPunct="1">
              <a:lnSpc>
                <a:spcPct val="90000"/>
              </a:lnSpc>
            </a:pPr>
            <a:endParaRPr lang="cs-CZ" altLang="en-US" sz="3000"/>
          </a:p>
          <a:p>
            <a:pPr eaLnBrk="1" hangingPunct="1">
              <a:lnSpc>
                <a:spcPct val="90000"/>
              </a:lnSpc>
            </a:pPr>
            <a:r>
              <a:rPr lang="cs-CZ" altLang="en-US" sz="3000"/>
              <a:t>Řešení: </a:t>
            </a:r>
            <a:r>
              <a:rPr lang="cs-CZ" altLang="en-US" sz="3000" b="1" u="sng"/>
              <a:t>Kolektivní správce</a:t>
            </a:r>
          </a:p>
          <a:p>
            <a:pPr lvl="1" eaLnBrk="1" hangingPunct="1">
              <a:lnSpc>
                <a:spcPct val="90000"/>
              </a:lnSpc>
            </a:pPr>
            <a:r>
              <a:rPr lang="cs-CZ" altLang="en-US" sz="2600" b="1"/>
              <a:t>Účel: </a:t>
            </a:r>
            <a:r>
              <a:rPr lang="cs-CZ" altLang="en-US" sz="2600"/>
              <a:t>kolektivní ochrana a uplatnění majetkových práv nositelů</a:t>
            </a:r>
          </a:p>
          <a:p>
            <a:pPr lvl="1" eaLnBrk="1" hangingPunct="1">
              <a:lnSpc>
                <a:spcPct val="90000"/>
              </a:lnSpc>
            </a:pPr>
            <a:r>
              <a:rPr lang="cs-CZ" altLang="en-US" sz="2600" i="1"/>
              <a:t>Úkol: </a:t>
            </a:r>
            <a:r>
              <a:rPr lang="cs-CZ" altLang="en-US" sz="2600" i="1" u="sng"/>
              <a:t>sledování</a:t>
            </a:r>
            <a:r>
              <a:rPr lang="cs-CZ" altLang="en-US" sz="2600" i="1"/>
              <a:t> užití dotčených děl, výkonů či záznamů, </a:t>
            </a:r>
            <a:r>
              <a:rPr lang="cs-CZ" altLang="en-US" sz="2600" i="1" u="sng"/>
              <a:t>vyjednávání </a:t>
            </a:r>
            <a:r>
              <a:rPr lang="cs-CZ" altLang="en-US" sz="2600" i="1"/>
              <a:t>s možnými uživateli, </a:t>
            </a:r>
            <a:r>
              <a:rPr lang="cs-CZ" altLang="en-US" sz="2600" i="1" u="sng"/>
              <a:t>udělování jim souhlasu </a:t>
            </a:r>
            <a:r>
              <a:rPr lang="cs-CZ" altLang="en-US" sz="2600" i="1"/>
              <a:t>proti placení odměn a za zákonem povolených podmínek, k </a:t>
            </a:r>
            <a:r>
              <a:rPr lang="cs-CZ" altLang="en-US" sz="2600" i="1" u="sng"/>
              <a:t>vybírání </a:t>
            </a:r>
            <a:r>
              <a:rPr lang="cs-CZ" altLang="en-US" sz="2600" i="1"/>
              <a:t>těchto odměn a jejich </a:t>
            </a:r>
            <a:r>
              <a:rPr lang="cs-CZ" altLang="en-US" sz="2600" i="1" u="sng"/>
              <a:t>rozdělování </a:t>
            </a:r>
            <a:r>
              <a:rPr lang="cs-CZ" altLang="en-US" sz="2600" i="1"/>
              <a:t>mezi jednotlivé nositele práv.</a:t>
            </a:r>
          </a:p>
          <a:p>
            <a:pPr lvl="1" eaLnBrk="1" hangingPunct="1">
              <a:lnSpc>
                <a:spcPct val="90000"/>
              </a:lnSpc>
            </a:pPr>
            <a:endParaRPr lang="cs-CZ" altLang="en-US" sz="2600"/>
          </a:p>
          <a:p>
            <a:pPr eaLnBrk="1" hangingPunct="1">
              <a:lnSpc>
                <a:spcPct val="90000"/>
              </a:lnSpc>
            </a:pPr>
            <a:endParaRPr lang="cs-CZ" altLang="en-US" sz="3000"/>
          </a:p>
          <a:p>
            <a:pPr eaLnBrk="1" hangingPunct="1">
              <a:lnSpc>
                <a:spcPct val="90000"/>
              </a:lnSpc>
            </a:pPr>
            <a:endParaRPr lang="cs-CZ" altLang="en-US" sz="3000"/>
          </a:p>
        </p:txBody>
      </p:sp>
    </p:spTree>
    <p:extLst>
      <p:ext uri="{BB962C8B-B14F-4D97-AF65-F5344CB8AC3E}">
        <p14:creationId xmlns:p14="http://schemas.microsoft.com/office/powerpoint/2010/main" val="24835873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Nadpis 1">
            <a:extLst>
              <a:ext uri="{FF2B5EF4-FFF2-40B4-BE49-F238E27FC236}">
                <a16:creationId xmlns:a16="http://schemas.microsoft.com/office/drawing/2014/main" id="{AA767A88-21CA-8F49-86D6-69270A527C32}"/>
              </a:ext>
            </a:extLst>
          </p:cNvPr>
          <p:cNvSpPr>
            <a:spLocks noGrp="1"/>
          </p:cNvSpPr>
          <p:nvPr>
            <p:ph type="title"/>
          </p:nvPr>
        </p:nvSpPr>
        <p:spPr/>
        <p:txBody>
          <a:bodyPr/>
          <a:lstStyle/>
          <a:p>
            <a:pPr eaLnBrk="1" hangingPunct="1"/>
            <a:r>
              <a:rPr lang="cs-CZ" altLang="en-US"/>
              <a:t>Vztahy kolektivního správce</a:t>
            </a:r>
          </a:p>
        </p:txBody>
      </p:sp>
      <p:sp>
        <p:nvSpPr>
          <p:cNvPr id="80898" name="Zástupný symbol pro obsah 2">
            <a:extLst>
              <a:ext uri="{FF2B5EF4-FFF2-40B4-BE49-F238E27FC236}">
                <a16:creationId xmlns:a16="http://schemas.microsoft.com/office/drawing/2014/main" id="{901770DF-053B-AA44-96C9-7D380EAE28A9}"/>
              </a:ext>
            </a:extLst>
          </p:cNvPr>
          <p:cNvSpPr>
            <a:spLocks noGrp="1"/>
          </p:cNvSpPr>
          <p:nvPr>
            <p:ph sz="half" idx="1"/>
          </p:nvPr>
        </p:nvSpPr>
        <p:spPr/>
        <p:txBody>
          <a:bodyPr/>
          <a:lstStyle/>
          <a:p>
            <a:pPr eaLnBrk="1" hangingPunct="1"/>
            <a:r>
              <a:rPr lang="cs-CZ" altLang="en-US" b="1"/>
              <a:t>Vůči nositelům</a:t>
            </a:r>
          </a:p>
          <a:p>
            <a:pPr lvl="1" eaLnBrk="1" hangingPunct="1"/>
            <a:r>
              <a:rPr lang="cs-CZ" altLang="en-US"/>
              <a:t>zastupovat každého nositele </a:t>
            </a:r>
          </a:p>
          <a:p>
            <a:pPr lvl="1" eaLnBrk="1" hangingPunct="1"/>
            <a:r>
              <a:rPr lang="cs-CZ" altLang="en-US"/>
              <a:t>vést rejstřík nositelů i předmětů ochrany </a:t>
            </a:r>
          </a:p>
          <a:p>
            <a:pPr lvl="1" eaLnBrk="1" hangingPunct="1"/>
            <a:r>
              <a:rPr lang="cs-CZ" altLang="en-US"/>
              <a:t>domáhat se nároku na náhradu škody a na vydání bezdůvodného obohacení  + vybírat</a:t>
            </a:r>
          </a:p>
          <a:p>
            <a:pPr lvl="1" eaLnBrk="1" hangingPunct="1"/>
            <a:r>
              <a:rPr lang="cs-CZ" altLang="en-US"/>
              <a:t>vést evidenci příjmů</a:t>
            </a:r>
          </a:p>
          <a:p>
            <a:pPr lvl="1" eaLnBrk="1" hangingPunct="1"/>
            <a:endParaRPr lang="cs-CZ" altLang="en-US"/>
          </a:p>
          <a:p>
            <a:pPr lvl="1" eaLnBrk="1" hangingPunct="1"/>
            <a:endParaRPr lang="cs-CZ" altLang="en-US"/>
          </a:p>
        </p:txBody>
      </p:sp>
      <p:sp>
        <p:nvSpPr>
          <p:cNvPr id="80899" name="Zástupný symbol pro obsah 3">
            <a:extLst>
              <a:ext uri="{FF2B5EF4-FFF2-40B4-BE49-F238E27FC236}">
                <a16:creationId xmlns:a16="http://schemas.microsoft.com/office/drawing/2014/main" id="{D514C166-129C-064B-98EF-FD6238F03331}"/>
              </a:ext>
            </a:extLst>
          </p:cNvPr>
          <p:cNvSpPr>
            <a:spLocks noGrp="1"/>
          </p:cNvSpPr>
          <p:nvPr>
            <p:ph sz="half" idx="2"/>
          </p:nvPr>
        </p:nvSpPr>
        <p:spPr/>
        <p:txBody>
          <a:bodyPr/>
          <a:lstStyle/>
          <a:p>
            <a:pPr eaLnBrk="1" hangingPunct="1"/>
            <a:r>
              <a:rPr lang="cs-CZ" altLang="en-US"/>
              <a:t>Vůči uživatelům</a:t>
            </a:r>
          </a:p>
          <a:p>
            <a:pPr lvl="1" eaLnBrk="1" hangingPunct="1"/>
            <a:r>
              <a:rPr lang="pl-PL" altLang="en-US"/>
              <a:t>sdělovat na písemnou žádost, zda zastupuje nositele </a:t>
            </a:r>
          </a:p>
          <a:p>
            <a:pPr lvl="1" eaLnBrk="1" hangingPunct="1"/>
            <a:r>
              <a:rPr lang="cs-CZ" altLang="en-US"/>
              <a:t>uzavírat s nimi smlouvy </a:t>
            </a:r>
          </a:p>
          <a:p>
            <a:pPr lvl="1" eaLnBrk="1" hangingPunct="1"/>
            <a:r>
              <a:rPr lang="cs-CZ" altLang="en-US"/>
              <a:t>zveřejňovat  návrh výše odměn  pro jednotlivé způsoby užití</a:t>
            </a:r>
          </a:p>
        </p:txBody>
      </p:sp>
    </p:spTree>
    <p:extLst>
      <p:ext uri="{BB962C8B-B14F-4D97-AF65-F5344CB8AC3E}">
        <p14:creationId xmlns:p14="http://schemas.microsoft.com/office/powerpoint/2010/main" val="2665411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a:extLst>
              <a:ext uri="{FF2B5EF4-FFF2-40B4-BE49-F238E27FC236}">
                <a16:creationId xmlns:a16="http://schemas.microsoft.com/office/drawing/2014/main" id="{492A39AB-380F-824A-A1DF-195ED09FD937}"/>
              </a:ext>
            </a:extLst>
          </p:cNvPr>
          <p:cNvSpPr>
            <a:spLocks noGrp="1" noChangeArrowheads="1"/>
          </p:cNvSpPr>
          <p:nvPr>
            <p:ph type="title"/>
          </p:nvPr>
        </p:nvSpPr>
        <p:spPr>
          <a:noFill/>
        </p:spPr>
        <p:txBody>
          <a:bodyPr/>
          <a:lstStyle/>
          <a:p>
            <a:pPr eaLnBrk="1" hangingPunct="1"/>
            <a:r>
              <a:rPr lang="cs-CZ" altLang="en-US"/>
              <a:t>Užití pro osobní potřebu</a:t>
            </a:r>
          </a:p>
        </p:txBody>
      </p:sp>
      <p:sp>
        <p:nvSpPr>
          <p:cNvPr id="37890" name="Rectangle 3">
            <a:extLst>
              <a:ext uri="{FF2B5EF4-FFF2-40B4-BE49-F238E27FC236}">
                <a16:creationId xmlns:a16="http://schemas.microsoft.com/office/drawing/2014/main" id="{C0E3F0C1-303A-6748-B1A0-86E4720294FF}"/>
              </a:ext>
            </a:extLst>
          </p:cNvPr>
          <p:cNvSpPr>
            <a:spLocks noGrp="1" noChangeArrowheads="1"/>
          </p:cNvSpPr>
          <p:nvPr>
            <p:ph idx="1"/>
          </p:nvPr>
        </p:nvSpPr>
        <p:spPr/>
        <p:txBody>
          <a:bodyPr>
            <a:normAutofit lnSpcReduction="10000"/>
          </a:bodyPr>
          <a:lstStyle/>
          <a:p>
            <a:pPr eaLnBrk="1" hangingPunct="1"/>
            <a:r>
              <a:rPr lang="cs-CZ" altLang="en-US" dirty="0"/>
              <a:t>Užití pro osobní potřebu</a:t>
            </a:r>
          </a:p>
          <a:p>
            <a:pPr lvl="1"/>
            <a:r>
              <a:rPr lang="cs-CZ" i="1" dirty="0"/>
              <a:t>Za užití díla podle </a:t>
            </a:r>
            <a:r>
              <a:rPr lang="cs-CZ" i="1" dirty="0" err="1"/>
              <a:t>AutZ</a:t>
            </a:r>
            <a:r>
              <a:rPr lang="cs-CZ" i="1" dirty="0"/>
              <a:t> se nepovažuje užití pro osobní potřebu fyzické osoby, jehož účelem není dosažení přímého nebo nepřímého hospodářského nebo obchodního prospěchu… </a:t>
            </a:r>
            <a:r>
              <a:rPr lang="cs-CZ" dirty="0"/>
              <a:t>(§30 odst. 1 </a:t>
            </a:r>
            <a:r>
              <a:rPr lang="cs-CZ" dirty="0" err="1"/>
              <a:t>AutZ</a:t>
            </a:r>
            <a:r>
              <a:rPr lang="cs-CZ" dirty="0"/>
              <a:t>)</a:t>
            </a:r>
            <a:endParaRPr lang="cs-CZ" altLang="en-US" dirty="0"/>
          </a:p>
          <a:p>
            <a:pPr lvl="1" eaLnBrk="1" hangingPunct="1"/>
            <a:r>
              <a:rPr lang="cs-CZ" altLang="en-US" dirty="0"/>
              <a:t>Užití = Jedna rozmnoženina</a:t>
            </a:r>
          </a:p>
          <a:p>
            <a:pPr lvl="2"/>
            <a:r>
              <a:rPr lang="cs-CZ" altLang="en-US" dirty="0" err="1"/>
              <a:t>Streaming</a:t>
            </a:r>
            <a:endParaRPr lang="cs-CZ" altLang="en-US" dirty="0"/>
          </a:p>
          <a:p>
            <a:pPr lvl="2"/>
            <a:r>
              <a:rPr lang="cs-CZ" altLang="en-US" dirty="0" err="1"/>
              <a:t>Downloading</a:t>
            </a:r>
            <a:endParaRPr lang="cs-CZ" altLang="en-US" dirty="0"/>
          </a:p>
          <a:p>
            <a:pPr lvl="1" eaLnBrk="1" hangingPunct="1"/>
            <a:r>
              <a:rPr lang="cs-CZ" altLang="en-US" dirty="0"/>
              <a:t>Pro osobní potřebu = zájmová potřeba FO, studium apod. (nikoliv pro podnikání)</a:t>
            </a:r>
          </a:p>
          <a:p>
            <a:pPr lvl="2" eaLnBrk="1" hangingPunct="1"/>
            <a:r>
              <a:rPr lang="cs-CZ" altLang="en-US" dirty="0"/>
              <a:t>Platí jen pro FO a osoby blízké</a:t>
            </a:r>
          </a:p>
          <a:p>
            <a:pPr lvl="2" eaLnBrk="1" hangingPunct="1"/>
            <a:r>
              <a:rPr lang="cs-CZ" altLang="en-US" dirty="0"/>
              <a:t>Sdílení filmu v intranetové domácí síti je v pořádku</a:t>
            </a:r>
          </a:p>
          <a:p>
            <a:pPr lvl="1" eaLnBrk="1" hangingPunct="1"/>
            <a:r>
              <a:rPr lang="cs-CZ" altLang="en-US" dirty="0"/>
              <a:t>Nevztahuje se na počítačové programy, </a:t>
            </a:r>
            <a:r>
              <a:rPr lang="cs-CZ" altLang="en-US" dirty="0" err="1"/>
              <a:t>el.databáze</a:t>
            </a:r>
            <a:endParaRPr lang="cs-CZ" altLang="en-US" dirty="0"/>
          </a:p>
          <a:p>
            <a:pPr lvl="1" eaLnBrk="1" hangingPunct="1"/>
            <a:endParaRPr lang="cs-CZ" altLang="en-US" dirty="0"/>
          </a:p>
        </p:txBody>
      </p:sp>
    </p:spTree>
    <p:extLst>
      <p:ext uri="{BB962C8B-B14F-4D97-AF65-F5344CB8AC3E}">
        <p14:creationId xmlns:p14="http://schemas.microsoft.com/office/powerpoint/2010/main" val="31053002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Nadpis 4">
            <a:extLst>
              <a:ext uri="{FF2B5EF4-FFF2-40B4-BE49-F238E27FC236}">
                <a16:creationId xmlns:a16="http://schemas.microsoft.com/office/drawing/2014/main" id="{48E466E5-3807-6C46-9148-22F309711AD5}"/>
              </a:ext>
            </a:extLst>
          </p:cNvPr>
          <p:cNvSpPr>
            <a:spLocks noGrp="1"/>
          </p:cNvSpPr>
          <p:nvPr>
            <p:ph type="title"/>
          </p:nvPr>
        </p:nvSpPr>
        <p:spPr/>
        <p:txBody>
          <a:bodyPr/>
          <a:lstStyle/>
          <a:p>
            <a:pPr eaLnBrk="1" hangingPunct="1"/>
            <a:r>
              <a:rPr lang="cs-CZ" altLang="en-US"/>
              <a:t>Kolektivní správci v ČR</a:t>
            </a:r>
          </a:p>
        </p:txBody>
      </p:sp>
      <p:sp>
        <p:nvSpPr>
          <p:cNvPr id="6" name="Zástupný symbol pro obsah 5">
            <a:extLst>
              <a:ext uri="{FF2B5EF4-FFF2-40B4-BE49-F238E27FC236}">
                <a16:creationId xmlns:a16="http://schemas.microsoft.com/office/drawing/2014/main" id="{8BCDA052-BF97-514B-B708-C220C4A48503}"/>
              </a:ext>
            </a:extLst>
          </p:cNvPr>
          <p:cNvSpPr>
            <a:spLocks noGrp="1"/>
          </p:cNvSpPr>
          <p:nvPr>
            <p:ph idx="1"/>
          </p:nvPr>
        </p:nvSpPr>
        <p:spPr>
          <a:xfrm>
            <a:off x="1524000" y="1571626"/>
            <a:ext cx="9144000" cy="5286375"/>
          </a:xfrm>
        </p:spPr>
        <p:txBody>
          <a:bodyPr>
            <a:normAutofit/>
          </a:bodyPr>
          <a:lstStyle/>
          <a:p>
            <a:pPr eaLnBrk="1" hangingPunct="1">
              <a:lnSpc>
                <a:spcPct val="80000"/>
              </a:lnSpc>
            </a:pPr>
            <a:r>
              <a:rPr lang="cs-CZ" altLang="cs-CZ" sz="2200"/>
              <a:t>OSA - Ochranný svaz autorský pro práva k dílům hudebním</a:t>
            </a:r>
          </a:p>
          <a:p>
            <a:pPr lvl="1" eaLnBrk="1" hangingPunct="1">
              <a:lnSpc>
                <a:spcPct val="80000"/>
              </a:lnSpc>
            </a:pPr>
            <a:r>
              <a:rPr lang="cs-CZ" altLang="cs-CZ" sz="2000"/>
              <a:t>zastupuje více než 5000 skladatelů, textařů, hudebních nakladatelů a dědiců autorských práv</a:t>
            </a:r>
          </a:p>
          <a:p>
            <a:pPr eaLnBrk="1" hangingPunct="1">
              <a:lnSpc>
                <a:spcPct val="80000"/>
              </a:lnSpc>
            </a:pPr>
            <a:r>
              <a:rPr lang="pt-BR" altLang="cs-CZ" sz="2200"/>
              <a:t>DILIA</a:t>
            </a:r>
            <a:r>
              <a:rPr lang="cs-CZ" altLang="cs-CZ" sz="2200"/>
              <a:t> -</a:t>
            </a:r>
            <a:r>
              <a:rPr lang="pt-BR" altLang="cs-CZ" sz="2200"/>
              <a:t> divadelní, literární, audiovizuální agentura</a:t>
            </a:r>
            <a:endParaRPr lang="cs-CZ" altLang="cs-CZ" sz="2200"/>
          </a:p>
          <a:p>
            <a:pPr eaLnBrk="1" hangingPunct="1">
              <a:lnSpc>
                <a:spcPct val="80000"/>
              </a:lnSpc>
            </a:pPr>
            <a:r>
              <a:rPr lang="cs-CZ" altLang="cs-CZ" sz="2200"/>
              <a:t>INTERGRAM - Nezávislá společnost výkonných umělců a výrobců zvukových a zvukově obrazových záznamů</a:t>
            </a:r>
          </a:p>
          <a:p>
            <a:pPr lvl="1" eaLnBrk="1" hangingPunct="1">
              <a:lnSpc>
                <a:spcPct val="80000"/>
              </a:lnSpc>
            </a:pPr>
            <a:r>
              <a:rPr lang="cs-CZ" altLang="cs-CZ" sz="2000"/>
              <a:t>užití uměleckého výkonu zaznamenaného na zvukový záznam, vysíláním rozhlasem nebo televizí, vytvářením rozmnoženin nebo šířených kabelovým přenosem</a:t>
            </a:r>
          </a:p>
          <a:p>
            <a:pPr eaLnBrk="1" hangingPunct="1">
              <a:lnSpc>
                <a:spcPct val="80000"/>
              </a:lnSpc>
            </a:pPr>
            <a:r>
              <a:rPr lang="cs-CZ" altLang="cs-CZ" sz="2200"/>
              <a:t>OOA-S, Ochranná organizace autorská –</a:t>
            </a:r>
          </a:p>
          <a:p>
            <a:pPr lvl="1" eaLnBrk="1" hangingPunct="1">
              <a:lnSpc>
                <a:spcPct val="80000"/>
              </a:lnSpc>
            </a:pPr>
            <a:r>
              <a:rPr lang="cs-CZ" altLang="cs-CZ" sz="2000"/>
              <a:t>Sdružení autorů děl výtvarného umění, architektury a obrazové složky audiovizuálních děl</a:t>
            </a:r>
          </a:p>
          <a:p>
            <a:pPr eaLnBrk="1" hangingPunct="1">
              <a:lnSpc>
                <a:spcPct val="80000"/>
              </a:lnSpc>
            </a:pPr>
            <a:r>
              <a:rPr lang="cs-CZ" altLang="cs-CZ" sz="2200"/>
              <a:t>Občanské sdružení Gestor -ochranný svaz autorský</a:t>
            </a:r>
          </a:p>
          <a:p>
            <a:pPr lvl="1" eaLnBrk="1" hangingPunct="1">
              <a:lnSpc>
                <a:spcPct val="80000"/>
              </a:lnSpc>
            </a:pPr>
            <a:r>
              <a:rPr lang="cs-CZ" altLang="cs-CZ" sz="2000"/>
              <a:t>kolektivním správcem autorského práva při prodeji originálního výtvarného díla</a:t>
            </a:r>
          </a:p>
          <a:p>
            <a:pPr eaLnBrk="1" hangingPunct="1">
              <a:lnSpc>
                <a:spcPct val="80000"/>
              </a:lnSpc>
            </a:pPr>
            <a:r>
              <a:rPr lang="cs-CZ" altLang="cs-CZ" sz="2200"/>
              <a:t>OAZA - Ochranná asociace zvukařů - autorů</a:t>
            </a:r>
          </a:p>
        </p:txBody>
      </p:sp>
    </p:spTree>
    <p:extLst>
      <p:ext uri="{BB962C8B-B14F-4D97-AF65-F5344CB8AC3E}">
        <p14:creationId xmlns:p14="http://schemas.microsoft.com/office/powerpoint/2010/main" val="3500334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a:extLst>
              <a:ext uri="{FF2B5EF4-FFF2-40B4-BE49-F238E27FC236}">
                <a16:creationId xmlns:a16="http://schemas.microsoft.com/office/drawing/2014/main" id="{F6420848-7BE3-914B-BFFD-DF07A8462B64}"/>
              </a:ext>
            </a:extLst>
          </p:cNvPr>
          <p:cNvSpPr>
            <a:spLocks noGrp="1" noChangeArrowheads="1"/>
          </p:cNvSpPr>
          <p:nvPr>
            <p:ph type="title"/>
          </p:nvPr>
        </p:nvSpPr>
        <p:spPr>
          <a:noFill/>
        </p:spPr>
        <p:txBody>
          <a:bodyPr/>
          <a:lstStyle/>
          <a:p>
            <a:pPr eaLnBrk="1" hangingPunct="1"/>
            <a:r>
              <a:rPr lang="cs-CZ" altLang="en-US" sz="4000"/>
              <a:t>Rozmnoženiny pro předvádění při prodeji, demoverzi, shareware a freeware</a:t>
            </a:r>
          </a:p>
        </p:txBody>
      </p:sp>
      <p:sp>
        <p:nvSpPr>
          <p:cNvPr id="39938" name="Rectangle 3">
            <a:extLst>
              <a:ext uri="{FF2B5EF4-FFF2-40B4-BE49-F238E27FC236}">
                <a16:creationId xmlns:a16="http://schemas.microsoft.com/office/drawing/2014/main" id="{A4785AA1-414A-7143-BF97-36D396D1C2C8}"/>
              </a:ext>
            </a:extLst>
          </p:cNvPr>
          <p:cNvSpPr>
            <a:spLocks noGrp="1" noChangeArrowheads="1"/>
          </p:cNvSpPr>
          <p:nvPr>
            <p:ph idx="1"/>
          </p:nvPr>
        </p:nvSpPr>
        <p:spPr/>
        <p:txBody>
          <a:bodyPr/>
          <a:lstStyle/>
          <a:p>
            <a:pPr eaLnBrk="1" hangingPunct="1">
              <a:lnSpc>
                <a:spcPct val="90000"/>
              </a:lnSpc>
            </a:pPr>
            <a:r>
              <a:rPr lang="cs-CZ" altLang="en-US" dirty="0"/>
              <a:t>Dočasná rozmnoženina (příp. její šíření) za </a:t>
            </a:r>
            <a:r>
              <a:rPr lang="cs-CZ" altLang="en-US" u="sng" dirty="0"/>
              <a:t>účelem předvedení zákazníkovi</a:t>
            </a:r>
          </a:p>
          <a:p>
            <a:pPr eaLnBrk="1" hangingPunct="1">
              <a:lnSpc>
                <a:spcPct val="90000"/>
              </a:lnSpc>
            </a:pPr>
            <a:r>
              <a:rPr lang="cs-CZ" altLang="en-US" u="sng" dirty="0"/>
              <a:t>Demoverze</a:t>
            </a:r>
            <a:r>
              <a:rPr lang="cs-CZ" altLang="en-US" dirty="0"/>
              <a:t> – programy, hry (funkční a časové omezení)</a:t>
            </a:r>
          </a:p>
          <a:p>
            <a:pPr eaLnBrk="1" hangingPunct="1">
              <a:lnSpc>
                <a:spcPct val="90000"/>
              </a:lnSpc>
            </a:pPr>
            <a:r>
              <a:rPr lang="cs-CZ" altLang="en-US" u="sng" dirty="0"/>
              <a:t>Shareware</a:t>
            </a:r>
            <a:r>
              <a:rPr lang="cs-CZ" altLang="en-US" dirty="0"/>
              <a:t> – užití na určitou dobu zdarma, poté již zákazník musí platit </a:t>
            </a:r>
          </a:p>
          <a:p>
            <a:pPr eaLnBrk="1" hangingPunct="1">
              <a:lnSpc>
                <a:spcPct val="90000"/>
              </a:lnSpc>
            </a:pPr>
            <a:r>
              <a:rPr lang="cs-CZ" altLang="en-US" u="sng" dirty="0"/>
              <a:t>Freeware</a:t>
            </a:r>
            <a:r>
              <a:rPr lang="cs-CZ" altLang="en-US" dirty="0"/>
              <a:t> – zdarma, většinou pouze základní program</a:t>
            </a:r>
          </a:p>
        </p:txBody>
      </p:sp>
    </p:spTree>
    <p:extLst>
      <p:ext uri="{BB962C8B-B14F-4D97-AF65-F5344CB8AC3E}">
        <p14:creationId xmlns:p14="http://schemas.microsoft.com/office/powerpoint/2010/main" val="3603723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a:extLst>
              <a:ext uri="{FF2B5EF4-FFF2-40B4-BE49-F238E27FC236}">
                <a16:creationId xmlns:a16="http://schemas.microsoft.com/office/drawing/2014/main" id="{DD1390B3-4C73-C440-94BF-2EACE98A67BB}"/>
              </a:ext>
            </a:extLst>
          </p:cNvPr>
          <p:cNvSpPr>
            <a:spLocks noGrp="1" noChangeArrowheads="1"/>
          </p:cNvSpPr>
          <p:nvPr>
            <p:ph type="title"/>
          </p:nvPr>
        </p:nvSpPr>
        <p:spPr>
          <a:xfrm>
            <a:off x="1992313" y="0"/>
            <a:ext cx="8229600" cy="1371600"/>
          </a:xfrm>
          <a:noFill/>
        </p:spPr>
        <p:txBody>
          <a:bodyPr/>
          <a:lstStyle/>
          <a:p>
            <a:pPr eaLnBrk="1" hangingPunct="1"/>
            <a:r>
              <a:rPr lang="cs-CZ" altLang="en-US"/>
              <a:t>Citace a odkazy</a:t>
            </a:r>
          </a:p>
        </p:txBody>
      </p:sp>
      <p:sp>
        <p:nvSpPr>
          <p:cNvPr id="40962" name="Rectangle 3">
            <a:extLst>
              <a:ext uri="{FF2B5EF4-FFF2-40B4-BE49-F238E27FC236}">
                <a16:creationId xmlns:a16="http://schemas.microsoft.com/office/drawing/2014/main" id="{72E3F0EF-D54E-DF41-AC3E-084BA418ABAF}"/>
              </a:ext>
            </a:extLst>
          </p:cNvPr>
          <p:cNvSpPr>
            <a:spLocks noGrp="1" noChangeArrowheads="1"/>
          </p:cNvSpPr>
          <p:nvPr>
            <p:ph idx="1"/>
          </p:nvPr>
        </p:nvSpPr>
        <p:spPr>
          <a:xfrm>
            <a:off x="1919288" y="1484314"/>
            <a:ext cx="8229600" cy="5113337"/>
          </a:xfrm>
        </p:spPr>
        <p:txBody>
          <a:bodyPr/>
          <a:lstStyle/>
          <a:p>
            <a:pPr eaLnBrk="1" hangingPunct="1">
              <a:lnSpc>
                <a:spcPct val="80000"/>
              </a:lnSpc>
            </a:pPr>
            <a:r>
              <a:rPr lang="cs-CZ" altLang="en-US" dirty="0"/>
              <a:t>Citace malá</a:t>
            </a:r>
          </a:p>
          <a:p>
            <a:pPr lvl="1" eaLnBrk="1" hangingPunct="1">
              <a:lnSpc>
                <a:spcPct val="80000"/>
              </a:lnSpc>
            </a:pPr>
            <a:r>
              <a:rPr lang="cs-CZ" altLang="en-US" dirty="0"/>
              <a:t>Uvedení výňatků v odůvodněné míře např. motto knihy</a:t>
            </a:r>
          </a:p>
          <a:p>
            <a:pPr eaLnBrk="1" hangingPunct="1">
              <a:lnSpc>
                <a:spcPct val="80000"/>
              </a:lnSpc>
            </a:pPr>
            <a:r>
              <a:rPr lang="cs-CZ" altLang="en-US" dirty="0"/>
              <a:t>Citace velká</a:t>
            </a:r>
          </a:p>
          <a:p>
            <a:pPr lvl="1" eaLnBrk="1" hangingPunct="1">
              <a:lnSpc>
                <a:spcPct val="80000"/>
              </a:lnSpc>
            </a:pPr>
            <a:r>
              <a:rPr lang="cs-CZ" altLang="en-US" dirty="0"/>
              <a:t>Rozsáhlejší uvedení díla</a:t>
            </a:r>
          </a:p>
          <a:p>
            <a:pPr lvl="1" eaLnBrk="1" hangingPunct="1">
              <a:lnSpc>
                <a:spcPct val="80000"/>
              </a:lnSpc>
            </a:pPr>
            <a:r>
              <a:rPr lang="cs-CZ" altLang="en-US" dirty="0"/>
              <a:t>Použitelné jen u vědeckého, kritického, odborného díla nebo pro výuku</a:t>
            </a:r>
          </a:p>
          <a:p>
            <a:pPr eaLnBrk="1" hangingPunct="1">
              <a:lnSpc>
                <a:spcPct val="80000"/>
              </a:lnSpc>
            </a:pPr>
            <a:r>
              <a:rPr lang="cs-CZ" altLang="en-US" dirty="0"/>
              <a:t>Užití díla v přednášce</a:t>
            </a:r>
          </a:p>
          <a:p>
            <a:pPr lvl="1" eaLnBrk="1" hangingPunct="1">
              <a:lnSpc>
                <a:spcPct val="80000"/>
              </a:lnSpc>
            </a:pPr>
            <a:r>
              <a:rPr lang="cs-CZ" altLang="en-US" dirty="0"/>
              <a:t>Lze citovat dílo, promítat film (pak rozebírat!), předvádět počítačový program</a:t>
            </a:r>
          </a:p>
          <a:p>
            <a:pPr eaLnBrk="1" hangingPunct="1">
              <a:lnSpc>
                <a:spcPct val="80000"/>
              </a:lnSpc>
            </a:pPr>
            <a:r>
              <a:rPr lang="cs-CZ" altLang="en-US" dirty="0"/>
              <a:t>Odkazy na internetu (</a:t>
            </a:r>
            <a:r>
              <a:rPr lang="cs-CZ" altLang="en-US" dirty="0" err="1"/>
              <a:t>hyperlinky</a:t>
            </a:r>
            <a:r>
              <a:rPr lang="cs-CZ" altLang="en-US" dirty="0"/>
              <a:t>)</a:t>
            </a:r>
          </a:p>
          <a:p>
            <a:pPr lvl="1" eaLnBrk="1" hangingPunct="1">
              <a:lnSpc>
                <a:spcPct val="80000"/>
              </a:lnSpc>
            </a:pPr>
            <a:r>
              <a:rPr lang="cs-CZ" altLang="en-US" dirty="0"/>
              <a:t>Přesun na jinou adresu bez vypisování</a:t>
            </a:r>
          </a:p>
          <a:p>
            <a:pPr lvl="1" eaLnBrk="1" hangingPunct="1">
              <a:lnSpc>
                <a:spcPct val="80000"/>
              </a:lnSpc>
            </a:pPr>
            <a:r>
              <a:rPr lang="cs-CZ" altLang="en-US" dirty="0"/>
              <a:t>Jde o malou citaci (několik slov)</a:t>
            </a:r>
          </a:p>
        </p:txBody>
      </p:sp>
    </p:spTree>
    <p:extLst>
      <p:ext uri="{BB962C8B-B14F-4D97-AF65-F5344CB8AC3E}">
        <p14:creationId xmlns:p14="http://schemas.microsoft.com/office/powerpoint/2010/main" val="3698239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89DD41-4905-2D47-BA7F-DF3B8390D703}"/>
              </a:ext>
            </a:extLst>
          </p:cNvPr>
          <p:cNvSpPr>
            <a:spLocks noGrp="1"/>
          </p:cNvSpPr>
          <p:nvPr>
            <p:ph type="title"/>
          </p:nvPr>
        </p:nvSpPr>
        <p:spPr/>
        <p:txBody>
          <a:bodyPr/>
          <a:lstStyle/>
          <a:p>
            <a:r>
              <a:rPr lang="cs-CZ" dirty="0"/>
              <a:t>Hyperlinkování</a:t>
            </a:r>
          </a:p>
        </p:txBody>
      </p:sp>
      <p:sp>
        <p:nvSpPr>
          <p:cNvPr id="3" name="Zástupný symbol pro obsah 2">
            <a:extLst>
              <a:ext uri="{FF2B5EF4-FFF2-40B4-BE49-F238E27FC236}">
                <a16:creationId xmlns:a16="http://schemas.microsoft.com/office/drawing/2014/main" id="{584F8B1D-5D32-4848-BB65-AD1154CC47B0}"/>
              </a:ext>
            </a:extLst>
          </p:cNvPr>
          <p:cNvSpPr>
            <a:spLocks noGrp="1"/>
          </p:cNvSpPr>
          <p:nvPr>
            <p:ph idx="1"/>
          </p:nvPr>
        </p:nvSpPr>
        <p:spPr/>
        <p:txBody>
          <a:bodyPr>
            <a:normAutofit fontScale="85000" lnSpcReduction="20000"/>
          </a:bodyPr>
          <a:lstStyle/>
          <a:p>
            <a:r>
              <a:rPr lang="cs-CZ" dirty="0"/>
              <a:t>Obyčejný link</a:t>
            </a:r>
          </a:p>
          <a:p>
            <a:pPr lvl="1"/>
            <a:r>
              <a:rPr lang="cs-CZ" dirty="0"/>
              <a:t>Jde vůbec o užití autorského díla?</a:t>
            </a:r>
          </a:p>
          <a:p>
            <a:pPr lvl="1"/>
            <a:r>
              <a:rPr lang="cs-CZ" dirty="0"/>
              <a:t>Pokud odkazuje na závadný obsah, může jít o §40 odst. 1 </a:t>
            </a:r>
            <a:r>
              <a:rPr lang="cs-CZ" dirty="0" err="1"/>
              <a:t>AutZ</a:t>
            </a:r>
            <a:r>
              <a:rPr lang="cs-CZ" dirty="0"/>
              <a:t> (</a:t>
            </a:r>
            <a:r>
              <a:rPr lang="cs-CZ" dirty="0" err="1"/>
              <a:t>ohrožovací</a:t>
            </a:r>
            <a:r>
              <a:rPr lang="cs-CZ" dirty="0"/>
              <a:t> delikt)</a:t>
            </a:r>
          </a:p>
          <a:p>
            <a:pPr lvl="2"/>
            <a:r>
              <a:rPr lang="cs-CZ" b="1" i="1" dirty="0"/>
              <a:t>(1)</a:t>
            </a:r>
            <a:r>
              <a:rPr lang="cs-CZ" i="1" dirty="0"/>
              <a:t> Autor, do jehož práva bylo neoprávněně zasaženo nebo jehož právu hrozí neoprávněný zásah, může se domáhat zejména</a:t>
            </a:r>
          </a:p>
          <a:p>
            <a:pPr lvl="2"/>
            <a:r>
              <a:rPr lang="cs-CZ" b="1" i="1" dirty="0"/>
              <a:t>…b)</a:t>
            </a:r>
            <a:r>
              <a:rPr lang="cs-CZ" i="1" dirty="0"/>
              <a:t> </a:t>
            </a:r>
            <a:r>
              <a:rPr lang="cs-CZ" i="1" u="sng" dirty="0"/>
              <a:t>zákazu ohrožení svého práva</a:t>
            </a:r>
            <a:r>
              <a:rPr lang="cs-CZ" i="1" dirty="0"/>
              <a:t>, včetně hrozícího opakování, nebo neoprávněného zásahu do svého práva, zejména zákazu neoprávněné výroby, neoprávněného obchodního odbytu, neoprávněného dovozu nebo vývozu originálu nebo rozmnoženiny či napodobeniny díla, neoprávněného sdělování díla veřejnosti, jakož i neoprávněné propagace, včetně inzerce a jiné reklamy,…</a:t>
            </a:r>
          </a:p>
          <a:p>
            <a:r>
              <a:rPr lang="cs-CZ" dirty="0" err="1"/>
              <a:t>Embeded</a:t>
            </a:r>
            <a:r>
              <a:rPr lang="cs-CZ" dirty="0"/>
              <a:t> link</a:t>
            </a:r>
          </a:p>
          <a:p>
            <a:r>
              <a:rPr lang="cs-CZ" dirty="0"/>
              <a:t>Bohatá judikatura ke zveřejňování odkazů:</a:t>
            </a:r>
          </a:p>
          <a:p>
            <a:pPr lvl="2"/>
            <a:r>
              <a:rPr lang="cs-CZ" dirty="0"/>
              <a:t>Rozhodnutí SDEU C-466/12 ve věci </a:t>
            </a:r>
            <a:r>
              <a:rPr lang="cs-CZ" dirty="0" err="1"/>
              <a:t>Svensson</a:t>
            </a:r>
            <a:r>
              <a:rPr lang="cs-CZ" dirty="0"/>
              <a:t> v. Retriever </a:t>
            </a:r>
            <a:r>
              <a:rPr lang="cs-CZ" dirty="0" err="1"/>
              <a:t>Sverige</a:t>
            </a:r>
            <a:endParaRPr lang="cs-CZ" dirty="0"/>
          </a:p>
          <a:p>
            <a:pPr lvl="3"/>
            <a:r>
              <a:rPr lang="cs-CZ" dirty="0"/>
              <a:t>Kritérium „nové veřejnosti“</a:t>
            </a:r>
          </a:p>
          <a:p>
            <a:pPr lvl="2"/>
            <a:r>
              <a:rPr lang="cs-CZ" dirty="0"/>
              <a:t>Rozhodnutí SDEU C-160/15 ve věci GS Media v. </a:t>
            </a:r>
            <a:r>
              <a:rPr lang="cs-CZ" dirty="0" err="1"/>
              <a:t>Sanoma</a:t>
            </a:r>
            <a:endParaRPr lang="cs-CZ" dirty="0"/>
          </a:p>
          <a:p>
            <a:pPr lvl="3"/>
            <a:r>
              <a:rPr lang="cs-CZ" dirty="0"/>
              <a:t>Kritérium výdělečné činnosti a povědomí o nelegálnosti</a:t>
            </a:r>
          </a:p>
          <a:p>
            <a:pPr lvl="2"/>
            <a:r>
              <a:rPr lang="cs-CZ" dirty="0"/>
              <a:t>Rozhodnutí SDEU C-161/17 ve věci </a:t>
            </a:r>
            <a:r>
              <a:rPr lang="cs-CZ" dirty="0" err="1"/>
              <a:t>Cordoba</a:t>
            </a:r>
            <a:endParaRPr lang="cs-CZ" dirty="0"/>
          </a:p>
          <a:p>
            <a:endParaRPr lang="cs-CZ" dirty="0"/>
          </a:p>
          <a:p>
            <a:pPr marL="0" indent="0">
              <a:buNone/>
            </a:pPr>
            <a:endParaRPr lang="cs-CZ" dirty="0"/>
          </a:p>
        </p:txBody>
      </p:sp>
    </p:spTree>
    <p:extLst>
      <p:ext uri="{BB962C8B-B14F-4D97-AF65-F5344CB8AC3E}">
        <p14:creationId xmlns:p14="http://schemas.microsoft.com/office/powerpoint/2010/main" val="1123241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6CC568-DC1C-A14C-BCF8-8CB4D34D0CFC}"/>
              </a:ext>
            </a:extLst>
          </p:cNvPr>
          <p:cNvSpPr>
            <a:spLocks noGrp="1"/>
          </p:cNvSpPr>
          <p:nvPr>
            <p:ph type="title"/>
          </p:nvPr>
        </p:nvSpPr>
        <p:spPr/>
        <p:txBody>
          <a:bodyPr/>
          <a:lstStyle/>
          <a:p>
            <a:r>
              <a:rPr lang="cs-CZ" dirty="0"/>
              <a:t>Odkazy na závadný obsah</a:t>
            </a:r>
          </a:p>
        </p:txBody>
      </p:sp>
      <p:sp>
        <p:nvSpPr>
          <p:cNvPr id="4" name="Zaoblený obdélník 3">
            <a:extLst>
              <a:ext uri="{FF2B5EF4-FFF2-40B4-BE49-F238E27FC236}">
                <a16:creationId xmlns:a16="http://schemas.microsoft.com/office/drawing/2014/main" id="{7B38AD89-635B-6548-B8DF-8F93B654036A}"/>
              </a:ext>
            </a:extLst>
          </p:cNvPr>
          <p:cNvSpPr/>
          <p:nvPr/>
        </p:nvSpPr>
        <p:spPr>
          <a:xfrm>
            <a:off x="838200" y="1825625"/>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Nová veřejnost</a:t>
            </a:r>
          </a:p>
        </p:txBody>
      </p:sp>
      <p:sp>
        <p:nvSpPr>
          <p:cNvPr id="6" name="Zaoblený obdélník 5">
            <a:extLst>
              <a:ext uri="{FF2B5EF4-FFF2-40B4-BE49-F238E27FC236}">
                <a16:creationId xmlns:a16="http://schemas.microsoft.com/office/drawing/2014/main" id="{E16EE0E6-DD0E-8140-9F5F-5EB69DDF6242}"/>
              </a:ext>
            </a:extLst>
          </p:cNvPr>
          <p:cNvSpPr/>
          <p:nvPr/>
        </p:nvSpPr>
        <p:spPr>
          <a:xfrm>
            <a:off x="838200" y="2753446"/>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Původní veřejnost</a:t>
            </a:r>
          </a:p>
        </p:txBody>
      </p:sp>
      <p:sp>
        <p:nvSpPr>
          <p:cNvPr id="9" name="Šipka vpravo 8">
            <a:extLst>
              <a:ext uri="{FF2B5EF4-FFF2-40B4-BE49-F238E27FC236}">
                <a16:creationId xmlns:a16="http://schemas.microsoft.com/office/drawing/2014/main" id="{83860C95-DD79-604C-B71D-7B1BB0EF95F3}"/>
              </a:ext>
            </a:extLst>
          </p:cNvPr>
          <p:cNvSpPr/>
          <p:nvPr/>
        </p:nvSpPr>
        <p:spPr>
          <a:xfrm>
            <a:off x="2909399" y="2070166"/>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10" name="Šipka vpravo 9">
            <a:extLst>
              <a:ext uri="{FF2B5EF4-FFF2-40B4-BE49-F238E27FC236}">
                <a16:creationId xmlns:a16="http://schemas.microsoft.com/office/drawing/2014/main" id="{F59FCF62-0417-DD4B-8019-546879345E09}"/>
              </a:ext>
            </a:extLst>
          </p:cNvPr>
          <p:cNvSpPr/>
          <p:nvPr/>
        </p:nvSpPr>
        <p:spPr>
          <a:xfrm>
            <a:off x="2909399" y="2951667"/>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11" name="Násobení 10">
            <a:extLst>
              <a:ext uri="{FF2B5EF4-FFF2-40B4-BE49-F238E27FC236}">
                <a16:creationId xmlns:a16="http://schemas.microsoft.com/office/drawing/2014/main" id="{30E72769-C3D8-824E-BA9E-8A63864AF1D7}"/>
              </a:ext>
            </a:extLst>
          </p:cNvPr>
          <p:cNvSpPr/>
          <p:nvPr/>
        </p:nvSpPr>
        <p:spPr>
          <a:xfrm>
            <a:off x="3251198" y="1933827"/>
            <a:ext cx="717720" cy="684682"/>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12" name="Zaoblený obdélník 11">
            <a:extLst>
              <a:ext uri="{FF2B5EF4-FFF2-40B4-BE49-F238E27FC236}">
                <a16:creationId xmlns:a16="http://schemas.microsoft.com/office/drawing/2014/main" id="{3AE0BC71-107D-3F40-AFA2-34C78DF80E8B}"/>
              </a:ext>
            </a:extLst>
          </p:cNvPr>
          <p:cNvSpPr/>
          <p:nvPr/>
        </p:nvSpPr>
        <p:spPr>
          <a:xfrm>
            <a:off x="3375833" y="2753446"/>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Legálně umístěný obsah</a:t>
            </a:r>
          </a:p>
        </p:txBody>
      </p:sp>
      <p:sp>
        <p:nvSpPr>
          <p:cNvPr id="13" name="Zaoblený obdélník 12">
            <a:extLst>
              <a:ext uri="{FF2B5EF4-FFF2-40B4-BE49-F238E27FC236}">
                <a16:creationId xmlns:a16="http://schemas.microsoft.com/office/drawing/2014/main" id="{051FB2ED-C5B2-A241-8047-84D488E3E792}"/>
              </a:ext>
            </a:extLst>
          </p:cNvPr>
          <p:cNvSpPr/>
          <p:nvPr/>
        </p:nvSpPr>
        <p:spPr>
          <a:xfrm>
            <a:off x="3375833" y="3681267"/>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Nelegálně umístěný obsah</a:t>
            </a:r>
          </a:p>
        </p:txBody>
      </p:sp>
      <p:sp>
        <p:nvSpPr>
          <p:cNvPr id="14" name="Zaoblený obdélník 13">
            <a:extLst>
              <a:ext uri="{FF2B5EF4-FFF2-40B4-BE49-F238E27FC236}">
                <a16:creationId xmlns:a16="http://schemas.microsoft.com/office/drawing/2014/main" id="{29B39F74-8E12-7341-ABE4-07417B47CE7C}"/>
              </a:ext>
            </a:extLst>
          </p:cNvPr>
          <p:cNvSpPr/>
          <p:nvPr/>
        </p:nvSpPr>
        <p:spPr>
          <a:xfrm>
            <a:off x="3375833" y="4609088"/>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Nelegálně umístěný obsah</a:t>
            </a:r>
          </a:p>
        </p:txBody>
      </p:sp>
      <p:sp>
        <p:nvSpPr>
          <p:cNvPr id="15" name="Zaoblený obdélník 14">
            <a:extLst>
              <a:ext uri="{FF2B5EF4-FFF2-40B4-BE49-F238E27FC236}">
                <a16:creationId xmlns:a16="http://schemas.microsoft.com/office/drawing/2014/main" id="{B21A60C3-9F59-A143-A9DB-D9775EF364E9}"/>
              </a:ext>
            </a:extLst>
          </p:cNvPr>
          <p:cNvSpPr/>
          <p:nvPr/>
        </p:nvSpPr>
        <p:spPr>
          <a:xfrm>
            <a:off x="3375833" y="5536909"/>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Nelegálně umístěný </a:t>
            </a:r>
            <a:r>
              <a:rPr lang="cs-CZ" dirty="0" err="1"/>
              <a:t>osabh</a:t>
            </a:r>
            <a:endParaRPr lang="cs-CZ" dirty="0"/>
          </a:p>
        </p:txBody>
      </p:sp>
      <p:sp>
        <p:nvSpPr>
          <p:cNvPr id="16" name="Šipka vpravo 15">
            <a:extLst>
              <a:ext uri="{FF2B5EF4-FFF2-40B4-BE49-F238E27FC236}">
                <a16:creationId xmlns:a16="http://schemas.microsoft.com/office/drawing/2014/main" id="{7D24FCAA-1A1C-3746-B3A2-C8DFEC82CB4E}"/>
              </a:ext>
            </a:extLst>
          </p:cNvPr>
          <p:cNvSpPr/>
          <p:nvPr/>
        </p:nvSpPr>
        <p:spPr>
          <a:xfrm>
            <a:off x="5447032" y="2951667"/>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17" name="Šipka vpravo 16">
            <a:extLst>
              <a:ext uri="{FF2B5EF4-FFF2-40B4-BE49-F238E27FC236}">
                <a16:creationId xmlns:a16="http://schemas.microsoft.com/office/drawing/2014/main" id="{76BE1170-8602-9F46-A207-F1E6FAC6C305}"/>
              </a:ext>
            </a:extLst>
          </p:cNvPr>
          <p:cNvSpPr/>
          <p:nvPr/>
        </p:nvSpPr>
        <p:spPr>
          <a:xfrm>
            <a:off x="5447032" y="3879488"/>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18" name="Šipka vpravo 17">
            <a:extLst>
              <a:ext uri="{FF2B5EF4-FFF2-40B4-BE49-F238E27FC236}">
                <a16:creationId xmlns:a16="http://schemas.microsoft.com/office/drawing/2014/main" id="{6370AC60-12C4-2B4D-841B-1D2E8CD82B79}"/>
              </a:ext>
            </a:extLst>
          </p:cNvPr>
          <p:cNvSpPr/>
          <p:nvPr/>
        </p:nvSpPr>
        <p:spPr>
          <a:xfrm>
            <a:off x="5447032" y="4807309"/>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19" name="Šipka vpravo 18">
            <a:extLst>
              <a:ext uri="{FF2B5EF4-FFF2-40B4-BE49-F238E27FC236}">
                <a16:creationId xmlns:a16="http://schemas.microsoft.com/office/drawing/2014/main" id="{5B05E90A-3C91-EB49-AC16-5FB134BB1EBE}"/>
              </a:ext>
            </a:extLst>
          </p:cNvPr>
          <p:cNvSpPr/>
          <p:nvPr/>
        </p:nvSpPr>
        <p:spPr>
          <a:xfrm>
            <a:off x="5447031" y="5735130"/>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pic>
        <p:nvPicPr>
          <p:cNvPr id="20" name="Picture 93" descr="Datei:Checkmark.svg">
            <a:extLst>
              <a:ext uri="{FF2B5EF4-FFF2-40B4-BE49-F238E27FC236}">
                <a16:creationId xmlns:a16="http://schemas.microsoft.com/office/drawing/2014/main" id="{05CD2F76-84D8-2349-83C7-A9E0312CE45F}"/>
              </a:ext>
            </a:extLst>
          </p:cNvPr>
          <p:cNvPicPr>
            <a:picLocks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913466" y="2951667"/>
            <a:ext cx="601506" cy="502733"/>
          </a:xfrm>
          <a:prstGeom prst="rect">
            <a:avLst/>
          </a:prstGeom>
          <a:noFill/>
          <a:extLst>
            <a:ext uri="{909E8E84-426E-40DD-AFC4-6F175D3DCCD1}">
              <a14:hiddenFill xmlns:a14="http://schemas.microsoft.com/office/drawing/2010/main">
                <a:solidFill>
                  <a:srgbClr val="FFFFFF"/>
                </a:solidFill>
              </a14:hiddenFill>
            </a:ext>
          </a:extLst>
        </p:spPr>
      </p:pic>
      <p:sp>
        <p:nvSpPr>
          <p:cNvPr id="21" name="Zaoblený obdélník 20">
            <a:extLst>
              <a:ext uri="{FF2B5EF4-FFF2-40B4-BE49-F238E27FC236}">
                <a16:creationId xmlns:a16="http://schemas.microsoft.com/office/drawing/2014/main" id="{9CB2ADD9-E319-0641-9B1C-6A9D7FBCB343}"/>
              </a:ext>
            </a:extLst>
          </p:cNvPr>
          <p:cNvSpPr/>
          <p:nvPr/>
        </p:nvSpPr>
        <p:spPr>
          <a:xfrm>
            <a:off x="5913466" y="3681267"/>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Úmysl dosažení zisku</a:t>
            </a:r>
          </a:p>
        </p:txBody>
      </p:sp>
      <p:sp>
        <p:nvSpPr>
          <p:cNvPr id="22" name="Zaoblený obdélník 21">
            <a:extLst>
              <a:ext uri="{FF2B5EF4-FFF2-40B4-BE49-F238E27FC236}">
                <a16:creationId xmlns:a16="http://schemas.microsoft.com/office/drawing/2014/main" id="{5B334C81-2341-F942-9D46-20EBC4D3B9B0}"/>
              </a:ext>
            </a:extLst>
          </p:cNvPr>
          <p:cNvSpPr/>
          <p:nvPr/>
        </p:nvSpPr>
        <p:spPr>
          <a:xfrm>
            <a:off x="5933853" y="4609088"/>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Bez úmyslu dosažení zisku</a:t>
            </a:r>
          </a:p>
        </p:txBody>
      </p:sp>
      <p:sp>
        <p:nvSpPr>
          <p:cNvPr id="23" name="Zaoblený obdélník 22">
            <a:extLst>
              <a:ext uri="{FF2B5EF4-FFF2-40B4-BE49-F238E27FC236}">
                <a16:creationId xmlns:a16="http://schemas.microsoft.com/office/drawing/2014/main" id="{04591E72-2EF4-3042-9B82-0A77F8F0D69F}"/>
              </a:ext>
            </a:extLst>
          </p:cNvPr>
          <p:cNvSpPr/>
          <p:nvPr/>
        </p:nvSpPr>
        <p:spPr>
          <a:xfrm>
            <a:off x="5933853" y="5540526"/>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Bez úmyslu dosažení zisku</a:t>
            </a:r>
          </a:p>
        </p:txBody>
      </p:sp>
      <p:sp>
        <p:nvSpPr>
          <p:cNvPr id="24" name="Šipka vpravo 23">
            <a:extLst>
              <a:ext uri="{FF2B5EF4-FFF2-40B4-BE49-F238E27FC236}">
                <a16:creationId xmlns:a16="http://schemas.microsoft.com/office/drawing/2014/main" id="{DADAEC0A-0B42-1440-BAB1-E173A1321D7E}"/>
              </a:ext>
            </a:extLst>
          </p:cNvPr>
          <p:cNvSpPr/>
          <p:nvPr/>
        </p:nvSpPr>
        <p:spPr>
          <a:xfrm>
            <a:off x="7984665" y="3879488"/>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25" name="Šipka vpravo 24">
            <a:extLst>
              <a:ext uri="{FF2B5EF4-FFF2-40B4-BE49-F238E27FC236}">
                <a16:creationId xmlns:a16="http://schemas.microsoft.com/office/drawing/2014/main" id="{CA2E4643-5141-1F4E-A07F-639BF79ECE00}"/>
              </a:ext>
            </a:extLst>
          </p:cNvPr>
          <p:cNvSpPr/>
          <p:nvPr/>
        </p:nvSpPr>
        <p:spPr>
          <a:xfrm>
            <a:off x="7984664" y="4807309"/>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26" name="Šipka vpravo 25">
            <a:extLst>
              <a:ext uri="{FF2B5EF4-FFF2-40B4-BE49-F238E27FC236}">
                <a16:creationId xmlns:a16="http://schemas.microsoft.com/office/drawing/2014/main" id="{A87E3CCD-4767-F148-BB20-E0312221B5A5}"/>
              </a:ext>
            </a:extLst>
          </p:cNvPr>
          <p:cNvSpPr/>
          <p:nvPr/>
        </p:nvSpPr>
        <p:spPr>
          <a:xfrm>
            <a:off x="7984663" y="5735130"/>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27" name="Zaoblený obdélník 26">
            <a:extLst>
              <a:ext uri="{FF2B5EF4-FFF2-40B4-BE49-F238E27FC236}">
                <a16:creationId xmlns:a16="http://schemas.microsoft.com/office/drawing/2014/main" id="{6630690D-A1A0-0546-8A0B-EE503B96CAB0}"/>
              </a:ext>
            </a:extLst>
          </p:cNvPr>
          <p:cNvSpPr/>
          <p:nvPr/>
        </p:nvSpPr>
        <p:spPr>
          <a:xfrm>
            <a:off x="8491873" y="4609088"/>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Povědomí nelegálnosti </a:t>
            </a:r>
          </a:p>
        </p:txBody>
      </p:sp>
      <p:sp>
        <p:nvSpPr>
          <p:cNvPr id="28" name="Zaoblený obdélník 27">
            <a:extLst>
              <a:ext uri="{FF2B5EF4-FFF2-40B4-BE49-F238E27FC236}">
                <a16:creationId xmlns:a16="http://schemas.microsoft.com/office/drawing/2014/main" id="{397A67E1-BE04-C549-AE75-5E29C4168EE8}"/>
              </a:ext>
            </a:extLst>
          </p:cNvPr>
          <p:cNvSpPr/>
          <p:nvPr/>
        </p:nvSpPr>
        <p:spPr>
          <a:xfrm>
            <a:off x="8491873" y="5536909"/>
            <a:ext cx="1946564" cy="792884"/>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Bez povědomí o nelegálnosti </a:t>
            </a:r>
          </a:p>
        </p:txBody>
      </p:sp>
      <p:sp>
        <p:nvSpPr>
          <p:cNvPr id="29" name="Násobení 28">
            <a:extLst>
              <a:ext uri="{FF2B5EF4-FFF2-40B4-BE49-F238E27FC236}">
                <a16:creationId xmlns:a16="http://schemas.microsoft.com/office/drawing/2014/main" id="{E49CEA85-0073-784A-9F66-85838AD838B1}"/>
              </a:ext>
            </a:extLst>
          </p:cNvPr>
          <p:cNvSpPr/>
          <p:nvPr/>
        </p:nvSpPr>
        <p:spPr>
          <a:xfrm>
            <a:off x="8326462" y="3735368"/>
            <a:ext cx="717720" cy="684682"/>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30" name="Násobení 29">
            <a:extLst>
              <a:ext uri="{FF2B5EF4-FFF2-40B4-BE49-F238E27FC236}">
                <a16:creationId xmlns:a16="http://schemas.microsoft.com/office/drawing/2014/main" id="{5FD545A4-4CCC-AB48-9C43-85BDD6651961}"/>
              </a:ext>
            </a:extLst>
          </p:cNvPr>
          <p:cNvSpPr/>
          <p:nvPr/>
        </p:nvSpPr>
        <p:spPr>
          <a:xfrm>
            <a:off x="10862555" y="4663189"/>
            <a:ext cx="717720" cy="684682"/>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31" name="Šipka vpravo 30">
            <a:extLst>
              <a:ext uri="{FF2B5EF4-FFF2-40B4-BE49-F238E27FC236}">
                <a16:creationId xmlns:a16="http://schemas.microsoft.com/office/drawing/2014/main" id="{32A5B825-0535-4D4D-9366-B2E11F9CB65E}"/>
              </a:ext>
            </a:extLst>
          </p:cNvPr>
          <p:cNvSpPr/>
          <p:nvPr/>
        </p:nvSpPr>
        <p:spPr>
          <a:xfrm>
            <a:off x="10555535" y="4807309"/>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sp>
        <p:nvSpPr>
          <p:cNvPr id="32" name="Šipka vpravo 31">
            <a:extLst>
              <a:ext uri="{FF2B5EF4-FFF2-40B4-BE49-F238E27FC236}">
                <a16:creationId xmlns:a16="http://schemas.microsoft.com/office/drawing/2014/main" id="{902DAF1A-9027-E74E-8AC3-98433DB9D63C}"/>
              </a:ext>
            </a:extLst>
          </p:cNvPr>
          <p:cNvSpPr/>
          <p:nvPr/>
        </p:nvSpPr>
        <p:spPr>
          <a:xfrm>
            <a:off x="10557373" y="5735130"/>
            <a:ext cx="341799" cy="396442"/>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cs-CZ"/>
          </a:p>
        </p:txBody>
      </p:sp>
      <p:pic>
        <p:nvPicPr>
          <p:cNvPr id="33" name="Picture 93" descr="Datei:Checkmark.svg">
            <a:extLst>
              <a:ext uri="{FF2B5EF4-FFF2-40B4-BE49-F238E27FC236}">
                <a16:creationId xmlns:a16="http://schemas.microsoft.com/office/drawing/2014/main" id="{51C9E5B6-DF28-7645-A7BA-C7C26A8ADCF0}"/>
              </a:ext>
            </a:extLst>
          </p:cNvPr>
          <p:cNvPicPr>
            <a:picLocks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0978769" y="5735130"/>
            <a:ext cx="601506" cy="5027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96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a:extLst>
              <a:ext uri="{FF2B5EF4-FFF2-40B4-BE49-F238E27FC236}">
                <a16:creationId xmlns:a16="http://schemas.microsoft.com/office/drawing/2014/main" id="{7D38B0E9-92E8-BC4D-8E56-4E01BCD2D35A}"/>
              </a:ext>
            </a:extLst>
          </p:cNvPr>
          <p:cNvSpPr>
            <a:spLocks noGrp="1" noChangeArrowheads="1"/>
          </p:cNvSpPr>
          <p:nvPr>
            <p:ph type="title"/>
          </p:nvPr>
        </p:nvSpPr>
        <p:spPr>
          <a:xfrm>
            <a:off x="1992313" y="0"/>
            <a:ext cx="8229600" cy="908050"/>
          </a:xfrm>
          <a:noFill/>
        </p:spPr>
        <p:txBody>
          <a:bodyPr/>
          <a:lstStyle/>
          <a:p>
            <a:pPr eaLnBrk="1" hangingPunct="1"/>
            <a:r>
              <a:rPr lang="cs-CZ" altLang="en-US"/>
              <a:t>„Licence“</a:t>
            </a:r>
          </a:p>
        </p:txBody>
      </p:sp>
      <p:sp>
        <p:nvSpPr>
          <p:cNvPr id="43010" name="Rectangle 3">
            <a:extLst>
              <a:ext uri="{FF2B5EF4-FFF2-40B4-BE49-F238E27FC236}">
                <a16:creationId xmlns:a16="http://schemas.microsoft.com/office/drawing/2014/main" id="{252FD2EA-06A6-8444-AF95-200DE1B941E8}"/>
              </a:ext>
            </a:extLst>
          </p:cNvPr>
          <p:cNvSpPr>
            <a:spLocks noGrp="1" noChangeArrowheads="1"/>
          </p:cNvSpPr>
          <p:nvPr>
            <p:ph idx="1"/>
          </p:nvPr>
        </p:nvSpPr>
        <p:spPr>
          <a:xfrm>
            <a:off x="1981200" y="1196976"/>
            <a:ext cx="8229600" cy="5472113"/>
          </a:xfrm>
        </p:spPr>
        <p:txBody>
          <a:bodyPr/>
          <a:lstStyle/>
          <a:p>
            <a:pPr eaLnBrk="1" hangingPunct="1">
              <a:lnSpc>
                <a:spcPct val="80000"/>
              </a:lnSpc>
            </a:pPr>
            <a:r>
              <a:rPr lang="cs-CZ" altLang="en-US" b="1"/>
              <a:t>Katalogová licence</a:t>
            </a:r>
          </a:p>
          <a:p>
            <a:pPr lvl="1" eaLnBrk="1" hangingPunct="1">
              <a:lnSpc>
                <a:spcPct val="80000"/>
              </a:lnSpc>
            </a:pPr>
            <a:r>
              <a:rPr lang="cs-CZ" altLang="en-US"/>
              <a:t>Zařazení kopie vystaveného díla do </a:t>
            </a:r>
            <a:r>
              <a:rPr lang="cs-CZ" altLang="en-US" u="sng"/>
              <a:t>katalogu výstavy</a:t>
            </a:r>
          </a:p>
          <a:p>
            <a:pPr eaLnBrk="1" hangingPunct="1">
              <a:lnSpc>
                <a:spcPct val="80000"/>
              </a:lnSpc>
            </a:pPr>
            <a:r>
              <a:rPr lang="cs-CZ" altLang="en-US" b="1"/>
              <a:t>Úřední licence</a:t>
            </a:r>
          </a:p>
          <a:p>
            <a:pPr lvl="1" eaLnBrk="1" hangingPunct="1">
              <a:lnSpc>
                <a:spcPct val="80000"/>
              </a:lnSpc>
            </a:pPr>
            <a:r>
              <a:rPr lang="cs-CZ" altLang="en-US"/>
              <a:t>Užití díla v odůvodněné míře </a:t>
            </a:r>
            <a:r>
              <a:rPr lang="cs-CZ" altLang="en-US" u="sng"/>
              <a:t>pro úřední účely </a:t>
            </a:r>
            <a:r>
              <a:rPr lang="cs-CZ" altLang="en-US"/>
              <a:t>(řízení soudní, správní)</a:t>
            </a:r>
          </a:p>
          <a:p>
            <a:pPr eaLnBrk="1" hangingPunct="1">
              <a:lnSpc>
                <a:spcPct val="80000"/>
              </a:lnSpc>
            </a:pPr>
            <a:r>
              <a:rPr lang="cs-CZ" altLang="en-US" b="1"/>
              <a:t>Zpravodajská</a:t>
            </a:r>
            <a:r>
              <a:rPr lang="cs-CZ" altLang="en-US"/>
              <a:t> (reportážní) licence</a:t>
            </a:r>
          </a:p>
          <a:p>
            <a:pPr lvl="1" eaLnBrk="1" hangingPunct="1">
              <a:lnSpc>
                <a:spcPct val="80000"/>
              </a:lnSpc>
            </a:pPr>
            <a:r>
              <a:rPr lang="cs-CZ" altLang="en-US"/>
              <a:t>Zaznamenání díla v reportáži nebo filmem</a:t>
            </a:r>
          </a:p>
          <a:p>
            <a:pPr lvl="1" eaLnBrk="1" hangingPunct="1">
              <a:lnSpc>
                <a:spcPct val="80000"/>
              </a:lnSpc>
            </a:pPr>
            <a:r>
              <a:rPr lang="cs-CZ" altLang="en-US"/>
              <a:t>Jen </a:t>
            </a:r>
            <a:r>
              <a:rPr lang="cs-CZ" altLang="en-US" u="sng"/>
              <a:t>nezbytný rozsah </a:t>
            </a:r>
            <a:r>
              <a:rPr lang="cs-CZ" altLang="en-US"/>
              <a:t>(ne celý koncert!)</a:t>
            </a:r>
          </a:p>
          <a:p>
            <a:pPr eaLnBrk="1" hangingPunct="1">
              <a:lnSpc>
                <a:spcPct val="80000"/>
              </a:lnSpc>
            </a:pPr>
            <a:r>
              <a:rPr lang="cs-CZ" altLang="en-US" b="1"/>
              <a:t>Časopisecká</a:t>
            </a:r>
            <a:r>
              <a:rPr lang="cs-CZ" altLang="en-US"/>
              <a:t> (mediální) licence</a:t>
            </a:r>
          </a:p>
          <a:p>
            <a:pPr lvl="1" eaLnBrk="1" hangingPunct="1">
              <a:lnSpc>
                <a:spcPct val="80000"/>
              </a:lnSpc>
            </a:pPr>
            <a:r>
              <a:rPr lang="cs-CZ" altLang="en-US"/>
              <a:t>Možnost </a:t>
            </a:r>
            <a:r>
              <a:rPr lang="cs-CZ" altLang="en-US" u="sng"/>
              <a:t>převzít uveřejněné dílo v hromadném sdělovacím prostředku do periodického tisku</a:t>
            </a:r>
          </a:p>
          <a:p>
            <a:pPr lvl="1" eaLnBrk="1" hangingPunct="1">
              <a:lnSpc>
                <a:spcPct val="80000"/>
              </a:lnSpc>
            </a:pPr>
            <a:r>
              <a:rPr lang="cs-CZ" altLang="en-US"/>
              <a:t>Jde o „články časového významu“ o otázkách politických, hospodářských nebo náboženských. </a:t>
            </a:r>
          </a:p>
        </p:txBody>
      </p:sp>
    </p:spTree>
    <p:extLst>
      <p:ext uri="{BB962C8B-B14F-4D97-AF65-F5344CB8AC3E}">
        <p14:creationId xmlns:p14="http://schemas.microsoft.com/office/powerpoint/2010/main" val="2617413833"/>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2441</Words>
  <Application>Microsoft Macintosh PowerPoint</Application>
  <PresentationFormat>Širokoúhlá obrazovka</PresentationFormat>
  <Paragraphs>286</Paragraphs>
  <Slides>40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40</vt:i4>
      </vt:variant>
    </vt:vector>
  </HeadingPairs>
  <TitlesOfParts>
    <vt:vector size="45" baseType="lpstr">
      <vt:lpstr>Arial</vt:lpstr>
      <vt:lpstr>Calibri</vt:lpstr>
      <vt:lpstr>Calibri Light</vt:lpstr>
      <vt:lpstr>Wingdings</vt:lpstr>
      <vt:lpstr>Motiv Office</vt:lpstr>
      <vt:lpstr>Internetové právo</vt:lpstr>
      <vt:lpstr>Zákonné omezení autorského p.</vt:lpstr>
      <vt:lpstr>Volné užití a zákonné výjimky</vt:lpstr>
      <vt:lpstr>Užití pro osobní potřebu</vt:lpstr>
      <vt:lpstr>Rozmnoženiny pro předvádění při prodeji, demoverzi, shareware a freeware</vt:lpstr>
      <vt:lpstr>Citace a odkazy</vt:lpstr>
      <vt:lpstr>Hyperlinkování</vt:lpstr>
      <vt:lpstr>Odkazy na závadný obsah</vt:lpstr>
      <vt:lpstr>„Licence“</vt:lpstr>
      <vt:lpstr>Další užití</vt:lpstr>
      <vt:lpstr>Jiná majetková práva</vt:lpstr>
      <vt:lpstr>Odměna při opětovném prodeji originálu</vt:lpstr>
      <vt:lpstr>Časové omezení majetkových práv</vt:lpstr>
      <vt:lpstr>Zvláštní režim některých děl</vt:lpstr>
      <vt:lpstr>Zaměstnanecké dílo</vt:lpstr>
      <vt:lpstr>Dílo vytvořené na objednávku</vt:lpstr>
      <vt:lpstr>Školní dílo</vt:lpstr>
      <vt:lpstr>Databáze</vt:lpstr>
      <vt:lpstr>Prezentace aplikace PowerPoint</vt:lpstr>
      <vt:lpstr>Příklad</vt:lpstr>
      <vt:lpstr>Práva k databázi</vt:lpstr>
      <vt:lpstr>Databáze X Struktura databáze</vt:lpstr>
      <vt:lpstr>Ochrana počítačového programu</vt:lpstr>
      <vt:lpstr>Prezentace aplikace PowerPoint</vt:lpstr>
      <vt:lpstr>Porušování autorských práv k počítačovým programům</vt:lpstr>
      <vt:lpstr>Porušování autorských práv k počítačovým programům</vt:lpstr>
      <vt:lpstr>Porušování autorských práv k počítačovým programům</vt:lpstr>
      <vt:lpstr>Svět</vt:lpstr>
      <vt:lpstr>Prezentace aplikace PowerPoint</vt:lpstr>
      <vt:lpstr>Prezentace aplikace PowerPoint</vt:lpstr>
      <vt:lpstr>Hudba</vt:lpstr>
      <vt:lpstr>Audiovizuální díla</vt:lpstr>
      <vt:lpstr>Film</vt:lpstr>
      <vt:lpstr>Neoprávněné sdílení filmů na Internetu</vt:lpstr>
      <vt:lpstr>Zvláštní pravomoci celního úřadu</vt:lpstr>
      <vt:lpstr>Práva související s právem autorským</vt:lpstr>
      <vt:lpstr>Prezentace aplikace PowerPoint</vt:lpstr>
      <vt:lpstr>Kolektivní správa</vt:lpstr>
      <vt:lpstr>Vztahy kolektivního správce</vt:lpstr>
      <vt:lpstr>Kolektivní správci v ČR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Internetové právo</dc:title>
  <dc:creator>Tomáš Gongol</dc:creator>
  <cp:lastModifiedBy>Tomáš Gongol</cp:lastModifiedBy>
  <cp:revision>1</cp:revision>
  <dcterms:created xsi:type="dcterms:W3CDTF">2018-10-31T16:17:20Z</dcterms:created>
  <dcterms:modified xsi:type="dcterms:W3CDTF">2020-10-22T06:11:28Z</dcterms:modified>
</cp:coreProperties>
</file>