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6" r:id="rId3"/>
    <p:sldId id="258" r:id="rId4"/>
    <p:sldId id="261" r:id="rId5"/>
    <p:sldId id="266" r:id="rId6"/>
    <p:sldId id="264" r:id="rId7"/>
    <p:sldId id="265" r:id="rId8"/>
    <p:sldId id="263" r:id="rId9"/>
    <p:sldId id="262" r:id="rId10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defTabSz="449263" rtl="0" fontAlgn="base">
      <a:lnSpc>
        <a:spcPct val="93000"/>
      </a:lnSpc>
      <a:spcBef>
        <a:spcPct val="0"/>
      </a:spcBef>
      <a:spcAft>
        <a:spcPct val="0"/>
      </a:spcAft>
      <a:buClr>
        <a:srgbClr val="FFFFFF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237EEECC-2EEA-4797-A310-499B23D36D0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077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4A18AFBC-BA0D-4FAC-A998-01D5ACD0613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501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5BE60F-9FBF-4710-9EC8-00CF1564C773}" type="slidenum">
              <a:rPr lang="en-GB"/>
              <a:pPr/>
              <a:t>1</a:t>
            </a:fld>
            <a:endParaRPr lang="en-GB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327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695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2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958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3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047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4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783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5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784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6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367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7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927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41994EA-9D2B-4D6B-ABDF-3FE474BC6139}" type="slidenum">
              <a:rPr lang="en-GB"/>
              <a:pPr/>
              <a:t>8</a:t>
            </a:fld>
            <a:endParaRPr lang="en-GB"/>
          </a:p>
        </p:txBody>
      </p:sp>
      <p:sp>
        <p:nvSpPr>
          <p:cNvPr id="34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63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269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BF6B29A-823D-4054-B1A7-4538CDE47C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476D53-A081-4CC8-864D-BD1FEC15FF5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2550"/>
            <a:ext cx="2055813" cy="6011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2550"/>
            <a:ext cx="6019800" cy="6011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9F17077-23A6-4E81-BC7C-BB5B6C25DA4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>
          <a:xfrm>
            <a:off x="395288" y="6248400"/>
            <a:ext cx="5622925" cy="455613"/>
          </a:xfrm>
        </p:spPr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44DA6230-87B8-49A1-BBBE-A1D07B3B4CCA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3B389A2-EC48-4757-A133-1144A1A4D53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15DDFC7-1CD0-4ABB-BCF6-D428A6573FEC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5F7ED35-5991-47F9-A8D5-C4C1B680C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B60916D-2F20-4568-B331-4177071BF9D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705AC3D-0238-483E-BE29-FEA80EE61E3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21BFA99-BE31-4255-9616-2CF03B73BB0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38AA927-564F-4464-AC0A-9FA339CDFF8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8AD0DEF-9917-40B0-90DC-50688EA54CB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23F3143-DCCE-48B1-A5C6-CE78831CD73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BA5BAD-08A4-4F35-AFF4-C1A0C6AA298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4B80B4E-496B-4206-822B-F5CDA0AF94E1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5813" cy="468153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68153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1EA8B2C-B539-4215-BBFA-9B2CBF978DF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8013" cy="1735138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0"/>
          </p:nvPr>
        </p:nvSpPr>
        <p:spPr>
          <a:xfrm>
            <a:off x="6553200" y="6248400"/>
            <a:ext cx="2132013" cy="455613"/>
          </a:xfrm>
        </p:spPr>
        <p:txBody>
          <a:bodyPr/>
          <a:lstStyle>
            <a:lvl1pPr>
              <a:defRPr/>
            </a:lvl1pPr>
          </a:lstStyle>
          <a:p>
            <a:fld id="{171A238C-3D27-48C6-B971-C30274AE71A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1"/>
          </p:nvPr>
        </p:nvSpPr>
        <p:spPr>
          <a:xfrm>
            <a:off x="323850" y="6248400"/>
            <a:ext cx="5694363" cy="455613"/>
          </a:xfrm>
        </p:spPr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00D85C7-8F91-46BF-9E31-CB97AE2CFE3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494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F8149B7-8EF2-48F6-86E5-741D5216F41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B385C56-0B40-4D1B-BB62-44EA91D44E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AC56F6F-1E90-44B3-8C63-31C4EA87265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C0F6404-CF62-40E3-91D0-D65222B323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0C3C61C-22B0-4384-90A8-AF2698C4F72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 smtClean="0"/>
              <a:t>OPF Katedra Informatiky  ZS 2013_14 Informatika pro ekonomy I</a:t>
            </a: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D98CA5E-6DC9-405F-A0E5-CB5980CC656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1026" name="Freeform 2"/>
            <p:cNvSpPr>
              <a:spLocks noChangeArrowheads="1"/>
            </p:cNvSpPr>
            <p:nvPr/>
          </p:nvSpPr>
          <p:spPr bwMode="auto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27" name="Freeform 3"/>
            <p:cNvSpPr>
              <a:spLocks noChangeArrowheads="1"/>
            </p:cNvSpPr>
            <p:nvPr/>
          </p:nvSpPr>
          <p:spPr bwMode="auto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746"/>
                </a:gs>
                <a:gs pos="100000">
                  <a:srgbClr val="0033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28" name="Freeform 4"/>
          <p:cNvSpPr>
            <a:spLocks noChangeArrowheads="1"/>
          </p:cNvSpPr>
          <p:nvPr/>
        </p:nvSpPr>
        <p:spPr bwMode="auto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FFCC"/>
              </a:gs>
              <a:gs pos="100000">
                <a:srgbClr val="003399"/>
              </a:gs>
            </a:gsLst>
            <a:lin ang="81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029" name="Group 5"/>
          <p:cNvGrpSpPr>
            <a:grpSpLocks/>
          </p:cNvGrpSpPr>
          <p:nvPr/>
        </p:nvGrpSpPr>
        <p:grpSpPr bwMode="auto">
          <a:xfrm>
            <a:off x="0" y="6019800"/>
            <a:ext cx="7847013" cy="855663"/>
            <a:chOff x="0" y="3792"/>
            <a:chExt cx="4943" cy="539"/>
          </a:xfrm>
        </p:grpSpPr>
        <p:sp>
          <p:nvSpPr>
            <p:cNvPr id="1030" name="Freeform 6"/>
            <p:cNvSpPr>
              <a:spLocks noChangeArrowheads="1"/>
            </p:cNvSpPr>
            <p:nvPr/>
          </p:nvSpPr>
          <p:spPr bwMode="auto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37763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1031" name="Group 7"/>
            <p:cNvGrpSpPr>
              <a:grpSpLocks/>
            </p:cNvGrpSpPr>
            <p:nvPr/>
          </p:nvGrpSpPr>
          <p:grpSpPr bwMode="auto">
            <a:xfrm>
              <a:off x="2486" y="3792"/>
              <a:ext cx="2457" cy="539"/>
              <a:chOff x="2486" y="3792"/>
              <a:chExt cx="2457" cy="539"/>
            </a:xfrm>
          </p:grpSpPr>
          <p:sp>
            <p:nvSpPr>
              <p:cNvPr id="1032" name="Freeform 8"/>
              <p:cNvSpPr>
                <a:spLocks noChangeArrowheads="1"/>
              </p:cNvSpPr>
              <p:nvPr/>
            </p:nvSpPr>
            <p:spPr bwMode="auto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3" name="Freeform 9"/>
              <p:cNvSpPr>
                <a:spLocks noChangeArrowheads="1"/>
              </p:cNvSpPr>
              <p:nvPr/>
            </p:nvSpPr>
            <p:spPr bwMode="auto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4" name="Freeform 10"/>
              <p:cNvSpPr>
                <a:spLocks noChangeArrowheads="1"/>
              </p:cNvSpPr>
              <p:nvPr/>
            </p:nvSpPr>
            <p:spPr bwMode="auto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5" name="Freeform 11"/>
              <p:cNvSpPr>
                <a:spLocks noChangeArrowheads="1"/>
              </p:cNvSpPr>
              <p:nvPr/>
            </p:nvSpPr>
            <p:spPr bwMode="auto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6" name="Freeform 12"/>
              <p:cNvSpPr>
                <a:spLocks noChangeArrowheads="1"/>
              </p:cNvSpPr>
              <p:nvPr/>
            </p:nvSpPr>
            <p:spPr bwMode="auto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1037" name="Freeform 13"/>
            <p:cNvSpPr>
              <a:spLocks noChangeArrowheads="1"/>
            </p:cNvSpPr>
            <p:nvPr/>
          </p:nvSpPr>
          <p:spPr bwMode="auto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2644E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038" name="Group 14"/>
          <p:cNvGrpSpPr>
            <a:grpSpLocks/>
          </p:cNvGrpSpPr>
          <p:nvPr/>
        </p:nvGrpSpPr>
        <p:grpSpPr bwMode="auto">
          <a:xfrm>
            <a:off x="627063" y="6021388"/>
            <a:ext cx="5683250" cy="847725"/>
            <a:chOff x="395" y="3793"/>
            <a:chExt cx="3580" cy="534"/>
          </a:xfrm>
        </p:grpSpPr>
        <p:sp>
          <p:nvSpPr>
            <p:cNvPr id="1039" name="Freeform 15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0" name="Freeform 16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1" name="Freeform 17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2" name="Freeform 18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3" name="Freeform 19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44" name="Freeform 20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0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2550"/>
            <a:ext cx="82280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titulního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49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/>
          </p:nvPr>
        </p:nvSpPr>
        <p:spPr bwMode="auto">
          <a:xfrm>
            <a:off x="395288" y="6248400"/>
            <a:ext cx="562292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GB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94E511A-504A-465F-9F7A-022F9145A4E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3" r:id="rId12"/>
  </p:sldLayoutIdLst>
  <p:hf hdr="0" dt="0"/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36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fontAlgn="base">
        <a:lnSpc>
          <a:spcPct val="93000"/>
        </a:lnSpc>
        <a:spcBef>
          <a:spcPts val="8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8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ts val="6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4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1587" y="428604"/>
            <a:ext cx="9142413" cy="6856412"/>
            <a:chOff x="-4" y="13"/>
            <a:chExt cx="5759" cy="4319"/>
          </a:xfrm>
        </p:grpSpPr>
        <p:sp>
          <p:nvSpPr>
            <p:cNvPr id="2050" name="Freeform 2"/>
            <p:cNvSpPr>
              <a:spLocks noChangeArrowheads="1"/>
            </p:cNvSpPr>
            <p:nvPr/>
          </p:nvSpPr>
          <p:spPr bwMode="auto">
            <a:xfrm>
              <a:off x="-4" y="3085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33CCCC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51" name="Freeform 3"/>
            <p:cNvSpPr>
              <a:spLocks noChangeArrowheads="1"/>
            </p:cNvSpPr>
            <p:nvPr/>
          </p:nvSpPr>
          <p:spPr bwMode="auto">
            <a:xfrm>
              <a:off x="-4" y="13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rgbClr val="001746"/>
                </a:gs>
                <a:gs pos="100000">
                  <a:srgbClr val="00339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52" name="Freeform 4"/>
          <p:cNvSpPr>
            <a:spLocks noChangeArrowheads="1"/>
          </p:cNvSpPr>
          <p:nvPr/>
        </p:nvSpPr>
        <p:spPr bwMode="auto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rgbClr val="00FFCC"/>
              </a:gs>
              <a:gs pos="100000">
                <a:srgbClr val="003399"/>
              </a:gs>
            </a:gsLst>
            <a:lin ang="81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-1588" y="6034088"/>
            <a:ext cx="7843838" cy="849312"/>
            <a:chOff x="-1" y="3801"/>
            <a:chExt cx="4941" cy="535"/>
          </a:xfrm>
        </p:grpSpPr>
        <p:sp>
          <p:nvSpPr>
            <p:cNvPr id="2054" name="Freeform 6"/>
            <p:cNvSpPr>
              <a:spLocks noChangeArrowheads="1"/>
            </p:cNvSpPr>
            <p:nvPr/>
          </p:nvSpPr>
          <p:spPr bwMode="auto">
            <a:xfrm>
              <a:off x="1487" y="3801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rgbClr val="837763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2485" y="3801"/>
              <a:ext cx="2455" cy="535"/>
              <a:chOff x="2485" y="3801"/>
              <a:chExt cx="2455" cy="535"/>
            </a:xfrm>
          </p:grpSpPr>
          <p:sp>
            <p:nvSpPr>
              <p:cNvPr id="2056" name="Freeform 8"/>
              <p:cNvSpPr>
                <a:spLocks noChangeArrowheads="1"/>
              </p:cNvSpPr>
              <p:nvPr/>
            </p:nvSpPr>
            <p:spPr bwMode="auto">
              <a:xfrm>
                <a:off x="3947" y="3808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7" name="Freeform 9"/>
              <p:cNvSpPr>
                <a:spLocks noChangeArrowheads="1"/>
              </p:cNvSpPr>
              <p:nvPr/>
            </p:nvSpPr>
            <p:spPr bwMode="auto">
              <a:xfrm>
                <a:off x="2676" y="3801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8" name="Freeform 10"/>
              <p:cNvSpPr>
                <a:spLocks noChangeArrowheads="1"/>
              </p:cNvSpPr>
              <p:nvPr/>
            </p:nvSpPr>
            <p:spPr bwMode="auto">
              <a:xfrm>
                <a:off x="3029" y="3902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59" name="Freeform 11"/>
              <p:cNvSpPr>
                <a:spLocks noChangeArrowheads="1"/>
              </p:cNvSpPr>
              <p:nvPr/>
            </p:nvSpPr>
            <p:spPr bwMode="auto">
              <a:xfrm>
                <a:off x="3627" y="3875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60" name="Freeform 12"/>
              <p:cNvSpPr>
                <a:spLocks noChangeArrowheads="1"/>
              </p:cNvSpPr>
              <p:nvPr/>
            </p:nvSpPr>
            <p:spPr bwMode="auto">
              <a:xfrm>
                <a:off x="2485" y="3868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rgbClr val="463416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</p:grpSp>
        <p:sp>
          <p:nvSpPr>
            <p:cNvPr id="2061" name="Freeform 13"/>
            <p:cNvSpPr>
              <a:spLocks noChangeArrowheads="1"/>
            </p:cNvSpPr>
            <p:nvPr/>
          </p:nvSpPr>
          <p:spPr bwMode="auto">
            <a:xfrm>
              <a:off x="-1" y="3801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rgbClr val="72644E"/>
                </a:gs>
                <a:gs pos="100000">
                  <a:srgbClr val="46341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2062" name="Group 14"/>
          <p:cNvGrpSpPr>
            <a:grpSpLocks/>
          </p:cNvGrpSpPr>
          <p:nvPr/>
        </p:nvGrpSpPr>
        <p:grpSpPr bwMode="auto">
          <a:xfrm>
            <a:off x="627063" y="6021388"/>
            <a:ext cx="5683250" cy="847725"/>
            <a:chOff x="395" y="3793"/>
            <a:chExt cx="3580" cy="534"/>
          </a:xfrm>
        </p:grpSpPr>
        <p:sp>
          <p:nvSpPr>
            <p:cNvPr id="2063" name="Freeform 15"/>
            <p:cNvSpPr>
              <a:spLocks noChangeArrowheads="1"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4" name="Freeform 16"/>
            <p:cNvSpPr>
              <a:spLocks noChangeArrowheads="1"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5" name="Freeform 17"/>
            <p:cNvSpPr>
              <a:spLocks noChangeArrowheads="1"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6" name="Freeform 18"/>
            <p:cNvSpPr>
              <a:spLocks noChangeArrowheads="1"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7" name="Freeform 19"/>
            <p:cNvSpPr>
              <a:spLocks noChangeArrowheads="1"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68" name="Freeform 20"/>
            <p:cNvSpPr>
              <a:spLocks noChangeArrowheads="1"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rgbClr val="463416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206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28596" y="285728"/>
            <a:ext cx="8228013" cy="1735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titulního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SzPct val="45000"/>
              <a:buFont typeface="StarSymbol" charset="0"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fld id="{41A46A8F-0008-459E-A774-325E44815D4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ftr"/>
          </p:nvPr>
        </p:nvSpPr>
        <p:spPr bwMode="auto">
          <a:xfrm>
            <a:off x="323850" y="6248400"/>
            <a:ext cx="569436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SzPct val="45000"/>
              <a:buFont typeface="StarSymbo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</a:lstStyle>
          <a:p>
            <a:r>
              <a:rPr lang="nn-NO" smtClean="0"/>
              <a:t>OPF Katedra Informatiky  ZS 2013_14 Informatika pro ekonomy I</a:t>
            </a:r>
            <a:endParaRPr lang="en-GB" dirty="0"/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071678"/>
            <a:ext cx="8228013" cy="40576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Klepněte</a:t>
            </a:r>
            <a:r>
              <a:rPr lang="en-GB" dirty="0" smtClean="0"/>
              <a:t> pro </a:t>
            </a:r>
            <a:r>
              <a:rPr lang="en-GB" dirty="0" err="1" smtClean="0"/>
              <a:t>úpravu</a:t>
            </a:r>
            <a:r>
              <a:rPr lang="en-GB" dirty="0" smtClean="0"/>
              <a:t> </a:t>
            </a:r>
            <a:r>
              <a:rPr lang="en-GB" dirty="0" err="1" smtClean="0"/>
              <a:t>formátu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1"/>
            <a:r>
              <a:rPr lang="en-GB" dirty="0" err="1" smtClean="0"/>
              <a:t>Druhá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2"/>
            <a:r>
              <a:rPr lang="en-GB" dirty="0" err="1" smtClean="0"/>
              <a:t>Třetí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3"/>
            <a:r>
              <a:rPr lang="en-GB" dirty="0" err="1" smtClean="0"/>
              <a:t>Čtvrtá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4"/>
            <a:r>
              <a:rPr lang="en-GB" dirty="0" err="1" smtClean="0"/>
              <a:t>Pátá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osnovy</a:t>
            </a:r>
            <a:endParaRPr lang="en-GB" dirty="0" smtClean="0"/>
          </a:p>
          <a:p>
            <a:pPr lvl="4"/>
            <a:r>
              <a:rPr lang="en-GB" dirty="0" err="1" smtClean="0"/>
              <a:t>Šestá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4"/>
            <a:r>
              <a:rPr lang="en-GB" dirty="0" err="1" smtClean="0"/>
              <a:t>Sedmá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  <a:p>
            <a:pPr lvl="4"/>
            <a:r>
              <a:rPr lang="en-GB" dirty="0" err="1" smtClean="0"/>
              <a:t>Osmá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 </a:t>
            </a:r>
            <a:r>
              <a:rPr lang="en-GB" dirty="0" err="1" smtClean="0"/>
              <a:t>textu</a:t>
            </a:r>
            <a:endParaRPr lang="en-GB" dirty="0" smtClean="0"/>
          </a:p>
          <a:p>
            <a:pPr lvl="4"/>
            <a:r>
              <a:rPr lang="en-GB" dirty="0" err="1" smtClean="0"/>
              <a:t>Devátá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36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6pPr>
      <a:lvl7pPr marL="9144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7pPr>
      <a:lvl8pPr marL="13716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8pPr>
      <a:lvl9pPr marL="1828800" algn="ctr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E3E3FF"/>
        </a:buClr>
        <a:buSzPct val="100000"/>
        <a:buFont typeface="Arial" charset="0"/>
        <a:defRPr sz="4400">
          <a:solidFill>
            <a:srgbClr val="E3E3FF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fontAlgn="base">
        <a:lnSpc>
          <a:spcPct val="93000"/>
        </a:lnSpc>
        <a:spcBef>
          <a:spcPts val="8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800">
          <a:solidFill>
            <a:srgbClr val="FFFFFF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lnSpc>
          <a:spcPct val="93000"/>
        </a:lnSpc>
        <a:spcBef>
          <a:spcPts val="7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4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lnSpc>
          <a:spcPct val="93000"/>
        </a:lnSpc>
        <a:spcBef>
          <a:spcPts val="600"/>
        </a:spcBef>
        <a:spcAft>
          <a:spcPct val="0"/>
        </a:spcAft>
        <a:buClr>
          <a:srgbClr val="E3E3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–"/>
        <a:defRPr sz="20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E9vcO0pBaio" TargetMode="External"/><Relationship Id="rId3" Type="http://schemas.openxmlformats.org/officeDocument/2006/relationships/hyperlink" Target="https://prezi.com/wjnxnvxdyf7i/vyvojove-trendy-v-informatice/" TargetMode="External"/><Relationship Id="rId7" Type="http://schemas.openxmlformats.org/officeDocument/2006/relationships/hyperlink" Target="https://automatizace.hw.cz/robot-vs-cobot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watch?v=-q82IrNWbKc" TargetMode="External"/><Relationship Id="rId5" Type="http://schemas.openxmlformats.org/officeDocument/2006/relationships/hyperlink" Target="https://www.youtube.com/watch?v=47Nu0Dmul1E" TargetMode="External"/><Relationship Id="rId4" Type="http://schemas.openxmlformats.org/officeDocument/2006/relationships/hyperlink" Target="https://www.youtube.com/watch?v=AttXbcLUyR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ezi.com/wjnxnvxdyf7i/vyvojove-trendy-v-informatice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youtube.com/watch?v=tE-raL-bWnY" TargetMode="External"/><Relationship Id="rId5" Type="http://schemas.openxmlformats.org/officeDocument/2006/relationships/hyperlink" Target="https://www.youtube.com/watch?v=WrrMA1ezZw8" TargetMode="External"/><Relationship Id="rId4" Type="http://schemas.openxmlformats.org/officeDocument/2006/relationships/hyperlink" Target="https://www.youtube.com/watch?v=AttXbcLUyR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88" y="0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481513" y="3108325"/>
            <a:ext cx="1809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  <a:p>
            <a:pPr eaLnBrk="0" hangingPunct="0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Rectangle 8"/>
          <p:cNvSpPr txBox="1">
            <a:spLocks noChangeArrowheads="1"/>
          </p:cNvSpPr>
          <p:nvPr/>
        </p:nvSpPr>
        <p:spPr>
          <a:xfrm>
            <a:off x="1069258" y="3573016"/>
            <a:ext cx="6959126" cy="1966914"/>
          </a:xfrm>
          <a:prstGeom prst="rect">
            <a:avLst/>
          </a:prstGeom>
        </p:spPr>
        <p:txBody>
          <a:bodyPr/>
          <a:lstStyle>
            <a:lvl1pPr marL="341313" indent="-341313" algn="l" defTabSz="449263" rtl="0" fontAlgn="base">
              <a:lnSpc>
                <a:spcPct val="93000"/>
              </a:lnSpc>
              <a:spcBef>
                <a:spcPts val="80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buChar char="•"/>
              <a:defRPr sz="28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741363" indent="-284163" algn="l" defTabSz="449263" rtl="0" fontAlgn="base">
              <a:lnSpc>
                <a:spcPct val="93000"/>
              </a:lnSpc>
              <a:spcBef>
                <a:spcPts val="7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–"/>
              <a:defRPr sz="24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ts val="600"/>
              </a:spcBef>
              <a:spcAft>
                <a:spcPct val="0"/>
              </a:spcAft>
              <a:buClr>
                <a:srgbClr val="E3E3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–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Arial" charset="0"/>
              <a:buChar char="•"/>
              <a:defRPr sz="20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marL="0" indent="0" algn="ctr">
              <a:lnSpc>
                <a:spcPct val="80000"/>
              </a:lnSpc>
              <a:buNone/>
            </a:pPr>
            <a:r>
              <a:rPr lang="cs-CZ" kern="0" dirty="0" smtClean="0">
                <a:solidFill>
                  <a:srgbClr val="000000"/>
                </a:solidFill>
              </a:rPr>
              <a:t>doc. Mgr. Petr Suchánek, Ph.D.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cs-CZ" kern="0" dirty="0" smtClean="0">
                <a:solidFill>
                  <a:srgbClr val="000000"/>
                </a:solidFill>
              </a:rPr>
              <a:t>vedoucí Katedry Informatiky a matematiky</a:t>
            </a:r>
          </a:p>
          <a:p>
            <a:pPr marL="0" indent="0" algn="ctr">
              <a:lnSpc>
                <a:spcPct val="80000"/>
              </a:lnSpc>
              <a:spcBef>
                <a:spcPts val="2400"/>
              </a:spcBef>
              <a:buNone/>
            </a:pPr>
            <a:r>
              <a:rPr lang="cs-CZ" kern="0" dirty="0" err="1" smtClean="0">
                <a:solidFill>
                  <a:srgbClr val="000000"/>
                </a:solidFill>
              </a:rPr>
              <a:t>suchanek</a:t>
            </a:r>
            <a:r>
              <a:rPr lang="en-US" kern="0" dirty="0" smtClean="0">
                <a:solidFill>
                  <a:srgbClr val="000000"/>
                </a:solidFill>
              </a:rPr>
              <a:t>@</a:t>
            </a:r>
            <a:r>
              <a:rPr lang="cs-CZ" kern="0" dirty="0" smtClean="0">
                <a:solidFill>
                  <a:srgbClr val="000000"/>
                </a:solidFill>
              </a:rPr>
              <a:t>opf.slu.cz</a:t>
            </a:r>
          </a:p>
          <a:p>
            <a:pPr algn="ctr">
              <a:lnSpc>
                <a:spcPct val="80000"/>
              </a:lnSpc>
            </a:pPr>
            <a:r>
              <a:rPr lang="cs-CZ" sz="2400" kern="0" dirty="0" smtClean="0">
                <a:solidFill>
                  <a:srgbClr val="000000"/>
                </a:solidFill>
              </a:rPr>
              <a:t/>
            </a:r>
            <a:br>
              <a:rPr lang="cs-CZ" sz="2400" kern="0" dirty="0" smtClean="0">
                <a:solidFill>
                  <a:srgbClr val="000000"/>
                </a:solidFill>
              </a:rPr>
            </a:br>
            <a:r>
              <a:rPr lang="cs-CZ" sz="2400" kern="0" dirty="0" smtClean="0">
                <a:solidFill>
                  <a:srgbClr val="000000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endParaRPr lang="cs-CZ" sz="2400" kern="0" dirty="0" smtClean="0"/>
          </a:p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algn="ctr">
              <a:lnSpc>
                <a:spcPct val="80000"/>
              </a:lnSpc>
            </a:pPr>
            <a:endParaRPr lang="cs-CZ" kern="0" dirty="0" smtClean="0"/>
          </a:p>
          <a:p>
            <a:pPr algn="ctr">
              <a:lnSpc>
                <a:spcPct val="80000"/>
              </a:lnSpc>
            </a:pPr>
            <a:endParaRPr lang="cs-CZ" kern="0" dirty="0"/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981075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800" b="1" dirty="0" smtClean="0">
                <a:solidFill>
                  <a:srgbClr val="000000"/>
                </a:solidFill>
                <a:effectLst/>
              </a:rPr>
              <a:t>Informatika pro ekonomy I </a:t>
            </a:r>
            <a:r>
              <a:rPr lang="cs-CZ" sz="4800" b="1" dirty="0">
                <a:solidFill>
                  <a:srgbClr val="000000"/>
                </a:solidFill>
                <a:effectLst/>
              </a:rPr>
              <a:t/>
            </a:r>
            <a:br>
              <a:rPr lang="cs-CZ" sz="4800" b="1" dirty="0">
                <a:solidFill>
                  <a:srgbClr val="000000"/>
                </a:solidFill>
                <a:effectLst/>
              </a:rPr>
            </a:br>
            <a:r>
              <a:rPr lang="cs-CZ" sz="4800" dirty="0" smtClean="0">
                <a:solidFill>
                  <a:srgbClr val="000000"/>
                </a:solidFill>
                <a:effectLst/>
              </a:rPr>
              <a:t> </a:t>
            </a:r>
            <a:r>
              <a:rPr lang="cs-CZ" sz="4000" dirty="0" smtClean="0">
                <a:solidFill>
                  <a:srgbClr val="000000"/>
                </a:solidFill>
                <a:effectLst/>
              </a:rPr>
              <a:t>Informatika - trendy</a:t>
            </a:r>
            <a:r>
              <a:rPr lang="cs-CZ" sz="3600" dirty="0" smtClean="0">
                <a:solidFill>
                  <a:srgbClr val="000000"/>
                </a:solidFill>
                <a:effectLst/>
              </a:rPr>
              <a:t/>
            </a:r>
            <a:br>
              <a:rPr lang="cs-CZ" sz="3600" dirty="0" smtClean="0">
                <a:solidFill>
                  <a:srgbClr val="000000"/>
                </a:solidFill>
                <a:effectLst/>
              </a:rPr>
            </a:br>
            <a:endParaRPr lang="cs-CZ" sz="3600" dirty="0">
              <a:solidFill>
                <a:srgbClr val="000000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99532"/>
            <a:ext cx="8228013" cy="4057660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Matematická informatika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Teoretická informatika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Informační technologie (a komunikační)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Teorie informace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Informační věda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Bioinformatika</a:t>
            </a:r>
          </a:p>
          <a:p>
            <a:pPr>
              <a:buClrTx/>
            </a:pPr>
            <a:r>
              <a:rPr lang="cs-CZ" dirty="0" err="1" smtClean="0">
                <a:solidFill>
                  <a:schemeClr val="tx1"/>
                </a:solidFill>
              </a:rPr>
              <a:t>Chemoinformatika</a:t>
            </a:r>
            <a:endParaRPr lang="cs-CZ" dirty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dirty="0" err="1" smtClean="0">
                <a:solidFill>
                  <a:schemeClr val="tx1"/>
                </a:solidFill>
              </a:rPr>
              <a:t>Geoinformatika</a:t>
            </a:r>
            <a:endParaRPr lang="cs-CZ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Lékařská informatika</a:t>
            </a:r>
          </a:p>
          <a:p>
            <a:pPr>
              <a:buClrTx/>
            </a:pPr>
            <a:r>
              <a:rPr lang="cs-CZ" dirty="0" err="1" smtClean="0">
                <a:solidFill>
                  <a:schemeClr val="tx1"/>
                </a:solidFill>
              </a:rPr>
              <a:t>Neuroinformatika</a:t>
            </a:r>
            <a:endParaRPr lang="cs-CZ" dirty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Sociální informatika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Informační systém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Internet a jeho služby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Bezdrátové technologie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Umělá inteligence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Vývoj hardware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Superpočítače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Vliv informatiky na společenský vývoj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Pozitiva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Negativa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Společenské zvyklosti</a:t>
            </a:r>
          </a:p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Legislativa</a:t>
            </a:r>
          </a:p>
          <a:p>
            <a:pPr>
              <a:buClrTx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8090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Standardní pojmy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inteligentní auto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inteligentní dům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inteligentní firma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virtuální realita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holografie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3D tisk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robot</a:t>
            </a:r>
          </a:p>
          <a:p>
            <a:pPr lvl="1">
              <a:buClrTx/>
            </a:pPr>
            <a:r>
              <a:rPr lang="cs-CZ" dirty="0" err="1" smtClean="0">
                <a:solidFill>
                  <a:schemeClr val="tx1"/>
                </a:solidFill>
              </a:rPr>
              <a:t>cobot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2152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Odkazy:</a:t>
            </a: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3"/>
              </a:rPr>
              <a:t>https://prezi.com/wjnxnvxdyf7i/vyvojove-trendy-v-informatice</a:t>
            </a:r>
            <a:r>
              <a:rPr lang="cs-CZ" sz="2400" dirty="0" smtClean="0">
                <a:solidFill>
                  <a:schemeClr val="tx1"/>
                </a:solidFill>
                <a:hlinkClick r:id="rId3"/>
              </a:rPr>
              <a:t>/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4"/>
              </a:rPr>
              <a:t>www.youtube.com/watch?v=AttXbcLUyR0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5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5"/>
              </a:rPr>
              <a:t>www.youtube.com/watch?v=47Nu0Dmul1E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6"/>
              </a:rPr>
              <a:t>https://www.youtube.com/watch?v=-</a:t>
            </a:r>
            <a:r>
              <a:rPr lang="cs-CZ" sz="2400" dirty="0" smtClean="0">
                <a:solidFill>
                  <a:schemeClr val="tx1"/>
                </a:solidFill>
                <a:hlinkClick r:id="rId6"/>
              </a:rPr>
              <a:t>q82IrNWbKc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</a:rPr>
              <a:t>https://www.youtube.com/watch?v=FzcTgrxMzZk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7"/>
              </a:rPr>
              <a:t>https://www.youtube.com/watch?v=qYfNzhLXYGc</a:t>
            </a:r>
          </a:p>
          <a:p>
            <a:pPr>
              <a:buClrTx/>
            </a:pPr>
            <a:r>
              <a:rPr lang="cs-CZ" sz="2400" dirty="0" smtClean="0">
                <a:solidFill>
                  <a:schemeClr val="tx1"/>
                </a:solidFill>
                <a:hlinkClick r:id="rId7"/>
              </a:rPr>
              <a:t>https</a:t>
            </a:r>
            <a:r>
              <a:rPr lang="cs-CZ" sz="2400" dirty="0">
                <a:solidFill>
                  <a:schemeClr val="tx1"/>
                </a:solidFill>
                <a:hlinkClick r:id="rId7"/>
              </a:rPr>
              <a:t>://</a:t>
            </a:r>
            <a:r>
              <a:rPr lang="cs-CZ" sz="2400" dirty="0" smtClean="0">
                <a:solidFill>
                  <a:schemeClr val="tx1"/>
                </a:solidFill>
                <a:hlinkClick r:id="rId7"/>
              </a:rPr>
              <a:t>automatizace.hw.cz/robot-vs-cobot.html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8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8"/>
              </a:rPr>
              <a:t>www.youtube.com/watch?v=E9vcO0pBaio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endParaRPr lang="cs-CZ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54147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Odkazy:</a:t>
            </a: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3"/>
              </a:rPr>
              <a:t>https://prezi.com/wjnxnvxdyf7i/vyvojove-trendy-v-informatice</a:t>
            </a:r>
            <a:r>
              <a:rPr lang="cs-CZ" sz="2400" dirty="0" smtClean="0">
                <a:solidFill>
                  <a:schemeClr val="tx1"/>
                </a:solidFill>
                <a:hlinkClick r:id="rId3"/>
              </a:rPr>
              <a:t>/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4"/>
              </a:rPr>
              <a:t>www.youtube.com/watch?v=AttXbcLUyR0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5"/>
              </a:rPr>
              <a:t>https://www.youtube.com/watch?v=ylLUxR6CsVc</a:t>
            </a:r>
          </a:p>
          <a:p>
            <a:pPr>
              <a:buClrTx/>
            </a:pPr>
            <a:r>
              <a:rPr lang="cs-CZ" sz="2400" dirty="0" smtClean="0">
                <a:solidFill>
                  <a:schemeClr val="tx1"/>
                </a:solidFill>
                <a:hlinkClick r:id="rId5"/>
              </a:rPr>
              <a:t>https</a:t>
            </a:r>
            <a:r>
              <a:rPr lang="cs-CZ" sz="2400" dirty="0">
                <a:solidFill>
                  <a:schemeClr val="tx1"/>
                </a:solidFill>
                <a:hlinkClick r:id="rId5"/>
              </a:rPr>
              <a:t>://</a:t>
            </a:r>
            <a:r>
              <a:rPr lang="cs-CZ" sz="2400" dirty="0" smtClean="0">
                <a:solidFill>
                  <a:schemeClr val="tx1"/>
                </a:solidFill>
                <a:hlinkClick r:id="rId5"/>
              </a:rPr>
              <a:t>www.youtube.com/watch?v=WrrMA1ezZw8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r>
              <a:rPr lang="cs-CZ" sz="2400" dirty="0">
                <a:solidFill>
                  <a:schemeClr val="tx1"/>
                </a:solidFill>
                <a:hlinkClick r:id="rId6"/>
              </a:rPr>
              <a:t>https://</a:t>
            </a:r>
            <a:r>
              <a:rPr lang="cs-CZ" sz="2400" dirty="0" smtClean="0">
                <a:solidFill>
                  <a:schemeClr val="tx1"/>
                </a:solidFill>
                <a:hlinkClick r:id="rId6"/>
              </a:rPr>
              <a:t>www.youtube.com/watch?v=tE-raL-bWnY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ClrTx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35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  <a:ln/>
        </p:spPr>
        <p:txBody>
          <a:bodyPr/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b="1" dirty="0" smtClean="0">
                <a:solidFill>
                  <a:schemeClr val="tx1"/>
                </a:solidFill>
                <a:effectLst/>
              </a:rPr>
              <a:t>Informatika</a:t>
            </a:r>
            <a:r>
              <a:rPr lang="en-GB" sz="3200" b="1" dirty="0" smtClean="0">
                <a:solidFill>
                  <a:schemeClr val="tx1"/>
                </a:solidFill>
                <a:effectLst/>
              </a:rPr>
              <a:t> </a:t>
            </a:r>
            <a:endParaRPr lang="en-GB" sz="32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28596" y="1052736"/>
            <a:ext cx="8228013" cy="5281796"/>
          </a:xfrm>
        </p:spPr>
        <p:txBody>
          <a:bodyPr/>
          <a:lstStyle/>
          <a:p>
            <a:pPr>
              <a:buClrTx/>
            </a:pPr>
            <a:r>
              <a:rPr lang="cs-CZ" dirty="0" smtClean="0">
                <a:solidFill>
                  <a:schemeClr val="tx1"/>
                </a:solidFill>
              </a:rPr>
              <a:t>Předměty se statutem C oboru Manažerská informatika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Podnikání na internetu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Služby internetu a tvorba WWW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Podnikové informační systémy ERP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Portálové systémy</a:t>
            </a:r>
          </a:p>
          <a:p>
            <a:pPr lvl="1">
              <a:buClrTx/>
            </a:pPr>
            <a:r>
              <a:rPr lang="cs-CZ" dirty="0" smtClean="0">
                <a:solidFill>
                  <a:schemeClr val="tx1"/>
                </a:solidFill>
              </a:rPr>
              <a:t>Podnikové informační systémy ERP</a:t>
            </a:r>
          </a:p>
          <a:p>
            <a:pPr>
              <a:buClrTx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0053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43559"/>
            <a:ext cx="8228013" cy="1433513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Dotazy?</a:t>
            </a:r>
            <a:endParaRPr lang="cs-CZ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4086154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1641</TotalTime>
  <Words>169</Words>
  <Application>Microsoft Office PowerPoint</Application>
  <PresentationFormat>Předvádění na obrazovce (4:3)</PresentationFormat>
  <Paragraphs>75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 Unicode MS</vt:lpstr>
      <vt:lpstr>Arial</vt:lpstr>
      <vt:lpstr>StarSymbol</vt:lpstr>
      <vt:lpstr>Times New Roman</vt:lpstr>
      <vt:lpstr>Výchozí návrh</vt:lpstr>
      <vt:lpstr>Výchozí návrh</vt:lpstr>
      <vt:lpstr>Informatika pro ekonomy I   Informatika - trendy </vt:lpstr>
      <vt:lpstr>Informatika </vt:lpstr>
      <vt:lpstr>Informatika </vt:lpstr>
      <vt:lpstr>Informatika </vt:lpstr>
      <vt:lpstr>Informatika </vt:lpstr>
      <vt:lpstr>Informatika </vt:lpstr>
      <vt:lpstr>Informatika </vt:lpstr>
      <vt:lpstr>Dotazy?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Přenáška 4 Informatika A</dc:title>
  <dc:creator>Dominik Vymětal</dc:creator>
  <cp:keywords>PINA2008/2009</cp:keywords>
  <cp:lastModifiedBy>ps</cp:lastModifiedBy>
  <cp:revision>191</cp:revision>
  <dcterms:modified xsi:type="dcterms:W3CDTF">2018-12-10T05:39:08Z</dcterms:modified>
</cp:coreProperties>
</file>