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3" r:id="rId1"/>
  </p:sldMasterIdLst>
  <p:notesMasterIdLst>
    <p:notesMasterId r:id="rId22"/>
  </p:notesMasterIdLst>
  <p:handoutMasterIdLst>
    <p:handoutMasterId r:id="rId23"/>
  </p:handoutMasterIdLst>
  <p:sldIdLst>
    <p:sldId id="603" r:id="rId2"/>
    <p:sldId id="277" r:id="rId3"/>
    <p:sldId id="278" r:id="rId4"/>
    <p:sldId id="513" r:id="rId5"/>
    <p:sldId id="669" r:id="rId6"/>
    <p:sldId id="514" r:id="rId7"/>
    <p:sldId id="515" r:id="rId8"/>
    <p:sldId id="516" r:id="rId9"/>
    <p:sldId id="518" r:id="rId10"/>
    <p:sldId id="520" r:id="rId11"/>
    <p:sldId id="670" r:id="rId12"/>
    <p:sldId id="521" r:id="rId13"/>
    <p:sldId id="666" r:id="rId14"/>
    <p:sldId id="517" r:id="rId15"/>
    <p:sldId id="612" r:id="rId16"/>
    <p:sldId id="573" r:id="rId17"/>
    <p:sldId id="574" r:id="rId18"/>
    <p:sldId id="575" r:id="rId19"/>
    <p:sldId id="668" r:id="rId20"/>
    <p:sldId id="667" r:id="rId21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98" autoAdjust="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61527D6-77AE-4A78-91E6-F83EC0D55D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04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40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989B794-2081-482A-B219-AAA5883FB4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5784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CCF7A0-9424-4CEF-9D5C-D8B68B524269}" type="slidenum">
              <a:rPr lang="cs-CZ" smtClean="0">
                <a:latin typeface="Arial" pitchFamily="34" charset="0"/>
              </a:rPr>
              <a:pPr/>
              <a:t>3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215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15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363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>
              <a:latin typeface="Arial" charset="0"/>
            </a:endParaRPr>
          </a:p>
        </p:txBody>
      </p:sp>
      <p:grpSp>
        <p:nvGrpSpPr>
          <p:cNvPr id="8" name="Group 6"/>
          <p:cNvGrpSpPr>
            <a:grpSpLocks/>
          </p:cNvGrpSpPr>
          <p:nvPr userDrawn="1"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</p:grpSp>
      <p:sp>
        <p:nvSpPr>
          <p:cNvPr id="6760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26" name="Nadpis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7" name="Rectangle 26"/>
          <p:cNvSpPr>
            <a:spLocks noGrp="1" noChangeArrowheads="1"/>
          </p:cNvSpPr>
          <p:nvPr>
            <p:ph type="ftr" sz="quarter" idx="10"/>
          </p:nvPr>
        </p:nvSpPr>
        <p:spPr>
          <a:xfrm>
            <a:off x="2000250" y="6215063"/>
            <a:ext cx="5695950" cy="457200"/>
          </a:xfrm>
        </p:spPr>
        <p:txBody>
          <a:bodyPr/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924300"/>
            <a:ext cx="8229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E8FF1-FA43-4965-8BB8-30139CF2B6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AD82B-F023-4B1D-AE49-7B03BA23ED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A136C-136D-4145-AC89-B2F7288EB3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707D0-4754-4D2A-B47C-AE52012154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321E4-72B3-4C59-9049-2C2EC65082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A0C7B-DFC1-4F61-9A21-EFC2847C4D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E7462-3403-4F2E-9CE2-D5569FAFEF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56CEC-4F7C-4FCD-A494-AFA5422372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3DEB-0477-48C6-8765-1AD15DFB60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656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656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</p:grpSp>
      <p:sp>
        <p:nvSpPr>
          <p:cNvPr id="66565" name="Freeform 5"/>
          <p:cNvSpPr>
            <a:spLocks/>
          </p:cNvSpPr>
          <p:nvPr/>
        </p:nvSpPr>
        <p:spPr bwMode="hidden">
          <a:xfrm>
            <a:off x="468313" y="6262688"/>
            <a:ext cx="8675687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>
              <a:latin typeface="Arial" charset="0"/>
            </a:endParaRPr>
          </a:p>
        </p:txBody>
      </p:sp>
      <p:grpSp>
        <p:nvGrpSpPr>
          <p:cNvPr id="4100" name="Group 6"/>
          <p:cNvGrpSpPr>
            <a:grpSpLocks/>
          </p:cNvGrpSpPr>
          <p:nvPr/>
        </p:nvGrpSpPr>
        <p:grpSpPr bwMode="auto">
          <a:xfrm>
            <a:off x="0" y="6021388"/>
            <a:ext cx="7848600" cy="836612"/>
            <a:chOff x="0" y="3792"/>
            <a:chExt cx="4944" cy="540"/>
          </a:xfrm>
        </p:grpSpPr>
        <p:sp>
          <p:nvSpPr>
            <p:cNvPr id="6656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grpSp>
          <p:nvGrpSpPr>
            <p:cNvPr id="411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6656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657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4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657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657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657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sp>
          <p:nvSpPr>
            <p:cNvPr id="6657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</p:grpSp>
      <p:grpSp>
        <p:nvGrpSpPr>
          <p:cNvPr id="410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66576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6577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6578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6579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6580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6581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</p:grpSp>
      <p:sp>
        <p:nvSpPr>
          <p:cNvPr id="6658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03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6587" name="Rectangle 27"/>
          <p:cNvSpPr>
            <a:spLocks noChangeArrowheads="1"/>
          </p:cNvSpPr>
          <p:nvPr/>
        </p:nvSpPr>
        <p:spPr bwMode="auto">
          <a:xfrm>
            <a:off x="6804025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endParaRPr lang="cs-CZ" sz="12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A2A2D9D5-29A3-4A56-B2C8-722B035E1D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9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248400"/>
            <a:ext cx="569595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56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981075"/>
            <a:ext cx="7704137" cy="2087563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solidFill>
                  <a:srgbClr val="000000"/>
                </a:solidFill>
                <a:effectLst/>
              </a:rPr>
              <a:t>Informatika pro ekonomy I</a:t>
            </a:r>
            <a:r>
              <a:rPr lang="cs-CZ" sz="4800" b="1" dirty="0" smtClean="0">
                <a:solidFill>
                  <a:srgbClr val="000000"/>
                </a:solidFill>
                <a:effectLst/>
              </a:rPr>
              <a:t> </a:t>
            </a:r>
            <a:r>
              <a:rPr lang="cs-CZ" sz="4800" b="1" dirty="0">
                <a:solidFill>
                  <a:srgbClr val="000000"/>
                </a:solidFill>
                <a:effectLst/>
              </a:rPr>
              <a:t/>
            </a:r>
            <a:br>
              <a:rPr lang="cs-CZ" sz="4800" b="1" dirty="0">
                <a:solidFill>
                  <a:srgbClr val="000000"/>
                </a:solidFill>
                <a:effectLst/>
              </a:rPr>
            </a:br>
            <a:r>
              <a:rPr lang="cs-CZ" sz="3600" dirty="0" smtClean="0">
                <a:solidFill>
                  <a:srgbClr val="000000"/>
                </a:solidFill>
                <a:effectLst/>
              </a:rPr>
              <a:t>Přednáška č. 2</a:t>
            </a: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479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4479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4479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971600" y="3286125"/>
            <a:ext cx="7416824" cy="1966913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cs-CZ" sz="2800" dirty="0"/>
          </a:p>
          <a:p>
            <a:pPr>
              <a:lnSpc>
                <a:spcPct val="80000"/>
              </a:lnSpc>
              <a:defRPr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doc</a:t>
            </a:r>
            <a:r>
              <a:rPr lang="cs-CZ" sz="2800" dirty="0">
                <a:solidFill>
                  <a:srgbClr val="000000"/>
                </a:solidFill>
                <a:effectLst/>
              </a:rPr>
              <a:t>. Mgr. Petr Suchánek, Ph.D.</a:t>
            </a:r>
          </a:p>
          <a:p>
            <a:pPr>
              <a:lnSpc>
                <a:spcPct val="80000"/>
              </a:lnSpc>
              <a:defRPr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vedoucí Katedry informatiky a matematiky</a:t>
            </a:r>
            <a:endParaRPr lang="cs-CZ" sz="2800" dirty="0">
              <a:solidFill>
                <a:srgbClr val="000000"/>
              </a:solidFill>
              <a:effectLst/>
            </a:endParaRPr>
          </a:p>
          <a:p>
            <a:pPr>
              <a:lnSpc>
                <a:spcPct val="80000"/>
              </a:lnSpc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defRPr/>
            </a:pPr>
            <a:r>
              <a:rPr lang="cs-CZ" sz="2400" dirty="0" err="1" smtClean="0">
                <a:solidFill>
                  <a:srgbClr val="000000"/>
                </a:solidFill>
                <a:effectLst/>
              </a:rPr>
              <a:t>suchanek</a:t>
            </a:r>
            <a:r>
              <a:rPr lang="en-US" sz="2400" dirty="0" smtClean="0">
                <a:solidFill>
                  <a:srgbClr val="000000"/>
                </a:solidFill>
                <a:effectLst/>
              </a:rPr>
              <a:t>@</a:t>
            </a:r>
            <a:r>
              <a:rPr lang="cs-CZ" sz="2400" dirty="0" smtClean="0">
                <a:solidFill>
                  <a:srgbClr val="000000"/>
                </a:solidFill>
                <a:effectLst/>
              </a:rPr>
              <a:t>opf.slu.cz </a:t>
            </a:r>
          </a:p>
          <a:p>
            <a:pPr>
              <a:lnSpc>
                <a:spcPct val="80000"/>
              </a:lnSpc>
              <a:defRPr/>
            </a:pPr>
            <a:endParaRPr lang="cs-CZ" sz="2800" dirty="0"/>
          </a:p>
          <a:p>
            <a:pPr>
              <a:lnSpc>
                <a:spcPct val="80000"/>
              </a:lnSpc>
              <a:defRPr/>
            </a:pPr>
            <a:endParaRPr lang="cs-CZ" sz="2800" dirty="0"/>
          </a:p>
          <a:p>
            <a:pPr>
              <a:lnSpc>
                <a:spcPct val="80000"/>
              </a:lnSpc>
              <a:defRPr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839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>
                <a:solidFill>
                  <a:srgbClr val="000000"/>
                </a:solidFill>
                <a:effectLst/>
              </a:rPr>
              <a:t>Model podniku a úloha IS</a:t>
            </a:r>
            <a:endParaRPr lang="cs-CZ" sz="36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308" y="2276872"/>
            <a:ext cx="7219383" cy="2664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>
                <a:solidFill>
                  <a:srgbClr val="000000"/>
                </a:solidFill>
                <a:effectLst/>
              </a:rPr>
              <a:t>Model podniku a úloha IS</a:t>
            </a:r>
            <a:endParaRPr lang="cs-CZ" sz="36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500034" y="1500174"/>
            <a:ext cx="8215370" cy="450059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937" y="2024063"/>
            <a:ext cx="8025892" cy="31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8316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Souvisí s postavením úřadu v hierarchii státní správy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Místní samosprávné úřady (obecní úřady, magistráty)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Krajské úřady, centrální úřady – zcela jiný charakter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Příklady : webové stránky obcí, e-</a:t>
            </a:r>
            <a:r>
              <a:rPr lang="cs-CZ" dirty="0" err="1" smtClean="0">
                <a:solidFill>
                  <a:srgbClr val="000000"/>
                </a:solidFill>
              </a:rPr>
              <a:t>government</a:t>
            </a:r>
            <a:r>
              <a:rPr lang="cs-CZ" dirty="0" smtClean="0">
                <a:solidFill>
                  <a:srgbClr val="000000"/>
                </a:solidFill>
              </a:rPr>
              <a:t>, Czech Point, Datové schránky atd.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Některá kritéria hodnocení: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Návštěvnost stránek, diskuze,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Možnost používání elektronických formulářů,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Spokojenost občanů,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Přístupnost, aktuálnost informací atd.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  <a:effectLst/>
              </a:rPr>
              <a:t>IS ve veřejné správě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Ekonomické systémy představují hlavní oblast našeho zájmu. I ty se mohou dále členit. K nejdůležitějším patří hlediska</a:t>
            </a:r>
            <a:br>
              <a:rPr lang="cs-CZ" dirty="0" smtClean="0">
                <a:solidFill>
                  <a:srgbClr val="000000"/>
                </a:solidFill>
              </a:rPr>
            </a:br>
            <a:r>
              <a:rPr lang="cs-CZ" dirty="0" smtClean="0">
                <a:solidFill>
                  <a:srgbClr val="000000"/>
                </a:solidFill>
              </a:rPr>
              <a:t> </a:t>
            </a:r>
          </a:p>
          <a:p>
            <a:pPr lvl="0">
              <a:buClrTx/>
            </a:pPr>
            <a:r>
              <a:rPr lang="cs-CZ" dirty="0" smtClean="0">
                <a:solidFill>
                  <a:srgbClr val="000000"/>
                </a:solidFill>
              </a:rPr>
              <a:t>časové osy;</a:t>
            </a:r>
          </a:p>
          <a:p>
            <a:pPr lvl="0">
              <a:buClrTx/>
            </a:pPr>
            <a:r>
              <a:rPr lang="cs-CZ" dirty="0" smtClean="0">
                <a:solidFill>
                  <a:srgbClr val="000000"/>
                </a:solidFill>
              </a:rPr>
              <a:t>úrovně podpory procesů;</a:t>
            </a:r>
          </a:p>
          <a:p>
            <a:pPr lvl="0">
              <a:buClrTx/>
            </a:pPr>
            <a:r>
              <a:rPr lang="cs-CZ" dirty="0" smtClean="0">
                <a:solidFill>
                  <a:srgbClr val="000000"/>
                </a:solidFill>
              </a:rPr>
              <a:t>struktury rozhodovacích úloh (jasnosti jejich popsání a vyjádření pro účely automatizace).</a:t>
            </a:r>
          </a:p>
          <a:p>
            <a:pPr>
              <a:buClrTx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  <a:effectLst/>
              </a:rPr>
              <a:t>Ekonomické systémy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65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Hledisko časové osy</a:t>
            </a:r>
          </a:p>
          <a:p>
            <a:pPr lvl="1" algn="just"/>
            <a:r>
              <a:rPr lang="cs-CZ" dirty="0" smtClean="0">
                <a:solidFill>
                  <a:srgbClr val="000000"/>
                </a:solidFill>
              </a:rPr>
              <a:t>Fáze zpracování dat a informací v čase (pořízení dat, zpracování, analýza výsledků, archivace).</a:t>
            </a:r>
          </a:p>
          <a:p>
            <a:pPr algn="just">
              <a:buClrTx/>
            </a:pPr>
            <a:r>
              <a:rPr lang="cs-CZ" dirty="0" smtClean="0">
                <a:solidFill>
                  <a:srgbClr val="000000"/>
                </a:solidFill>
              </a:rPr>
              <a:t>Hledisko úrovně  podpory procesů</a:t>
            </a:r>
          </a:p>
          <a:p>
            <a:pPr lvl="1" algn="just"/>
            <a:r>
              <a:rPr lang="cs-CZ" dirty="0" smtClean="0">
                <a:solidFill>
                  <a:srgbClr val="000000"/>
                </a:solidFill>
              </a:rPr>
              <a:t>Technologické procesy, operativní (transakční) systémy, manažerské (taktické) informační systémy, strategické rozhodovací systémy atd.</a:t>
            </a:r>
          </a:p>
          <a:p>
            <a:pPr algn="just">
              <a:buClrTx/>
            </a:pPr>
            <a:r>
              <a:rPr lang="cs-CZ" dirty="0" smtClean="0">
                <a:solidFill>
                  <a:srgbClr val="000000"/>
                </a:solidFill>
              </a:rPr>
              <a:t>Hledisko struktury rozhodovacích úloh</a:t>
            </a:r>
          </a:p>
          <a:p>
            <a:pPr lvl="1" algn="just"/>
            <a:r>
              <a:rPr lang="cs-CZ" dirty="0" smtClean="0">
                <a:solidFill>
                  <a:srgbClr val="000000"/>
                </a:solidFill>
              </a:rPr>
              <a:t>Jasně strukturované, částečně strukturované, málo strukturované.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  <a:effectLst/>
              </a:rPr>
              <a:t>Typy úloh v IS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b="1" dirty="0" smtClean="0">
                <a:solidFill>
                  <a:srgbClr val="000000"/>
                </a:solidFill>
                <a:effectLst/>
              </a:rPr>
              <a:t>Rozhraní člověk - stroj</a:t>
            </a:r>
            <a:endParaRPr lang="cs-CZ" sz="36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E2761E-0E1F-4C89-840F-9B8430070A94}" type="slidenum">
              <a:rPr lang="cs-CZ"/>
              <a:pPr>
                <a:defRPr/>
              </a:pPr>
              <a:t>15</a:t>
            </a:fld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3527425" y="1785938"/>
            <a:ext cx="2071688" cy="64293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2886" name="TextovéPole 6"/>
          <p:cNvSpPr txBox="1">
            <a:spLocks noChangeArrowheads="1"/>
          </p:cNvSpPr>
          <p:nvPr/>
        </p:nvSpPr>
        <p:spPr bwMode="auto">
          <a:xfrm>
            <a:off x="3643313" y="1928813"/>
            <a:ext cx="20697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>
                <a:solidFill>
                  <a:srgbClr val="000000"/>
                </a:solidFill>
              </a:rPr>
              <a:t>Koncový uživatel</a:t>
            </a:r>
          </a:p>
        </p:txBody>
      </p:sp>
      <p:sp>
        <p:nvSpPr>
          <p:cNvPr id="8" name="Obdélník 7"/>
          <p:cNvSpPr/>
          <p:nvPr/>
        </p:nvSpPr>
        <p:spPr>
          <a:xfrm>
            <a:off x="2286000" y="5072063"/>
            <a:ext cx="4572000" cy="5715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214688" y="4500563"/>
            <a:ext cx="2643187" cy="5715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571875" y="3929063"/>
            <a:ext cx="2071688" cy="5715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857625" y="3357563"/>
            <a:ext cx="1438275" cy="5715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2891" name="TextovéPole 11"/>
          <p:cNvSpPr txBox="1">
            <a:spLocks noChangeArrowheads="1"/>
          </p:cNvSpPr>
          <p:nvPr/>
        </p:nvSpPr>
        <p:spPr bwMode="auto">
          <a:xfrm>
            <a:off x="4000500" y="3500438"/>
            <a:ext cx="10572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00"/>
                </a:solidFill>
              </a:rPr>
              <a:t>Aplikace</a:t>
            </a:r>
          </a:p>
        </p:txBody>
      </p:sp>
      <p:sp>
        <p:nvSpPr>
          <p:cNvPr id="122892" name="TextovéPole 12"/>
          <p:cNvSpPr txBox="1">
            <a:spLocks noChangeArrowheads="1"/>
          </p:cNvSpPr>
          <p:nvPr/>
        </p:nvSpPr>
        <p:spPr bwMode="auto">
          <a:xfrm>
            <a:off x="3500438" y="4071938"/>
            <a:ext cx="22494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00"/>
                </a:solidFill>
              </a:rPr>
              <a:t>Pomocné programy</a:t>
            </a:r>
          </a:p>
        </p:txBody>
      </p:sp>
      <p:sp>
        <p:nvSpPr>
          <p:cNvPr id="122893" name="TextovéPole 13"/>
          <p:cNvSpPr txBox="1">
            <a:spLocks noChangeArrowheads="1"/>
          </p:cNvSpPr>
          <p:nvPr/>
        </p:nvSpPr>
        <p:spPr bwMode="auto">
          <a:xfrm>
            <a:off x="3643313" y="4643438"/>
            <a:ext cx="19796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00"/>
                </a:solidFill>
              </a:rPr>
              <a:t>Operační systém</a:t>
            </a:r>
          </a:p>
        </p:txBody>
      </p:sp>
      <p:sp>
        <p:nvSpPr>
          <p:cNvPr id="122894" name="TextovéPole 14"/>
          <p:cNvSpPr txBox="1">
            <a:spLocks noChangeArrowheads="1"/>
          </p:cNvSpPr>
          <p:nvPr/>
        </p:nvSpPr>
        <p:spPr bwMode="auto">
          <a:xfrm>
            <a:off x="3643313" y="5214938"/>
            <a:ext cx="2044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00"/>
                </a:solidFill>
              </a:rPr>
              <a:t>Hardware a BIOS</a:t>
            </a:r>
          </a:p>
        </p:txBody>
      </p:sp>
      <p:cxnSp>
        <p:nvCxnSpPr>
          <p:cNvPr id="17" name="Přímá spojovací šipka 16"/>
          <p:cNvCxnSpPr/>
          <p:nvPr/>
        </p:nvCxnSpPr>
        <p:spPr>
          <a:xfrm rot="16200000" flipH="1">
            <a:off x="4114006" y="2886869"/>
            <a:ext cx="928688" cy="1270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896" name="TextovéPole 20"/>
          <p:cNvSpPr txBox="1">
            <a:spLocks noChangeArrowheads="1"/>
          </p:cNvSpPr>
          <p:nvPr/>
        </p:nvSpPr>
        <p:spPr bwMode="auto">
          <a:xfrm>
            <a:off x="428625" y="4643438"/>
            <a:ext cx="16430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solidFill>
                  <a:srgbClr val="000000"/>
                </a:solidFill>
              </a:rPr>
              <a:t>Zdroj: upraveno dle Klimeše</a:t>
            </a:r>
          </a:p>
        </p:txBody>
      </p:sp>
    </p:spTree>
    <p:extLst>
      <p:ext uri="{BB962C8B-B14F-4D97-AF65-F5344CB8AC3E}">
        <p14:creationId xmlns:p14="http://schemas.microsoft.com/office/powerpoint/2010/main" val="173473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2CAA29-65FC-4B72-A191-097C8D4C2523}" type="slidenum">
              <a:rPr lang="cs-CZ"/>
              <a:pPr>
                <a:defRPr/>
              </a:pPr>
              <a:t>16</a:t>
            </a:fld>
            <a:endParaRPr lang="cs-CZ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rgbClr val="000000"/>
                </a:solidFill>
                <a:effectLst/>
              </a:rPr>
              <a:t>Bity a Byty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76725"/>
          </a:xfrm>
        </p:spPr>
        <p:txBody>
          <a:bodyPr/>
          <a:lstStyle/>
          <a:p>
            <a:pPr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bit – absolutně nejmenší používaná jednotka – 0, 1</a:t>
            </a:r>
          </a:p>
          <a:p>
            <a:pPr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Byte – 8 bitů – nejmenší jednotka , se kterou počítač pracuje</a:t>
            </a:r>
          </a:p>
          <a:p>
            <a:pPr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1 Byte = 8 bitů = 11111111 = FF = 255</a:t>
            </a:r>
          </a:p>
          <a:p>
            <a:pPr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To znamená, že do jednoho Bytu můžeme umístit 256 znaků ( s nulou)</a:t>
            </a:r>
          </a:p>
          <a:p>
            <a:pPr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1 kB  je tisíc bytů ale protože v základu stojí dvojková soustava, je 1 kB 1024 bytů        1*2</a:t>
            </a:r>
          </a:p>
          <a:p>
            <a:pPr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1 MB je potom 1024 </a:t>
            </a:r>
            <a:r>
              <a:rPr lang="cs-CZ" sz="2400" dirty="0" err="1" smtClean="0">
                <a:solidFill>
                  <a:srgbClr val="000000"/>
                </a:solidFill>
              </a:rPr>
              <a:t>kBytů</a:t>
            </a:r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148496" name="Text Box 16"/>
          <p:cNvSpPr txBox="1">
            <a:spLocks noChangeArrowheads="1"/>
          </p:cNvSpPr>
          <p:nvPr/>
        </p:nvSpPr>
        <p:spPr bwMode="auto">
          <a:xfrm>
            <a:off x="5724525" y="4437063"/>
            <a:ext cx="342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000"/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9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CD1287-7506-4457-93A6-98E55090C171}" type="slidenum">
              <a:rPr lang="cs-CZ"/>
              <a:pPr>
                <a:defRPr/>
              </a:pPr>
              <a:t>17</a:t>
            </a:fld>
            <a:endParaRPr lang="cs-CZ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b="1" dirty="0">
                <a:solidFill>
                  <a:srgbClr val="000000"/>
                </a:solidFill>
                <a:effectLst/>
              </a:rPr>
              <a:t>Číselné soustavy</a:t>
            </a:r>
          </a:p>
        </p:txBody>
      </p:sp>
      <p:graphicFrame>
        <p:nvGraphicFramePr>
          <p:cNvPr id="143409" name="Group 4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81563669"/>
              </p:ext>
            </p:extLst>
          </p:nvPr>
        </p:nvGraphicFramePr>
        <p:xfrm>
          <a:off x="468313" y="2492375"/>
          <a:ext cx="8229600" cy="301752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Desítková hodnota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Dvojkový ekvivalent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0,1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1, 2, 3, 4, 8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1, 10, 11, 100, 1000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Desítková hodnota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Hexadecimální ekvivalent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8, 9, 10, 15, 16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8, 9, A, F, 10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336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196975"/>
            <a:ext cx="8229600" cy="863600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Dvojková – základní soustava ve které pracuje hardware</a:t>
            </a:r>
          </a:p>
          <a:p>
            <a:pPr>
              <a:lnSpc>
                <a:spcPct val="90000"/>
              </a:lnSpc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Hexadecimální soustava – pracovní soustava pro práce s systémy</a:t>
            </a:r>
          </a:p>
        </p:txBody>
      </p:sp>
      <p:sp>
        <p:nvSpPr>
          <p:cNvPr id="111641" name="Text Box 42"/>
          <p:cNvSpPr txBox="1">
            <a:spLocks noChangeArrowheads="1"/>
          </p:cNvSpPr>
          <p:nvPr/>
        </p:nvSpPr>
        <p:spPr bwMode="auto">
          <a:xfrm>
            <a:off x="466725" y="5543550"/>
            <a:ext cx="4587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endParaRPr lang="en-US"/>
          </a:p>
        </p:txBody>
      </p:sp>
      <p:sp>
        <p:nvSpPr>
          <p:cNvPr id="143403" name="Text Box 43"/>
          <p:cNvSpPr txBox="1">
            <a:spLocks noChangeArrowheads="1"/>
          </p:cNvSpPr>
          <p:nvPr/>
        </p:nvSpPr>
        <p:spPr bwMode="auto">
          <a:xfrm>
            <a:off x="468313" y="5661025"/>
            <a:ext cx="4605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srgbClr val="000000"/>
                </a:solidFill>
              </a:rPr>
              <a:t>Číslo  F  dvojkově 1111 – 4 bity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>
                <a:solidFill>
                  <a:srgbClr val="000000"/>
                </a:solidFill>
                <a:effectLst/>
              </a:rPr>
              <a:t>Důvody používání binární soustavy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4F64F2-0FB8-422D-AA2F-2324808E4D9E}" type="slidenum">
              <a:rPr lang="cs-CZ"/>
              <a:pPr>
                <a:defRPr/>
              </a:pPr>
              <a:t>18</a:t>
            </a:fld>
            <a:endParaRPr lang="cs-CZ"/>
          </a:p>
        </p:txBody>
      </p:sp>
      <p:sp>
        <p:nvSpPr>
          <p:cNvPr id="112645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Technický: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Komponenty hardware pracují jen se dvěma stavy – vypnuto / zapnuto. V desítkové soustavě by bylo nutno sledovat 10 úrovní napětí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Matematický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Ve dvojkové soustavě je provedení základních operací jednodušší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Kódovaní a ochrana dat: 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ve dvojkové soustavě se lépe detekují a opravují chyby při přenosu dat 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>
                <a:solidFill>
                  <a:srgbClr val="000000"/>
                </a:solidFill>
                <a:effectLst/>
              </a:rPr>
              <a:t>Informační technologie – negativa?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4F64F2-0FB8-422D-AA2F-2324808E4D9E}" type="slidenum">
              <a:rPr lang="cs-CZ"/>
              <a:pPr>
                <a:defRPr/>
              </a:pPr>
              <a:t>19</a:t>
            </a:fld>
            <a:endParaRPr lang="cs-CZ"/>
          </a:p>
        </p:txBody>
      </p:sp>
      <p:sp>
        <p:nvSpPr>
          <p:cNvPr id="112645" name="Zástupný symbol pro obsah 6"/>
          <p:cNvSpPr>
            <a:spLocks noGrp="1"/>
          </p:cNvSpPr>
          <p:nvPr>
            <p:ph idx="1"/>
          </p:nvPr>
        </p:nvSpPr>
        <p:spPr>
          <a:xfrm>
            <a:off x="468312" y="1557338"/>
            <a:ext cx="8496175" cy="4495800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Bezpečnost, ochrana a životnost informací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Informační válka – digitální špionáž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Sociální média – klady </a:t>
            </a:r>
            <a:r>
              <a:rPr lang="en-GB" dirty="0" smtClean="0">
                <a:solidFill>
                  <a:srgbClr val="000000"/>
                </a:solidFill>
              </a:rPr>
              <a:t>&amp;</a:t>
            </a:r>
            <a:r>
              <a:rPr lang="cs-CZ" dirty="0" smtClean="0">
                <a:solidFill>
                  <a:srgbClr val="000000"/>
                </a:solidFill>
              </a:rPr>
              <a:t> negativa </a:t>
            </a:r>
            <a:r>
              <a:rPr lang="en-GB" dirty="0" smtClean="0">
                <a:solidFill>
                  <a:srgbClr val="000000"/>
                </a:solidFill>
              </a:rPr>
              <a:t>&amp;</a:t>
            </a:r>
            <a:r>
              <a:rPr lang="cs-CZ" dirty="0" smtClean="0">
                <a:solidFill>
                  <a:srgbClr val="000000"/>
                </a:solidFill>
              </a:rPr>
              <a:t> nebezpečí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Správný manažer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Minimálně 3 telefonní hovory a 2 </a:t>
            </a:r>
            <a:r>
              <a:rPr lang="cs-CZ" dirty="0" err="1" smtClean="0">
                <a:solidFill>
                  <a:srgbClr val="000000"/>
                </a:solidFill>
              </a:rPr>
              <a:t>smsky</a:t>
            </a:r>
            <a:r>
              <a:rPr lang="cs-CZ" dirty="0" smtClean="0">
                <a:solidFill>
                  <a:srgbClr val="000000"/>
                </a:solidFill>
              </a:rPr>
              <a:t> za pět minut?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Řídí manažer firmu nebo firma manažera?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http</a:t>
            </a:r>
            <a:r>
              <a:rPr lang="cs-CZ" dirty="0">
                <a:solidFill>
                  <a:srgbClr val="000000"/>
                </a:solidFill>
              </a:rPr>
              <a:t>://www.jatodokazu.cz/informacni-technologie-vliv-nas-zivot</a:t>
            </a:r>
            <a:r>
              <a:rPr lang="cs-CZ" dirty="0" smtClean="0">
                <a:solidFill>
                  <a:srgbClr val="000000"/>
                </a:solidFill>
              </a:rPr>
              <a:t>/</a:t>
            </a:r>
          </a:p>
          <a:p>
            <a:pPr>
              <a:buClrTx/>
            </a:pPr>
            <a:endParaRPr lang="cs-CZ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61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C96AC6-2A7C-462D-9FA7-5AA947487EB6}" type="slidenum">
              <a:rPr lang="cs-CZ"/>
              <a:pPr>
                <a:defRPr/>
              </a:pPr>
              <a:t>2</a:t>
            </a:fld>
            <a:endParaRPr lang="cs-CZ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rgbClr val="000000"/>
                </a:solidFill>
                <a:effectLst/>
              </a:rPr>
              <a:t>Informatika</a:t>
            </a:r>
            <a:endParaRPr lang="en-US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ClrTx/>
            </a:pPr>
            <a:r>
              <a:rPr lang="cs-CZ" dirty="0" smtClean="0">
                <a:solidFill>
                  <a:srgbClr val="000000"/>
                </a:solidFill>
              </a:rPr>
              <a:t>Jednoduché  definice:</a:t>
            </a:r>
          </a:p>
          <a:p>
            <a:pPr lvl="1">
              <a:lnSpc>
                <a:spcPct val="80000"/>
              </a:lnSpc>
            </a:pPr>
            <a:r>
              <a:rPr lang="cs-CZ" dirty="0" smtClean="0">
                <a:solidFill>
                  <a:srgbClr val="000000"/>
                </a:solidFill>
              </a:rPr>
              <a:t>Věda o počítačích a s nimi spojených činnostech</a:t>
            </a:r>
          </a:p>
          <a:p>
            <a:pPr lvl="1">
              <a:lnSpc>
                <a:spcPct val="80000"/>
              </a:lnSpc>
            </a:pPr>
            <a:r>
              <a:rPr lang="cs-CZ" dirty="0" smtClean="0">
                <a:solidFill>
                  <a:srgbClr val="000000"/>
                </a:solidFill>
              </a:rPr>
              <a:t>Věda o systematickém zpracování informací. </a:t>
            </a:r>
          </a:p>
          <a:p>
            <a:pPr>
              <a:lnSpc>
                <a:spcPct val="80000"/>
              </a:lnSpc>
              <a:buClrTx/>
            </a:pPr>
            <a:r>
              <a:rPr lang="cs-CZ" dirty="0" smtClean="0">
                <a:solidFill>
                  <a:srgbClr val="000000"/>
                </a:solidFill>
              </a:rPr>
              <a:t>Široká definice bere do úvahy různé disciplíny:</a:t>
            </a:r>
          </a:p>
          <a:p>
            <a:pPr lvl="1">
              <a:lnSpc>
                <a:spcPct val="80000"/>
              </a:lnSpc>
            </a:pPr>
            <a:r>
              <a:rPr lang="cs-CZ" dirty="0" smtClean="0">
                <a:solidFill>
                  <a:srgbClr val="000000"/>
                </a:solidFill>
              </a:rPr>
              <a:t>Informační teorie (matematická informatika, kybernetika, umělá inteligence, lingvistika, teorie poznání)</a:t>
            </a:r>
          </a:p>
          <a:p>
            <a:pPr lvl="1">
              <a:lnSpc>
                <a:spcPct val="80000"/>
              </a:lnSpc>
            </a:pPr>
            <a:r>
              <a:rPr lang="cs-CZ" dirty="0" smtClean="0">
                <a:solidFill>
                  <a:srgbClr val="000000"/>
                </a:solidFill>
              </a:rPr>
              <a:t>Informační technologie (výpočetní technika, teorie signálů, spojovací technika, reprografie)</a:t>
            </a:r>
          </a:p>
          <a:p>
            <a:pPr lvl="1">
              <a:lnSpc>
                <a:spcPct val="80000"/>
              </a:lnSpc>
            </a:pPr>
            <a:r>
              <a:rPr lang="cs-CZ" dirty="0" smtClean="0">
                <a:solidFill>
                  <a:srgbClr val="000000"/>
                </a:solidFill>
              </a:rPr>
              <a:t>Informační funkce a služby ( knihovnictví, archivnictví, databázová centra, informační střediska, …)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dirty="0" smtClean="0">
                <a:solidFill>
                  <a:srgbClr val="000000"/>
                </a:solidFill>
              </a:rPr>
              <a:t>Zdroj: http://hasl.slamow.info/isp/1.htm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229600" cy="114300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0000"/>
                </a:solidFill>
                <a:effectLst/>
              </a:rPr>
              <a:t>Otázky?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4294967295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/>
          <a:p>
            <a:fld id="{D36F1E39-CAEE-4BAE-8A3F-4D1AEC55FC01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74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9D9D3A-221A-47F9-BCAA-1D489E4B766F}" type="slidenum">
              <a:rPr lang="cs-CZ"/>
              <a:pPr>
                <a:defRPr/>
              </a:pPr>
              <a:t>3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cs-CZ" sz="3600" b="1" dirty="0">
                <a:solidFill>
                  <a:srgbClr val="000000"/>
                </a:solidFill>
                <a:effectLst/>
              </a:rPr>
              <a:t>Úloha IS/IT ve zlepšování managementu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Infrastruktura IS/IT je nervovým systémem podniku (Gates již 1995)</a:t>
            </a:r>
          </a:p>
          <a:p>
            <a:pPr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Kdy přináší IT pozitivní efekt?</a:t>
            </a:r>
          </a:p>
          <a:p>
            <a:pPr lvl="1" algn="just"/>
            <a:r>
              <a:rPr lang="cs-CZ" sz="2400" dirty="0" smtClean="0">
                <a:solidFill>
                  <a:srgbClr val="000000"/>
                </a:solidFill>
              </a:rPr>
              <a:t>Jako součást celého řízení podniku, nikoli jako izolovaně pojatý nástroj.</a:t>
            </a:r>
          </a:p>
          <a:p>
            <a:pPr lvl="1" algn="just"/>
            <a:r>
              <a:rPr lang="cs-CZ" sz="2400" dirty="0" smtClean="0">
                <a:solidFill>
                  <a:srgbClr val="000000"/>
                </a:solidFill>
              </a:rPr>
              <a:t>Je-li v shodě se strategickými a střednědobými cíli organizace. </a:t>
            </a:r>
          </a:p>
          <a:p>
            <a:pPr lvl="1" algn="just"/>
            <a:r>
              <a:rPr lang="cs-CZ" sz="2400" dirty="0" smtClean="0">
                <a:solidFill>
                  <a:srgbClr val="000000"/>
                </a:solidFill>
              </a:rPr>
              <a:t>Míra přínosu je dána možností provést efektivní změnu v podnikání jestliže umožní procesy podporující tyto změny.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rgbClr val="000000"/>
              </a:buClr>
            </a:pPr>
            <a:r>
              <a:rPr lang="cs-CZ" sz="2400" b="1" dirty="0" smtClean="0">
                <a:solidFill>
                  <a:srgbClr val="000000"/>
                </a:solidFill>
              </a:rPr>
              <a:t>Data</a:t>
            </a:r>
            <a:r>
              <a:rPr lang="cs-CZ" sz="2400" dirty="0" smtClean="0">
                <a:solidFill>
                  <a:srgbClr val="000000"/>
                </a:solidFill>
              </a:rPr>
              <a:t> – popisují – odrážejí stav námi sledovaného světa</a:t>
            </a:r>
          </a:p>
          <a:p>
            <a:pPr lvl="1" algn="just">
              <a:buClr>
                <a:srgbClr val="000000"/>
              </a:buClr>
            </a:pPr>
            <a:r>
              <a:rPr lang="cs-CZ" sz="2000" dirty="0" smtClean="0">
                <a:solidFill>
                  <a:srgbClr val="000000"/>
                </a:solidFill>
              </a:rPr>
              <a:t>Signály z měřících přístrojů, vstupní/výstupní údaje z displejů, čísla a slova ve formulářích atd.</a:t>
            </a:r>
          </a:p>
          <a:p>
            <a:pPr lvl="1" algn="just">
              <a:buClr>
                <a:srgbClr val="000000"/>
              </a:buClr>
            </a:pPr>
            <a:r>
              <a:rPr lang="cs-CZ" sz="2000" dirty="0" smtClean="0">
                <a:solidFill>
                  <a:srgbClr val="000000"/>
                </a:solidFill>
              </a:rPr>
              <a:t>Data se nemusí stát informacemi.</a:t>
            </a:r>
          </a:p>
          <a:p>
            <a:pPr algn="just">
              <a:buClr>
                <a:srgbClr val="000000"/>
              </a:buClr>
            </a:pPr>
            <a:r>
              <a:rPr lang="cs-CZ" sz="2400" b="1" dirty="0" smtClean="0">
                <a:solidFill>
                  <a:srgbClr val="000000"/>
                </a:solidFill>
              </a:rPr>
              <a:t>Informace</a:t>
            </a:r>
            <a:r>
              <a:rPr lang="cs-CZ" sz="2400" dirty="0" smtClean="0">
                <a:solidFill>
                  <a:srgbClr val="000000"/>
                </a:solidFill>
              </a:rPr>
              <a:t> - taková data, která jejich uživatel používá pro další rozhodování. </a:t>
            </a:r>
          </a:p>
          <a:p>
            <a:pPr lvl="1" algn="just">
              <a:buClr>
                <a:srgbClr val="000000"/>
              </a:buClr>
            </a:pPr>
            <a:r>
              <a:rPr lang="cs-CZ" sz="2000" dirty="0" smtClean="0">
                <a:solidFill>
                  <a:srgbClr val="000000"/>
                </a:solidFill>
              </a:rPr>
              <a:t>Avšak stejná data podle pohledu nebo interpretace mohou mít pro různé uživatele různý význam a tudíž představovat různé informace.  Příklad : venkovní teplota pro Vás, pro řidiče</a:t>
            </a:r>
          </a:p>
          <a:p>
            <a:pPr algn="just">
              <a:buClr>
                <a:srgbClr val="000000"/>
              </a:buClr>
            </a:pPr>
            <a:r>
              <a:rPr lang="cs-CZ" sz="2400" b="1" dirty="0" smtClean="0">
                <a:solidFill>
                  <a:srgbClr val="000000"/>
                </a:solidFill>
              </a:rPr>
              <a:t>Znalosti</a:t>
            </a:r>
            <a:r>
              <a:rPr lang="cs-CZ" sz="2400" dirty="0" smtClean="0">
                <a:solidFill>
                  <a:srgbClr val="000000"/>
                </a:solidFill>
              </a:rPr>
              <a:t> - když začneme používat získané informace, kombinovat je a porovnávat jejich význam s naší vlastní zkušeností, pak se tyto použité informace a výsledek naší práce s nimi budou považovat za znalosti.</a:t>
            </a:r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  <a:effectLst/>
              </a:rPr>
              <a:t>Data, informace, znalosti</a:t>
            </a:r>
            <a:r>
              <a:rPr lang="cs-CZ" dirty="0" smtClean="0">
                <a:solidFill>
                  <a:srgbClr val="000000"/>
                </a:solidFill>
                <a:effectLst/>
              </a:rPr>
              <a:t/>
            </a:r>
            <a:br>
              <a:rPr lang="cs-CZ" dirty="0" smtClean="0">
                <a:solidFill>
                  <a:srgbClr val="000000"/>
                </a:solidFill>
                <a:effectLst/>
              </a:rPr>
            </a:br>
            <a:r>
              <a:rPr lang="cs-CZ" sz="2800" dirty="0" smtClean="0">
                <a:solidFill>
                  <a:srgbClr val="000000"/>
                </a:solidFill>
                <a:effectLst/>
              </a:rPr>
              <a:t>Jakými prostředky odrážíme v informatice realitu?</a:t>
            </a:r>
            <a:r>
              <a:rPr lang="cs-CZ" dirty="0" smtClean="0">
                <a:solidFill>
                  <a:srgbClr val="000000"/>
                </a:solidFill>
                <a:effectLst/>
              </a:rPr>
              <a:t/>
            </a:r>
            <a:br>
              <a:rPr lang="cs-CZ" dirty="0" smtClean="0">
                <a:solidFill>
                  <a:srgbClr val="000000"/>
                </a:solidFill>
                <a:effectLst/>
              </a:rPr>
            </a:br>
            <a:endParaRPr lang="cs-CZ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  <a:effectLst/>
              </a:rPr>
              <a:t>Data, informace, znalosti</a:t>
            </a:r>
            <a:r>
              <a:rPr lang="cs-CZ" dirty="0" smtClean="0">
                <a:solidFill>
                  <a:srgbClr val="000000"/>
                </a:solidFill>
                <a:effectLst/>
              </a:rPr>
              <a:t/>
            </a:r>
            <a:br>
              <a:rPr lang="cs-CZ" dirty="0" smtClean="0">
                <a:solidFill>
                  <a:srgbClr val="000000"/>
                </a:solidFill>
                <a:effectLst/>
              </a:rPr>
            </a:br>
            <a:endParaRPr lang="cs-CZ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5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130905"/>
            <a:ext cx="6934200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83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Tx/>
            </a:pPr>
            <a:r>
              <a:rPr lang="cs-CZ" dirty="0" smtClean="0">
                <a:solidFill>
                  <a:srgbClr val="000000"/>
                </a:solidFill>
              </a:rPr>
              <a:t>Systém charakterizujeme jako množinu prvků a vazeb. Prvky systémů na dané úrovni - rozlišení chápeme jako nedělitelné. Vazby mezi prvky představují jednosměrné nebo obousměrné spojení mezi nimi. </a:t>
            </a:r>
          </a:p>
          <a:p>
            <a:pPr algn="just">
              <a:buClrTx/>
            </a:pPr>
            <a:r>
              <a:rPr lang="cs-CZ" dirty="0" smtClean="0">
                <a:solidFill>
                  <a:srgbClr val="000000"/>
                </a:solidFill>
              </a:rPr>
              <a:t>Systém se vyznačuje vstupními a výstupními vazbami, pomocí kterých získává informace z okolí a jiné informace do okolí předává.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  <a:effectLst/>
              </a:rPr>
              <a:t>Systém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>
                <a:solidFill>
                  <a:srgbClr val="000000"/>
                </a:solidFill>
                <a:effectLst/>
              </a:rPr>
              <a:t>Systém</a:t>
            </a:r>
            <a:endParaRPr lang="cs-CZ" sz="36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7</a:t>
            </a:fld>
            <a:endParaRPr lang="cs-CZ"/>
          </a:p>
        </p:txBody>
      </p:sp>
      <p:grpSp>
        <p:nvGrpSpPr>
          <p:cNvPr id="2" name="Skupina 26"/>
          <p:cNvGrpSpPr/>
          <p:nvPr/>
        </p:nvGrpSpPr>
        <p:grpSpPr>
          <a:xfrm>
            <a:off x="491980" y="1000108"/>
            <a:ext cx="8009110" cy="4357718"/>
            <a:chOff x="491980" y="1000108"/>
            <a:chExt cx="8009110" cy="4357718"/>
          </a:xfrm>
        </p:grpSpPr>
        <p:sp>
          <p:nvSpPr>
            <p:cNvPr id="7" name="Mrak 6"/>
            <p:cNvSpPr/>
            <p:nvPr/>
          </p:nvSpPr>
          <p:spPr>
            <a:xfrm>
              <a:off x="1214414" y="1643050"/>
              <a:ext cx="6072230" cy="3714776"/>
            </a:xfrm>
            <a:prstGeom prst="clou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2357422" y="2928934"/>
              <a:ext cx="928694" cy="369332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solidFill>
                    <a:srgbClr val="000000"/>
                  </a:solidFill>
                </a:rPr>
                <a:t>Prvek</a:t>
              </a:r>
              <a:endParaRPr lang="cs-CZ" dirty="0">
                <a:solidFill>
                  <a:srgbClr val="000000"/>
                </a:solidFill>
              </a:endParaRP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4786314" y="2571744"/>
              <a:ext cx="928694" cy="369332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solidFill>
                    <a:srgbClr val="000000"/>
                  </a:solidFill>
                </a:rPr>
                <a:t>Prvek</a:t>
              </a:r>
              <a:endParaRPr lang="cs-CZ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3571868" y="3786190"/>
              <a:ext cx="928694" cy="369332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solidFill>
                    <a:srgbClr val="000000"/>
                  </a:solidFill>
                </a:rPr>
                <a:t>Prvek</a:t>
              </a:r>
              <a:endParaRPr lang="cs-CZ" dirty="0">
                <a:solidFill>
                  <a:srgbClr val="000000"/>
                </a:solidFill>
              </a:endParaRPr>
            </a:p>
          </p:txBody>
        </p:sp>
        <p:cxnSp>
          <p:nvCxnSpPr>
            <p:cNvPr id="15" name="Přímá spojovací čára 14"/>
            <p:cNvCxnSpPr>
              <a:stCxn id="11" idx="3"/>
              <a:endCxn id="12" idx="1"/>
            </p:cNvCxnSpPr>
            <p:nvPr/>
          </p:nvCxnSpPr>
          <p:spPr>
            <a:xfrm flipV="1">
              <a:off x="3286116" y="2756410"/>
              <a:ext cx="1500198" cy="35719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>
              <a:stCxn id="11" idx="2"/>
              <a:endCxn id="13" idx="1"/>
            </p:cNvCxnSpPr>
            <p:nvPr/>
          </p:nvCxnSpPr>
          <p:spPr>
            <a:xfrm rot="16200000" flipH="1">
              <a:off x="2860523" y="3259511"/>
              <a:ext cx="672590" cy="750099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ovací čára 18"/>
            <p:cNvCxnSpPr>
              <a:stCxn id="13" idx="3"/>
              <a:endCxn id="12" idx="2"/>
            </p:cNvCxnSpPr>
            <p:nvPr/>
          </p:nvCxnSpPr>
          <p:spPr>
            <a:xfrm flipV="1">
              <a:off x="4500562" y="2941076"/>
              <a:ext cx="750099" cy="102978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bdélník 19"/>
            <p:cNvSpPr/>
            <p:nvPr/>
          </p:nvSpPr>
          <p:spPr>
            <a:xfrm rot="3821380">
              <a:off x="7056379" y="2121559"/>
              <a:ext cx="180049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cs-CZ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000000"/>
                  </a:solidFill>
                </a:rPr>
                <a:t>Okolí</a:t>
              </a:r>
              <a:endParaRPr lang="cs-CZ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00"/>
                </a:solidFill>
              </a:endParaRPr>
            </a:p>
          </p:txBody>
        </p:sp>
        <p:sp>
          <p:nvSpPr>
            <p:cNvPr id="22" name="Obdélník 21"/>
            <p:cNvSpPr/>
            <p:nvPr/>
          </p:nvSpPr>
          <p:spPr>
            <a:xfrm rot="16738638">
              <a:off x="53398" y="3071338"/>
              <a:ext cx="180049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cs-CZ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000000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Okolí</a:t>
              </a:r>
              <a:endParaRPr lang="cs-CZ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23" name="Šipka doprava 22"/>
            <p:cNvSpPr/>
            <p:nvPr/>
          </p:nvSpPr>
          <p:spPr>
            <a:xfrm rot="1308272">
              <a:off x="6786578" y="3643314"/>
              <a:ext cx="1500198" cy="642942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6929454" y="4357694"/>
              <a:ext cx="15716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solidFill>
                    <a:srgbClr val="000000"/>
                  </a:solidFill>
                </a:rPr>
                <a:t>Výstupní vazby</a:t>
              </a:r>
              <a:endParaRPr lang="cs-CZ" dirty="0">
                <a:solidFill>
                  <a:srgbClr val="000000"/>
                </a:solidFill>
              </a:endParaRPr>
            </a:p>
          </p:txBody>
        </p:sp>
        <p:sp>
          <p:nvSpPr>
            <p:cNvPr id="25" name="Šipka doprava 24"/>
            <p:cNvSpPr/>
            <p:nvPr/>
          </p:nvSpPr>
          <p:spPr>
            <a:xfrm rot="1308272">
              <a:off x="1065843" y="1827232"/>
              <a:ext cx="1500198" cy="642942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642910" y="1000108"/>
              <a:ext cx="15716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solidFill>
                    <a:srgbClr val="000000"/>
                  </a:solidFill>
                </a:rPr>
                <a:t>Vstupní vazby</a:t>
              </a:r>
              <a:endParaRPr lang="cs-CZ" dirty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>
                <a:solidFill>
                  <a:srgbClr val="000000"/>
                </a:solidFill>
                <a:effectLst/>
              </a:rPr>
              <a:t>Informační systém</a:t>
            </a:r>
            <a:endParaRPr lang="cs-CZ" sz="36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48792" y="5051179"/>
            <a:ext cx="59401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 smtClean="0">
                <a:solidFill>
                  <a:srgbClr val="000000"/>
                </a:solidFill>
              </a:rPr>
              <a:t>Informační systém </a:t>
            </a:r>
            <a:r>
              <a:rPr lang="cs-CZ" dirty="0" smtClean="0">
                <a:solidFill>
                  <a:srgbClr val="000000"/>
                </a:solidFill>
              </a:rPr>
              <a:t>je systém pro sběr, zpracování, uchování a prezentaci dat. Je to uspořádaná množina prvků - lidí, datových a informačních zdrojů a procedur jejich zpracování a odpovídajících vztahů mezi nimi sloužící k dosažení stanovených cílů.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3" name="Mrak 22"/>
          <p:cNvSpPr/>
          <p:nvPr/>
        </p:nvSpPr>
        <p:spPr>
          <a:xfrm>
            <a:off x="1923790" y="1844824"/>
            <a:ext cx="5362020" cy="316669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2933111" y="3072981"/>
            <a:ext cx="820074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Lidé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5077918" y="2768491"/>
            <a:ext cx="1422908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Informační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0000"/>
                </a:solidFill>
              </a:rPr>
              <a:t>zdroje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614603" y="3938754"/>
            <a:ext cx="1429278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Procedury</a:t>
            </a:r>
            <a:endParaRPr lang="cs-CZ" dirty="0">
              <a:solidFill>
                <a:srgbClr val="000000"/>
              </a:solidFill>
            </a:endParaRPr>
          </a:p>
        </p:txBody>
      </p:sp>
      <p:cxnSp>
        <p:nvCxnSpPr>
          <p:cNvPr id="27" name="Přímá spojovací čára 26"/>
          <p:cNvCxnSpPr>
            <a:stCxn id="24" idx="3"/>
            <a:endCxn id="25" idx="1"/>
          </p:cNvCxnSpPr>
          <p:nvPr/>
        </p:nvCxnSpPr>
        <p:spPr>
          <a:xfrm flipV="1">
            <a:off x="3753185" y="3091657"/>
            <a:ext cx="1324733" cy="16599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>
            <a:stCxn id="24" idx="2"/>
            <a:endCxn id="26" idx="1"/>
          </p:cNvCxnSpPr>
          <p:nvPr/>
        </p:nvCxnSpPr>
        <p:spPr>
          <a:xfrm>
            <a:off x="3343148" y="3442313"/>
            <a:ext cx="271455" cy="68110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>
            <a:stCxn id="26" idx="3"/>
            <a:endCxn id="25" idx="2"/>
          </p:cNvCxnSpPr>
          <p:nvPr/>
        </p:nvCxnSpPr>
        <p:spPr>
          <a:xfrm flipV="1">
            <a:off x="5043881" y="3414822"/>
            <a:ext cx="745491" cy="70859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bdélník 29"/>
          <p:cNvSpPr/>
          <p:nvPr/>
        </p:nvSpPr>
        <p:spPr>
          <a:xfrm rot="3821380">
            <a:off x="7110007" y="2370609"/>
            <a:ext cx="1534847" cy="81533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cs-CZ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Okolí</a:t>
            </a:r>
            <a:endParaRPr lang="cs-CZ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1" name="Obdélník 30"/>
          <p:cNvSpPr/>
          <p:nvPr/>
        </p:nvSpPr>
        <p:spPr>
          <a:xfrm rot="16738638">
            <a:off x="926097" y="3180257"/>
            <a:ext cx="1534847" cy="81533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cs-CZ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Okolí</a:t>
            </a:r>
            <a:endParaRPr lang="cs-CZ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2" name="Šipka doprava 31"/>
          <p:cNvSpPr/>
          <p:nvPr/>
        </p:nvSpPr>
        <p:spPr>
          <a:xfrm rot="1308272">
            <a:off x="6844232" y="3681961"/>
            <a:ext cx="1324734" cy="54808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6970397" y="4290940"/>
            <a:ext cx="1387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00"/>
                </a:solidFill>
              </a:rPr>
              <a:t>Výstupy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4" name="Šipka doprava 33"/>
          <p:cNvSpPr/>
          <p:nvPr/>
        </p:nvSpPr>
        <p:spPr>
          <a:xfrm rot="1308272">
            <a:off x="1792596" y="2133825"/>
            <a:ext cx="1324734" cy="54808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1419129" y="1428736"/>
            <a:ext cx="1387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00"/>
                </a:solidFill>
              </a:rPr>
              <a:t>Vstupy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500826" y="5143512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00"/>
                </a:solidFill>
              </a:rPr>
              <a:t>Nemusí být automatizovaný</a:t>
            </a:r>
            <a:endParaRPr lang="cs-CZ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>
                <a:solidFill>
                  <a:srgbClr val="000000"/>
                </a:solidFill>
                <a:effectLst/>
              </a:rPr>
              <a:t>Hierarchie úloh IS v podnicích</a:t>
            </a:r>
            <a:endParaRPr lang="cs-CZ" sz="36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n-NO" smtClean="0"/>
              <a:t>OPF Katedra informatiky ZS  Informatika pro ekonomy I 2013_14</a:t>
            </a:r>
            <a:endParaRPr lang="cs-CZ" dirty="0"/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1571625" y="1428750"/>
            <a:ext cx="5357813" cy="4572000"/>
            <a:chOff x="990" y="900"/>
            <a:chExt cx="3375" cy="2880"/>
          </a:xfrm>
        </p:grpSpPr>
        <p:sp>
          <p:nvSpPr>
            <p:cNvPr id="1027" name="AutoShape 3"/>
            <p:cNvSpPr>
              <a:spLocks noChangeAspect="1" noChangeArrowheads="1" noTextEdit="1"/>
            </p:cNvSpPr>
            <p:nvPr/>
          </p:nvSpPr>
          <p:spPr bwMode="auto">
            <a:xfrm>
              <a:off x="990" y="900"/>
              <a:ext cx="3375" cy="2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2120" y="914"/>
              <a:ext cx="1115" cy="956"/>
            </a:xfrm>
            <a:custGeom>
              <a:avLst/>
              <a:gdLst/>
              <a:ahLst/>
              <a:cxnLst>
                <a:cxn ang="0">
                  <a:pos x="0" y="956"/>
                </a:cxn>
                <a:cxn ang="0">
                  <a:pos x="557" y="0"/>
                </a:cxn>
                <a:cxn ang="0">
                  <a:pos x="557" y="0"/>
                </a:cxn>
                <a:cxn ang="0">
                  <a:pos x="1115" y="956"/>
                </a:cxn>
                <a:cxn ang="0">
                  <a:pos x="0" y="956"/>
                </a:cxn>
              </a:cxnLst>
              <a:rect l="0" t="0" r="r" b="b"/>
              <a:pathLst>
                <a:path w="1115" h="956">
                  <a:moveTo>
                    <a:pt x="0" y="956"/>
                  </a:moveTo>
                  <a:lnTo>
                    <a:pt x="557" y="0"/>
                  </a:lnTo>
                  <a:lnTo>
                    <a:pt x="557" y="0"/>
                  </a:lnTo>
                  <a:lnTo>
                    <a:pt x="1115" y="956"/>
                  </a:lnTo>
                  <a:lnTo>
                    <a:pt x="0" y="956"/>
                  </a:lnTo>
                  <a:close/>
                </a:path>
              </a:pathLst>
            </a:custGeom>
            <a:noFill/>
            <a:ln w="8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2381" y="1395"/>
              <a:ext cx="608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Strategická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2536" y="1530"/>
              <a:ext cx="25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(EIS)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2506" y="1673"/>
              <a:ext cx="308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(DSS)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1563" y="1870"/>
              <a:ext cx="2229" cy="948"/>
            </a:xfrm>
            <a:custGeom>
              <a:avLst/>
              <a:gdLst/>
              <a:ahLst/>
              <a:cxnLst>
                <a:cxn ang="0">
                  <a:pos x="0" y="948"/>
                </a:cxn>
                <a:cxn ang="0">
                  <a:pos x="557" y="0"/>
                </a:cxn>
                <a:cxn ang="0">
                  <a:pos x="1672" y="0"/>
                </a:cxn>
                <a:cxn ang="0">
                  <a:pos x="2229" y="948"/>
                </a:cxn>
                <a:cxn ang="0">
                  <a:pos x="0" y="948"/>
                </a:cxn>
              </a:cxnLst>
              <a:rect l="0" t="0" r="r" b="b"/>
              <a:pathLst>
                <a:path w="2229" h="948">
                  <a:moveTo>
                    <a:pt x="0" y="948"/>
                  </a:moveTo>
                  <a:lnTo>
                    <a:pt x="557" y="0"/>
                  </a:lnTo>
                  <a:lnTo>
                    <a:pt x="1672" y="0"/>
                  </a:lnTo>
                  <a:lnTo>
                    <a:pt x="2229" y="948"/>
                  </a:lnTo>
                  <a:lnTo>
                    <a:pt x="0" y="948"/>
                  </a:lnTo>
                  <a:close/>
                </a:path>
              </a:pathLst>
            </a:custGeom>
            <a:noFill/>
            <a:ln w="8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2281" y="2146"/>
              <a:ext cx="749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Taktická (MIS)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950" y="2281"/>
              <a:ext cx="137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stanovení cen, mapování 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2327" y="2417"/>
              <a:ext cx="645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zákazníků…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998" y="2818"/>
              <a:ext cx="3359" cy="955"/>
            </a:xfrm>
            <a:custGeom>
              <a:avLst/>
              <a:gdLst/>
              <a:ahLst/>
              <a:cxnLst>
                <a:cxn ang="0">
                  <a:pos x="0" y="955"/>
                </a:cxn>
                <a:cxn ang="0">
                  <a:pos x="560" y="0"/>
                </a:cxn>
                <a:cxn ang="0">
                  <a:pos x="2800" y="0"/>
                </a:cxn>
                <a:cxn ang="0">
                  <a:pos x="3359" y="955"/>
                </a:cxn>
                <a:cxn ang="0">
                  <a:pos x="0" y="955"/>
                </a:cxn>
              </a:cxnLst>
              <a:rect l="0" t="0" r="r" b="b"/>
              <a:pathLst>
                <a:path w="3359" h="955">
                  <a:moveTo>
                    <a:pt x="0" y="955"/>
                  </a:moveTo>
                  <a:lnTo>
                    <a:pt x="560" y="0"/>
                  </a:lnTo>
                  <a:lnTo>
                    <a:pt x="2800" y="0"/>
                  </a:lnTo>
                  <a:lnTo>
                    <a:pt x="3359" y="955"/>
                  </a:lnTo>
                  <a:lnTo>
                    <a:pt x="0" y="955"/>
                  </a:lnTo>
                  <a:close/>
                </a:path>
              </a:pathLst>
            </a:custGeom>
            <a:noFill/>
            <a:ln w="8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1725" y="3166"/>
              <a:ext cx="179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Operativní (Zpracování transakci)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1725" y="3302"/>
              <a:ext cx="179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prodej, výroba, servis, logistika…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formatika A">
  <a:themeElements>
    <a:clrScheme name="Informatika A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Informatika 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formatika A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Informatika A</Template>
  <TotalTime>11081</TotalTime>
  <Words>861</Words>
  <Application>Microsoft Office PowerPoint</Application>
  <PresentationFormat>Předvádění na obrazovce (4:3)</PresentationFormat>
  <Paragraphs>150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2" baseType="lpstr">
      <vt:lpstr>Arial</vt:lpstr>
      <vt:lpstr>Informatika A</vt:lpstr>
      <vt:lpstr>Informatika pro ekonomy I  Přednáška č. 2</vt:lpstr>
      <vt:lpstr>Informatika</vt:lpstr>
      <vt:lpstr>Úloha IS/IT ve zlepšování managementu</vt:lpstr>
      <vt:lpstr>Data, informace, znalosti Jakými prostředky odrážíme v informatice realitu? </vt:lpstr>
      <vt:lpstr>Data, informace, znalosti </vt:lpstr>
      <vt:lpstr>Systém</vt:lpstr>
      <vt:lpstr>Systém</vt:lpstr>
      <vt:lpstr>Informační systém</vt:lpstr>
      <vt:lpstr>Hierarchie úloh IS v podnicích</vt:lpstr>
      <vt:lpstr>Model podniku a úloha IS</vt:lpstr>
      <vt:lpstr>Model podniku a úloha IS</vt:lpstr>
      <vt:lpstr>IS ve veřejné správě</vt:lpstr>
      <vt:lpstr>Ekonomické systémy</vt:lpstr>
      <vt:lpstr>Typy úloh v IS</vt:lpstr>
      <vt:lpstr>Rozhraní člověk - stroj</vt:lpstr>
      <vt:lpstr>Bity a Byty</vt:lpstr>
      <vt:lpstr>Číselné soustavy</vt:lpstr>
      <vt:lpstr>Důvody používání binární soustavy</vt:lpstr>
      <vt:lpstr>Informační technologie – negativa? </vt:lpstr>
      <vt:lpstr>Otázky?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A 1</dc:title>
  <dc:creator>Dominik Vymětal</dc:creator>
  <cp:lastModifiedBy>ps</cp:lastModifiedBy>
  <cp:revision>144</cp:revision>
  <dcterms:created xsi:type="dcterms:W3CDTF">2008-07-03T06:53:04Z</dcterms:created>
  <dcterms:modified xsi:type="dcterms:W3CDTF">2018-10-08T04:44:09Z</dcterms:modified>
</cp:coreProperties>
</file>