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30"/>
  </p:notesMasterIdLst>
  <p:handoutMasterIdLst>
    <p:handoutMasterId r:id="rId31"/>
  </p:handoutMasterIdLst>
  <p:sldIdLst>
    <p:sldId id="256" r:id="rId3"/>
    <p:sldId id="258" r:id="rId4"/>
    <p:sldId id="336" r:id="rId5"/>
    <p:sldId id="284" r:id="rId6"/>
    <p:sldId id="294" r:id="rId7"/>
    <p:sldId id="291" r:id="rId8"/>
    <p:sldId id="334" r:id="rId9"/>
    <p:sldId id="259" r:id="rId10"/>
    <p:sldId id="260" r:id="rId11"/>
    <p:sldId id="261" r:id="rId12"/>
    <p:sldId id="295" r:id="rId13"/>
    <p:sldId id="297" r:id="rId14"/>
    <p:sldId id="308" r:id="rId15"/>
    <p:sldId id="324" r:id="rId16"/>
    <p:sldId id="326" r:id="rId17"/>
    <p:sldId id="300" r:id="rId18"/>
    <p:sldId id="301" r:id="rId19"/>
    <p:sldId id="287" r:id="rId20"/>
    <p:sldId id="329" r:id="rId21"/>
    <p:sldId id="318" r:id="rId22"/>
    <p:sldId id="328" r:id="rId23"/>
    <p:sldId id="331" r:id="rId24"/>
    <p:sldId id="333" r:id="rId25"/>
    <p:sldId id="316" r:id="rId26"/>
    <p:sldId id="332" r:id="rId27"/>
    <p:sldId id="317" r:id="rId28"/>
    <p:sldId id="323" r:id="rId29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237EEECC-2EEA-4797-A310-499B23D36D0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077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4A18AFBC-BA0D-4FAC-A998-01D5ACD061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01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5BE60F-9FBF-4710-9EC8-00CF1564C773}" type="slidenum">
              <a:rPr lang="en-GB"/>
              <a:pPr/>
              <a:t>1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45758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25C56F-CE7F-4626-AB90-33F025E42CB2}" type="slidenum">
              <a:rPr lang="en-GB"/>
              <a:pPr/>
              <a:t>27</a:t>
            </a:fld>
            <a:endParaRPr lang="en-GB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523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2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578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3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015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0A836F-C1D0-400E-AF4F-22FC784288AF}" type="slidenum">
              <a:rPr lang="en-GB"/>
              <a:pPr/>
              <a:t>4</a:t>
            </a:fld>
            <a:endParaRPr lang="en-GB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329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EB603A-9A49-48CB-9A4D-EDC65D92844E}" type="slidenum">
              <a:rPr lang="en-GB"/>
              <a:pPr/>
              <a:t>8</a:t>
            </a:fld>
            <a:endParaRPr lang="en-GB"/>
          </a:p>
        </p:txBody>
      </p:sp>
      <p:sp>
        <p:nvSpPr>
          <p:cNvPr id="35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7953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2066C55-AF31-4543-9595-1ECBD1B26D7E}" type="slidenum">
              <a:rPr lang="en-GB"/>
              <a:pPr/>
              <a:t>9</a:t>
            </a:fld>
            <a:endParaRPr lang="en-GB"/>
          </a:p>
        </p:txBody>
      </p:sp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41969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32C345-AF4C-47EA-9B80-D9F8A69C1188}" type="slidenum">
              <a:rPr lang="en-GB"/>
              <a:pPr/>
              <a:t>10</a:t>
            </a:fld>
            <a:endParaRPr lang="en-GB"/>
          </a:p>
        </p:txBody>
      </p:sp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620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19C357-9464-4AAB-9343-C3509F4B0456}" type="slidenum">
              <a:rPr lang="en-GB"/>
              <a:pPr/>
              <a:t>21</a:t>
            </a:fld>
            <a:endParaRPr lang="en-GB"/>
          </a:p>
        </p:txBody>
      </p:sp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94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49F2FD9-FF16-4875-ABBA-EA73D1FAC7C9}" type="slidenum">
              <a:rPr lang="en-GB"/>
              <a:pPr/>
              <a:t>24</a:t>
            </a:fld>
            <a:endParaRPr lang="en-GB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07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BF6B29A-823D-4054-B1A7-4538CDE47C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76D53-A081-4CC8-864D-BD1FEC15FF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2550"/>
            <a:ext cx="2055813" cy="6011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2550"/>
            <a:ext cx="6019800" cy="6011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9F17077-23A6-4E81-BC7C-BB5B6C25DA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>
          <a:xfrm>
            <a:off x="395288" y="6248400"/>
            <a:ext cx="5622925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44DA6230-87B8-49A1-BBBE-A1D07B3B4CC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B389A2-EC48-4757-A133-1144A1A4D53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5DDFC7-1CD0-4ABB-BCF6-D428A6573FE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5F7ED35-5991-47F9-A8D5-C4C1B680C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B60916D-2F20-4568-B331-4177071BF9D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705AC3D-0238-483E-BE29-FEA80EE61E3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21BFA99-BE31-4255-9616-2CF03B73BB0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8AA927-564F-4464-AC0A-9FA339CDFF8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AD0DEF-9917-40B0-90DC-50688EA54C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3F3143-DCCE-48B1-A5C6-CE78831CD73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BA5BAD-08A4-4F35-AFF4-C1A0C6AA298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4B80B4E-496B-4206-822B-F5CDA0AF94E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5813" cy="46815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6815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1EA8B2C-B539-4215-BBFA-9B2CBF978DF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8013" cy="17351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171A238C-3D27-48C6-B971-C30274AE71A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23850" y="6248400"/>
            <a:ext cx="5694363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0D85C7-8F91-46BF-9E31-CB97AE2CFE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F8149B7-8EF2-48F6-86E5-741D5216F4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385C56-0B40-4D1B-BB62-44EA91D44E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C56F6F-1E90-44B3-8C63-31C4EA87265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0F6404-CF62-40E3-91D0-D65222B323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C3C61C-22B0-4384-90A8-AF2698C4F7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98CA5E-6DC9-405F-A0E5-CB5980CC656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8" name="Freeform 4"/>
          <p:cNvSpPr>
            <a:spLocks noChangeArrowheads="1"/>
          </p:cNvSpPr>
          <p:nvPr/>
        </p:nvSpPr>
        <p:spPr bwMode="auto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6019800"/>
            <a:ext cx="7847013" cy="855663"/>
            <a:chOff x="0" y="3792"/>
            <a:chExt cx="4943" cy="539"/>
          </a:xfrm>
        </p:grpSpPr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2486" y="3792"/>
              <a:ext cx="2457" cy="539"/>
              <a:chOff x="2486" y="3792"/>
              <a:chExt cx="2457" cy="539"/>
            </a:xfrm>
          </p:grpSpPr>
          <p:sp>
            <p:nvSpPr>
              <p:cNvPr id="1032" name="Freeform 8"/>
              <p:cNvSpPr>
                <a:spLocks noChangeArrowheads="1"/>
              </p:cNvSpPr>
              <p:nvPr/>
            </p:nvSpPr>
            <p:spPr bwMode="auto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" name="Freeform 9"/>
              <p:cNvSpPr>
                <a:spLocks noChangeArrowheads="1"/>
              </p:cNvSpPr>
              <p:nvPr/>
            </p:nvSpPr>
            <p:spPr bwMode="auto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/>
            </p:nvSpPr>
            <p:spPr bwMode="auto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/>
            </p:nvSpPr>
            <p:spPr bwMode="auto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/>
            </p:nvSpPr>
            <p:spPr bwMode="auto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7" name="Freeform 13"/>
            <p:cNvSpPr>
              <a:spLocks noChangeArrowheads="1"/>
            </p:cNvSpPr>
            <p:nvPr/>
          </p:nvSpPr>
          <p:spPr bwMode="auto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1039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25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95288" y="6248400"/>
            <a:ext cx="56229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GB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94E511A-504A-465F-9F7A-022F9145A4E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1587" y="428604"/>
            <a:ext cx="9142413" cy="6856412"/>
            <a:chOff x="-4" y="13"/>
            <a:chExt cx="5759" cy="4319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-4" y="3085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-4" y="13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2" name="Freeform 4"/>
          <p:cNvSpPr>
            <a:spLocks noChangeArrowheads="1"/>
          </p:cNvSpPr>
          <p:nvPr/>
        </p:nvSpPr>
        <p:spPr bwMode="auto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-1588" y="6034088"/>
            <a:ext cx="7843838" cy="849312"/>
            <a:chOff x="-1" y="3801"/>
            <a:chExt cx="4941" cy="535"/>
          </a:xfrm>
        </p:grpSpPr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1487" y="3801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485" y="3801"/>
              <a:ext cx="2455" cy="535"/>
              <a:chOff x="2485" y="3801"/>
              <a:chExt cx="2455" cy="535"/>
            </a:xfrm>
          </p:grpSpPr>
          <p:sp>
            <p:nvSpPr>
              <p:cNvPr id="2056" name="Freeform 8"/>
              <p:cNvSpPr>
                <a:spLocks noChangeArrowheads="1"/>
              </p:cNvSpPr>
              <p:nvPr/>
            </p:nvSpPr>
            <p:spPr bwMode="auto">
              <a:xfrm>
                <a:off x="3947" y="3808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7" name="Freeform 9"/>
              <p:cNvSpPr>
                <a:spLocks noChangeArrowheads="1"/>
              </p:cNvSpPr>
              <p:nvPr/>
            </p:nvSpPr>
            <p:spPr bwMode="auto">
              <a:xfrm>
                <a:off x="2676" y="3801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8" name="Freeform 10"/>
              <p:cNvSpPr>
                <a:spLocks noChangeArrowheads="1"/>
              </p:cNvSpPr>
              <p:nvPr/>
            </p:nvSpPr>
            <p:spPr bwMode="auto">
              <a:xfrm>
                <a:off x="3029" y="3902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9" name="Freeform 11"/>
              <p:cNvSpPr>
                <a:spLocks noChangeArrowheads="1"/>
              </p:cNvSpPr>
              <p:nvPr/>
            </p:nvSpPr>
            <p:spPr bwMode="auto">
              <a:xfrm>
                <a:off x="3627" y="3875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0" name="Freeform 12"/>
              <p:cNvSpPr>
                <a:spLocks noChangeArrowheads="1"/>
              </p:cNvSpPr>
              <p:nvPr/>
            </p:nvSpPr>
            <p:spPr bwMode="auto">
              <a:xfrm>
                <a:off x="2485" y="3868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61" name="Freeform 13"/>
            <p:cNvSpPr>
              <a:spLocks noChangeArrowheads="1"/>
            </p:cNvSpPr>
            <p:nvPr/>
          </p:nvSpPr>
          <p:spPr bwMode="auto">
            <a:xfrm>
              <a:off x="-1" y="3801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2063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4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5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6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7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8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285728"/>
            <a:ext cx="8228013" cy="173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fld id="{41A46A8F-0008-459E-A774-325E44815D4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23850" y="6248400"/>
            <a:ext cx="569436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71678"/>
            <a:ext cx="8228013" cy="40576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1"/>
            <a:r>
              <a:rPr lang="en-GB" dirty="0" err="1" smtClean="0"/>
              <a:t>Druhá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2"/>
            <a:r>
              <a:rPr lang="en-GB" dirty="0" err="1" smtClean="0"/>
              <a:t>Třetí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3"/>
            <a:r>
              <a:rPr lang="en-GB" dirty="0" err="1" smtClean="0"/>
              <a:t>Čtvrtá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Pátá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Šestá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Sedmá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Osmá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  <a:p>
            <a:pPr lvl="4"/>
            <a:r>
              <a:rPr lang="en-GB" dirty="0" err="1" smtClean="0"/>
              <a:t>Devátá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8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4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oot.cz/clanky/historie-vyvoje-textovych-edito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0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>
          <a:xfrm>
            <a:off x="1069258" y="3573016"/>
            <a:ext cx="6959126" cy="1966914"/>
          </a:xfrm>
          <a:prstGeom prst="rect">
            <a:avLst/>
          </a:prstGeom>
        </p:spPr>
        <p:txBody>
          <a:bodyPr/>
          <a:lstStyle>
            <a:lvl1pPr marL="341313" indent="-341313" algn="l" defTabSz="449263" rtl="0" fontAlgn="base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49263" rtl="0" fontAlgn="base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doc. Mgr. Petr Suchánek, Ph.D.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vedoucí Katedry Informatiky a matematiky</a:t>
            </a:r>
          </a:p>
          <a:p>
            <a:pPr marL="0" indent="0" algn="ctr">
              <a:lnSpc>
                <a:spcPct val="80000"/>
              </a:lnSpc>
              <a:spcBef>
                <a:spcPts val="2400"/>
              </a:spcBef>
              <a:buNone/>
            </a:pPr>
            <a:r>
              <a:rPr lang="cs-CZ" kern="0" dirty="0" err="1" smtClean="0">
                <a:solidFill>
                  <a:srgbClr val="000000"/>
                </a:solidFill>
              </a:rPr>
              <a:t>suchanek</a:t>
            </a:r>
            <a:r>
              <a:rPr lang="en-US" kern="0" dirty="0" smtClean="0">
                <a:solidFill>
                  <a:srgbClr val="000000"/>
                </a:solidFill>
              </a:rPr>
              <a:t>@</a:t>
            </a:r>
            <a:r>
              <a:rPr lang="cs-CZ" kern="0" dirty="0" smtClean="0">
                <a:solidFill>
                  <a:srgbClr val="000000"/>
                </a:solidFill>
              </a:rPr>
              <a:t>opf.slu.cz</a:t>
            </a:r>
          </a:p>
          <a:p>
            <a:pPr algn="ctr">
              <a:lnSpc>
                <a:spcPct val="80000"/>
              </a:lnSpc>
            </a:pPr>
            <a:r>
              <a:rPr lang="cs-CZ" sz="2400" kern="0" dirty="0" smtClean="0">
                <a:solidFill>
                  <a:srgbClr val="000000"/>
                </a:solidFill>
              </a:rPr>
              <a:t/>
            </a:r>
            <a:br>
              <a:rPr lang="cs-CZ" sz="2400" kern="0" dirty="0" smtClean="0">
                <a:solidFill>
                  <a:srgbClr val="000000"/>
                </a:solidFill>
              </a:rPr>
            </a:br>
            <a:r>
              <a:rPr lang="cs-CZ" sz="2400" kern="0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endParaRPr lang="cs-CZ" sz="2400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1075"/>
            <a:ext cx="7704137" cy="2087563"/>
          </a:xfrm>
        </p:spPr>
        <p:txBody>
          <a:bodyPr>
            <a:normAutofit/>
          </a:bodyPr>
          <a:lstStyle/>
          <a:p>
            <a:r>
              <a:rPr lang="cs-CZ" sz="4400" b="1" dirty="0" smtClean="0">
                <a:solidFill>
                  <a:srgbClr val="000000"/>
                </a:solidFill>
                <a:effectLst/>
              </a:rPr>
              <a:t>Informatika pro ekonomy I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4800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dirty="0" smtClean="0">
                <a:solidFill>
                  <a:srgbClr val="000000"/>
                </a:solidFill>
                <a:effectLst/>
              </a:rPr>
              <a:t>Přednáška č. </a:t>
            </a:r>
            <a:r>
              <a:rPr lang="cs-CZ" smtClean="0">
                <a:solidFill>
                  <a:srgbClr val="000000"/>
                </a:solidFill>
                <a:effectLst/>
              </a:rPr>
              <a:t>7</a:t>
            </a:r>
            <a:r>
              <a:rPr lang="cs-CZ" dirty="0" smtClean="0">
                <a:solidFill>
                  <a:srgbClr val="000000"/>
                </a:solidFill>
                <a:effectLst/>
              </a:rPr>
              <a:t/>
            </a:r>
            <a:br>
              <a:rPr lang="cs-CZ" dirty="0" smtClean="0">
                <a:solidFill>
                  <a:srgbClr val="000000"/>
                </a:solidFill>
                <a:effectLst/>
              </a:rPr>
            </a:br>
            <a:endParaRPr lang="cs-CZ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11188" y="2073478"/>
            <a:ext cx="8064500" cy="3803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marL="457200" indent="-457200">
              <a:lnSpc>
                <a:spcPct val="100000"/>
              </a:lnSpc>
              <a:buClrTx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dirty="0" smtClean="0">
                <a:solidFill>
                  <a:schemeClr val="tx1"/>
                </a:solidFill>
              </a:rPr>
              <a:t>Start</a:t>
            </a:r>
            <a:r>
              <a:rPr lang="cs-CZ" sz="2800" dirty="0" smtClean="0">
                <a:solidFill>
                  <a:schemeClr val="tx1"/>
                </a:solidFill>
              </a:rPr>
              <a:t> – 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Všechny </a:t>
            </a:r>
            <a:r>
              <a:rPr lang="cs-CZ" sz="2800" dirty="0">
                <a:solidFill>
                  <a:schemeClr val="tx1"/>
                </a:solidFill>
              </a:rPr>
              <a:t>programy - Microsoft </a:t>
            </a:r>
            <a:r>
              <a:rPr lang="cs-CZ" sz="2800" dirty="0" smtClean="0">
                <a:solidFill>
                  <a:schemeClr val="tx1"/>
                </a:solidFill>
              </a:rPr>
              <a:t>Office-Word 2016 (a všech předchůdců…)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Poklepáním na zástupce na ploše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Poklepáním na ikonu dokumentu kdekoliv</a:t>
            </a:r>
          </a:p>
          <a:p>
            <a:pPr marL="457200" indent="-457200">
              <a:lnSpc>
                <a:spcPct val="100000"/>
              </a:lnSpc>
              <a:spcBef>
                <a:spcPts val="1800"/>
              </a:spcBef>
              <a:buClrTx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Z  hlavního panelu</a:t>
            </a:r>
            <a:endParaRPr lang="cs-CZ" sz="2800" dirty="0">
              <a:solidFill>
                <a:schemeClr val="tx1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2800" dirty="0">
              <a:solidFill>
                <a:srgbClr val="FFFFFF"/>
              </a:solidFill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835150" y="765175"/>
            <a:ext cx="448468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Clr>
                <a:srgbClr val="33CC3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>
                <a:solidFill>
                  <a:schemeClr val="tx1"/>
                </a:solidFill>
              </a:rPr>
              <a:t>Spuštění programu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6914"/>
            <a:ext cx="8228013" cy="631806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Možnosti (aplikace Word) - příklad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C56F6F-1E90-44B3-8C63-31C4EA87265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915" y="912234"/>
            <a:ext cx="8322581" cy="5387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Panel Rychlý přístup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28596" y="2714620"/>
            <a:ext cx="2071702" cy="2496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Panel Rychlý přístup a možnosti jeho úpravy: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pravým tlačítkem myši na panel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6F8149B7-8EF2-48F6-86E5-741D5216F414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1516063"/>
            <a:ext cx="4968552" cy="4045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Pás karet – co je na kartě (pojmy a názvy)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C56F6F-1E90-44B3-8C63-31C4EA872654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8" name="TextovéPole 7"/>
          <p:cNvSpPr txBox="1"/>
          <p:nvPr/>
        </p:nvSpPr>
        <p:spPr>
          <a:xfrm>
            <a:off x="3571868" y="1571612"/>
            <a:ext cx="2643206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Karta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9" name="Přímá spojovací šipka 8"/>
          <p:cNvCxnSpPr/>
          <p:nvPr/>
        </p:nvCxnSpPr>
        <p:spPr bwMode="auto">
          <a:xfrm rot="16200000" flipV="1">
            <a:off x="1686415" y="3954458"/>
            <a:ext cx="1285884" cy="28575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ovéPole 11"/>
          <p:cNvSpPr txBox="1"/>
          <p:nvPr/>
        </p:nvSpPr>
        <p:spPr>
          <a:xfrm>
            <a:off x="2428860" y="5072074"/>
            <a:ext cx="1143008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Sekce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643702" y="5214950"/>
            <a:ext cx="1571636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Příkaz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4714876" y="5715016"/>
            <a:ext cx="2549096" cy="435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Spouštěč dialogů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970" y="2143117"/>
            <a:ext cx="57848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ovací šipka 6"/>
          <p:cNvCxnSpPr/>
          <p:nvPr/>
        </p:nvCxnSpPr>
        <p:spPr bwMode="auto">
          <a:xfrm flipH="1">
            <a:off x="2329357" y="1789524"/>
            <a:ext cx="1143008" cy="631364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Přímá spojovací šipka 12"/>
          <p:cNvCxnSpPr/>
          <p:nvPr/>
        </p:nvCxnSpPr>
        <p:spPr bwMode="auto">
          <a:xfrm flipH="1" flipV="1">
            <a:off x="5364088" y="2852936"/>
            <a:ext cx="1565366" cy="2076262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Přímá spojovací šipka 13"/>
          <p:cNvCxnSpPr/>
          <p:nvPr/>
        </p:nvCxnSpPr>
        <p:spPr bwMode="auto">
          <a:xfrm flipH="1" flipV="1">
            <a:off x="5143504" y="3341054"/>
            <a:ext cx="220584" cy="2309721"/>
          </a:xfrm>
          <a:prstGeom prst="straightConnector1">
            <a:avLst/>
          </a:prstGeom>
          <a:solidFill>
            <a:srgbClr val="00B8FF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Pás karet - karty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57158" y="1239043"/>
            <a:ext cx="8228013" cy="4494213"/>
          </a:xfrm>
        </p:spPr>
        <p:txBody>
          <a:bodyPr/>
          <a:lstStyle/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Domů </a:t>
            </a:r>
            <a:r>
              <a:rPr lang="cs-CZ" sz="2800" dirty="0" smtClean="0">
                <a:solidFill>
                  <a:schemeClr val="tx1"/>
                </a:solidFill>
              </a:rPr>
              <a:t>– prostá práce s textem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Vložení</a:t>
            </a:r>
            <a:r>
              <a:rPr lang="cs-CZ" sz="2800" dirty="0" smtClean="0">
                <a:solidFill>
                  <a:schemeClr val="tx1"/>
                </a:solidFill>
              </a:rPr>
              <a:t> – vkládá vše co je možné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Rozložení stránky</a:t>
            </a:r>
            <a:r>
              <a:rPr lang="cs-CZ" sz="2800" dirty="0" smtClean="0">
                <a:solidFill>
                  <a:schemeClr val="tx1"/>
                </a:solidFill>
              </a:rPr>
              <a:t> – velikosti a okraje stránek, odsazování odstavců , řádkování…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Reference</a:t>
            </a:r>
            <a:r>
              <a:rPr lang="cs-CZ" sz="2800" dirty="0" smtClean="0">
                <a:solidFill>
                  <a:schemeClr val="tx1"/>
                </a:solidFill>
              </a:rPr>
              <a:t> – vysvětlivky, titulky, obsah dokumentu atd.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Korespondence</a:t>
            </a:r>
            <a:r>
              <a:rPr lang="cs-CZ" sz="2800" dirty="0" smtClean="0">
                <a:solidFill>
                  <a:schemeClr val="tx1"/>
                </a:solidFill>
              </a:rPr>
              <a:t> – příprava hromadné korespondence, obálky atd.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Revize</a:t>
            </a:r>
            <a:r>
              <a:rPr lang="cs-CZ" sz="2800" dirty="0" smtClean="0">
                <a:solidFill>
                  <a:schemeClr val="tx1"/>
                </a:solidFill>
              </a:rPr>
              <a:t> – korektury,  sledování změn, jazyk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Zobrazení</a:t>
            </a:r>
            <a:r>
              <a:rPr lang="cs-CZ" sz="2800" dirty="0" smtClean="0">
                <a:solidFill>
                  <a:schemeClr val="tx1"/>
                </a:solidFill>
              </a:rPr>
              <a:t> – typy zobrazení dokumentu, práce s více okny</a:t>
            </a:r>
          </a:p>
          <a:p>
            <a:pPr>
              <a:buClrTx/>
            </a:pPr>
            <a:r>
              <a:rPr lang="cs-CZ" sz="2800" b="1" dirty="0" smtClean="0">
                <a:solidFill>
                  <a:schemeClr val="tx1"/>
                </a:solidFill>
              </a:rPr>
              <a:t>Vývojář</a:t>
            </a:r>
            <a:r>
              <a:rPr lang="cs-CZ" sz="2800" dirty="0" smtClean="0">
                <a:solidFill>
                  <a:schemeClr val="tx1"/>
                </a:solidFill>
              </a:rPr>
              <a:t> – možno vybrat…</a:t>
            </a:r>
          </a:p>
          <a:p>
            <a:endParaRPr lang="cs-CZ" sz="2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38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Karta Zobrazení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3568" y="1527006"/>
            <a:ext cx="8151590" cy="24968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Rozložení při tisku  = základní zobrazení</a:t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dokumentu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Čtení na celé obrazovce = pro čtení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Rozložení webové stránky 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Osnova = struktura dokumentu, možnosti přesunů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Koncept =  výhodné pro psaní a editaci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C56F6F-1E90-44B3-8C63-31C4EA872654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56928" y="4034786"/>
            <a:ext cx="2740150" cy="1818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>
                <a:solidFill>
                  <a:schemeClr val="tx1"/>
                </a:solidFill>
              </a:rPr>
              <a:t>Okno – Rozdělit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Uspořádat vše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Nové okno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Přepnout okna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8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Pravítka, </a:t>
            </a:r>
            <a:r>
              <a:rPr lang="cs-CZ" b="1" dirty="0" err="1" smtClean="0">
                <a:solidFill>
                  <a:schemeClr val="tx1"/>
                </a:solidFill>
                <a:effectLst/>
              </a:rPr>
              <a:t>posuvníky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 a další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857356" y="2428868"/>
            <a:ext cx="3071834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Svislý </a:t>
            </a:r>
            <a:r>
              <a:rPr lang="cs-CZ" sz="2400" dirty="0" err="1" smtClean="0">
                <a:solidFill>
                  <a:schemeClr val="tx1"/>
                </a:solidFill>
              </a:rPr>
              <a:t>posuvník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572396" y="3929066"/>
            <a:ext cx="1428760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Pravítko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21BFA99-BE31-4255-9616-2CF03B73BB0E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988840"/>
            <a:ext cx="365125" cy="111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539747"/>
            <a:ext cx="77501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8013" cy="857256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Stavový řádek a jeho nastavení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10" name="Pravoúhlá spojovací čára 9"/>
          <p:cNvCxnSpPr>
            <a:stCxn id="7171" idx="3"/>
          </p:cNvCxnSpPr>
          <p:nvPr/>
        </p:nvCxnSpPr>
        <p:spPr bwMode="auto">
          <a:xfrm>
            <a:off x="3286116" y="2415376"/>
            <a:ext cx="1928826" cy="1513690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ovéPole 10"/>
          <p:cNvSpPr txBox="1"/>
          <p:nvPr/>
        </p:nvSpPr>
        <p:spPr>
          <a:xfrm>
            <a:off x="1259632" y="2924944"/>
            <a:ext cx="2857520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Pravým tlačítkem na stavový řádek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21BFA99-BE31-4255-9616-2CF03B73BB0E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12776"/>
            <a:ext cx="3292475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16" y="2259007"/>
            <a:ext cx="2819400" cy="31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1085853"/>
            <a:ext cx="3314700" cy="5686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tx1"/>
                </a:solidFill>
                <a:effectLst/>
              </a:rPr>
              <a:t>Podokno úloh, </a:t>
            </a:r>
            <a:r>
              <a:rPr lang="cs-CZ" sz="36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sz="3600" b="1" dirty="0">
                <a:solidFill>
                  <a:schemeClr val="tx1"/>
                </a:solidFill>
                <a:effectLst/>
              </a:rPr>
              <a:t>help</a:t>
            </a:r>
            <a:endParaRPr lang="de-AT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228013" cy="4494213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Podokno úloh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Otevírá se při volbách různých možností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Nabízí další volby v rámci volané úlohy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Příklad: Tezaurus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Help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 klepnutí na Nápovědu, ? nebo F1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Víceúrovňové hledání </a:t>
            </a:r>
            <a:endParaRPr lang="de-AT" sz="2400" dirty="0">
              <a:solidFill>
                <a:schemeClr val="tx1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9035" y="2774281"/>
            <a:ext cx="2688490" cy="3756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Zobrazení – sekce lupa 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cxnSp>
        <p:nvCxnSpPr>
          <p:cNvPr id="6" name="Přímá spojovací šipka 5"/>
          <p:cNvCxnSpPr>
            <a:stCxn id="7" idx="1"/>
          </p:cNvCxnSpPr>
          <p:nvPr/>
        </p:nvCxnSpPr>
        <p:spPr bwMode="auto">
          <a:xfrm flipH="1" flipV="1">
            <a:off x="5118146" y="2440416"/>
            <a:ext cx="1758110" cy="158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ovéPole 6"/>
          <p:cNvSpPr txBox="1"/>
          <p:nvPr/>
        </p:nvSpPr>
        <p:spPr>
          <a:xfrm>
            <a:off x="6876256" y="1880601"/>
            <a:ext cx="2143140" cy="1122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Panel zpráv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(centrum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zabezpečení)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39552" y="4509120"/>
            <a:ext cx="1928826" cy="779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Lupa a její možnosti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AC56F6F-1E90-44B3-8C63-31C4EA872654}" type="slidenum">
              <a:rPr lang="en-GB" smtClean="0"/>
              <a:pPr/>
              <a:t>19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28" y="1301751"/>
            <a:ext cx="4762500" cy="1417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546" y="2636912"/>
            <a:ext cx="3886200" cy="3268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3284984"/>
            <a:ext cx="16684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89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err="1">
                <a:solidFill>
                  <a:schemeClr val="tx1"/>
                </a:solidFill>
                <a:effectLst/>
              </a:rPr>
              <a:t>Textové</a:t>
            </a:r>
            <a:r>
              <a:rPr lang="en-GB" sz="36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3600" b="1" dirty="0" err="1" smtClean="0">
                <a:solidFill>
                  <a:schemeClr val="tx1"/>
                </a:solidFill>
                <a:effectLst/>
              </a:rPr>
              <a:t>editory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383680"/>
            <a:ext cx="6337300" cy="9652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>
                <a:solidFill>
                  <a:schemeClr val="tx1"/>
                </a:solidFill>
                <a:hlinkClick r:id="rId3"/>
              </a:rPr>
              <a:t>https://www.root.cz/clanky/historie-vyvoje-textovych-editoru</a:t>
            </a:r>
            <a:r>
              <a:rPr lang="cs-CZ" sz="2800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sz="28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90000"/>
              </a:lnSpc>
              <a:spcBef>
                <a:spcPts val="600"/>
              </a:spcBef>
              <a:buClr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tx1"/>
                </a:solidFill>
                <a:effectLst/>
              </a:rPr>
              <a:t>Psaní textu</a:t>
            </a:r>
            <a:endParaRPr lang="de-DE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Tx/>
            </a:pPr>
            <a:r>
              <a:rPr lang="cs-CZ" sz="2800" dirty="0">
                <a:solidFill>
                  <a:schemeClr val="tx1"/>
                </a:solidFill>
              </a:rPr>
              <a:t>Vkládání textu</a:t>
            </a:r>
          </a:p>
          <a:p>
            <a:pPr lvl="1">
              <a:buClrTx/>
            </a:pPr>
            <a:r>
              <a:rPr lang="cs-CZ" dirty="0">
                <a:solidFill>
                  <a:schemeClr val="tx1"/>
                </a:solidFill>
              </a:rPr>
              <a:t>Příklad</a:t>
            </a:r>
          </a:p>
          <a:p>
            <a:pPr>
              <a:buClrTx/>
            </a:pPr>
            <a:r>
              <a:rPr lang="cs-CZ" sz="2800" dirty="0">
                <a:solidFill>
                  <a:schemeClr val="tx1"/>
                </a:solidFill>
              </a:rPr>
              <a:t>Výběr bloku</a:t>
            </a:r>
          </a:p>
          <a:p>
            <a:pPr lvl="1">
              <a:buClrTx/>
            </a:pPr>
            <a:r>
              <a:rPr lang="cs-CZ" dirty="0">
                <a:solidFill>
                  <a:schemeClr val="tx1"/>
                </a:solidFill>
              </a:rPr>
              <a:t>Příklad</a:t>
            </a:r>
          </a:p>
          <a:p>
            <a:pPr>
              <a:buClrTx/>
            </a:pPr>
            <a:r>
              <a:rPr lang="cs-CZ" sz="2800" dirty="0" smtClean="0">
                <a:solidFill>
                  <a:schemeClr val="tx1"/>
                </a:solidFill>
              </a:rPr>
              <a:t>Vložit komentář – pod kartou Revize</a:t>
            </a:r>
            <a:endParaRPr lang="cs-CZ" sz="2800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800" dirty="0">
                <a:solidFill>
                  <a:schemeClr val="tx1"/>
                </a:solidFill>
              </a:rPr>
              <a:t>Vložit </a:t>
            </a:r>
            <a:r>
              <a:rPr lang="cs-CZ" sz="2800" dirty="0" smtClean="0">
                <a:solidFill>
                  <a:schemeClr val="tx1"/>
                </a:solidFill>
              </a:rPr>
              <a:t>obsah – pod kartou Reference</a:t>
            </a:r>
          </a:p>
          <a:p>
            <a:pPr>
              <a:buClrTx/>
            </a:pPr>
            <a:r>
              <a:rPr lang="cs-CZ" sz="2800" dirty="0" smtClean="0">
                <a:solidFill>
                  <a:schemeClr val="tx1"/>
                </a:solidFill>
              </a:rPr>
              <a:t>Další odkazy na této kartě: citace, křížové odkazy, titulky pod objekty, poznámky pod čarou 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4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2492375"/>
            <a:ext cx="7067550" cy="706438"/>
          </a:xfrm>
          <a:ln/>
        </p:spPr>
        <p:txBody>
          <a:bodyPr/>
          <a:lstStyle/>
          <a:p>
            <a:pPr algn="l">
              <a:lnSpc>
                <a:spcPct val="100000"/>
              </a:lnSpc>
              <a:buClr>
                <a:srgbClr val="00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err="1">
                <a:solidFill>
                  <a:schemeClr val="tx1"/>
                </a:solidFill>
                <a:effectLst/>
              </a:rPr>
              <a:t>Vyhledání</a:t>
            </a:r>
            <a:r>
              <a:rPr lang="en-GB" sz="3200" dirty="0">
                <a:solidFill>
                  <a:schemeClr val="tx1"/>
                </a:solidFill>
                <a:effectLst/>
              </a:rPr>
              <a:t>, </a:t>
            </a:r>
            <a:r>
              <a:rPr lang="en-GB" sz="3200" dirty="0" err="1">
                <a:solidFill>
                  <a:schemeClr val="tx1"/>
                </a:solidFill>
                <a:effectLst/>
              </a:rPr>
              <a:t>náhrada</a:t>
            </a:r>
            <a:r>
              <a:rPr lang="en-GB" sz="4000" dirty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3273425"/>
            <a:ext cx="6753225" cy="2289175"/>
          </a:xfrm>
          <a:ln/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700"/>
              </a:spcBef>
              <a:buClr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solidFill>
                  <a:schemeClr val="tx1"/>
                </a:solidFill>
              </a:rPr>
              <a:t>Úpravy</a:t>
            </a:r>
            <a:r>
              <a:rPr lang="en-GB" sz="2800" dirty="0">
                <a:solidFill>
                  <a:schemeClr val="tx1"/>
                </a:solidFill>
              </a:rPr>
              <a:t>     -	</a:t>
            </a:r>
            <a:r>
              <a:rPr lang="en-GB" sz="2800" dirty="0" err="1">
                <a:solidFill>
                  <a:schemeClr val="tx1"/>
                </a:solidFill>
              </a:rPr>
              <a:t>Najít</a:t>
            </a:r>
            <a:endParaRPr lang="en-GB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700"/>
              </a:spcBef>
              <a:buClr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	</a:t>
            </a:r>
            <a:r>
              <a:rPr lang="en-GB" sz="2800" dirty="0" err="1">
                <a:solidFill>
                  <a:schemeClr val="tx1"/>
                </a:solidFill>
              </a:rPr>
              <a:t>Nahradit</a:t>
            </a:r>
            <a:endParaRPr lang="en-GB" sz="2800" dirty="0">
              <a:solidFill>
                <a:schemeClr val="tx1"/>
              </a:solidFill>
            </a:endParaRPr>
          </a:p>
          <a:p>
            <a:pPr marL="0" indent="0">
              <a:lnSpc>
                <a:spcPct val="80000"/>
              </a:lnSpc>
              <a:spcBef>
                <a:spcPts val="700"/>
              </a:spcBef>
              <a:buClr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	</a:t>
            </a:r>
            <a:r>
              <a:rPr lang="en-GB" sz="2800" dirty="0" err="1">
                <a:solidFill>
                  <a:schemeClr val="tx1"/>
                </a:solidFill>
              </a:rPr>
              <a:t>Přejít</a:t>
            </a:r>
            <a:r>
              <a:rPr lang="en-GB" sz="2800" dirty="0">
                <a:solidFill>
                  <a:schemeClr val="tx1"/>
                </a:solidFill>
              </a:rPr>
              <a:t> </a:t>
            </a:r>
            <a:r>
              <a:rPr lang="en-GB" sz="2800" dirty="0" err="1">
                <a:solidFill>
                  <a:schemeClr val="tx1"/>
                </a:solidFill>
              </a:rPr>
              <a:t>na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23850" y="53116"/>
            <a:ext cx="8496621" cy="13002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152280" rIns="90000" bIns="38160" anchor="ctr">
            <a:spAutoFit/>
          </a:bodyPr>
          <a:lstStyle/>
          <a:p>
            <a:pPr algn="ctr">
              <a:lnSpc>
                <a:spcPct val="100000"/>
              </a:lnSpc>
              <a:buClr>
                <a:srgbClr val="00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err="1">
                <a:solidFill>
                  <a:schemeClr val="tx1"/>
                </a:solidFill>
              </a:rPr>
              <a:t>Operace</a:t>
            </a:r>
            <a:r>
              <a:rPr lang="en-GB" sz="3600" b="1" dirty="0">
                <a:solidFill>
                  <a:schemeClr val="tx1"/>
                </a:solidFill>
              </a:rPr>
              <a:t> se </a:t>
            </a:r>
            <a:r>
              <a:rPr lang="en-GB" sz="3600" b="1" dirty="0" err="1" smtClean="0">
                <a:solidFill>
                  <a:schemeClr val="tx1"/>
                </a:solidFill>
              </a:rPr>
              <a:t>schránkou</a:t>
            </a:r>
            <a:r>
              <a:rPr lang="cs-CZ" sz="3600" b="1" dirty="0" smtClean="0">
                <a:solidFill>
                  <a:schemeClr val="tx1"/>
                </a:solidFill>
              </a:rPr>
              <a:t> a navigace</a:t>
            </a:r>
            <a:endParaRPr lang="en-GB" sz="3600" dirty="0"/>
          </a:p>
          <a:p>
            <a:pPr eaLnBrk="0" hangingPunct="0"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3600" dirty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971550" y="1196975"/>
            <a:ext cx="79216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cs-CZ" sz="2800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Kopírování v textu – kopírovat, vyjmout, vložit</a:t>
            </a:r>
          </a:p>
          <a:p>
            <a:pPr>
              <a:buFont typeface="Arial" charset="0"/>
              <a:buChar char="•"/>
            </a:pPr>
            <a:r>
              <a:rPr lang="cs-CZ" sz="2800" dirty="0">
                <a:solidFill>
                  <a:schemeClr val="tx1"/>
                </a:solidFill>
              </a:rPr>
              <a:t> Editace textu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671002"/>
            <a:ext cx="2370137" cy="201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5" y="3706949"/>
            <a:ext cx="4112815" cy="3101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35002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8013" cy="1343072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tx1"/>
                </a:solidFill>
                <a:effectLst/>
              </a:rPr>
              <a:t>Karta revize – jazyk, pravopis, zámek</a:t>
            </a:r>
            <a:br>
              <a:rPr lang="cs-CZ" sz="3600" b="1" dirty="0" smtClean="0">
                <a:solidFill>
                  <a:schemeClr val="tx1"/>
                </a:solidFill>
                <a:effectLst/>
              </a:rPr>
            </a:br>
            <a:r>
              <a:rPr lang="cs-CZ" sz="3600" b="1" dirty="0" smtClean="0">
                <a:solidFill>
                  <a:schemeClr val="tx1"/>
                </a:solidFill>
                <a:effectLst/>
              </a:rPr>
              <a:t>Automatické opravy</a:t>
            </a:r>
            <a:endParaRPr lang="cs-CZ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8013" cy="4057660"/>
          </a:xfrm>
        </p:spPr>
        <p:txBody>
          <a:bodyPr/>
          <a:lstStyle/>
          <a:p>
            <a:pPr>
              <a:lnSpc>
                <a:spcPct val="73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Nastavení </a:t>
            </a:r>
            <a:r>
              <a:rPr lang="cs-CZ" sz="2400" b="1" dirty="0" smtClean="0">
                <a:solidFill>
                  <a:schemeClr val="tx1"/>
                </a:solidFill>
              </a:rPr>
              <a:t>jazyka</a:t>
            </a:r>
            <a:endParaRPr lang="cs-CZ" sz="2400" b="1" dirty="0">
              <a:solidFill>
                <a:schemeClr val="tx1"/>
              </a:solidFill>
            </a:endParaRPr>
          </a:p>
          <a:p>
            <a:pPr lvl="1">
              <a:lnSpc>
                <a:spcPct val="73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Slouží k přípravě automatické kontroly pravopisu</a:t>
            </a:r>
          </a:p>
          <a:p>
            <a:pPr lvl="1">
              <a:lnSpc>
                <a:spcPct val="73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Nastavení záleží na použitém nastavení jazyka a klávesnice</a:t>
            </a:r>
          </a:p>
          <a:p>
            <a:pPr>
              <a:lnSpc>
                <a:spcPct val="73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Kontrola </a:t>
            </a:r>
            <a:r>
              <a:rPr lang="cs-CZ" sz="2400" b="1" dirty="0" smtClean="0">
                <a:solidFill>
                  <a:schemeClr val="tx1"/>
                </a:solidFill>
              </a:rPr>
              <a:t>pravopisu </a:t>
            </a:r>
            <a:endParaRPr lang="cs-CZ" sz="2400" b="1" dirty="0">
              <a:solidFill>
                <a:schemeClr val="tx1"/>
              </a:solidFill>
            </a:endParaRPr>
          </a:p>
          <a:p>
            <a:pPr lvl="1">
              <a:lnSpc>
                <a:spcPct val="73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Nastavení:– </a:t>
            </a:r>
            <a:r>
              <a:rPr lang="cs-CZ" sz="2000" dirty="0" smtClean="0">
                <a:solidFill>
                  <a:schemeClr val="tx1"/>
                </a:solidFill>
              </a:rPr>
              <a:t>Možnosti aplikace Word, kontrola pravopisu a mluvnice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Slovníky</a:t>
            </a:r>
            <a:endParaRPr lang="cs-CZ" sz="2400" b="1" dirty="0">
              <a:solidFill>
                <a:schemeClr val="tx1"/>
              </a:solidFill>
            </a:endParaRPr>
          </a:p>
          <a:p>
            <a:pPr lvl="1">
              <a:lnSpc>
                <a:spcPct val="73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Nastavení:– Možnosti aplikace Word, kontrola pravopisu a mluvnice  </a:t>
            </a:r>
            <a:r>
              <a:rPr lang="cs-CZ" sz="2000" dirty="0">
                <a:solidFill>
                  <a:schemeClr val="tx1"/>
                </a:solidFill>
              </a:rPr>
              <a:t>– vlastní slovníky</a:t>
            </a:r>
          </a:p>
          <a:p>
            <a:pPr lvl="1">
              <a:lnSpc>
                <a:spcPct val="73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Tezaurus – </a:t>
            </a:r>
            <a:r>
              <a:rPr lang="cs-CZ" sz="2000" dirty="0">
                <a:solidFill>
                  <a:schemeClr val="tx1"/>
                </a:solidFill>
              </a:rPr>
              <a:t>hledání synonym shift+F7</a:t>
            </a:r>
          </a:p>
          <a:p>
            <a:pPr>
              <a:lnSpc>
                <a:spcPct val="73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Zámek : ochrana proti změnám</a:t>
            </a:r>
          </a:p>
          <a:p>
            <a:pPr lvl="1">
              <a:lnSpc>
                <a:spcPct val="73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Revize – zamknout dokument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Automatické opravy</a:t>
            </a:r>
          </a:p>
          <a:p>
            <a:pPr lvl="1">
              <a:lnSpc>
                <a:spcPct val="73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Nastavení: Možnosti aplikace Word, kontrola pravopisu a mluvnice – možnosti automatických oprav</a:t>
            </a:r>
          </a:p>
          <a:p>
            <a:pPr lvl="1">
              <a:lnSpc>
                <a:spcPct val="73000"/>
              </a:lnSpc>
            </a:pPr>
            <a:r>
              <a:rPr lang="cs-CZ" sz="2000" dirty="0" smtClean="0">
                <a:solidFill>
                  <a:schemeClr val="tx1"/>
                </a:solidFill>
              </a:rPr>
              <a:t>Tři tipy: ©  </a:t>
            </a:r>
            <a:r>
              <a:rPr lang="cs-CZ" sz="2000" dirty="0" smtClean="0">
                <a:solidFill>
                  <a:schemeClr val="tx1"/>
                </a:solidFill>
                <a:sym typeface="Wingdings" pitchFamily="2" charset="2"/>
              </a:rPr>
              <a:t>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sym typeface="Wingdings" pitchFamily="2" charset="2"/>
              </a:rPr>
              <a:t> </a:t>
            </a:r>
            <a:endParaRPr lang="cs-CZ" sz="2000" dirty="0" smtClean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Font typeface="Arial" charset="0"/>
              <a:buNone/>
            </a:pP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31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649296"/>
            <a:ext cx="6242050" cy="562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7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33CC33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dirty="0">
                <a:solidFill>
                  <a:schemeClr val="tx1"/>
                </a:solidFill>
                <a:effectLst/>
              </a:rPr>
              <a:t>Práce se soubory</a:t>
            </a:r>
            <a:r>
              <a:rPr lang="cs-CZ" sz="3200" b="1" i="1" dirty="0">
                <a:solidFill>
                  <a:srgbClr val="33CC33"/>
                </a:solidFill>
              </a:rPr>
              <a:t>	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844675"/>
            <a:ext cx="8229600" cy="3197225"/>
          </a:xfrm>
          <a:ln/>
        </p:spPr>
        <p:txBody>
          <a:bodyPr/>
          <a:lstStyle/>
          <a:p>
            <a:pPr marL="898525" indent="-898525"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uložení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solidFill>
                  <a:schemeClr val="tx1"/>
                </a:solidFill>
              </a:rPr>
              <a:t>	otevření</a:t>
            </a: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solidFill>
                  <a:schemeClr val="tx1"/>
                </a:solidFill>
              </a:rPr>
              <a:t>	nástroje-možnosti ... ukládání</a:t>
            </a: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solidFill>
                  <a:schemeClr val="tx1"/>
                </a:solidFill>
              </a:rPr>
              <a:t>	nový soubor		dokument	*.</a:t>
            </a:r>
            <a:r>
              <a:rPr lang="cs-CZ" dirty="0" err="1" smtClean="0">
                <a:solidFill>
                  <a:schemeClr val="tx1"/>
                </a:solidFill>
              </a:rPr>
              <a:t>docx</a:t>
            </a:r>
            <a:endParaRPr lang="cs-CZ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>
                <a:solidFill>
                  <a:schemeClr val="tx1"/>
                </a:solidFill>
              </a:rPr>
              <a:t>					šablona	*.</a:t>
            </a:r>
            <a:r>
              <a:rPr lang="cs-CZ" dirty="0" err="1" smtClean="0">
                <a:solidFill>
                  <a:schemeClr val="tx1"/>
                </a:solidFill>
              </a:rPr>
              <a:t>dotx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					další</a:t>
            </a:r>
          </a:p>
          <a:p>
            <a:pPr>
              <a:lnSpc>
                <a:spcPct val="100000"/>
              </a:lnSpc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Různé volby ukládání a zabezpečení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894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Nastavení způsobu ukládání a možnosti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21BFA99-BE31-4255-9616-2CF03B73BB0E}" type="slidenum">
              <a:rPr lang="en-GB" smtClean="0"/>
              <a:pPr/>
              <a:t>25</a:t>
            </a:fld>
            <a:endParaRPr lang="en-GB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498" y="1683162"/>
            <a:ext cx="6879708" cy="503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6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C0F6404-CF62-40E3-91D0-D65222B32335}" type="slidenum">
              <a:rPr lang="en-GB" smtClean="0"/>
              <a:pPr/>
              <a:t>26</a:t>
            </a:fld>
            <a:endParaRPr lang="en-GB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352455"/>
            <a:ext cx="6527552" cy="5340724"/>
          </a:xfrm>
          <a:prstGeom prst="rect">
            <a:avLst/>
          </a:prstGeom>
        </p:spPr>
      </p:pic>
      <p:sp>
        <p:nvSpPr>
          <p:cNvPr id="6" name="Nadpis 3"/>
          <p:cNvSpPr txBox="1">
            <a:spLocks/>
          </p:cNvSpPr>
          <p:nvPr/>
        </p:nvSpPr>
        <p:spPr>
          <a:xfrm>
            <a:off x="428596" y="285728"/>
            <a:ext cx="8228013" cy="1735138"/>
          </a:xfrm>
          <a:prstGeom prst="rect">
            <a:avLst/>
          </a:prstGeom>
        </p:spPr>
        <p:txBody>
          <a:bodyPr/>
          <a:lstStyle>
            <a:lvl1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36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b="1" kern="0" smtClean="0">
                <a:solidFill>
                  <a:schemeClr val="tx1"/>
                </a:solidFill>
                <a:effectLst/>
              </a:rPr>
              <a:t>Nastavení způsobu ukládání a možnosti</a:t>
            </a:r>
            <a:endParaRPr lang="cs-CZ" b="1" kern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274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1635125"/>
            <a:ext cx="7772400" cy="133985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800" b="1" dirty="0" err="1">
                <a:solidFill>
                  <a:schemeClr val="tx1"/>
                </a:solidFill>
                <a:effectLst/>
              </a:rPr>
              <a:t>Děkuji</a:t>
            </a:r>
            <a:r>
              <a:rPr lang="en-GB" sz="48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4800" b="1" dirty="0" err="1">
                <a:solidFill>
                  <a:schemeClr val="tx1"/>
                </a:solidFill>
                <a:effectLst/>
              </a:rPr>
              <a:t>Vám</a:t>
            </a:r>
            <a:r>
              <a:rPr lang="en-GB" sz="48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4800" b="1" dirty="0" err="1">
                <a:solidFill>
                  <a:schemeClr val="tx1"/>
                </a:solidFill>
                <a:effectLst/>
              </a:rPr>
              <a:t>za</a:t>
            </a:r>
            <a:r>
              <a:rPr lang="en-GB" sz="48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4800" b="1" dirty="0" err="1">
                <a:solidFill>
                  <a:schemeClr val="tx1"/>
                </a:solidFill>
                <a:effectLst/>
              </a:rPr>
              <a:t>pozornost</a:t>
            </a:r>
            <a:endParaRPr lang="en-GB" sz="4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371600" y="3429000"/>
            <a:ext cx="6400800" cy="1752600"/>
          </a:xfrm>
          <a:prstGeom prst="rect">
            <a:avLst/>
          </a:prstGeom>
          <a:noFill/>
          <a:ln/>
        </p:spPr>
        <p:txBody>
          <a:bodyPr lIns="90000" tIns="46800" rIns="90000" bIns="46800"/>
          <a:lstStyle/>
          <a:p>
            <a:pPr marL="0" indent="0" algn="ctr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Otázky</a:t>
            </a:r>
            <a:r>
              <a:rPr lang="en-GB" b="1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71A238C-3D27-48C6-B971-C30274AE71AF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7758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err="1">
                <a:solidFill>
                  <a:schemeClr val="tx1"/>
                </a:solidFill>
                <a:effectLst/>
              </a:rPr>
              <a:t>Textové</a:t>
            </a:r>
            <a:r>
              <a:rPr lang="en-GB" sz="3600" b="1" dirty="0">
                <a:solidFill>
                  <a:schemeClr val="tx1"/>
                </a:solidFill>
                <a:effectLst/>
              </a:rPr>
              <a:t> </a:t>
            </a:r>
            <a:r>
              <a:rPr lang="en-GB" sz="3600" b="1" dirty="0" err="1">
                <a:solidFill>
                  <a:schemeClr val="tx1"/>
                </a:solidFill>
                <a:effectLst/>
              </a:rPr>
              <a:t>editory</a:t>
            </a:r>
            <a:r>
              <a:rPr lang="en-GB" sz="3200" b="1" dirty="0"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27584" y="1383680"/>
            <a:ext cx="6337300" cy="965200"/>
          </a:xfrm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>
                <a:solidFill>
                  <a:schemeClr val="tx1"/>
                </a:solidFill>
              </a:rPr>
              <a:t>Slouží k editaci textů v dokumentech ale také v různých konfiguračních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800" dirty="0">
                <a:solidFill>
                  <a:schemeClr val="tx1"/>
                </a:solidFill>
              </a:rPr>
              <a:t>souborech</a:t>
            </a:r>
            <a:r>
              <a:rPr lang="en-GB" sz="2400" dirty="0">
                <a:solidFill>
                  <a:schemeClr val="tx1"/>
                </a:solidFill>
              </a:rPr>
              <a:t>	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FF0000"/>
                </a:solidFill>
              </a:rPr>
              <a:t>MS </a:t>
            </a:r>
            <a:r>
              <a:rPr lang="en-GB" dirty="0" smtClean="0">
                <a:solidFill>
                  <a:srgbClr val="FF0000"/>
                </a:solidFill>
              </a:rPr>
              <a:t>DOS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první a nejjednodušší</a:t>
            </a:r>
            <a:r>
              <a:rPr lang="en-GB" sz="2400" dirty="0" smtClean="0">
                <a:solidFill>
                  <a:schemeClr val="tx1"/>
                </a:solidFill>
              </a:rPr>
              <a:t>   </a:t>
            </a:r>
            <a:r>
              <a:rPr lang="cs-CZ" sz="2400" dirty="0" smtClean="0">
                <a:solidFill>
                  <a:schemeClr val="tx1"/>
                </a:solidFill>
              </a:rPr>
              <a:t>nyní </a:t>
            </a:r>
            <a:r>
              <a:rPr lang="cs-CZ" sz="2400" dirty="0" err="1" smtClean="0">
                <a:solidFill>
                  <a:schemeClr val="tx1"/>
                </a:solidFill>
              </a:rPr>
              <a:t>Notepad</a:t>
            </a:r>
            <a:r>
              <a:rPr lang="cs-CZ" sz="2400" dirty="0" smtClean="0">
                <a:solidFill>
                  <a:schemeClr val="tx1"/>
                </a:solidFill>
              </a:rPr>
              <a:t>     *.</a:t>
            </a:r>
            <a:r>
              <a:rPr lang="cs-CZ" sz="2400" dirty="0" err="1" smtClean="0">
                <a:solidFill>
                  <a:schemeClr val="tx1"/>
                </a:solidFill>
              </a:rPr>
              <a:t>txt</a:t>
            </a:r>
            <a:r>
              <a:rPr lang="en-GB" sz="24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97969" y="3645842"/>
            <a:ext cx="8137525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457200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 smtClean="0">
                <a:solidFill>
                  <a:srgbClr val="FF0000"/>
                </a:solidFill>
              </a:rPr>
              <a:t>Od </a:t>
            </a:r>
            <a:r>
              <a:rPr lang="en-GB" sz="3200" dirty="0" smtClean="0">
                <a:solidFill>
                  <a:srgbClr val="FF0000"/>
                </a:solidFill>
              </a:rPr>
              <a:t>Windows</a:t>
            </a:r>
            <a:r>
              <a:rPr lang="en-GB" sz="3200" dirty="0">
                <a:solidFill>
                  <a:srgbClr val="FF0000"/>
                </a:solidFill>
              </a:rPr>
              <a:t>, 3.11</a:t>
            </a:r>
            <a:r>
              <a:rPr lang="en-GB" sz="2000" dirty="0">
                <a:solidFill>
                  <a:srgbClr val="FFFFFF"/>
                </a:solidFill>
              </a:rPr>
              <a:t> </a:t>
            </a:r>
            <a:endParaRPr lang="cs-CZ" sz="2000" dirty="0">
              <a:solidFill>
                <a:srgbClr val="FFFFFF"/>
              </a:solidFill>
            </a:endParaRPr>
          </a:p>
          <a:p>
            <a:pPr marL="1371600" lvl="2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chemeClr val="tx1"/>
                </a:solidFill>
              </a:rPr>
              <a:t> Word        </a:t>
            </a: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chemeClr val="tx1"/>
                </a:solidFill>
              </a:rPr>
              <a:t>*.doc	</a:t>
            </a:r>
            <a:r>
              <a:rPr lang="cs-CZ" sz="2800" dirty="0" smtClean="0">
                <a:solidFill>
                  <a:schemeClr val="tx1"/>
                </a:solidFill>
              </a:rPr>
              <a:t>, *.</a:t>
            </a:r>
            <a:r>
              <a:rPr lang="cs-CZ" sz="2800" dirty="0" err="1" smtClean="0">
                <a:solidFill>
                  <a:schemeClr val="tx1"/>
                </a:solidFill>
              </a:rPr>
              <a:t>docx</a:t>
            </a:r>
            <a:endParaRPr lang="cs-CZ" sz="2800" dirty="0">
              <a:solidFill>
                <a:schemeClr val="tx1"/>
              </a:solidFill>
            </a:endParaRPr>
          </a:p>
          <a:p>
            <a:pPr marL="457200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 smtClean="0">
                <a:solidFill>
                  <a:srgbClr val="FF0000"/>
                </a:solidFill>
              </a:rPr>
              <a:t>Open Office X.Y.Z</a:t>
            </a:r>
            <a:endParaRPr lang="cs-CZ" sz="2800" dirty="0">
              <a:solidFill>
                <a:srgbClr val="FFFFFF"/>
              </a:solidFill>
            </a:endParaRPr>
          </a:p>
          <a:p>
            <a:pPr marL="1371600" lvl="2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Writer</a:t>
            </a:r>
            <a:r>
              <a:rPr lang="cs-CZ" sz="2800" dirty="0">
                <a:solidFill>
                  <a:schemeClr val="tx1"/>
                </a:solidFill>
              </a:rPr>
              <a:t>		*.</a:t>
            </a:r>
            <a:r>
              <a:rPr lang="cs-CZ" sz="2800" dirty="0" err="1">
                <a:solidFill>
                  <a:schemeClr val="tx1"/>
                </a:solidFill>
              </a:rPr>
              <a:t>sxw</a:t>
            </a:r>
            <a:r>
              <a:rPr lang="cs-CZ" sz="2800" dirty="0">
                <a:solidFill>
                  <a:schemeClr val="tx1"/>
                </a:solidFill>
              </a:rPr>
              <a:t> *.</a:t>
            </a:r>
            <a:r>
              <a:rPr lang="cs-CZ" sz="2800" dirty="0" err="1">
                <a:solidFill>
                  <a:schemeClr val="tx1"/>
                </a:solidFill>
              </a:rPr>
              <a:t>odt</a:t>
            </a:r>
            <a:r>
              <a:rPr lang="cs-CZ" sz="2800" dirty="0">
                <a:solidFill>
                  <a:schemeClr val="tx1"/>
                </a:solidFill>
              </a:rPr>
              <a:t> a všechny</a:t>
            </a:r>
            <a:br>
              <a:rPr lang="cs-CZ" sz="2800" dirty="0">
                <a:solidFill>
                  <a:schemeClr val="tx1"/>
                </a:solidFill>
              </a:rPr>
            </a:br>
            <a:r>
              <a:rPr lang="cs-CZ" sz="2800" dirty="0">
                <a:solidFill>
                  <a:srgbClr val="FFFFFF"/>
                </a:solidFill>
              </a:rPr>
              <a:t>	</a:t>
            </a:r>
            <a:r>
              <a:rPr lang="cs-CZ" sz="2800" dirty="0" smtClean="0">
                <a:solidFill>
                  <a:srgbClr val="FFFFFF"/>
                </a:solidFill>
              </a:rPr>
              <a:t>            </a:t>
            </a:r>
            <a:r>
              <a:rPr lang="cs-CZ" sz="2800" dirty="0">
                <a:solidFill>
                  <a:srgbClr val="FFFFFF"/>
                </a:solidFill>
              </a:rPr>
              <a:t>typy </a:t>
            </a:r>
            <a:r>
              <a:rPr lang="cs-CZ" sz="2800" dirty="0" smtClean="0">
                <a:solidFill>
                  <a:srgbClr val="FFFFFF"/>
                </a:solidFill>
              </a:rPr>
              <a:t>MS</a:t>
            </a:r>
          </a:p>
          <a:p>
            <a:pPr marL="457200" lvl="2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 err="1" smtClean="0">
                <a:solidFill>
                  <a:srgbClr val="FF0000"/>
                </a:solidFill>
              </a:rPr>
              <a:t>Libre</a:t>
            </a:r>
            <a:r>
              <a:rPr lang="cs-CZ" sz="3200" dirty="0" smtClean="0">
                <a:solidFill>
                  <a:srgbClr val="FF0000"/>
                </a:solidFill>
              </a:rPr>
              <a:t> Office 5.4.2</a:t>
            </a:r>
          </a:p>
          <a:p>
            <a:pPr marL="1371600" lvl="4" indent="-457200">
              <a:lnSpc>
                <a:spcPct val="8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  <a:tabLst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800" dirty="0" err="1" smtClean="0">
                <a:solidFill>
                  <a:schemeClr val="tx1"/>
                </a:solidFill>
              </a:rPr>
              <a:t>LibreOffice</a:t>
            </a:r>
            <a:r>
              <a:rPr lang="cs-CZ" sz="2800" dirty="0" smtClean="0">
                <a:solidFill>
                  <a:schemeClr val="tx1"/>
                </a:solidFill>
              </a:rPr>
              <a:t> Writer všechny formáty </a:t>
            </a:r>
            <a:r>
              <a:rPr lang="cs-CZ" sz="2800" dirty="0">
                <a:solidFill>
                  <a:srgbClr val="FFFFFF"/>
                </a:solidFill>
              </a:rPr>
              <a:t>	</a:t>
            </a:r>
            <a:r>
              <a:rPr lang="cs-CZ" sz="2800" dirty="0" smtClean="0">
                <a:solidFill>
                  <a:srgbClr val="FFFFFF"/>
                </a:solidFill>
              </a:rPr>
              <a:t>					</a:t>
            </a:r>
            <a:br>
              <a:rPr lang="cs-CZ" sz="2800" dirty="0" smtClean="0">
                <a:solidFill>
                  <a:srgbClr val="FFFFFF"/>
                </a:solidFill>
              </a:rPr>
            </a:br>
            <a:endParaRPr lang="en-GB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396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tx1"/>
                </a:solidFill>
                <a:effectLst/>
              </a:rPr>
              <a:t>Textové editory II.</a:t>
            </a:r>
            <a:endParaRPr lang="en-US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643966" cy="4968552"/>
          </a:xfrm>
          <a:ln/>
        </p:spPr>
        <p:txBody>
          <a:bodyPr/>
          <a:lstStyle/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FF0000"/>
                </a:solidFill>
              </a:rPr>
              <a:t>Windows 95,98,2000,XP</a:t>
            </a:r>
            <a:r>
              <a:rPr lang="cs-CZ" dirty="0" smtClean="0">
                <a:solidFill>
                  <a:srgbClr val="FF0000"/>
                </a:solidFill>
              </a:rPr>
              <a:t>,Vista, W7,W8, W10</a:t>
            </a:r>
            <a:endParaRPr lang="en-GB" dirty="0">
              <a:solidFill>
                <a:srgbClr val="FF0000"/>
              </a:solidFill>
            </a:endParaRP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rgbClr val="FF0000"/>
                </a:solidFill>
              </a:rPr>
              <a:t>Poznámkový blok</a:t>
            </a:r>
            <a:r>
              <a:rPr lang="en-GB" sz="2800" dirty="0">
                <a:solidFill>
                  <a:schemeClr val="tx1"/>
                </a:solidFill>
              </a:rPr>
              <a:t>		*.txt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	</a:t>
            </a:r>
            <a:r>
              <a:rPr lang="cs-CZ" sz="2800" dirty="0" smtClean="0">
                <a:solidFill>
                  <a:schemeClr val="tx1"/>
                </a:solidFill>
              </a:rPr>
              <a:t>Editace prostého textu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rgbClr val="FF0000"/>
                </a:solidFill>
              </a:rPr>
              <a:t>WordPad</a:t>
            </a:r>
            <a:r>
              <a:rPr lang="en-GB" sz="2800" dirty="0">
                <a:solidFill>
                  <a:schemeClr val="tx1"/>
                </a:solidFill>
              </a:rPr>
              <a:t>			</a:t>
            </a: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chemeClr val="tx1"/>
                </a:solidFill>
              </a:rPr>
              <a:t>*.rtf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</a:t>
            </a:r>
            <a:r>
              <a:rPr lang="en-GB" sz="2800" dirty="0" smtClean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Editace textu, Formátování písma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rgbClr val="FF0000"/>
                </a:solidFill>
              </a:rPr>
              <a:t>Word	</a:t>
            </a:r>
            <a:r>
              <a:rPr lang="cs-CZ" sz="2800" dirty="0" smtClean="0">
                <a:solidFill>
                  <a:srgbClr val="FF0000"/>
                </a:solidFill>
              </a:rPr>
              <a:t> 2003</a:t>
            </a:r>
            <a:r>
              <a:rPr lang="en-GB" sz="2800" dirty="0">
                <a:solidFill>
                  <a:schemeClr val="tx1"/>
                </a:solidFill>
              </a:rPr>
              <a:t>		</a:t>
            </a:r>
            <a:r>
              <a:rPr lang="cs-CZ" sz="2800" dirty="0">
                <a:solidFill>
                  <a:schemeClr val="tx1"/>
                </a:solidFill>
              </a:rPr>
              <a:t>	</a:t>
            </a:r>
            <a:r>
              <a:rPr lang="en-GB" sz="2800" dirty="0">
                <a:solidFill>
                  <a:schemeClr val="tx1"/>
                </a:solidFill>
              </a:rPr>
              <a:t>*.doc, *.dot, </a:t>
            </a:r>
            <a:r>
              <a:rPr lang="cs-CZ" sz="2800" dirty="0">
                <a:solidFill>
                  <a:schemeClr val="tx1"/>
                </a:solidFill>
              </a:rPr>
              <a:t>		</a:t>
            </a:r>
            <a:r>
              <a:rPr lang="cs-CZ" sz="2800" dirty="0" smtClean="0">
                <a:solidFill>
                  <a:schemeClr val="tx1"/>
                </a:solidFill>
              </a:rPr>
              <a:t>plné funkce, dále	rozvíjené 		ve</a:t>
            </a:r>
            <a:r>
              <a:rPr lang="cs-CZ" sz="2800" dirty="0">
                <a:solidFill>
                  <a:schemeClr val="tx1"/>
                </a:solidFill>
              </a:rPr>
              <a:t>			</a:t>
            </a:r>
            <a:r>
              <a:rPr lang="en-GB" sz="2800" dirty="0">
                <a:solidFill>
                  <a:schemeClr val="tx1"/>
                </a:solidFill>
              </a:rPr>
              <a:t>*.</a:t>
            </a:r>
            <a:r>
              <a:rPr lang="en-GB" sz="2800" dirty="0" err="1">
                <a:solidFill>
                  <a:schemeClr val="tx1"/>
                </a:solidFill>
              </a:rPr>
              <a:t>htm</a:t>
            </a:r>
            <a:r>
              <a:rPr lang="cs-CZ" sz="2800" dirty="0">
                <a:solidFill>
                  <a:schemeClr val="tx1"/>
                </a:solidFill>
              </a:rPr>
              <a:t> *.</a:t>
            </a:r>
            <a:r>
              <a:rPr lang="cs-CZ" sz="2800" dirty="0" err="1">
                <a:solidFill>
                  <a:schemeClr val="tx1"/>
                </a:solidFill>
              </a:rPr>
              <a:t>xml</a:t>
            </a:r>
            <a:r>
              <a:rPr lang="cs-CZ" sz="2800" dirty="0">
                <a:solidFill>
                  <a:schemeClr val="tx1"/>
                </a:solidFill>
              </a:rPr>
              <a:t> aj</a:t>
            </a:r>
            <a:r>
              <a:rPr lang="cs-CZ" sz="2800" dirty="0" smtClean="0">
                <a:solidFill>
                  <a:schemeClr val="tx1"/>
                </a:solidFill>
              </a:rPr>
              <a:t>. 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          </a:t>
            </a:r>
            <a:r>
              <a:rPr lang="cs-CZ" sz="2800" dirty="0" smtClean="0">
                <a:solidFill>
                  <a:srgbClr val="FF0000"/>
                </a:solidFill>
              </a:rPr>
              <a:t>Word 2007                   </a:t>
            </a:r>
            <a:r>
              <a:rPr lang="en-GB" sz="2800" dirty="0" smtClean="0">
                <a:solidFill>
                  <a:schemeClr val="tx1"/>
                </a:solidFill>
              </a:rPr>
              <a:t>*.doc</a:t>
            </a:r>
            <a:r>
              <a:rPr lang="cs-CZ" sz="2800" dirty="0" smtClean="0">
                <a:solidFill>
                  <a:schemeClr val="tx1"/>
                </a:solidFill>
              </a:rPr>
              <a:t>x</a:t>
            </a:r>
            <a:r>
              <a:rPr lang="en-GB" sz="2800" dirty="0" smtClean="0">
                <a:solidFill>
                  <a:schemeClr val="tx1"/>
                </a:solidFill>
              </a:rPr>
              <a:t>, *.dot</a:t>
            </a:r>
            <a:r>
              <a:rPr lang="cs-CZ" sz="2800" dirty="0" smtClean="0">
                <a:solidFill>
                  <a:schemeClr val="tx1"/>
                </a:solidFill>
              </a:rPr>
              <a:t>x a  další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          </a:t>
            </a:r>
            <a:r>
              <a:rPr lang="cs-CZ" sz="2800" dirty="0" smtClean="0">
                <a:solidFill>
                  <a:srgbClr val="FF0000"/>
                </a:solidFill>
              </a:rPr>
              <a:t>Word 2010</a:t>
            </a:r>
            <a:r>
              <a:rPr lang="cs-CZ" sz="2800" dirty="0" smtClean="0">
                <a:solidFill>
                  <a:schemeClr val="tx1"/>
                </a:solidFill>
              </a:rPr>
              <a:t>			stejné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	</a:t>
            </a:r>
            <a:r>
              <a:rPr lang="cs-CZ" sz="2800" dirty="0" smtClean="0">
                <a:solidFill>
                  <a:srgbClr val="FF0000"/>
                </a:solidFill>
              </a:rPr>
              <a:t>Word 2013</a:t>
            </a:r>
            <a:r>
              <a:rPr lang="cs-CZ" sz="2800" dirty="0" smtClean="0">
                <a:solidFill>
                  <a:schemeClr val="tx1"/>
                </a:solidFill>
              </a:rPr>
              <a:t>			stejné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         Word 2016</a:t>
            </a:r>
            <a:r>
              <a:rPr lang="cs-CZ" sz="2800" dirty="0">
                <a:solidFill>
                  <a:schemeClr val="tx1"/>
                </a:solidFill>
              </a:rPr>
              <a:t>			stejné</a:t>
            </a: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cs-CZ" sz="2800" dirty="0" smtClean="0">
              <a:solidFill>
                <a:schemeClr val="tx1"/>
              </a:solidFill>
            </a:endParaRPr>
          </a:p>
          <a:p>
            <a:pPr>
              <a:buClrTx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cs-CZ" sz="2800" dirty="0" smtClean="0">
              <a:solidFill>
                <a:schemeClr val="tx1"/>
              </a:solidFill>
            </a:endParaRPr>
          </a:p>
          <a:p>
            <a:pPr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1600" dirty="0" smtClean="0">
                <a:solidFill>
                  <a:schemeClr val="tx1"/>
                </a:solidFill>
              </a:rPr>
              <a:t>                      </a:t>
            </a:r>
            <a:endParaRPr lang="cs-CZ" sz="1600" b="1" dirty="0" smtClean="0">
              <a:solidFill>
                <a:schemeClr val="tx1"/>
              </a:solidFill>
            </a:endParaRPr>
          </a:p>
          <a:p>
            <a:pPr lvl="2"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cs-CZ" sz="2000" dirty="0"/>
          </a:p>
          <a:p>
            <a:pPr>
              <a:lnSpc>
                <a:spcPct val="100000"/>
              </a:lnSpc>
              <a:spcBef>
                <a:spcPts val="6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8013" cy="1735138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</a:rPr>
              <a:t>Struktura dokumentů: co je společné všem vyspělým editorům</a:t>
            </a:r>
            <a:endParaRPr lang="cs-CZ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675596"/>
            <a:ext cx="8228013" cy="405766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Dokument – souhrn textu seřazeného do určitých  částí, obrázků, grafů, atd., obecně objektů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Dokumenty se ukládají jako soubory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Hierarchie uvnitř dokumentů:</a:t>
            </a:r>
          </a:p>
          <a:p>
            <a:pPr lvl="1">
              <a:buClrTx/>
            </a:pPr>
            <a:r>
              <a:rPr lang="cs-CZ" b="1" dirty="0" smtClean="0">
                <a:solidFill>
                  <a:schemeClr val="tx1"/>
                </a:solidFill>
              </a:rPr>
              <a:t>Dokument</a:t>
            </a:r>
          </a:p>
          <a:p>
            <a:pPr lvl="2">
              <a:buClrTx/>
            </a:pPr>
            <a:r>
              <a:rPr lang="cs-CZ" b="1" dirty="0" smtClean="0">
                <a:solidFill>
                  <a:schemeClr val="tx1"/>
                </a:solidFill>
              </a:rPr>
              <a:t>Stránka  </a:t>
            </a:r>
            <a:r>
              <a:rPr lang="cs-CZ" dirty="0" smtClean="0">
                <a:solidFill>
                  <a:schemeClr val="tx1"/>
                </a:solidFill>
              </a:rPr>
              <a:t>v některých editorech je rovnocenná oddílu</a:t>
            </a:r>
          </a:p>
          <a:p>
            <a:pPr lvl="2">
              <a:buClrTx/>
            </a:pPr>
            <a:r>
              <a:rPr lang="cs-CZ" b="1" dirty="0" smtClean="0">
                <a:solidFill>
                  <a:schemeClr val="tx1"/>
                </a:solidFill>
              </a:rPr>
              <a:t>Oddíl</a:t>
            </a:r>
            <a:r>
              <a:rPr lang="cs-CZ" dirty="0" smtClean="0">
                <a:solidFill>
                  <a:schemeClr val="tx1"/>
                </a:solidFill>
              </a:rPr>
              <a:t>  - v jiných editorech  se může jmenovat jinak podstata je však společná.</a:t>
            </a:r>
          </a:p>
          <a:p>
            <a:pPr lvl="3">
              <a:buClrTx/>
            </a:pPr>
            <a:r>
              <a:rPr lang="cs-CZ" b="1" dirty="0" smtClean="0">
                <a:solidFill>
                  <a:schemeClr val="tx1"/>
                </a:solidFill>
              </a:rPr>
              <a:t>Odstavec  </a:t>
            </a:r>
            <a:r>
              <a:rPr lang="cs-CZ" dirty="0" smtClean="0">
                <a:solidFill>
                  <a:schemeClr val="tx1"/>
                </a:solidFill>
              </a:rPr>
              <a:t>základní formátovací jednotka</a:t>
            </a:r>
          </a:p>
          <a:p>
            <a:pPr lvl="4">
              <a:buClrTx/>
            </a:pPr>
            <a:r>
              <a:rPr lang="cs-CZ" b="1" dirty="0" smtClean="0">
                <a:solidFill>
                  <a:schemeClr val="tx1"/>
                </a:solidFill>
              </a:rPr>
              <a:t>Řádek</a:t>
            </a:r>
            <a:r>
              <a:rPr lang="cs-CZ" dirty="0" smtClean="0">
                <a:solidFill>
                  <a:schemeClr val="tx1"/>
                </a:solidFill>
              </a:rPr>
              <a:t> jako množina </a:t>
            </a:r>
            <a:r>
              <a:rPr lang="cs-CZ" b="1" dirty="0" smtClean="0">
                <a:solidFill>
                  <a:schemeClr val="tx1"/>
                </a:solidFill>
              </a:rPr>
              <a:t>Slov</a:t>
            </a:r>
          </a:p>
          <a:p>
            <a:pPr lvl="5">
              <a:buClrTx/>
            </a:pPr>
            <a:r>
              <a:rPr lang="cs-CZ" b="1" dirty="0" smtClean="0">
                <a:solidFill>
                  <a:schemeClr val="tx1"/>
                </a:solidFill>
              </a:rPr>
              <a:t>Znak	 </a:t>
            </a:r>
            <a:r>
              <a:rPr lang="cs-CZ" dirty="0" smtClean="0">
                <a:solidFill>
                  <a:schemeClr val="tx1"/>
                </a:solidFill>
              </a:rPr>
              <a:t>nejmenší formátovací jednotka</a:t>
            </a:r>
          </a:p>
          <a:p>
            <a:pPr lvl="2">
              <a:buClrTx/>
            </a:pPr>
            <a:r>
              <a:rPr lang="cs-CZ" dirty="0" smtClean="0">
                <a:solidFill>
                  <a:schemeClr val="tx1"/>
                </a:solidFill>
              </a:rPr>
              <a:t>Grafické objekty se vkládají zpravidla do odstavců nebo stran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effectLst/>
              </a:rPr>
              <a:t>Koncepce </a:t>
            </a:r>
            <a:r>
              <a:rPr lang="cs-CZ" b="1" dirty="0" smtClean="0">
                <a:solidFill>
                  <a:schemeClr val="tx1"/>
                </a:solidFill>
                <a:effectLst/>
              </a:rPr>
              <a:t>formátování a úprav dokumentu</a:t>
            </a: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Znak</a:t>
            </a:r>
            <a:r>
              <a:rPr lang="cs-CZ" sz="2400" dirty="0" smtClean="0">
                <a:solidFill>
                  <a:schemeClr val="tx1"/>
                </a:solidFill>
              </a:rPr>
              <a:t> - </a:t>
            </a:r>
            <a:r>
              <a:rPr lang="cs-CZ" sz="2400" b="1" dirty="0" smtClean="0">
                <a:solidFill>
                  <a:schemeClr val="tx1"/>
                </a:solidFill>
              </a:rPr>
              <a:t>Slovo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b="1" dirty="0" smtClean="0">
                <a:solidFill>
                  <a:schemeClr val="tx1"/>
                </a:solidFill>
              </a:rPr>
              <a:t>Řádek</a:t>
            </a:r>
            <a:r>
              <a:rPr lang="cs-CZ" sz="2400" dirty="0" smtClean="0">
                <a:solidFill>
                  <a:schemeClr val="tx1"/>
                </a:solidFill>
              </a:rPr>
              <a:t> : 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znakové formátování velikost písma, řez apod.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Odstavec</a:t>
            </a:r>
            <a:r>
              <a:rPr lang="cs-CZ" sz="2400" dirty="0">
                <a:solidFill>
                  <a:schemeClr val="tx1"/>
                </a:solidFill>
              </a:rPr>
              <a:t> – vlastní </a:t>
            </a:r>
            <a:r>
              <a:rPr lang="cs-CZ" sz="2400" dirty="0" smtClean="0">
                <a:solidFill>
                  <a:schemeClr val="tx1"/>
                </a:solidFill>
              </a:rPr>
              <a:t>formátování 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Zarovnání, číslování a další jako např. ohraničení</a:t>
            </a:r>
            <a:endParaRPr lang="cs-CZ" sz="20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Oddíl/ Stránka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– každý oddíl může mít jiné </a:t>
            </a:r>
            <a:r>
              <a:rPr lang="cs-CZ" sz="2400" dirty="0" smtClean="0">
                <a:solidFill>
                  <a:schemeClr val="tx1"/>
                </a:solidFill>
              </a:rPr>
              <a:t>formátování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Ohraničení, různá záhlaví, zápatí, číslování stran, orientace stránky, pozadí stránky atd.</a:t>
            </a:r>
          </a:p>
          <a:p>
            <a:pPr>
              <a:lnSpc>
                <a:spcPct val="90000"/>
              </a:lnSpc>
              <a:buClrTx/>
            </a:pPr>
            <a:r>
              <a:rPr lang="cs-CZ" sz="2400" b="1" dirty="0" smtClean="0">
                <a:solidFill>
                  <a:schemeClr val="tx1"/>
                </a:solidFill>
              </a:rPr>
              <a:t>Objekty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>
                <a:solidFill>
                  <a:schemeClr val="tx1"/>
                </a:solidFill>
              </a:rPr>
              <a:t>– vkládané do textu (mají své formátování a hladinu zobrazení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 smtClean="0">
                <a:solidFill>
                  <a:schemeClr val="tx1"/>
                </a:solidFill>
              </a:rPr>
              <a:t>Obrázky, ozdobná písma, grafické objekty (ve </a:t>
            </a:r>
            <a:r>
              <a:rPr lang="cs-CZ" sz="2000" dirty="0">
                <a:solidFill>
                  <a:schemeClr val="tx1"/>
                </a:solidFill>
              </a:rPr>
              <a:t>W</a:t>
            </a:r>
            <a:r>
              <a:rPr lang="cs-CZ" sz="2000" dirty="0" smtClean="0">
                <a:solidFill>
                  <a:schemeClr val="tx1"/>
                </a:solidFill>
              </a:rPr>
              <a:t>ordu </a:t>
            </a:r>
            <a:r>
              <a:rPr lang="cs-CZ" sz="2000" dirty="0" err="1" smtClean="0">
                <a:solidFill>
                  <a:schemeClr val="tx1"/>
                </a:solidFill>
              </a:rPr>
              <a:t>SmartArt</a:t>
            </a:r>
            <a:r>
              <a:rPr lang="cs-CZ" sz="2000" dirty="0" smtClean="0">
                <a:solidFill>
                  <a:schemeClr val="tx1"/>
                </a:solidFill>
              </a:rPr>
              <a:t> aj.)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Úpravy, které se projeví v celém dokumentu</a:t>
            </a:r>
            <a:r>
              <a:rPr lang="cs-CZ" sz="2400" dirty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Změna formátování stylu, změna rozteče tabulátorů,</a:t>
            </a:r>
            <a:br>
              <a:rPr lang="cs-CZ" sz="2000" dirty="0">
                <a:solidFill>
                  <a:schemeClr val="tx1"/>
                </a:solidFill>
              </a:rPr>
            </a:br>
            <a:r>
              <a:rPr lang="cs-CZ" sz="2000" dirty="0">
                <a:solidFill>
                  <a:schemeClr val="tx1"/>
                </a:solidFill>
              </a:rPr>
              <a:t>změny pozadí a motivů webových stránek a e-mailů</a:t>
            </a:r>
          </a:p>
          <a:p>
            <a:pPr>
              <a:lnSpc>
                <a:spcPct val="90000"/>
              </a:lnSpc>
              <a:buClrTx/>
            </a:pPr>
            <a:r>
              <a:rPr lang="cs-CZ" sz="2400" b="1" dirty="0">
                <a:solidFill>
                  <a:schemeClr val="tx1"/>
                </a:solidFill>
              </a:rPr>
              <a:t>Úpravy, které se projeví jen ve vybraném oddíle/stránce nebo v celém dokumentu</a:t>
            </a:r>
            <a:r>
              <a:rPr lang="cs-CZ" sz="2400" dirty="0">
                <a:solidFill>
                  <a:schemeClr val="tx1"/>
                </a:solidFill>
              </a:rPr>
              <a:t>:</a:t>
            </a:r>
          </a:p>
          <a:p>
            <a:pPr lvl="1">
              <a:lnSpc>
                <a:spcPct val="90000"/>
              </a:lnSpc>
              <a:buClrTx/>
            </a:pPr>
            <a:r>
              <a:rPr lang="cs-CZ" sz="2000" dirty="0">
                <a:solidFill>
                  <a:schemeClr val="tx1"/>
                </a:solidFill>
              </a:rPr>
              <a:t>Nastavení stránky, záhlaví a zápatí, stránkování, ohraničení stránky, vodotisk, zamknutí dokumentu</a:t>
            </a:r>
            <a:endParaRPr lang="en-US" sz="20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08AD0DEF-9917-40B0-90DC-50688EA54CBC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9600" y="2349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36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ctr" defTabSz="449263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defRPr sz="4400">
                <a:solidFill>
                  <a:srgbClr val="E3E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r>
              <a:rPr lang="cs-CZ" b="1" kern="0" dirty="0" smtClean="0">
                <a:solidFill>
                  <a:schemeClr val="tx1"/>
                </a:solidFill>
                <a:effectLst/>
              </a:rPr>
              <a:t>Koncepce formátování a úprav dokumentu II</a:t>
            </a:r>
            <a:endParaRPr lang="en-US" b="1" kern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56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852488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b="1" dirty="0" smtClean="0">
                <a:solidFill>
                  <a:schemeClr val="tx1"/>
                </a:solidFill>
                <a:effectLst/>
              </a:rPr>
              <a:t>Microsoft Office, Word</a:t>
            </a:r>
            <a:r>
              <a:rPr lang="cs-CZ" i="1" dirty="0" smtClean="0">
                <a:solidFill>
                  <a:srgbClr val="FF0000"/>
                </a:solidFill>
                <a:effectLst/>
              </a:rPr>
              <a:t>	</a:t>
            </a:r>
            <a:r>
              <a:rPr lang="cs-CZ" dirty="0" smtClean="0">
                <a:effectLst/>
              </a:rPr>
              <a:t> </a:t>
            </a:r>
            <a:endParaRPr lang="cs-CZ" dirty="0">
              <a:effectLst/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341438"/>
            <a:ext cx="8362950" cy="5072062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buClrTx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000" dirty="0" smtClean="0"/>
              <a:t>	</a:t>
            </a:r>
            <a:r>
              <a:rPr lang="cs-CZ" sz="2800" dirty="0" smtClean="0">
                <a:solidFill>
                  <a:schemeClr val="tx1"/>
                </a:solidFill>
              </a:rPr>
              <a:t>Kompletní zpracování dokumentů                                                                    	</a:t>
            </a:r>
            <a:r>
              <a:rPr lang="cs-CZ" sz="2000" dirty="0" smtClean="0">
                <a:solidFill>
                  <a:schemeClr val="tx1"/>
                </a:solidFill>
              </a:rPr>
              <a:t>				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000" b="1" dirty="0" smtClean="0">
                <a:solidFill>
                  <a:schemeClr val="tx1"/>
                </a:solidFill>
              </a:rPr>
              <a:t>	</a:t>
            </a:r>
            <a:r>
              <a:rPr lang="cs-CZ" sz="2400" dirty="0" smtClean="0">
                <a:solidFill>
                  <a:schemeClr val="tx1"/>
                </a:solidFill>
              </a:rPr>
              <a:t>Editace textu, odkazy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Formátování, písmo, odstavce, oddíly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b="1" dirty="0" smtClean="0">
                <a:solidFill>
                  <a:schemeClr val="tx1"/>
                </a:solidFill>
              </a:rPr>
              <a:t>	</a:t>
            </a:r>
            <a:r>
              <a:rPr lang="cs-CZ" sz="2400" dirty="0" smtClean="0">
                <a:solidFill>
                  <a:schemeClr val="tx1"/>
                </a:solidFill>
              </a:rPr>
              <a:t>Zpracování velkých dokumentů, seznamy</a:t>
            </a:r>
            <a:r>
              <a:rPr lang="cs-CZ" sz="2400" b="1" dirty="0" smtClean="0">
                <a:solidFill>
                  <a:schemeClr val="tx1"/>
                </a:solidFill>
              </a:rPr>
              <a:t>	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b="1" dirty="0" smtClean="0">
                <a:solidFill>
                  <a:schemeClr val="tx1"/>
                </a:solidFill>
              </a:rPr>
              <a:t>       </a:t>
            </a:r>
            <a:r>
              <a:rPr lang="cs-CZ" sz="2400" dirty="0" smtClean="0">
                <a:solidFill>
                  <a:schemeClr val="tx1"/>
                </a:solidFill>
              </a:rPr>
              <a:t>Tabulky, Grafy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       Grafické objekty, obrázky, kreslení	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Automatizace formátování - styly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Pravopis, sledování změn, automatické opravy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Šablony, formuláře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Dopisy, korespondence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	Makra, automatizace zpracování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2400" dirty="0" smtClean="0">
                <a:solidFill>
                  <a:schemeClr val="tx1"/>
                </a:solidFill>
              </a:rPr>
              <a:t>      Provázání na další programy sady Microsoft Office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smtClean="0">
                <a:solidFill>
                  <a:schemeClr val="tx1"/>
                </a:solidFill>
                <a:effectLst/>
              </a:rPr>
              <a:t>Word</a:t>
            </a:r>
            <a:r>
              <a:rPr lang="cs-CZ" sz="3600" b="1" dirty="0" smtClean="0">
                <a:solidFill>
                  <a:schemeClr val="tx1"/>
                </a:solidFill>
                <a:effectLst/>
              </a:rPr>
              <a:t> -</a:t>
            </a:r>
            <a:r>
              <a:rPr lang="en-GB" sz="36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cs-CZ" sz="3600" b="1" dirty="0" smtClean="0">
                <a:solidFill>
                  <a:schemeClr val="tx1"/>
                </a:solidFill>
                <a:effectLst/>
              </a:rPr>
              <a:t>Ú</a:t>
            </a:r>
            <a:r>
              <a:rPr lang="en-GB" sz="3600" b="1" dirty="0" err="1" smtClean="0">
                <a:solidFill>
                  <a:schemeClr val="tx1"/>
                </a:solidFill>
                <a:effectLst/>
              </a:rPr>
              <a:t>vod</a:t>
            </a:r>
            <a:endParaRPr lang="en-GB" sz="3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79388" y="1125538"/>
            <a:ext cx="6985000" cy="2808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E3E3FF"/>
              </a:buCl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000" b="1" dirty="0">
              <a:solidFill>
                <a:srgbClr val="33CC33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Vzhled obrazovky, přizpůsobení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>
                <a:solidFill>
                  <a:schemeClr val="tx1"/>
                </a:solidFill>
              </a:rPr>
              <a:t>Spuštění </a:t>
            </a:r>
            <a:r>
              <a:rPr lang="cs-CZ" sz="2800" dirty="0" smtClean="0">
                <a:solidFill>
                  <a:schemeClr val="tx1"/>
                </a:solidFill>
              </a:rPr>
              <a:t>programu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Psaní textu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Opravy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Nastavení možností programu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Práce se soubory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Vkládání textu a jiných objektů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Tx/>
              <a:buFont typeface="Arial" charset="0"/>
              <a:buChar char="•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cs-CZ" sz="2800" dirty="0" smtClean="0">
                <a:solidFill>
                  <a:schemeClr val="tx1"/>
                </a:solidFill>
              </a:rPr>
              <a:t>Formátování textů a objektů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4DA6230-87B8-49A1-BBBE-A1D07B3B4CCA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</TotalTime>
  <Words>633</Words>
  <Application>Microsoft Office PowerPoint</Application>
  <PresentationFormat>Předvádění na obrazovce (4:3)</PresentationFormat>
  <Paragraphs>201</Paragraphs>
  <Slides>27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Arial Unicode MS</vt:lpstr>
      <vt:lpstr>Arial</vt:lpstr>
      <vt:lpstr>StarSymbol</vt:lpstr>
      <vt:lpstr>Times New Roman</vt:lpstr>
      <vt:lpstr>Wingdings</vt:lpstr>
      <vt:lpstr>Výchozí návrh</vt:lpstr>
      <vt:lpstr>Výchozí návrh</vt:lpstr>
      <vt:lpstr>Informatika pro ekonomy I   Přednáška č. 7 </vt:lpstr>
      <vt:lpstr>Textové editory </vt:lpstr>
      <vt:lpstr>Textové editory </vt:lpstr>
      <vt:lpstr>Textové editory II.</vt:lpstr>
      <vt:lpstr>Struktura dokumentů: co je společné všem vyspělým editorům</vt:lpstr>
      <vt:lpstr>Koncepce formátování a úprav dokumentu</vt:lpstr>
      <vt:lpstr>Prezentace aplikace PowerPoint</vt:lpstr>
      <vt:lpstr>Microsoft Office, Word  </vt:lpstr>
      <vt:lpstr>Word - Úvod</vt:lpstr>
      <vt:lpstr>Prezentace aplikace PowerPoint</vt:lpstr>
      <vt:lpstr>Možnosti (aplikace Word) - příklad</vt:lpstr>
      <vt:lpstr>Panel Rychlý přístup</vt:lpstr>
      <vt:lpstr>Pás karet – co je na kartě (pojmy a názvy)</vt:lpstr>
      <vt:lpstr>Pás karet - karty</vt:lpstr>
      <vt:lpstr>Karta Zobrazení</vt:lpstr>
      <vt:lpstr>Pravítka, posuvníky a další</vt:lpstr>
      <vt:lpstr>Stavový řádek a jeho nastavení</vt:lpstr>
      <vt:lpstr>Podokno úloh,  help</vt:lpstr>
      <vt:lpstr>Zobrazení – sekce lupa </vt:lpstr>
      <vt:lpstr>Psaní textu</vt:lpstr>
      <vt:lpstr>Vyhledání, náhrada </vt:lpstr>
      <vt:lpstr>Karta revize – jazyk, pravopis, zámek Automatické opravy</vt:lpstr>
      <vt:lpstr>Prezentace aplikace PowerPoint</vt:lpstr>
      <vt:lpstr>Práce se soubory </vt:lpstr>
      <vt:lpstr>Nastavení způsobu ukládání a možnosti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Přenáška 4 Informatika A</dc:title>
  <dc:creator>Dominik Vymětal</dc:creator>
  <cp:keywords>PINA2008/2009</cp:keywords>
  <cp:lastModifiedBy>suchanek</cp:lastModifiedBy>
  <cp:revision>187</cp:revision>
  <dcterms:modified xsi:type="dcterms:W3CDTF">2018-11-04T10:25:57Z</dcterms:modified>
</cp:coreProperties>
</file>