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67" r:id="rId5"/>
    <p:sldId id="272" r:id="rId6"/>
    <p:sldId id="278" r:id="rId7"/>
    <p:sldId id="279" r:id="rId8"/>
    <p:sldId id="284" r:id="rId9"/>
    <p:sldId id="288" r:id="rId10"/>
    <p:sldId id="280" r:id="rId11"/>
    <p:sldId id="290" r:id="rId12"/>
    <p:sldId id="281" r:id="rId13"/>
    <p:sldId id="285" r:id="rId14"/>
    <p:sldId id="282" r:id="rId15"/>
    <p:sldId id="283" r:id="rId16"/>
    <p:sldId id="286" r:id="rId17"/>
    <p:sldId id="287" r:id="rId18"/>
    <p:sldId id="289" r:id="rId19"/>
    <p:sldId id="277" r:id="rId20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ja" initials="K" lastIdx="2" clrIdx="0">
    <p:extLst>
      <p:ext uri="{19B8F6BF-5375-455C-9EA6-DF929625EA0E}">
        <p15:presenceInfo xmlns:p15="http://schemas.microsoft.com/office/powerpoint/2012/main" userId="Ka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437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76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12DAD28-8B07-4277-B0B0-8B8C2435FE1C}" type="datetime1">
              <a:rPr lang="cs-CZ" smtClean="0"/>
              <a:t>12.11.2019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3A36C10-A9D4-4995-9BAF-95FBD77A724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3F937BA-C07C-4A24-8AB2-6A5140C3B2E3}" type="datetime1">
              <a:rPr lang="cs-CZ" smtClean="0"/>
              <a:t>12.11.2019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3AEF9EC-8318-4FF6-847E-A85BBD2B7E4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129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2333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3083767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72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9600" y="3386585"/>
            <a:ext cx="8229600" cy="13716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250680" y="365125"/>
            <a:ext cx="1645920" cy="5811838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95400" y="365125"/>
            <a:ext cx="7624664" cy="5811838"/>
          </a:xfrm>
        </p:spPr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3081528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12648" y="3388268"/>
            <a:ext cx="8229600" cy="13716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95401" y="1828800"/>
            <a:ext cx="4572000" cy="43481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24599" y="1828800"/>
            <a:ext cx="4572000" cy="43481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8448" y="1627258"/>
            <a:ext cx="45720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98448" y="2373284"/>
            <a:ext cx="4572000" cy="384048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27648" y="1627258"/>
            <a:ext cx="45720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27648" y="2373284"/>
            <a:ext cx="4572000" cy="384048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79330" y="457200"/>
            <a:ext cx="3603070" cy="155448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6490" y="685800"/>
            <a:ext cx="610222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79330" y="2101850"/>
            <a:ext cx="3603070" cy="18288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602736" cy="155448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82712" y="2101850"/>
            <a:ext cx="3602736" cy="18288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9419253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753532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lza.cz/nfc-art10866.htm" TargetMode="External"/><Relationship Id="rId3" Type="http://schemas.openxmlformats.org/officeDocument/2006/relationships/hyperlink" Target="http://nfcify.me/" TargetMode="External"/><Relationship Id="rId7" Type="http://schemas.openxmlformats.org/officeDocument/2006/relationships/hyperlink" Target="https://www.mobilmania.cz/clanky/staci-prilozit-nfc-a-jeho-vyuziti-v-praxi/sc-3-a-1325034/default.aspx" TargetMode="External"/><Relationship Id="rId2" Type="http://schemas.openxmlformats.org/officeDocument/2006/relationships/hyperlink" Target="http://www.nearfield.cz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zpravy.tiscali.cz/jednou-vam-vstreli-cip-pod-kuzi-stejne-jako-vasemu-psovi-317474" TargetMode="External"/><Relationship Id="rId5" Type="http://schemas.openxmlformats.org/officeDocument/2006/relationships/hyperlink" Target="https://www.smart-tec.com/cs/auto-id-svet/technologie-nfc" TargetMode="External"/><Relationship Id="rId10" Type="http://schemas.openxmlformats.org/officeDocument/2006/relationships/hyperlink" Target="https://cardhouse.cz/cs/blog/10-kreativnich-zpusobu-vyuziti-nfc-chytre-pripojeni-cehokoliv" TargetMode="External"/><Relationship Id="rId4" Type="http://schemas.openxmlformats.org/officeDocument/2006/relationships/hyperlink" Target="https://www.svetandroida.cz/bezdratove-technologie-nfc/" TargetMode="External"/><Relationship Id="rId9" Type="http://schemas.openxmlformats.org/officeDocument/2006/relationships/hyperlink" Target="https://www.lupa.cz/clanky/prvni-lide-v-cesku-maji-v-tele-cip-plati-s-nim-za-kafe-a-oteviraji-dvere/?fbclid=IwAR0AXxjtbTDL_wlB9Jl1ysuaEUO0a1-r4uxcaAQjuzrfyieVt_1jDcKSIww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20418" y="1533463"/>
            <a:ext cx="9475304" cy="3083767"/>
          </a:xfrm>
        </p:spPr>
        <p:txBody>
          <a:bodyPr rtlCol="0">
            <a:normAutofit fontScale="90000"/>
          </a:bodyPr>
          <a:lstStyle/>
          <a:p>
            <a:r>
              <a:rPr lang="cs-CZ" dirty="0"/>
              <a:t>Aktuální trendy bezdrátové komunikace </a:t>
            </a:r>
            <a:br>
              <a:rPr lang="cs-CZ" dirty="0"/>
            </a:br>
            <a:r>
              <a:rPr lang="cs-CZ" dirty="0"/>
              <a:t>na krátké vzdálenosti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588487" y="6506818"/>
            <a:ext cx="1696278" cy="258417"/>
          </a:xfrm>
        </p:spPr>
        <p:txBody>
          <a:bodyPr rtlCol="0">
            <a:normAutofit fontScale="62500" lnSpcReduction="20000"/>
          </a:bodyPr>
          <a:lstStyle/>
          <a:p>
            <a:pPr rtl="0"/>
            <a:r>
              <a:rPr lang="cs-CZ" dirty="0">
                <a:solidFill>
                  <a:schemeClr val="tx1"/>
                </a:solidFill>
              </a:rPr>
              <a:t>Karin Glacová</a:t>
            </a:r>
          </a:p>
        </p:txBody>
      </p:sp>
    </p:spTree>
    <p:extLst>
      <p:ext uri="{BB962C8B-B14F-4D97-AF65-F5344CB8AC3E}">
        <p14:creationId xmlns:p14="http://schemas.microsoft.com/office/powerpoint/2010/main" val="10518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9CE3D0-63A5-4B17-B6E0-D36F42A18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366" y="1460594"/>
            <a:ext cx="8229600" cy="1350973"/>
          </a:xfrm>
        </p:spPr>
        <p:txBody>
          <a:bodyPr/>
          <a:lstStyle/>
          <a:p>
            <a:r>
              <a:rPr lang="cs-CZ" dirty="0"/>
              <a:t>Platby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EC2C8A-01A7-40F5-AEA8-DF6187B53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8366" y="2908930"/>
            <a:ext cx="3087483" cy="2142207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cs-CZ" dirty="0"/>
              <a:t>Platební karta</a:t>
            </a:r>
          </a:p>
          <a:p>
            <a:pPr marL="342900" indent="-342900">
              <a:buFontTx/>
              <a:buChar char="-"/>
            </a:pPr>
            <a:r>
              <a:rPr lang="cs-CZ" dirty="0"/>
              <a:t>Telefon</a:t>
            </a:r>
          </a:p>
          <a:p>
            <a:pPr marL="342900" indent="-342900">
              <a:buFontTx/>
              <a:buChar char="-"/>
            </a:pPr>
            <a:r>
              <a:rPr lang="cs-CZ" dirty="0"/>
              <a:t>Hodinky</a:t>
            </a:r>
          </a:p>
          <a:p>
            <a:pPr marL="342900" indent="-342900">
              <a:buFontTx/>
              <a:buChar char="-"/>
            </a:pPr>
            <a:r>
              <a:rPr lang="cs-CZ" dirty="0"/>
              <a:t>Klíčenky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8D4A9AE-8473-4082-8A0D-35B858AA6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smtClean="0"/>
              <a:t>10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F4F2B40-6EE1-4B7D-9D2A-D7CD888C2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079" y="-1"/>
            <a:ext cx="3894921" cy="292119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9FB5C5E-B032-4FCB-9A60-FEBEA2541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7079" y="2637107"/>
            <a:ext cx="3894921" cy="214220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28A061-28D1-4340-A8F5-8A9EE4D37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7079" y="4667107"/>
            <a:ext cx="3894921" cy="219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8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1B0DDC-1B4D-4509-B585-5DE93F67D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1033537"/>
          </a:xfrm>
        </p:spPr>
        <p:txBody>
          <a:bodyPr/>
          <a:lstStyle/>
          <a:p>
            <a:r>
              <a:rPr lang="cs-CZ" dirty="0"/>
              <a:t>Marketing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B3C6A86-A0C9-4B9B-8D3F-490AA4CF7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1867528"/>
            <a:ext cx="8229600" cy="1371600"/>
          </a:xfrm>
        </p:spPr>
        <p:txBody>
          <a:bodyPr/>
          <a:lstStyle/>
          <a:p>
            <a:r>
              <a:rPr lang="cs-CZ" dirty="0"/>
              <a:t>- Vizitky, klíčenky, nálepky, PF </a:t>
            </a:r>
          </a:p>
          <a:p>
            <a:r>
              <a:rPr lang="cs-CZ" dirty="0"/>
              <a:t>- Vložený čip pojme až </a:t>
            </a:r>
            <a:r>
              <a:rPr lang="cs-CZ" b="1" dirty="0"/>
              <a:t>512 bytů</a:t>
            </a:r>
            <a:r>
              <a:rPr lang="cs-CZ" dirty="0"/>
              <a:t> informací (adresu, odkaz na web, atd.)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F18035-6C03-4364-8797-C66D64A01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smtClean="0"/>
              <a:t>11</a:t>
            </a:fld>
            <a:endParaRPr lang="cs-CZ" dirty="0"/>
          </a:p>
        </p:txBody>
      </p:sp>
      <p:pic>
        <p:nvPicPr>
          <p:cNvPr id="2050" name="Picture 2" descr="Image result for nfc business card&quot;">
            <a:extLst>
              <a:ext uri="{FF2B5EF4-FFF2-40B4-BE49-F238E27FC236}">
                <a16:creationId xmlns:a16="http://schemas.microsoft.com/office/drawing/2014/main" id="{C4AA9275-0B85-4E77-9D18-B2CC927DC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68" y="3974409"/>
            <a:ext cx="5371132" cy="208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of Step 5: Get Connected!">
            <a:extLst>
              <a:ext uri="{FF2B5EF4-FFF2-40B4-BE49-F238E27FC236}">
                <a16:creationId xmlns:a16="http://schemas.microsoft.com/office/drawing/2014/main" id="{186B0107-6391-4E5C-BF4E-1C4FA0CF1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647" y="3472971"/>
            <a:ext cx="4592485" cy="258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65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9B367A-B979-4401-A3C3-8EB25D1EA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2105012"/>
          </a:xfrm>
        </p:spPr>
        <p:txBody>
          <a:bodyPr/>
          <a:lstStyle/>
          <a:p>
            <a:r>
              <a:rPr lang="cs-CZ" dirty="0"/>
              <a:t>Domácí mazlíčci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45A1DAE-063D-4742-B5B6-A5AFC4D67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2568970"/>
            <a:ext cx="8229600" cy="1371600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cs-CZ" dirty="0"/>
              <a:t>Psí známky</a:t>
            </a:r>
          </a:p>
          <a:p>
            <a:pPr marL="342900" indent="-342900">
              <a:buFontTx/>
              <a:buChar char="-"/>
            </a:pPr>
            <a:r>
              <a:rPr lang="cs-CZ" dirty="0"/>
              <a:t>Čipování psů (RFID) </a:t>
            </a:r>
          </a:p>
          <a:p>
            <a:pPr marL="342900" indent="-34290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FBA616B-E95E-4C1C-BA12-85775E622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smtClean="0"/>
              <a:t>12</a:t>
            </a:fld>
            <a:endParaRPr lang="cs-CZ" dirty="0"/>
          </a:p>
        </p:txBody>
      </p:sp>
      <p:pic>
        <p:nvPicPr>
          <p:cNvPr id="3074" name="Picture 2" descr="NFC i pro naše domácí mazlíčky">
            <a:extLst>
              <a:ext uri="{FF2B5EF4-FFF2-40B4-BE49-F238E27FC236}">
                <a16:creationId xmlns:a16="http://schemas.microsoft.com/office/drawing/2014/main" id="{CB0FBA9F-7407-455D-80A6-6457CE761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148" y="463958"/>
            <a:ext cx="4463204" cy="247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73/2019 – ČIPOVÁNÍ PSŮ">
            <a:extLst>
              <a:ext uri="{FF2B5EF4-FFF2-40B4-BE49-F238E27FC236}">
                <a16:creationId xmlns:a16="http://schemas.microsoft.com/office/drawing/2014/main" id="{E3723400-C2C5-4AC9-9DB7-09CB4B461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148" y="3545486"/>
            <a:ext cx="4464924" cy="223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64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6816B5-84D5-4E75-980B-6ED2EE749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883505"/>
          </a:xfrm>
        </p:spPr>
        <p:txBody>
          <a:bodyPr/>
          <a:lstStyle/>
          <a:p>
            <a:r>
              <a:rPr lang="cs-CZ" dirty="0"/>
              <a:t>Čip v ruce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12A102E-CF8F-41BB-9DC5-F2BA819004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2A62A75-4BFA-4377-B171-AEA64684E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smtClean="0"/>
              <a:t>13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A4A249A-E248-44D3-B66B-92D6FA774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948" y="597586"/>
            <a:ext cx="6073360" cy="3611187"/>
          </a:xfrm>
          <a:prstGeom prst="rect">
            <a:avLst/>
          </a:prstGeom>
        </p:spPr>
      </p:pic>
      <p:pic>
        <p:nvPicPr>
          <p:cNvPr id="4098" name="Picture 2" descr="Jehla pro voperování čipu do těla.">
            <a:extLst>
              <a:ext uri="{FF2B5EF4-FFF2-40B4-BE49-F238E27FC236}">
                <a16:creationId xmlns:a16="http://schemas.microsoft.com/office/drawing/2014/main" id="{0BA0D6EF-3937-4C68-9E9B-93077619E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72" y="1432020"/>
            <a:ext cx="4814917" cy="361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A79A985-AFB1-4456-AA8F-4AB564DEE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132" y="2888604"/>
            <a:ext cx="4814917" cy="361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16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C43D16-1000-4D63-9B0B-D05D8D58A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883140"/>
          </a:xfrm>
        </p:spPr>
        <p:txBody>
          <a:bodyPr/>
          <a:lstStyle/>
          <a:p>
            <a:r>
              <a:rPr lang="cs-CZ" dirty="0"/>
              <a:t>Čip v ruce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0A28B58-D090-4AAE-810C-6061FDF76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1346815"/>
            <a:ext cx="10140884" cy="4798803"/>
          </a:xfrm>
        </p:spPr>
        <p:txBody>
          <a:bodyPr>
            <a:normAutofit/>
          </a:bodyPr>
          <a:lstStyle/>
          <a:p>
            <a:r>
              <a:rPr lang="cs-CZ" b="1" dirty="0"/>
              <a:t>Praha</a:t>
            </a:r>
            <a:r>
              <a:rPr lang="cs-CZ" dirty="0"/>
              <a:t> – Paralelní Polis</a:t>
            </a:r>
          </a:p>
          <a:p>
            <a:pPr marL="342900" indent="-342900">
              <a:buFontTx/>
              <a:buChar char="-"/>
            </a:pPr>
            <a:r>
              <a:rPr lang="cs-CZ" dirty="0"/>
              <a:t>K dispozici 880 bytů.</a:t>
            </a:r>
          </a:p>
          <a:p>
            <a:pPr marL="342900" indent="-342900">
              <a:buFontTx/>
              <a:buChar char="-"/>
            </a:pPr>
            <a:r>
              <a:rPr lang="cs-CZ" dirty="0"/>
              <a:t>Paměť je přepisovatelná (100 tisíc přepisů) a uložená data vydrží i deset let. </a:t>
            </a:r>
          </a:p>
          <a:p>
            <a:pPr marL="342900" indent="-342900">
              <a:buFontTx/>
              <a:buChar char="-"/>
            </a:pPr>
            <a:r>
              <a:rPr lang="cs-CZ" dirty="0"/>
              <a:t>Nabíjení probíhá skrze elektromagnetické pole čtečky při každém kontaktu.</a:t>
            </a:r>
          </a:p>
          <a:p>
            <a:pPr marL="342900" indent="-342900">
              <a:buFontTx/>
              <a:buChar char="-"/>
            </a:pPr>
            <a:r>
              <a:rPr lang="cs-CZ" dirty="0"/>
              <a:t>Zaplatit ve zdejší kavárně, otevřít zámek od dveří, bezkontaktní přihlášení do počítače</a:t>
            </a:r>
          </a:p>
          <a:p>
            <a:r>
              <a:rPr lang="cs-CZ" b="1" dirty="0"/>
              <a:t>Švédsko</a:t>
            </a:r>
          </a:p>
          <a:p>
            <a:pPr marL="342900" indent="-342900">
              <a:buFontTx/>
              <a:buChar char="-"/>
            </a:pPr>
            <a:r>
              <a:rPr lang="cs-CZ" dirty="0"/>
              <a:t>Pro zaměstnance (spustí tiskárnu), platba jízdenky na vlak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39FC82D-AD80-4344-A8E9-5071B4152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0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984D76-5C71-407B-908C-5AF09FBFF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967879"/>
          </a:xfrm>
        </p:spPr>
        <p:txBody>
          <a:bodyPr/>
          <a:lstStyle/>
          <a:p>
            <a:r>
              <a:rPr lang="cs-CZ" dirty="0"/>
              <a:t>Další trendy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20F3C3-258A-411B-B1FC-21891CB58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1590841"/>
            <a:ext cx="8229600" cy="2864393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cs-CZ" dirty="0"/>
              <a:t>Košile - značka </a:t>
            </a:r>
            <a:r>
              <a:rPr lang="cs-CZ" dirty="0" err="1"/>
              <a:t>Four</a:t>
            </a:r>
            <a:r>
              <a:rPr lang="cs-CZ" dirty="0"/>
              <a:t> </a:t>
            </a:r>
            <a:r>
              <a:rPr lang="cs-CZ" dirty="0" err="1"/>
              <a:t>Levent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cs-CZ" dirty="0"/>
              <a:t>Digitální tetování – 5 dní, odemykání telefonu</a:t>
            </a:r>
          </a:p>
          <a:p>
            <a:pPr marL="342900" indent="-342900">
              <a:buFontTx/>
              <a:buChar char="-"/>
            </a:pPr>
            <a:r>
              <a:rPr lang="cs-CZ" dirty="0"/>
              <a:t>Pračky -  nastavení a přidání programů</a:t>
            </a:r>
          </a:p>
          <a:p>
            <a:pPr marL="342900" indent="-342900">
              <a:buFontTx/>
              <a:buChar char="-"/>
            </a:pPr>
            <a:r>
              <a:rPr lang="cs-CZ" dirty="0"/>
              <a:t>Auta – odemknutí, nastartování</a:t>
            </a:r>
          </a:p>
          <a:p>
            <a:pPr marL="342900" indent="-342900">
              <a:buFontTx/>
              <a:buChar char="-"/>
            </a:pPr>
            <a:r>
              <a:rPr lang="cs-CZ" dirty="0"/>
              <a:t>Občanské průkazy – EU, od 2. srpna 2021</a:t>
            </a:r>
          </a:p>
          <a:p>
            <a:pPr marL="342900" indent="-342900">
              <a:buFontTx/>
              <a:buChar char="-"/>
            </a:pPr>
            <a:r>
              <a:rPr lang="cs-CZ" dirty="0"/>
              <a:t>Podložka </a:t>
            </a:r>
            <a:r>
              <a:rPr lang="cs-CZ" dirty="0" err="1"/>
              <a:t>Airex</a:t>
            </a:r>
            <a:endParaRPr lang="cs-CZ" dirty="0"/>
          </a:p>
          <a:p>
            <a:pPr marL="342900" indent="-342900">
              <a:buFontTx/>
              <a:buChar char="-"/>
            </a:pPr>
            <a:endParaRPr lang="cs-CZ" dirty="0"/>
          </a:p>
          <a:p>
            <a:pPr marL="342900" indent="-34290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60AAA92-B5F2-4053-AF30-D0660C678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smtClean="0"/>
              <a:t>15</a:t>
            </a:fld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2543A1-3E59-4AD3-8E47-16C9C8356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248" y="118727"/>
            <a:ext cx="28575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DC88C6B-6449-4A71-9115-CF208433E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0592" y="2225476"/>
            <a:ext cx="3772736" cy="129530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DF19599-8152-4B70-93E4-85DE9E8F4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592" y="3943329"/>
            <a:ext cx="3860907" cy="229308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F744388-1D55-4627-B4F1-2EB8455B66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5796" y="4604317"/>
            <a:ext cx="3337104" cy="18954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B9175D0-3A9F-40EB-9747-E38A9AB851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2324" y="4821321"/>
            <a:ext cx="2687798" cy="177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3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C92E55-CC79-44F1-9755-F69DF45CD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1166059"/>
          </a:xfrm>
        </p:spPr>
        <p:txBody>
          <a:bodyPr/>
          <a:lstStyle/>
          <a:p>
            <a:r>
              <a:rPr lang="cs-CZ" dirty="0"/>
              <a:t>Zdroje: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A27C428-F640-4054-AA7E-1AB7ABE16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2336504"/>
            <a:ext cx="8892859" cy="3851645"/>
          </a:xfrm>
        </p:spPr>
        <p:txBody>
          <a:bodyPr>
            <a:normAutofit fontScale="70000" lnSpcReduction="20000"/>
          </a:bodyPr>
          <a:lstStyle/>
          <a:p>
            <a:r>
              <a:rPr lang="cs-CZ" dirty="0">
                <a:hlinkClick r:id="rId2"/>
              </a:rPr>
              <a:t>http://www.nearfield.cz</a:t>
            </a:r>
            <a:endParaRPr lang="cs-CZ" dirty="0"/>
          </a:p>
          <a:p>
            <a:r>
              <a:rPr lang="cs-CZ" dirty="0">
                <a:hlinkClick r:id="rId3"/>
              </a:rPr>
              <a:t>http://nfcify.me/</a:t>
            </a:r>
            <a:endParaRPr lang="cs-CZ" dirty="0"/>
          </a:p>
          <a:p>
            <a:r>
              <a:rPr lang="cs-CZ" dirty="0">
                <a:hlinkClick r:id="rId4"/>
              </a:rPr>
              <a:t>https://www.svetandroida.cz/bezdratove-technologie-nfc/</a:t>
            </a:r>
            <a:endParaRPr lang="cs-CZ" dirty="0"/>
          </a:p>
          <a:p>
            <a:r>
              <a:rPr lang="cs-CZ" dirty="0">
                <a:hlinkClick r:id="rId5"/>
              </a:rPr>
              <a:t>https://www.smart-tec.com/cs/auto-id-svet/technologie-nfc</a:t>
            </a:r>
            <a:endParaRPr lang="cs-CZ" dirty="0"/>
          </a:p>
          <a:p>
            <a:r>
              <a:rPr lang="cs-CZ" dirty="0">
                <a:hlinkClick r:id="rId6"/>
              </a:rPr>
              <a:t>https://zpravy.tiscali.cz/jednou-vam-vstreli-cip-pod-kuzi-stejne-jako-vasemu-psovi-317474</a:t>
            </a:r>
            <a:endParaRPr lang="cs-CZ" dirty="0"/>
          </a:p>
          <a:p>
            <a:r>
              <a:rPr lang="cs-CZ" dirty="0">
                <a:hlinkClick r:id="rId7"/>
              </a:rPr>
              <a:t>https://www.mobilmania.cz/clanky/staci-prilozit-nfc-a-jeho-vyuziti-v-praxi/sc-3-a-1325034/default.aspx</a:t>
            </a:r>
            <a:endParaRPr lang="cs-CZ" dirty="0"/>
          </a:p>
          <a:p>
            <a:r>
              <a:rPr lang="cs-CZ" dirty="0">
                <a:hlinkClick r:id="rId8"/>
              </a:rPr>
              <a:t>https://www.alza.cz/nfc-art10866.htm</a:t>
            </a:r>
            <a:endParaRPr lang="cs-CZ" dirty="0"/>
          </a:p>
          <a:p>
            <a:r>
              <a:rPr lang="cs-CZ" dirty="0">
                <a:hlinkClick r:id="rId9"/>
              </a:rPr>
              <a:t>https://www.lupa.cz/clanky/prvni-lide-v-cesku-maji-v-tele-cip-plati-s-nim-za-kafe-a-oteviraji-dvere/?fbclid=IwAR0AXxjtbTDL_wlB9Jl1ysuaEUO0a1-r4uxcaAQjuzrfyieVt_1jDcKSIww</a:t>
            </a:r>
            <a:endParaRPr lang="cs-CZ" dirty="0"/>
          </a:p>
          <a:p>
            <a:r>
              <a:rPr lang="cs-CZ" dirty="0">
                <a:hlinkClick r:id="rId10"/>
              </a:rPr>
              <a:t>https://cardhouse.cz/cs/blog/10-kreativnich-zpusobu-vyuziti-nfc-chytre-pripojeni-cehokoliv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6051304-1600-4477-94B9-55705ED96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164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1371600"/>
          </a:xfrm>
        </p:spPr>
        <p:txBody>
          <a:bodyPr rtlCol="0"/>
          <a:lstStyle/>
          <a:p>
            <a:pPr rtl="0"/>
            <a:r>
              <a:rPr lang="cs-CZ" dirty="0"/>
              <a:t>Co je to NFC?</a:t>
            </a: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612648" y="2261215"/>
            <a:ext cx="8765268" cy="3735547"/>
          </a:xfrm>
        </p:spPr>
        <p:txBody>
          <a:bodyPr rtlCol="0">
            <a:normAutofit/>
          </a:bodyPr>
          <a:lstStyle/>
          <a:p>
            <a:pPr marL="342900" indent="-342900" rtl="0">
              <a:buFontTx/>
              <a:buChar char="-"/>
            </a:pPr>
            <a:r>
              <a:rPr lang="cs-CZ" dirty="0"/>
              <a:t>Bezdrátová komunikace na krátkou vzdálenost.</a:t>
            </a:r>
          </a:p>
          <a:p>
            <a:pPr marL="342900" indent="-342900" rtl="0">
              <a:buFontTx/>
              <a:buChar char="-"/>
            </a:pPr>
            <a:r>
              <a:rPr lang="cs-CZ" dirty="0"/>
              <a:t>Elektromagnetická technologie mezi dvěma zařízeními (jedno nemusí mít zdroj energie)</a:t>
            </a:r>
          </a:p>
          <a:p>
            <a:pPr marL="342900" indent="-342900">
              <a:buFontTx/>
              <a:buChar char="-"/>
            </a:pPr>
            <a:r>
              <a:rPr lang="cs-CZ" dirty="0"/>
              <a:t>„Nástupce“ Bluetooth, QR kódů</a:t>
            </a:r>
          </a:p>
          <a:p>
            <a:pPr marL="342900" indent="-342900" rtl="0">
              <a:buFontTx/>
              <a:buChar char="-"/>
            </a:pPr>
            <a:endParaRPr lang="cs-CZ" dirty="0"/>
          </a:p>
          <a:p>
            <a:pPr marL="342900" indent="-342900" rtl="0">
              <a:buFontTx/>
              <a:buChar char="-"/>
            </a:pP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CE1617F-A7B5-435E-A0F6-6156E2F57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975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3DE5D1-7F54-49CA-A406-E137F43EE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63824"/>
            <a:ext cx="8229600" cy="1053261"/>
          </a:xfrm>
        </p:spPr>
        <p:txBody>
          <a:bodyPr/>
          <a:lstStyle/>
          <a:p>
            <a:r>
              <a:rPr lang="cs-CZ" dirty="0"/>
              <a:t>Historie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EEEA798-B4D0-4C72-9799-6523CE415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2103487"/>
            <a:ext cx="9061439" cy="363809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1983 - První patent na technologii RFID - Charles </a:t>
            </a:r>
            <a:r>
              <a:rPr lang="cs-CZ" dirty="0" err="1"/>
              <a:t>Walton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2003 – Schváleno NFC jako ISO/IEC standard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2004 -  Nokia, Sony a Phillips - asociace NFC </a:t>
            </a:r>
            <a:r>
              <a:rPr lang="cs-CZ" dirty="0" err="1"/>
              <a:t>Forum</a:t>
            </a:r>
            <a:r>
              <a:rPr lang="cs-CZ" dirty="0"/>
              <a:t> (neziskové sdružení výrobců, vývojářů, finančních institucí, 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2006 – NFC tagy, telefon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2011 – Placení, </a:t>
            </a:r>
            <a:r>
              <a:rPr lang="cs-CZ" dirty="0" err="1"/>
              <a:t>Smartpostery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9F5071F-73F0-4093-AA2A-72B8ED9A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129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FE048C-E5D7-4883-BB59-A46BBA88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265176"/>
            <a:ext cx="9377513" cy="785702"/>
          </a:xfrm>
        </p:spPr>
        <p:txBody>
          <a:bodyPr>
            <a:normAutofit fontScale="90000"/>
          </a:bodyPr>
          <a:lstStyle/>
          <a:p>
            <a:r>
              <a:rPr lang="cs-CZ" dirty="0"/>
              <a:t>Komunikace pasivní/ aktivní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F6BB35-8A60-4A89-8C32-887FAD930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smtClean="0"/>
              <a:t>4</a:t>
            </a:fld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95FF262-10B1-4E3E-B0F8-9146C11FD688}"/>
              </a:ext>
            </a:extLst>
          </p:cNvPr>
          <p:cNvSpPr txBox="1"/>
          <p:nvPr/>
        </p:nvSpPr>
        <p:spPr>
          <a:xfrm>
            <a:off x="429893" y="1171770"/>
            <a:ext cx="111525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cs-CZ" sz="2400" b="1" dirty="0"/>
              <a:t>Pasivní</a:t>
            </a:r>
          </a:p>
          <a:p>
            <a:pPr marL="285750" indent="-285750" fontAlgn="base">
              <a:buFontTx/>
              <a:buChar char="-"/>
            </a:pPr>
            <a:r>
              <a:rPr lang="cs-CZ" sz="2400" dirty="0"/>
              <a:t>Zařízení vybavené </a:t>
            </a:r>
            <a:r>
              <a:rPr lang="cs-CZ" sz="2400" b="1" dirty="0"/>
              <a:t>NFC čipem</a:t>
            </a:r>
            <a:r>
              <a:rPr lang="cs-CZ" sz="2400" dirty="0"/>
              <a:t> umožňující zápis i čtení a </a:t>
            </a:r>
            <a:r>
              <a:rPr lang="cs-CZ" sz="2400" b="1" dirty="0"/>
              <a:t>pasivní obvod</a:t>
            </a:r>
            <a:r>
              <a:rPr lang="cs-CZ" sz="2400" dirty="0"/>
              <a:t>, který není připojený na napájení</a:t>
            </a:r>
          </a:p>
          <a:p>
            <a:pPr marL="285750" indent="-285750" fontAlgn="base">
              <a:buFontTx/>
              <a:buChar char="-"/>
            </a:pPr>
            <a:r>
              <a:rPr lang="cs-CZ" sz="2400" dirty="0"/>
              <a:t>NFC čip vysílá elektromagnetické vlny, </a:t>
            </a:r>
            <a:r>
              <a:rPr lang="cs-CZ" sz="2400" b="1" dirty="0"/>
              <a:t>miniaturní kondenzátor v obvodu je touto energií nabit </a:t>
            </a:r>
            <a:r>
              <a:rPr lang="cs-CZ" sz="2400" dirty="0"/>
              <a:t>a odesílá informaci zpět NFC čipu.</a:t>
            </a:r>
          </a:p>
          <a:p>
            <a:pPr marL="285750" indent="-285750" fontAlgn="base">
              <a:buFontTx/>
              <a:buChar char="-"/>
            </a:pPr>
            <a:r>
              <a:rPr lang="cs-CZ" sz="2400" dirty="0"/>
              <a:t>Např. NFC tagy</a:t>
            </a:r>
          </a:p>
          <a:p>
            <a:pPr fontAlgn="base"/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64467ED-CF0A-4A10-8A98-04789628CEC8}"/>
              </a:ext>
            </a:extLst>
          </p:cNvPr>
          <p:cNvSpPr txBox="1"/>
          <p:nvPr/>
        </p:nvSpPr>
        <p:spPr>
          <a:xfrm>
            <a:off x="429892" y="3757093"/>
            <a:ext cx="111525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Aktivní</a:t>
            </a:r>
          </a:p>
          <a:p>
            <a:pPr marL="285750" indent="-285750" fontAlgn="base">
              <a:buFontTx/>
              <a:buChar char="-"/>
            </a:pPr>
            <a:r>
              <a:rPr lang="cs-CZ" sz="2400" dirty="0"/>
              <a:t>2 zařízení napájené </a:t>
            </a:r>
            <a:r>
              <a:rPr lang="cs-CZ" sz="2400" b="1" dirty="0"/>
              <a:t>vlastním zdrojem, nepotřebují být napájené indukcí</a:t>
            </a:r>
            <a:r>
              <a:rPr lang="cs-CZ" sz="2400" dirty="0"/>
              <a:t>. </a:t>
            </a:r>
          </a:p>
          <a:p>
            <a:pPr marL="285750" indent="-285750" fontAlgn="base">
              <a:buFontTx/>
              <a:buChar char="-"/>
            </a:pPr>
            <a:r>
              <a:rPr lang="cs-CZ" sz="2400" dirty="0"/>
              <a:t>Informaci si zařízení předávají mezi sebou opět elektromagnetickým vlněním, tvoří spolu malou </a:t>
            </a:r>
            <a:r>
              <a:rPr lang="cs-CZ" sz="2400" b="1" dirty="0"/>
              <a:t>klient-klient</a:t>
            </a:r>
            <a:r>
              <a:rPr lang="cs-CZ" sz="2400" dirty="0"/>
              <a:t> síť.</a:t>
            </a:r>
          </a:p>
          <a:p>
            <a:pPr marL="285750" indent="-285750" fontAlgn="base">
              <a:buFontTx/>
              <a:buChar char="-"/>
            </a:pPr>
            <a:r>
              <a:rPr lang="cs-CZ" sz="2400" dirty="0"/>
              <a:t>Např. </a:t>
            </a:r>
            <a:r>
              <a:rPr lang="cs-CZ" sz="2400" b="1" dirty="0"/>
              <a:t>2 mobilní telefony </a:t>
            </a:r>
            <a:r>
              <a:rPr lang="cs-CZ" sz="2400" dirty="0"/>
              <a:t>nebo mobilní telefon a platební terminál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765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5201AC-5D9A-4B07-956F-A85FEA3EC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1371600"/>
          </a:xfrm>
        </p:spPr>
        <p:txBody>
          <a:bodyPr/>
          <a:lstStyle/>
          <a:p>
            <a:r>
              <a:rPr lang="cs-CZ" dirty="0"/>
              <a:t>NFC Tag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CAB61E7-81D1-421B-843A-C72E9BA93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1892595"/>
            <a:ext cx="7156704" cy="4965405"/>
          </a:xfrm>
        </p:spPr>
        <p:txBody>
          <a:bodyPr>
            <a:normAutofit lnSpcReduction="10000"/>
          </a:bodyPr>
          <a:lstStyle/>
          <a:p>
            <a:pPr marL="342900" indent="-342900">
              <a:buFontTx/>
              <a:buChar char="-"/>
            </a:pPr>
            <a:r>
              <a:rPr lang="cs-CZ" dirty="0"/>
              <a:t>Pasivní body, 2006</a:t>
            </a:r>
          </a:p>
          <a:p>
            <a:pPr marL="342900" indent="-342900">
              <a:buFontTx/>
              <a:buChar char="-"/>
            </a:pPr>
            <a:r>
              <a:rPr lang="cs-CZ" dirty="0"/>
              <a:t>Programovatelné čipy s podporou NFC</a:t>
            </a:r>
          </a:p>
          <a:p>
            <a:pPr marL="342900" indent="-342900">
              <a:buFontTx/>
              <a:buChar char="-"/>
            </a:pPr>
            <a:r>
              <a:rPr lang="cs-CZ" dirty="0"/>
              <a:t>Pro konfiguraci NFC tagu - aplikace (Android i Apple iOS)</a:t>
            </a:r>
          </a:p>
          <a:p>
            <a:pPr marL="342900" indent="-342900">
              <a:buFontTx/>
              <a:buChar char="-"/>
            </a:pPr>
            <a:r>
              <a:rPr lang="cs-CZ" dirty="0"/>
              <a:t>Vytočení čísla, zapnutí internetového připojení nebo třeba nastavení tichého profilu</a:t>
            </a:r>
          </a:p>
          <a:p>
            <a:pPr marL="342900" indent="-342900">
              <a:buFontTx/>
              <a:buChar char="-"/>
            </a:pPr>
            <a:r>
              <a:rPr lang="cs-CZ" dirty="0"/>
              <a:t>Samotný čip NFC tagu je velmi malý, většina plochy připadá na anténu </a:t>
            </a:r>
          </a:p>
          <a:p>
            <a:pPr marL="342900" indent="-342900">
              <a:buFontTx/>
              <a:buChar char="-"/>
            </a:pPr>
            <a:r>
              <a:rPr lang="cs-CZ" dirty="0"/>
              <a:t>Přenos energie pomocí magnetické indukce. Aktivní zařízení vytváří elektromagnetické pole, dojde k nabití pasivního NFC tagu, zužitkuje tuto energii k vyslání uložených dat</a:t>
            </a:r>
            <a:br>
              <a:rPr lang="pl-PL" dirty="0"/>
            </a:b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4A0415-0254-4B44-909B-379950CBE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smtClean="0"/>
              <a:t>5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260744C-AC6E-420B-BD50-AE15023BB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047" y="571500"/>
            <a:ext cx="3810000" cy="28575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AB85EC1-6FF7-465B-8468-E50F61331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470" y="3583339"/>
            <a:ext cx="3009485" cy="300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2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54D56C-2B07-4DDF-A70A-3E85F81FD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861875"/>
          </a:xfrm>
        </p:spPr>
        <p:txBody>
          <a:bodyPr/>
          <a:lstStyle/>
          <a:p>
            <a:r>
              <a:rPr lang="cs-CZ" dirty="0"/>
              <a:t>Komunikace NFC telefonu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B5B487C-6EAF-4A2B-B3EA-C2157D62D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765006"/>
            <a:ext cx="10806719" cy="5258440"/>
          </a:xfrm>
        </p:spPr>
        <p:txBody>
          <a:bodyPr>
            <a:normAutofit/>
          </a:bodyPr>
          <a:lstStyle/>
          <a:p>
            <a:r>
              <a:rPr lang="cs-CZ" sz="2800" b="1" dirty="0" err="1"/>
              <a:t>Reader</a:t>
            </a:r>
            <a:r>
              <a:rPr lang="cs-CZ" sz="2800" b="1" dirty="0"/>
              <a:t>/</a:t>
            </a:r>
            <a:r>
              <a:rPr lang="cs-CZ" sz="2800" b="1" dirty="0" err="1"/>
              <a:t>Writer</a:t>
            </a:r>
            <a:r>
              <a:rPr lang="cs-CZ" sz="2800" b="1" dirty="0"/>
              <a:t> mód </a:t>
            </a:r>
          </a:p>
          <a:p>
            <a:pPr marL="457200" indent="-457200">
              <a:buFontTx/>
              <a:buChar char="-"/>
            </a:pPr>
            <a:r>
              <a:rPr lang="cs-CZ" sz="2800" dirty="0"/>
              <a:t> spojení s pasivním NFC tagem (čte nebo zapisuje data - chová se jako NFC čtečka)</a:t>
            </a:r>
          </a:p>
          <a:p>
            <a:r>
              <a:rPr lang="cs-CZ" sz="2800" b="1" dirty="0"/>
              <a:t>Peer-to-Peer mód </a:t>
            </a:r>
          </a:p>
          <a:p>
            <a:pPr marL="457200" indent="-457200">
              <a:buFontTx/>
              <a:buChar char="-"/>
            </a:pPr>
            <a:r>
              <a:rPr lang="cs-CZ" sz="2800" dirty="0"/>
              <a:t>komunikace 2 telefonů - přenos obecných dat (fotografií, videí, digitálních vizitek)</a:t>
            </a:r>
          </a:p>
          <a:p>
            <a:r>
              <a:rPr lang="cs-CZ" sz="2800" b="1" dirty="0"/>
              <a:t>Mód emulace tagu</a:t>
            </a:r>
            <a:endParaRPr lang="cs-CZ" sz="2800" dirty="0"/>
          </a:p>
          <a:p>
            <a:pPr marL="457200" indent="-457200">
              <a:buFontTx/>
              <a:buChar char="-"/>
            </a:pPr>
            <a:r>
              <a:rPr lang="cs-CZ" sz="2800" dirty="0"/>
              <a:t>telefon je jako tag pro NFC čtečku chová mobilní telefon jako tag (platební, věrnostní a přístupové karty, vstupenky a jízdenky) </a:t>
            </a:r>
          </a:p>
          <a:p>
            <a:pPr marL="457200" indent="-457200">
              <a:buFontTx/>
              <a:buChar char="-"/>
            </a:pPr>
            <a:endParaRPr lang="cs-CZ" sz="2800" dirty="0"/>
          </a:p>
          <a:p>
            <a:endParaRPr lang="cs-CZ" sz="2800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F3A450E-02B3-4BB0-BC3D-116661E3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193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1A7751-ACCE-4B26-BAA1-4CF77A22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65176"/>
            <a:ext cx="4469715" cy="927520"/>
          </a:xfrm>
        </p:spPr>
        <p:txBody>
          <a:bodyPr/>
          <a:lstStyle/>
          <a:p>
            <a:r>
              <a:rPr lang="cs-CZ" dirty="0"/>
              <a:t>Využití NFC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C958AC4-640E-4853-A9F2-883F447BF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1688395"/>
            <a:ext cx="10969752" cy="5169605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cs-CZ" dirty="0"/>
              <a:t>Doplňkové informace (o výrobku, přesměrování na eshop, historie památek)</a:t>
            </a:r>
          </a:p>
          <a:p>
            <a:pPr marL="342900" indent="-342900">
              <a:buFontTx/>
              <a:buChar char="-"/>
            </a:pPr>
            <a:r>
              <a:rPr lang="cs-CZ" dirty="0"/>
              <a:t>Placení</a:t>
            </a:r>
          </a:p>
          <a:p>
            <a:pPr marL="342900" indent="-342900">
              <a:buFontTx/>
              <a:buChar char="-"/>
            </a:pPr>
            <a:r>
              <a:rPr lang="cs-CZ" dirty="0"/>
              <a:t>Náhrada klíče</a:t>
            </a:r>
          </a:p>
          <a:p>
            <a:pPr marL="342900" indent="-342900">
              <a:buFontTx/>
              <a:buChar char="-"/>
            </a:pPr>
            <a:r>
              <a:rPr lang="cs-CZ" dirty="0"/>
              <a:t>Načtení menu v restauraci</a:t>
            </a:r>
          </a:p>
          <a:p>
            <a:pPr marL="342900" indent="-342900">
              <a:buFontTx/>
              <a:buChar char="-"/>
            </a:pPr>
            <a:r>
              <a:rPr lang="cs-CZ" dirty="0"/>
              <a:t>Přenos kontaktů </a:t>
            </a:r>
          </a:p>
          <a:p>
            <a:pPr marL="342900" indent="-342900">
              <a:buFontTx/>
              <a:buChar char="-"/>
            </a:pPr>
            <a:r>
              <a:rPr lang="cs-CZ" dirty="0"/>
              <a:t>Docházka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200167-8E14-4EFB-BEBA-C15EFB471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smtClean="0"/>
              <a:t>7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DC234DB-C587-44E9-909B-80AE541E7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363" y="2533848"/>
            <a:ext cx="6847367" cy="385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5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8C9B62-3D0C-42D9-B71E-4E5001072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265176"/>
            <a:ext cx="10876987" cy="768494"/>
          </a:xfrm>
        </p:spPr>
        <p:txBody>
          <a:bodyPr>
            <a:normAutofit fontScale="90000"/>
          </a:bodyPr>
          <a:lstStyle/>
          <a:p>
            <a:r>
              <a:rPr lang="cs-CZ" dirty="0"/>
              <a:t>NFC                  vs.     QR kód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C62B96E-4D5B-476F-AD1B-B41E0FCF3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179443"/>
            <a:ext cx="5205057" cy="4943061"/>
          </a:xfrm>
        </p:spPr>
        <p:txBody>
          <a:bodyPr>
            <a:normAutofit fontScale="92500"/>
          </a:bodyPr>
          <a:lstStyle/>
          <a:p>
            <a:r>
              <a:rPr lang="cs-CZ" dirty="0"/>
              <a:t>- Rozhraní NFC je skoro všech mobilních telefonech</a:t>
            </a:r>
          </a:p>
          <a:p>
            <a:r>
              <a:rPr lang="cs-CZ" dirty="0"/>
              <a:t>- Není zapotřebí speciální aplikace</a:t>
            </a:r>
          </a:p>
          <a:p>
            <a:r>
              <a:rPr lang="cs-CZ" dirty="0"/>
              <a:t>- Celosvětově standardizováno </a:t>
            </a:r>
          </a:p>
          <a:p>
            <a:r>
              <a:rPr lang="cs-CZ" dirty="0"/>
              <a:t>- Vzdálenosti max. 5 cm a rychlé spojení</a:t>
            </a:r>
          </a:p>
          <a:p>
            <a:r>
              <a:rPr lang="cs-CZ" dirty="0"/>
              <a:t>- Jedinečné identifikační číslo</a:t>
            </a:r>
          </a:p>
          <a:p>
            <a:r>
              <a:rPr lang="cs-CZ" dirty="0"/>
              <a:t>- Neviditelná integrace do současného designu</a:t>
            </a:r>
          </a:p>
          <a:p>
            <a:r>
              <a:rPr lang="cs-CZ" dirty="0"/>
              <a:t>- Téměř 100% podíl správného načtení při prvním pokusu</a:t>
            </a:r>
          </a:p>
          <a:p>
            <a:r>
              <a:rPr lang="cs-CZ" dirty="0"/>
              <a:t>- Údaje na čipu lze kdykoliv doplnit, načíst a změnit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BC4932F-7BF6-48B2-955A-1E8259D1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smtClean="0"/>
              <a:t>8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E2F38D9-2231-4D28-B524-3291252B8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385" y="265176"/>
            <a:ext cx="985119" cy="64928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FC7563F-E1CB-4DE5-A061-5566A799E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535" y="265175"/>
            <a:ext cx="985119" cy="64928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459FFC9-9AC6-4BF5-BD50-753FC21ADF31}"/>
              </a:ext>
            </a:extLst>
          </p:cNvPr>
          <p:cNvSpPr txBox="1"/>
          <p:nvPr/>
        </p:nvSpPr>
        <p:spPr>
          <a:xfrm>
            <a:off x="6096000" y="1179443"/>
            <a:ext cx="573819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200" dirty="0"/>
              <a:t>Speciální aplikace</a:t>
            </a:r>
          </a:p>
          <a:p>
            <a:pPr marL="342900" indent="-342900">
              <a:buFontTx/>
              <a:buChar char="-"/>
            </a:pPr>
            <a:r>
              <a:rPr lang="cs-CZ" sz="2200" dirty="0"/>
              <a:t>QR-kód je viditelný</a:t>
            </a:r>
          </a:p>
          <a:p>
            <a:pPr marL="342900" indent="-342900">
              <a:buFontTx/>
              <a:buChar char="-"/>
            </a:pPr>
            <a:r>
              <a:rPr lang="cs-CZ" sz="2200" dirty="0"/>
              <a:t>Náchylný vůči znečištění</a:t>
            </a:r>
          </a:p>
          <a:p>
            <a:pPr marL="342900" indent="-342900">
              <a:buFontTx/>
              <a:buChar char="-"/>
            </a:pPr>
            <a:r>
              <a:rPr lang="cs-CZ" sz="2200" dirty="0"/>
              <a:t>Údaje nelze měnit</a:t>
            </a:r>
          </a:p>
          <a:p>
            <a:pPr marL="342900" indent="-342900">
              <a:buFontTx/>
              <a:buChar char="-"/>
            </a:pPr>
            <a:r>
              <a:rPr lang="cs-CZ" sz="2200" dirty="0"/>
              <a:t>Dlouhé názvy webových stránek URL vytvářejí velmi rozsáhlý QR-kód a vedou ke špatným výsledkům načtení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387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ED37AF-B131-4607-AA99-C0CF016CF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135" y="583228"/>
            <a:ext cx="8229600" cy="3081528"/>
          </a:xfrm>
        </p:spPr>
        <p:txBody>
          <a:bodyPr/>
          <a:lstStyle/>
          <a:p>
            <a:r>
              <a:rPr lang="cs-CZ" dirty="0"/>
              <a:t>Aktuální trendy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D5F4B46-AC39-4E19-A3FA-CE9CDBA48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294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rtáčovaný kov 16×9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891934_TF03030981.potx" id="{7881FA22-45DD-49A2-A56B-C7D304D45034}" vid="{323236B2-3E65-48D9-8806-C166DD47C700}"/>
    </a:ext>
  </a:extLst>
</a:theme>
</file>

<file path=ppt/theme/theme2.xml><?xml version="1.0" encoding="utf-8"?>
<a:theme xmlns:a="http://schemas.openxmlformats.org/drawingml/2006/main" name="Firemní motiv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iremní motiv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C05A15-2C36-4B2C-9ED7-7313D59409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A16170-AED4-43FB-90C7-1F1653EBFACC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a4f35948-e619-41b3-aa29-22878b09cfd2"/>
    <ds:schemaRef ds:uri="http://schemas.microsoft.com/office/infopath/2007/PartnerControls"/>
    <ds:schemaRef ds:uri="40262f94-9f35-4ac3-9a90-690165a166b7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961EA76-1630-4788-A629-8FDAFC9205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(širokoúhlá) s motivem zeleného kartáčovaného kovu</Template>
  <TotalTime>879</TotalTime>
  <Words>703</Words>
  <Application>Microsoft Office PowerPoint</Application>
  <PresentationFormat>Širokoúhlá obrazovka</PresentationFormat>
  <Paragraphs>114</Paragraphs>
  <Slides>16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Georgia</vt:lpstr>
      <vt:lpstr>Kartáčovaný kov 16×9</vt:lpstr>
      <vt:lpstr>Aktuální trendy bezdrátové komunikace  na krátké vzdálenosti</vt:lpstr>
      <vt:lpstr>Co je to NFC?</vt:lpstr>
      <vt:lpstr>Historie </vt:lpstr>
      <vt:lpstr>Komunikace pasivní/ aktivní</vt:lpstr>
      <vt:lpstr>NFC Tag </vt:lpstr>
      <vt:lpstr>Komunikace NFC telefonu</vt:lpstr>
      <vt:lpstr>Využití NFC</vt:lpstr>
      <vt:lpstr>NFC                  vs.     QR kód</vt:lpstr>
      <vt:lpstr>Aktuální trendy</vt:lpstr>
      <vt:lpstr>Platby</vt:lpstr>
      <vt:lpstr>Marketing</vt:lpstr>
      <vt:lpstr>Domácí mazlíčci</vt:lpstr>
      <vt:lpstr>Čip v ruce</vt:lpstr>
      <vt:lpstr>Čip v ruce</vt:lpstr>
      <vt:lpstr>Další trendy</vt:lpstr>
      <vt:lpstr>Zdroje: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Aktuální trendy bezdrátové komunikace  na krátké vzdálenosti</dc:title>
  <dc:creator>Kaja</dc:creator>
  <cp:lastModifiedBy>Kaja</cp:lastModifiedBy>
  <cp:revision>34</cp:revision>
  <dcterms:created xsi:type="dcterms:W3CDTF">2019-11-06T14:28:22Z</dcterms:created>
  <dcterms:modified xsi:type="dcterms:W3CDTF">2019-11-12T11:46:15Z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