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handoutMasterIdLst>
    <p:handoutMasterId r:id="rId32"/>
  </p:handoutMasterIdLst>
  <p:sldIdLst>
    <p:sldId id="257" r:id="rId5"/>
    <p:sldId id="263" r:id="rId6"/>
    <p:sldId id="274" r:id="rId7"/>
    <p:sldId id="275" r:id="rId8"/>
    <p:sldId id="299" r:id="rId9"/>
    <p:sldId id="300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302" r:id="rId21"/>
    <p:sldId id="286" r:id="rId22"/>
    <p:sldId id="287" r:id="rId23"/>
    <p:sldId id="288" r:id="rId24"/>
    <p:sldId id="289" r:id="rId25"/>
    <p:sldId id="290" r:id="rId26"/>
    <p:sldId id="291" r:id="rId27"/>
    <p:sldId id="301" r:id="rId28"/>
    <p:sldId id="294" r:id="rId29"/>
    <p:sldId id="273" r:id="rId30"/>
  </p:sldIdLst>
  <p:sldSz cx="12188825" cy="6858000"/>
  <p:notesSz cx="9144000" cy="6858000"/>
  <p:defaultTextStyle>
    <a:defPPr rtl="0">
      <a:defRPr lang="cs-cz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4" autoAdjust="0"/>
    <p:restoredTop sz="84483" autoAdjust="0"/>
  </p:normalViewPr>
  <p:slideViewPr>
    <p:cSldViewPr>
      <p:cViewPr varScale="1">
        <p:scale>
          <a:sx n="72" d="100"/>
          <a:sy n="72" d="100"/>
        </p:scale>
        <p:origin x="654" y="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50" y="6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92DAF1D-8F38-49AC-B404-1337A10650DD}" type="datetime1">
              <a:rPr lang="cs-CZ" smtClean="0"/>
              <a:t>06.12.2021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9429053-DC2A-4342-ADD4-2FD729D91E2C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2084BE0D-C9E9-4F18-B817-2DBEF890598A}" type="datetime1">
              <a:rPr lang="cs-CZ" smtClean="0"/>
              <a:pPr/>
              <a:t>06.12.2021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3EBA5BD7-F043-4D1B-AA17-CD412FC534DE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3EBA5BD7-F043-4D1B-AA17-CD412FC534DE}" type="slidenum">
              <a:rPr lang="cs-CZ" smtClean="0"/>
              <a:pPr algn="r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2411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3EBA5BD7-F043-4D1B-AA17-CD412FC534DE}" type="slidenum">
              <a:rPr lang="cs-CZ" smtClean="0"/>
              <a:pPr algn="r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471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úhlopříčky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Přímá spojnice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řádky dole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Volný tvar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cs-CZ" dirty="0"/>
            </a:p>
          </p:txBody>
        </p:sp>
        <p:sp>
          <p:nvSpPr>
            <p:cNvPr id="10" name="Volný tvar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cs-CZ" dirty="0"/>
            </a:p>
          </p:txBody>
        </p:sp>
        <p:sp>
          <p:nvSpPr>
            <p:cNvPr id="11" name="Volný tvar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cs-CZ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22" name="Zástupný symbol pro datum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D5B8262-7A3A-4BE9-B77C-C24A42456250}" type="datetime1">
              <a:rPr lang="cs-CZ" smtClean="0"/>
              <a:t>06.12.2021</a:t>
            </a:fld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24" name="Zástupný symbol pro číslo snímku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 dirty="0"/>
              <a:t>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B9E9609-1F01-4646-9602-AACF7B6583D4}" type="datetime1">
              <a:rPr lang="cs-CZ" smtClean="0"/>
              <a:t>06.12.2021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 dirty="0"/>
              <a:t>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3E6BCA-CC41-4C27-82BE-240CDE814BE8}" type="datetime1">
              <a:rPr lang="cs-CZ" smtClean="0"/>
              <a:t>06.12.2021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 dirty="0"/>
              <a:t>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7B977A-7813-4021-BA9F-512EC3D54C25}" type="datetime1">
              <a:rPr lang="cs-CZ" smtClean="0"/>
              <a:t>06.12.2021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úhlopříčky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Přímá spojnice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/>
              <a:t>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DE844A2-96A6-4FB9-81C9-7C08E8D21053}" type="datetime1">
              <a:rPr lang="cs-CZ" smtClean="0"/>
              <a:t>06.12.2021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cs-CZ" dirty="0"/>
              <a:t>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cs-CZ" dirty="0"/>
              <a:t>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1BD90A-E58F-4E43-8CEB-9C8F7EC0163F}" type="datetime1">
              <a:rPr lang="cs-CZ" smtClean="0"/>
              <a:t>06.12.2021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dirty="0"/>
              <a:t>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cs-CZ" dirty="0"/>
              <a:t>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dirty="0"/>
              <a:t>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cs-CZ" dirty="0"/>
              <a:t>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F75534B-393F-4A62-8CA6-F117F2F46714}" type="datetime1">
              <a:rPr lang="cs-CZ" smtClean="0"/>
              <a:t>06.12.2021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2BFC146-464F-4796-AC6C-8E49E742716D}" type="datetime1">
              <a:rPr lang="cs-CZ" smtClean="0"/>
              <a:t>06.12.2021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ED7F8B1-90DD-4124-BE38-74BA680701D1}" type="datetime1">
              <a:rPr lang="cs-CZ" smtClean="0"/>
              <a:t>06.12.2021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dirty="0"/>
              <a:t>Upravit styly předlohy textu.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cs-CZ" dirty="0"/>
              <a:t>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4000067-28F5-4187-A0A1-ED04B138A844}" type="datetime1">
              <a:rPr lang="cs-CZ" smtClean="0"/>
              <a:t>06.12.2021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dirty="0"/>
              <a:t>Upravit styly předlohy textu.</a:t>
            </a:r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C26C07-089E-4F0C-ACFB-3E4B3B57A469}" type="datetime1">
              <a:rPr lang="cs-CZ" smtClean="0"/>
              <a:t>06.12.2021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řádky vlevo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Volný tvar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</p:grp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cs-CZ" dirty="0"/>
              <a:t>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94E5C-174E-4448-981E-6FC1E6D0F6E8}" type="datetime1">
              <a:rPr lang="cs-CZ" smtClean="0"/>
              <a:t>06.12.2021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Počítačová bezpečnost </a:t>
            </a:r>
          </a:p>
        </p:txBody>
      </p:sp>
      <p:pic>
        <p:nvPicPr>
          <p:cNvPr id="11266" name="Picture 2" descr="Výsledek obrázku pro opf slu logo png">
            <a:extLst>
              <a:ext uri="{FF2B5EF4-FFF2-40B4-BE49-F238E27FC236}">
                <a16:creationId xmlns:a16="http://schemas.microsoft.com/office/drawing/2014/main" id="{D7A1B8DB-2081-4618-8CA8-4051351A1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" y="5229200"/>
            <a:ext cx="156789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359509-69FF-43DF-82E4-256C14717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cs-CZ" smtClean="0"/>
              <a:t>1</a:t>
            </a:fld>
            <a:endParaRPr lang="cs-CZ" dirty="0"/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C3248013-7098-4551-AC64-4544CE50B9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6D42EB-6CBD-4609-A670-6566656869EF}"/>
              </a:ext>
            </a:extLst>
          </p:cNvPr>
          <p:cNvSpPr txBox="1">
            <a:spLocks/>
          </p:cNvSpPr>
          <p:nvPr/>
        </p:nvSpPr>
        <p:spPr>
          <a:xfrm>
            <a:off x="1979612" y="404664"/>
            <a:ext cx="8229600" cy="1139825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cs-CZ" sz="4400" dirty="0" err="1">
                <a:latin typeface="+mn-lt"/>
              </a:rPr>
              <a:t>Bootviry</a:t>
            </a:r>
            <a:endParaRPr lang="cs-CZ" sz="4400" dirty="0">
              <a:latin typeface="+mn-lt"/>
            </a:endParaRP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E2E3BBD2-26D2-446A-AEA4-13E97C588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7988" y="1544489"/>
            <a:ext cx="8064500" cy="895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algn="ctr">
              <a:buFont typeface="Wingdings" panose="05000000000000000000" pitchFamily="2" charset="2"/>
              <a:buNone/>
            </a:pPr>
            <a:r>
              <a:rPr lang="cs-CZ" altLang="cs-CZ" dirty="0"/>
              <a:t>Aktivují se při zavádění systému, </a:t>
            </a:r>
          </a:p>
          <a:p>
            <a:pPr lvl="1" algn="ctr">
              <a:buFont typeface="Wingdings" panose="05000000000000000000" pitchFamily="2" charset="2"/>
              <a:buNone/>
            </a:pPr>
            <a:r>
              <a:rPr lang="cs-CZ" altLang="cs-CZ" dirty="0"/>
              <a:t>poté převezmou kontrolu nad řízením systému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7980E43-0FB1-4C8F-B016-89D1155AF283}"/>
              </a:ext>
            </a:extLst>
          </p:cNvPr>
          <p:cNvSpPr txBox="1">
            <a:spLocks noChangeArrowheads="1"/>
          </p:cNvSpPr>
          <p:nvPr/>
        </p:nvSpPr>
        <p:spPr>
          <a:xfrm>
            <a:off x="2112888" y="3212976"/>
            <a:ext cx="8229600" cy="3095625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altLang="cs-CZ" dirty="0"/>
              <a:t>vir </a:t>
            </a:r>
            <a:r>
              <a:rPr lang="cs-CZ" alt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napadne </a:t>
            </a:r>
            <a:r>
              <a:rPr lang="cs-CZ" altLang="cs-CZ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boot</a:t>
            </a:r>
            <a:r>
              <a:rPr lang="cs-CZ" alt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sektor </a:t>
            </a:r>
            <a:r>
              <a:rPr lang="cs-CZ" altLang="cs-CZ" dirty="0"/>
              <a:t>nebo </a:t>
            </a:r>
            <a:r>
              <a:rPr lang="cs-CZ" altLang="cs-CZ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partition</a:t>
            </a:r>
            <a:r>
              <a:rPr lang="cs-CZ" alt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tabulku</a:t>
            </a:r>
            <a:r>
              <a:rPr lang="cs-CZ" altLang="cs-CZ" dirty="0">
                <a:solidFill>
                  <a:srgbClr val="00B050"/>
                </a:solidFill>
              </a:rPr>
              <a:t> </a:t>
            </a:r>
            <a:r>
              <a:rPr lang="cs-CZ" altLang="cs-CZ" dirty="0"/>
              <a:t>(zaváděcí sektor) pevného disku, diskety</a:t>
            </a:r>
          </a:p>
          <a:p>
            <a:pPr lvl="1"/>
            <a:endParaRPr lang="cs-CZ" altLang="cs-CZ" sz="1000" dirty="0"/>
          </a:p>
          <a:p>
            <a:pPr lvl="1"/>
            <a:r>
              <a:rPr lang="cs-CZ" altLang="cs-CZ" dirty="0"/>
              <a:t>Šíří se prostřednictvím disket, optická média CD/DVD, USB </a:t>
            </a:r>
            <a:r>
              <a:rPr lang="cs-CZ" altLang="cs-CZ" dirty="0" err="1"/>
              <a:t>flash</a:t>
            </a:r>
            <a:r>
              <a:rPr lang="cs-CZ" altLang="cs-CZ" dirty="0"/>
              <a:t> disků</a:t>
            </a:r>
          </a:p>
          <a:p>
            <a:pPr lvl="1"/>
            <a:endParaRPr lang="cs-CZ" altLang="cs-CZ" sz="1000" dirty="0"/>
          </a:p>
          <a:p>
            <a:pPr lvl="1"/>
            <a:r>
              <a:rPr lang="cs-CZ" alt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Multipartitní viry </a:t>
            </a:r>
            <a:r>
              <a:rPr lang="cs-CZ" altLang="cs-CZ" dirty="0"/>
              <a:t>– kombinace </a:t>
            </a:r>
            <a:r>
              <a:rPr lang="cs-CZ" altLang="cs-CZ" dirty="0" err="1"/>
              <a:t>bootvirů</a:t>
            </a:r>
            <a:r>
              <a:rPr lang="cs-CZ" altLang="cs-CZ" dirty="0"/>
              <a:t> a souborových virů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CBDC795-D5CD-4A45-B159-07DD01FA2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308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80B220-E17F-4287-A806-D145E6FC451A}"/>
              </a:ext>
            </a:extLst>
          </p:cNvPr>
          <p:cNvSpPr txBox="1">
            <a:spLocks/>
          </p:cNvSpPr>
          <p:nvPr/>
        </p:nvSpPr>
        <p:spPr>
          <a:xfrm>
            <a:off x="1979612" y="266425"/>
            <a:ext cx="8229600" cy="1139825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cs-CZ" sz="4400" dirty="0" err="1">
                <a:latin typeface="+mn-lt"/>
              </a:rPr>
              <a:t>Makroviry</a:t>
            </a:r>
            <a:endParaRPr lang="cs-CZ" sz="4400" dirty="0">
              <a:latin typeface="+mn-lt"/>
            </a:endParaRP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1AA3BCED-F06F-4737-A9A9-CD4E7DF10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112" y="1177650"/>
            <a:ext cx="78486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Vir je přenášen a uložen v dokumentu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C9BF0415-EA80-4985-9254-AF700C25AC3E}"/>
              </a:ext>
            </a:extLst>
          </p:cNvPr>
          <p:cNvSpPr txBox="1">
            <a:spLocks noChangeArrowheads="1"/>
          </p:cNvSpPr>
          <p:nvPr/>
        </p:nvSpPr>
        <p:spPr>
          <a:xfrm>
            <a:off x="1810072" y="1987550"/>
            <a:ext cx="8568680" cy="144145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400" dirty="0"/>
              <a:t>	Vir ovládá program i šablony, při určité operaci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dirty="0"/>
              <a:t>	(např. uložení souboru) bude spuštěno makro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dirty="0"/>
              <a:t>	s destrukčními účinky (např. smazání dokumentu)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altLang="cs-CZ" sz="2000" dirty="0"/>
          </a:p>
          <a:p>
            <a:endParaRPr lang="cs-CZ" altLang="cs-CZ" sz="2400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FE46651B-0527-4ABF-A33E-BEBD710D3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720" y="3787059"/>
            <a:ext cx="4795509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F5F8B54D-6673-46C2-8862-5248EFC69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68" y="3781700"/>
            <a:ext cx="4211637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>
            <a:extLst>
              <a:ext uri="{FF2B5EF4-FFF2-40B4-BE49-F238E27FC236}">
                <a16:creationId xmlns:a16="http://schemas.microsoft.com/office/drawing/2014/main" id="{80518203-3C06-43B7-8526-029C57FDE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5982" y="5979397"/>
            <a:ext cx="4213225" cy="457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400" dirty="0"/>
              <a:t>Nová hrozba v oblasti virů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2467F99-1D5C-42B6-85D3-1CE03BA66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686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6D5C4-8707-42CD-B4B1-0D7650FD1054}"/>
              </a:ext>
            </a:extLst>
          </p:cNvPr>
          <p:cNvSpPr txBox="1">
            <a:spLocks/>
          </p:cNvSpPr>
          <p:nvPr/>
        </p:nvSpPr>
        <p:spPr>
          <a:xfrm>
            <a:off x="1979612" y="18757"/>
            <a:ext cx="8229600" cy="1139825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cs-CZ" sz="4400" dirty="0">
                <a:latin typeface="+mn-lt"/>
              </a:rPr>
              <a:t>Červi 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E29817E1-BCA4-47AB-93E5-01D583C27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612" y="1484784"/>
            <a:ext cx="7848600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cs-CZ" altLang="cs-CZ" dirty="0"/>
              <a:t>Naprogramován, aby kopíroval sám sebe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5EE0C946-5FD0-49E2-B979-4D986D63F7D4}"/>
              </a:ext>
            </a:extLst>
          </p:cNvPr>
          <p:cNvSpPr txBox="1">
            <a:spLocks noChangeArrowheads="1"/>
          </p:cNvSpPr>
          <p:nvPr/>
        </p:nvSpPr>
        <p:spPr>
          <a:xfrm>
            <a:off x="2360612" y="2564904"/>
            <a:ext cx="8229600" cy="320675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Převezme kontrolu nad funkcemi v počítači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Může rozesílat </a:t>
            </a:r>
            <a:r>
              <a:rPr lang="cs-CZ" alt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kopie sebe sama </a:t>
            </a:r>
            <a:r>
              <a:rPr lang="cs-CZ" altLang="cs-CZ" dirty="0"/>
              <a:t>– např. na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	všechny adresy adresáře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Rychle se šíří, zpomalují chod sítě a Internetu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Mohou umožnit převzetí vzdálené kontroly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i="1" dirty="0"/>
              <a:t>Např. </a:t>
            </a:r>
            <a:r>
              <a:rPr lang="cs-CZ" altLang="cs-CZ" i="1" dirty="0" err="1"/>
              <a:t>Susser</a:t>
            </a:r>
            <a:r>
              <a:rPr lang="cs-CZ" altLang="cs-CZ" i="1" dirty="0"/>
              <a:t>, </a:t>
            </a:r>
            <a:r>
              <a:rPr lang="cs-CZ" altLang="cs-CZ" i="1" dirty="0" err="1"/>
              <a:t>Blaster</a:t>
            </a:r>
            <a:endParaRPr lang="cs-CZ" altLang="cs-CZ" i="1" dirty="0"/>
          </a:p>
        </p:txBody>
      </p:sp>
      <p:pic>
        <p:nvPicPr>
          <p:cNvPr id="4098" name="Picture 2" descr="Počítačový červ">
            <a:extLst>
              <a:ext uri="{FF2B5EF4-FFF2-40B4-BE49-F238E27FC236}">
                <a16:creationId xmlns:a16="http://schemas.microsoft.com/office/drawing/2014/main" id="{BC632C43-F4EC-44A6-AC64-41EE5BC26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895" y="2708920"/>
            <a:ext cx="2360633" cy="230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2523A57-9DB9-4C2C-BDAB-3E04F553F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1751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27FA4-5341-4A6C-8991-EC77A89D6316}"/>
              </a:ext>
            </a:extLst>
          </p:cNvPr>
          <p:cNvSpPr txBox="1">
            <a:spLocks/>
          </p:cNvSpPr>
          <p:nvPr/>
        </p:nvSpPr>
        <p:spPr>
          <a:xfrm>
            <a:off x="1979612" y="18757"/>
            <a:ext cx="8229600" cy="1139825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cs-CZ" sz="4400" dirty="0">
                <a:latin typeface="+mn-lt"/>
              </a:rPr>
              <a:t>Trojský kůň 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364AC2E1-AFD7-4CC9-A04F-2FCA4572B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712" y="1340768"/>
            <a:ext cx="6121400" cy="8223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Program, který se jeví jako užitečný,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ale ve skutečnosti působí škody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718EC787-94B4-422D-8178-9A4724C097AB}"/>
              </a:ext>
            </a:extLst>
          </p:cNvPr>
          <p:cNvSpPr txBox="1">
            <a:spLocks noChangeArrowheads="1"/>
          </p:cNvSpPr>
          <p:nvPr/>
        </p:nvSpPr>
        <p:spPr>
          <a:xfrm>
            <a:off x="2854052" y="2492896"/>
            <a:ext cx="4967287" cy="4076700"/>
          </a:xfrm>
          <a:prstGeom prst="rect">
            <a:avLst/>
          </a:prstGeom>
        </p:spPr>
        <p:txBody>
          <a:bodyPr vert="horz" lIns="121899" tIns="60949" rIns="121899" bIns="60949" rtlCol="0">
            <a:normAutofit lnSpcReduction="10000"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cs-CZ" altLang="cs-CZ" sz="2400"/>
              <a:t>Zpomalují systém, opakované restarty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altLang="cs-CZ" sz="100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000"/>
              <a:t>Uživatelé jsou zlákáni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	k otevření programu,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	o němž si myslí, že pochází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	z legitimních zdrojů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00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/>
              <a:t>Dnes více škodí než viry, vykrádají citlivá data</a:t>
            </a:r>
          </a:p>
          <a:p>
            <a:endParaRPr lang="cs-CZ" altLang="cs-CZ" sz="2400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9447B7EE-4177-433D-946F-64CDAFB63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628" y="2780928"/>
            <a:ext cx="3727450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Trojský kůň">
            <a:extLst>
              <a:ext uri="{FF2B5EF4-FFF2-40B4-BE49-F238E27FC236}">
                <a16:creationId xmlns:a16="http://schemas.microsoft.com/office/drawing/2014/main" id="{74744295-1208-47BA-8B85-84989ECCE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90" y="3645024"/>
            <a:ext cx="2213222" cy="236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C0AC80-97D2-4836-A063-8AE4E05F2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443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2B1E5-3BE6-492C-A682-9AC973C9DAF9}"/>
              </a:ext>
            </a:extLst>
          </p:cNvPr>
          <p:cNvSpPr txBox="1">
            <a:spLocks/>
          </p:cNvSpPr>
          <p:nvPr/>
        </p:nvSpPr>
        <p:spPr>
          <a:xfrm>
            <a:off x="1979612" y="332656"/>
            <a:ext cx="8229600" cy="1139825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cs-CZ" sz="4400" dirty="0" err="1">
                <a:latin typeface="+mn-lt"/>
              </a:rPr>
              <a:t>Phishing</a:t>
            </a:r>
            <a:endParaRPr lang="cs-CZ" sz="4400" dirty="0">
              <a:latin typeface="+mn-lt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62C75038-9E8A-4005-B7C8-69F8839A5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712" y="1700808"/>
            <a:ext cx="80645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Technika získávání citlivých údajů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7130193D-A225-484B-BE9A-EAD5D7F7C097}"/>
              </a:ext>
            </a:extLst>
          </p:cNvPr>
          <p:cNvSpPr txBox="1">
            <a:spLocks noChangeArrowheads="1"/>
          </p:cNvSpPr>
          <p:nvPr/>
        </p:nvSpPr>
        <p:spPr>
          <a:xfrm>
            <a:off x="1979612" y="2636912"/>
            <a:ext cx="6119812" cy="3052763"/>
          </a:xfrm>
          <a:prstGeom prst="rect">
            <a:avLst/>
          </a:prstGeom>
        </p:spPr>
        <p:txBody>
          <a:bodyPr vert="horz" lIns="121899" tIns="60949" rIns="121899" bIns="60949" rtlCol="0">
            <a:normAutofit lnSpcReduction="10000"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/>
              <a:t>E-mailové zprávy s výzvou k zadání údajů na odkazované stránce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altLang="cs-CZ" sz="1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/>
              <a:t>Zaměřují se </a:t>
            </a:r>
            <a:r>
              <a:rPr lang="cs-CZ" altLang="cs-CZ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na získání hesla, čísla kreditních karet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altLang="cs-CZ" sz="10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/>
              <a:t>Např. napodobené okno internetového bankovnictví</a:t>
            </a:r>
          </a:p>
          <a:p>
            <a:endParaRPr lang="cs-CZ" altLang="cs-CZ" sz="2400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A3C0A570-385A-4503-901D-57E8BEBB1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670" y="258337"/>
            <a:ext cx="2295525" cy="19907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Phishing">
            <a:extLst>
              <a:ext uri="{FF2B5EF4-FFF2-40B4-BE49-F238E27FC236}">
                <a16:creationId xmlns:a16="http://schemas.microsoft.com/office/drawing/2014/main" id="{426EE7F8-C5B4-4083-BABA-0B469385D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2715344"/>
            <a:ext cx="35623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B28DE0-E782-426C-A913-FE6A81EC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70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7A4E07-DD01-4D04-B1D0-02C2F4F3D2DE}"/>
              </a:ext>
            </a:extLst>
          </p:cNvPr>
          <p:cNvSpPr txBox="1">
            <a:spLocks/>
          </p:cNvSpPr>
          <p:nvPr/>
        </p:nvSpPr>
        <p:spPr>
          <a:xfrm>
            <a:off x="3064668" y="260648"/>
            <a:ext cx="6059487" cy="1139825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cs-CZ" sz="4400" dirty="0">
                <a:latin typeface="+mn-lt"/>
              </a:rPr>
              <a:t>Zadní vrátka - </a:t>
            </a:r>
            <a:r>
              <a:rPr lang="cs-CZ" sz="4400" dirty="0" err="1">
                <a:latin typeface="+mn-lt"/>
              </a:rPr>
              <a:t>backdoor</a:t>
            </a:r>
            <a:endParaRPr lang="cs-CZ" sz="4400" dirty="0">
              <a:latin typeface="+mn-lt"/>
            </a:endParaRP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86F65E52-14B6-48D2-9292-BEC0B093D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386" y="1628800"/>
            <a:ext cx="5734050" cy="8223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Metoda, která umožňuje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neautorizované vniknutí do počítače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7D847D72-69BC-479E-B572-3661B559B2E2}"/>
              </a:ext>
            </a:extLst>
          </p:cNvPr>
          <p:cNvSpPr txBox="1">
            <a:spLocks noChangeArrowheads="1"/>
          </p:cNvSpPr>
          <p:nvPr/>
        </p:nvSpPr>
        <p:spPr>
          <a:xfrm>
            <a:off x="2422004" y="2923877"/>
            <a:ext cx="8229600" cy="3673475"/>
          </a:xfrm>
          <a:prstGeom prst="rect">
            <a:avLst/>
          </a:prstGeom>
        </p:spPr>
        <p:txBody>
          <a:bodyPr vert="horz" lIns="121899" tIns="60949" rIns="121899" bIns="60949" rtlCol="0">
            <a:normAutofit fontScale="92500" lnSpcReduction="20000"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/>
              <a:t>Některé druhy </a:t>
            </a:r>
            <a:r>
              <a:rPr lang="cs-CZ" altLang="cs-CZ" sz="2400" dirty="0" err="1"/>
              <a:t>malware</a:t>
            </a:r>
            <a:r>
              <a:rPr lang="cs-CZ" altLang="cs-CZ" sz="2400" dirty="0"/>
              <a:t> mohou instalovat zadní vrátka na nechráněné systémy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altLang="cs-CZ" sz="1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/>
              <a:t>Mohou být zanechána programátorem pro ladění systému nebo úmyslně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altLang="cs-CZ" sz="1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Otevřou cestu do systému</a:t>
            </a:r>
            <a:r>
              <a:rPr lang="cs-CZ" altLang="cs-CZ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000" dirty="0"/>
              <a:t>komukoliv bez jakéhokoliv přihlášení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000" dirty="0"/>
              <a:t>bez identity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000" dirty="0"/>
              <a:t>bez jakýchkoliv stop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78BCB272-6060-4319-91F5-25C43706D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908" y="4509120"/>
            <a:ext cx="266382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FE2451-EA35-44E8-A5B7-97EEA0850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587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ED8C64-C7A1-4D75-AD8F-B045C7689856}"/>
              </a:ext>
            </a:extLst>
          </p:cNvPr>
          <p:cNvSpPr txBox="1">
            <a:spLocks/>
          </p:cNvSpPr>
          <p:nvPr/>
        </p:nvSpPr>
        <p:spPr>
          <a:xfrm>
            <a:off x="1979612" y="188640"/>
            <a:ext cx="8229600" cy="1139825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cs-CZ" sz="4400" dirty="0">
                <a:latin typeface="+mn-lt"/>
              </a:rPr>
              <a:t>Ostatní </a:t>
            </a:r>
            <a:r>
              <a:rPr lang="cs-CZ" sz="4400" dirty="0" err="1">
                <a:latin typeface="+mn-lt"/>
              </a:rPr>
              <a:t>malware</a:t>
            </a:r>
            <a:endParaRPr lang="cs-CZ" sz="4400" dirty="0">
              <a:latin typeface="+mn-lt"/>
            </a:endParaRP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C8E6883F-D4AA-4CFD-AE02-E574A3C69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555" y="1466577"/>
            <a:ext cx="23050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>
              <a:buFont typeface="Wingdings" panose="05000000000000000000" pitchFamily="2" charset="2"/>
              <a:buNone/>
            </a:pPr>
            <a:r>
              <a:rPr lang="cs-CZ" altLang="cs-CZ" dirty="0" err="1"/>
              <a:t>Spyware</a:t>
            </a:r>
            <a:endParaRPr lang="cs-CZ" altLang="cs-CZ" dirty="0"/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4DEFAC1A-0AF7-4996-8BD4-F879B9745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132" y="1590483"/>
            <a:ext cx="76342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Program, který využívá internetu k odesílání dat z počítače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bez vědomí uživatele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i="1" dirty="0"/>
              <a:t>Dialer</a:t>
            </a:r>
            <a:r>
              <a:rPr lang="cs-CZ" altLang="cs-CZ" sz="1800" i="1" dirty="0"/>
              <a:t> - přesměrovává telefonní linku na drahé telefonní tarify</a:t>
            </a:r>
            <a:endParaRPr lang="cs-CZ" altLang="cs-CZ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FC06B665-E71E-4C8F-AD02-002EC5A33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3553" y="2852936"/>
            <a:ext cx="23050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>
              <a:buFont typeface="Wingdings" panose="05000000000000000000" pitchFamily="2" charset="2"/>
              <a:buNone/>
            </a:pPr>
            <a:r>
              <a:rPr lang="cs-CZ" altLang="cs-CZ"/>
              <a:t>Adware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84F1A9-9D4F-4063-A5EE-28C699580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204" y="2924175"/>
            <a:ext cx="2587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Nevyžádaná reklama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ACB3750C-F9BD-41BC-9A49-416BB7E4E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3794" y="3782095"/>
            <a:ext cx="23050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>
              <a:buFont typeface="Wingdings" panose="05000000000000000000" pitchFamily="2" charset="2"/>
              <a:buNone/>
            </a:pPr>
            <a:r>
              <a:rPr lang="cs-CZ" altLang="cs-CZ"/>
              <a:t>Hoax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57977559-0819-4DD0-8600-4BE2AF2D6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132" y="3860249"/>
            <a:ext cx="5903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>
              <a:buFont typeface="Wingdings" panose="05000000000000000000" pitchFamily="2" charset="2"/>
              <a:buNone/>
            </a:pPr>
            <a:r>
              <a:rPr lang="cs-CZ" altLang="cs-CZ" sz="1800" dirty="0"/>
              <a:t>Poplašné zprávy, řetězové dopisy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F7551C08-278A-4363-9448-CB1298482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3553" y="4727129"/>
            <a:ext cx="23050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>
              <a:buFont typeface="Wingdings" panose="05000000000000000000" pitchFamily="2" charset="2"/>
              <a:buNone/>
            </a:pPr>
            <a:r>
              <a:rPr lang="cs-CZ" altLang="cs-CZ"/>
              <a:t>Spam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A890B96D-2670-4166-AC6A-1B34CE95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132" y="4808657"/>
            <a:ext cx="316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>
              <a:buFont typeface="Wingdings" panose="05000000000000000000" pitchFamily="2" charset="2"/>
              <a:buNone/>
            </a:pPr>
            <a:r>
              <a:rPr lang="cs-CZ" altLang="cs-CZ" sz="1800" dirty="0"/>
              <a:t>Nevyžádaná pošta</a:t>
            </a:r>
          </a:p>
        </p:txBody>
      </p:sp>
      <p:pic>
        <p:nvPicPr>
          <p:cNvPr id="6146" name="Picture 2" descr="Spam">
            <a:extLst>
              <a:ext uri="{FF2B5EF4-FFF2-40B4-BE49-F238E27FC236}">
                <a16:creationId xmlns:a16="http://schemas.microsoft.com/office/drawing/2014/main" id="{3C326E83-9D2D-4D18-A1E5-B8A7176C8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449" y="4401578"/>
            <a:ext cx="1187996" cy="127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dware">
            <a:extLst>
              <a:ext uri="{FF2B5EF4-FFF2-40B4-BE49-F238E27FC236}">
                <a16:creationId xmlns:a16="http://schemas.microsoft.com/office/drawing/2014/main" id="{F4E16E76-4473-4BF1-AD33-E3BB4CF27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462" y="2572285"/>
            <a:ext cx="1129549" cy="120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pyware">
            <a:extLst>
              <a:ext uri="{FF2B5EF4-FFF2-40B4-BE49-F238E27FC236}">
                <a16:creationId xmlns:a16="http://schemas.microsoft.com/office/drawing/2014/main" id="{74483B30-FF2C-4B59-8E59-E43824887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1012226"/>
            <a:ext cx="1277118" cy="136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EE95F87E-AB7A-4839-97E4-964E70B2B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675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F528868-C010-4CC0-A0FD-1146C7326D33}"/>
              </a:ext>
            </a:extLst>
          </p:cNvPr>
          <p:cNvSpPr/>
          <p:nvPr/>
        </p:nvSpPr>
        <p:spPr>
          <a:xfrm>
            <a:off x="4775621" y="476672"/>
            <a:ext cx="26375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400" dirty="0" err="1">
                <a:solidFill>
                  <a:srgbClr val="FFFFFF"/>
                </a:solidFill>
                <a:latin typeface="Proxima Nova"/>
              </a:rPr>
              <a:t>Keylogger</a:t>
            </a:r>
            <a:endParaRPr lang="cs-CZ" sz="4400" b="0" i="0" dirty="0">
              <a:solidFill>
                <a:srgbClr val="FFFFFF"/>
              </a:solidFill>
              <a:effectLst/>
              <a:latin typeface="Proxima Nova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2C2442-FB1A-40B7-AF7B-67210A4B9E35}"/>
              </a:ext>
            </a:extLst>
          </p:cNvPr>
          <p:cNvSpPr txBox="1">
            <a:spLocks noChangeArrowheads="1"/>
          </p:cNvSpPr>
          <p:nvPr/>
        </p:nvSpPr>
        <p:spPr>
          <a:xfrm>
            <a:off x="3034506" y="1902618"/>
            <a:ext cx="6119812" cy="3052763"/>
          </a:xfrm>
          <a:prstGeom prst="rect">
            <a:avLst/>
          </a:prstGeom>
        </p:spPr>
        <p:txBody>
          <a:bodyPr vert="horz" lIns="121899" tIns="60949" rIns="121899" bIns="60949" rtlCol="0">
            <a:normAutofit fontScale="77500" lnSpcReduction="20000"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cs-CZ" dirty="0" err="1"/>
              <a:t>Keylogging</a:t>
            </a:r>
            <a:r>
              <a:rPr lang="cs-CZ" dirty="0"/>
              <a:t> je použití programu, který dokáže zaznamenat všechny znaky, které napíšete na klávesnici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Program pak odešle soubor se záznamy na určený server, kde mohou zloději procházet veškeré informace, které jste na svém počítači napsali, včetně hesel, čísel platebních karet, adres, osobních a emailových zpráv i zadaných webových stránek</a:t>
            </a:r>
            <a:endParaRPr lang="cs-CZ" altLang="cs-CZ" sz="2400" dirty="0"/>
          </a:p>
          <a:p>
            <a:pPr>
              <a:buFont typeface="Wingdings" panose="05000000000000000000" pitchFamily="2" charset="2"/>
              <a:buChar char="§"/>
            </a:pPr>
            <a:endParaRPr lang="cs-CZ" altLang="cs-CZ" sz="1000" dirty="0"/>
          </a:p>
        </p:txBody>
      </p:sp>
      <p:pic>
        <p:nvPicPr>
          <p:cNvPr id="10242" name="Picture 2" descr="Rootkit">
            <a:extLst>
              <a:ext uri="{FF2B5EF4-FFF2-40B4-BE49-F238E27FC236}">
                <a16:creationId xmlns:a16="http://schemas.microsoft.com/office/drawing/2014/main" id="{A3E2DE0F-E07D-49D5-A0CA-4E2BA8E51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266" y="3140968"/>
            <a:ext cx="2429246" cy="259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1C1FC0-A36E-4124-A448-AF74EC9EC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606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3375A1-7A49-4738-8635-F085E3EDA0D7}"/>
              </a:ext>
            </a:extLst>
          </p:cNvPr>
          <p:cNvSpPr txBox="1">
            <a:spLocks/>
          </p:cNvSpPr>
          <p:nvPr/>
        </p:nvSpPr>
        <p:spPr bwMode="auto">
          <a:xfrm>
            <a:off x="1979612" y="18864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cs-CZ" sz="4400" kern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HOAX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C2FF1E04-99EB-4D21-9F56-9E30B20ED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781" y="1556792"/>
            <a:ext cx="8064500" cy="8302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Mystifikace, poplašná zpráva, která varuje před neexistující hrozbou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C7B282A-89F2-4370-B0DD-39A90963B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5820" t="35417" r="29101" b="14583"/>
          <a:stretch>
            <a:fillRect/>
          </a:stretch>
        </p:blipFill>
        <p:spPr bwMode="auto">
          <a:xfrm>
            <a:off x="2277988" y="2924944"/>
            <a:ext cx="6715172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ovéPole 6">
            <a:extLst>
              <a:ext uri="{FF2B5EF4-FFF2-40B4-BE49-F238E27FC236}">
                <a16:creationId xmlns:a16="http://schemas.microsoft.com/office/drawing/2014/main" id="{82116894-455D-44CE-B7C5-E27269FF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6780" y="4454512"/>
            <a:ext cx="1935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www.hoax.cz</a:t>
            </a:r>
            <a:endParaRPr lang="en-GB" altLang="cs-CZ" sz="1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02858221-5002-49E5-A283-4D51E2B62A56}"/>
              </a:ext>
            </a:extLst>
          </p:cNvPr>
          <p:cNvCxnSpPr/>
          <p:nvPr/>
        </p:nvCxnSpPr>
        <p:spPr>
          <a:xfrm>
            <a:off x="3862164" y="3068960"/>
            <a:ext cx="86409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971E6BB3-3E14-473E-97AD-61CD3EEC5F7B}"/>
              </a:ext>
            </a:extLst>
          </p:cNvPr>
          <p:cNvCxnSpPr/>
          <p:nvPr/>
        </p:nvCxnSpPr>
        <p:spPr>
          <a:xfrm>
            <a:off x="2494012" y="3068960"/>
            <a:ext cx="86409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bdélník 8">
            <a:extLst>
              <a:ext uri="{FF2B5EF4-FFF2-40B4-BE49-F238E27FC236}">
                <a16:creationId xmlns:a16="http://schemas.microsoft.com/office/drawing/2014/main" id="{BA9C5B0E-0494-404B-B18A-5122DB5E7B91}"/>
              </a:ext>
            </a:extLst>
          </p:cNvPr>
          <p:cNvSpPr/>
          <p:nvPr/>
        </p:nvSpPr>
        <p:spPr>
          <a:xfrm>
            <a:off x="2494012" y="2996952"/>
            <a:ext cx="3384376" cy="144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91F1CD-C652-42E7-B2E8-7AC51B91D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671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2CC71E-8007-489F-A428-BE9CDFDE806D}"/>
              </a:ext>
            </a:extLst>
          </p:cNvPr>
          <p:cNvSpPr txBox="1">
            <a:spLocks/>
          </p:cNvSpPr>
          <p:nvPr/>
        </p:nvSpPr>
        <p:spPr>
          <a:xfrm>
            <a:off x="1979612" y="260648"/>
            <a:ext cx="8229600" cy="1139825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cs-CZ" sz="4400" dirty="0">
                <a:latin typeface="+mn-lt"/>
              </a:rPr>
              <a:t>Antivirové programy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84F9D0-60FA-4090-8F40-D6F93AB7048B}"/>
              </a:ext>
            </a:extLst>
          </p:cNvPr>
          <p:cNvSpPr txBox="1">
            <a:spLocks noChangeArrowheads="1"/>
          </p:cNvSpPr>
          <p:nvPr/>
        </p:nvSpPr>
        <p:spPr>
          <a:xfrm>
            <a:off x="1701924" y="1268760"/>
            <a:ext cx="5943600" cy="2376487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400" dirty="0"/>
              <a:t>	Vir najdou, vyléčí nakažený soubor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altLang="cs-CZ" sz="1000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i="1" dirty="0"/>
              <a:t>	AVG, AVAST, NOD 32, </a:t>
            </a:r>
            <a:r>
              <a:rPr lang="cs-CZ" altLang="cs-CZ" sz="2400" i="1" dirty="0" err="1"/>
              <a:t>Kasperski</a:t>
            </a:r>
            <a:r>
              <a:rPr lang="cs-CZ" altLang="cs-CZ" sz="2400" i="1" dirty="0"/>
              <a:t>, </a:t>
            </a:r>
            <a:r>
              <a:rPr lang="cs-CZ" altLang="cs-CZ" sz="2400" i="1" dirty="0" err="1"/>
              <a:t>Norton</a:t>
            </a:r>
            <a:r>
              <a:rPr lang="cs-CZ" altLang="cs-CZ" sz="2400" i="1" dirty="0"/>
              <a:t> aj.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altLang="cs-CZ" sz="1000" i="1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dirty="0">
                <a:solidFill>
                  <a:schemeClr val="accent1"/>
                </a:solidFill>
              </a:rPr>
              <a:t>	</a:t>
            </a:r>
            <a:r>
              <a:rPr lang="cs-CZ" altLang="cs-CZ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Je třeba aktualizovat databáze virů</a:t>
            </a:r>
          </a:p>
          <a:p>
            <a:endParaRPr lang="cs-CZ" altLang="cs-CZ" sz="2400" dirty="0">
              <a:solidFill>
                <a:schemeClr val="accent1"/>
              </a:solidFill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C733E1E9-1325-46B1-81D8-1A3AAFDD9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802" y="1268760"/>
            <a:ext cx="1728192" cy="185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367B02CD-E7E2-4ECE-8795-FE2B52845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706" y="3814259"/>
            <a:ext cx="3783012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287C5DA3-0EF4-462A-BF0A-525459939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107" y="3814259"/>
            <a:ext cx="367188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F46FE83-BDB0-4C64-B96D-332841D9B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209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C15A1FC9-5BFC-4379-A670-195D35E887D1}"/>
              </a:ext>
            </a:extLst>
          </p:cNvPr>
          <p:cNvSpPr txBox="1">
            <a:spLocks noChangeArrowheads="1"/>
          </p:cNvSpPr>
          <p:nvPr/>
        </p:nvSpPr>
        <p:spPr>
          <a:xfrm>
            <a:off x="2710036" y="1196752"/>
            <a:ext cx="8229600" cy="3773488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cs-CZ" altLang="cs-CZ" dirty="0">
                <a:latin typeface="Arial" panose="020B0604020202020204" pitchFamily="34" charset="0"/>
              </a:rPr>
              <a:t>Obsah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dirty="0">
              <a:latin typeface="Arial" panose="020B0604020202020204" pitchFamily="34" charset="0"/>
            </a:endParaRPr>
          </a:p>
          <a:p>
            <a:r>
              <a:rPr lang="cs-CZ" altLang="cs-CZ" dirty="0"/>
              <a:t>Bezpečnostní politika</a:t>
            </a:r>
          </a:p>
          <a:p>
            <a:r>
              <a:rPr lang="cs-CZ" altLang="cs-CZ" dirty="0"/>
              <a:t>Ochrana dat</a:t>
            </a:r>
          </a:p>
          <a:p>
            <a:r>
              <a:rPr lang="cs-CZ" altLang="cs-CZ" dirty="0" err="1"/>
              <a:t>Malware</a:t>
            </a:r>
            <a:endParaRPr lang="cs-CZ" altLang="cs-CZ" dirty="0">
              <a:latin typeface="Arial" panose="020B0604020202020204" pitchFamily="34" charset="0"/>
            </a:endParaRPr>
          </a:p>
          <a:p>
            <a:r>
              <a:rPr lang="cs-CZ" altLang="cs-CZ" dirty="0">
                <a:latin typeface="Arial" panose="020B0604020202020204" pitchFamily="34" charset="0"/>
              </a:rPr>
              <a:t>Virus, </a:t>
            </a:r>
            <a:r>
              <a:rPr lang="cs-CZ" altLang="cs-CZ" dirty="0" err="1"/>
              <a:t>spyware</a:t>
            </a:r>
            <a:r>
              <a:rPr lang="cs-CZ" altLang="cs-CZ" dirty="0"/>
              <a:t>, </a:t>
            </a:r>
            <a:r>
              <a:rPr lang="cs-CZ" altLang="cs-CZ" dirty="0" err="1">
                <a:latin typeface="Arial" panose="020B0604020202020204" pitchFamily="34" charset="0"/>
              </a:rPr>
              <a:t>adware</a:t>
            </a:r>
            <a:r>
              <a:rPr lang="cs-CZ" altLang="cs-CZ" dirty="0">
                <a:latin typeface="Arial" panose="020B0604020202020204" pitchFamily="34" charset="0"/>
              </a:rPr>
              <a:t>, </a:t>
            </a:r>
            <a:r>
              <a:rPr lang="cs-CZ" altLang="cs-CZ" dirty="0" err="1">
                <a:latin typeface="Arial" panose="020B0604020202020204" pitchFamily="34" charset="0"/>
              </a:rPr>
              <a:t>rootkit</a:t>
            </a:r>
            <a:r>
              <a:rPr lang="cs-CZ" altLang="cs-CZ" dirty="0">
                <a:latin typeface="Arial" panose="020B0604020202020204" pitchFamily="34" charset="0"/>
              </a:rPr>
              <a:t>, </a:t>
            </a:r>
            <a:r>
              <a:rPr lang="cs-CZ" altLang="cs-CZ" dirty="0" err="1">
                <a:latin typeface="Arial" panose="020B0604020202020204" pitchFamily="34" charset="0"/>
              </a:rPr>
              <a:t>ransomware</a:t>
            </a:r>
            <a:r>
              <a:rPr lang="cs-CZ" altLang="cs-CZ" dirty="0">
                <a:latin typeface="Arial" panose="020B0604020202020204" pitchFamily="34" charset="0"/>
              </a:rPr>
              <a:t>, červ, </a:t>
            </a:r>
            <a:r>
              <a:rPr lang="cs-CZ" altLang="cs-CZ" dirty="0" err="1">
                <a:latin typeface="Arial" panose="020B0604020202020204" pitchFamily="34" charset="0"/>
              </a:rPr>
              <a:t>trojan</a:t>
            </a:r>
            <a:endParaRPr lang="cs-CZ" altLang="cs-CZ" dirty="0">
              <a:latin typeface="Arial" panose="020B0604020202020204" pitchFamily="34" charset="0"/>
            </a:endParaRPr>
          </a:p>
          <a:p>
            <a:r>
              <a:rPr lang="cs-CZ" altLang="cs-CZ" dirty="0" err="1">
                <a:latin typeface="Arial" panose="020B0604020202020204" pitchFamily="34" charset="0"/>
              </a:rPr>
              <a:t>Phishing</a:t>
            </a:r>
            <a:r>
              <a:rPr lang="cs-CZ" altLang="cs-CZ" dirty="0">
                <a:latin typeface="Arial" panose="020B0604020202020204" pitchFamily="34" charset="0"/>
              </a:rPr>
              <a:t>, </a:t>
            </a:r>
            <a:r>
              <a:rPr lang="cs-CZ" altLang="cs-CZ" dirty="0" err="1">
                <a:latin typeface="Arial" panose="020B0604020202020204" pitchFamily="34" charset="0"/>
              </a:rPr>
              <a:t>backdoor</a:t>
            </a:r>
            <a:endParaRPr lang="cs-CZ" altLang="cs-CZ" dirty="0">
              <a:latin typeface="Arial" panose="020B0604020202020204" pitchFamily="34" charset="0"/>
            </a:endParaRPr>
          </a:p>
          <a:p>
            <a:r>
              <a:rPr lang="cs-CZ" altLang="cs-CZ" dirty="0">
                <a:latin typeface="Arial" panose="020B0604020202020204" pitchFamily="34" charset="0"/>
              </a:rPr>
              <a:t>Bezpečnost na internetu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  <a:p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831903-7B74-44DA-A113-895E6BA2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5850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C073070-DE7F-43AF-9B38-777F157F3905}"/>
              </a:ext>
            </a:extLst>
          </p:cNvPr>
          <p:cNvSpPr txBox="1">
            <a:spLocks noChangeArrowheads="1"/>
          </p:cNvSpPr>
          <p:nvPr/>
        </p:nvSpPr>
        <p:spPr>
          <a:xfrm>
            <a:off x="1979612" y="332656"/>
            <a:ext cx="8229600" cy="1139825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cs-CZ" sz="4400" dirty="0">
                <a:latin typeface="+mn-lt"/>
              </a:rPr>
              <a:t>Antivirové techniky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CEB71B7A-D7C5-4655-ADF4-8B87AA019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876" y="1046833"/>
            <a:ext cx="19304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/>
              <a:t>Vyhledávání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7CAADE-EB22-46C3-84EE-B65E3B160EFF}"/>
              </a:ext>
            </a:extLst>
          </p:cNvPr>
          <p:cNvSpPr txBox="1">
            <a:spLocks noChangeArrowheads="1"/>
          </p:cNvSpPr>
          <p:nvPr/>
        </p:nvSpPr>
        <p:spPr>
          <a:xfrm>
            <a:off x="1125860" y="1163637"/>
            <a:ext cx="8229600" cy="4530725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1800" dirty="0"/>
              <a:t>vyhledávají prostřednictvím vyhledávací sekvence (většina virů má specifickou sekvenci, polymorfní viry se takto najít nedají)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§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1800" dirty="0"/>
              <a:t>najde 70% nových neznámých virů díky sledování programu, co provádí a vyhodnocení, zda je to v pořádku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§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1800" dirty="0"/>
              <a:t>antivir hlídá změny v systému, adresářích a systémových oblastech disku, na jejichž základě identifikuje vir</a:t>
            </a:r>
          </a:p>
          <a:p>
            <a:pPr marL="0" indent="0">
              <a:buNone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1800" dirty="0"/>
              <a:t>Kontroluje nebezpečné operace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BC7CAA90-39DE-49FA-9E13-F52EC76DA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4008" y="2636912"/>
            <a:ext cx="29845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/>
              <a:t>Heuristická analýza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E53B561B-E1A4-41E8-9168-37B15FA8C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047" y="3969618"/>
            <a:ext cx="21653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Test </a:t>
            </a:r>
            <a:r>
              <a:rPr lang="cs-CZ" altLang="cs-CZ" sz="2000" b="1" dirty="0"/>
              <a:t>integrity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B98F62CE-5482-47B8-9CD1-3289065D7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4008" y="5529838"/>
            <a:ext cx="298767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/>
              <a:t>Rezidentní kontrola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A38CC361-5344-4C58-8375-154F4B0EF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046" y="6426044"/>
            <a:ext cx="9739909" cy="424732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Kombinace technik = zvyšování účinnosti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D98E23B-0347-4FA0-A338-F6A743CB5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16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EC9D49-FDE7-4318-B440-25899C494D6A}"/>
              </a:ext>
            </a:extLst>
          </p:cNvPr>
          <p:cNvSpPr txBox="1">
            <a:spLocks/>
          </p:cNvSpPr>
          <p:nvPr/>
        </p:nvSpPr>
        <p:spPr>
          <a:xfrm>
            <a:off x="3460749" y="260648"/>
            <a:ext cx="5267325" cy="1139825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cs-CZ" sz="4400" dirty="0">
                <a:latin typeface="+mn-lt"/>
              </a:rPr>
              <a:t>Nalezen virus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40B98F-958C-4BD6-B06E-3D5396A65122}"/>
              </a:ext>
            </a:extLst>
          </p:cNvPr>
          <p:cNvSpPr txBox="1">
            <a:spLocks noChangeArrowheads="1"/>
          </p:cNvSpPr>
          <p:nvPr/>
        </p:nvSpPr>
        <p:spPr>
          <a:xfrm>
            <a:off x="1269876" y="1271587"/>
            <a:ext cx="6192837" cy="4314825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cs-CZ" altLang="cs-CZ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Smazat soubor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dirty="0"/>
              <a:t>	definitivní odstranění souboru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Vyléčit soubor</a:t>
            </a:r>
            <a:r>
              <a:rPr lang="cs-CZ" altLang="cs-CZ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dirty="0"/>
              <a:t>	pokusí se vir zničit, nemusí se podařit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/>
              <a:t>Přesun </a:t>
            </a:r>
            <a:r>
              <a:rPr lang="cs-CZ" altLang="cs-CZ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do virového trezoru</a:t>
            </a:r>
            <a:r>
              <a:rPr lang="cs-CZ" altLang="cs-CZ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dirty="0"/>
              <a:t>	(součást antiviru),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dirty="0"/>
              <a:t>	lze znovu léčit či smazat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altLang="cs-CZ" sz="1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/>
              <a:t>Antivirus odstraní virus sám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A1626E5F-20A0-4488-8F75-16D10B8B0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540" y="1052736"/>
            <a:ext cx="3371850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BEFE16BA-EE77-42DD-8513-E352DB8B0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353" y="4660491"/>
            <a:ext cx="3348037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ADF64A-FA87-408C-AA5C-C008E19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99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5C1B3C-2A0A-4074-947A-C132E71B5B72}"/>
              </a:ext>
            </a:extLst>
          </p:cNvPr>
          <p:cNvSpPr txBox="1">
            <a:spLocks/>
          </p:cNvSpPr>
          <p:nvPr/>
        </p:nvSpPr>
        <p:spPr bwMode="black">
          <a:xfrm>
            <a:off x="2782044" y="3068960"/>
            <a:ext cx="7772400" cy="1470025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BEZPEČNOST NA INTERNETU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B36D9C-BD15-4C1C-8F3A-9ACBA8B6D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893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3B65B2A1-BB77-4A52-8731-A6616E302311}"/>
              </a:ext>
            </a:extLst>
          </p:cNvPr>
          <p:cNvSpPr/>
          <p:nvPr/>
        </p:nvSpPr>
        <p:spPr>
          <a:xfrm>
            <a:off x="3095257" y="298394"/>
            <a:ext cx="59983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Rizika on-line komunikace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38AE8DD-D8A7-49B7-9EDC-66DC157D8774}"/>
              </a:ext>
            </a:extLst>
          </p:cNvPr>
          <p:cNvSpPr/>
          <p:nvPr/>
        </p:nvSpPr>
        <p:spPr>
          <a:xfrm>
            <a:off x="1341884" y="22768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Rozmyslete si, co na internetu sdělujete, komu co posíláte a do jaké míry chráníte svoje soukromí.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DBDDAA2-BB81-42EA-8DD3-B4B7A62BA74D}"/>
              </a:ext>
            </a:extLst>
          </p:cNvPr>
          <p:cNvSpPr/>
          <p:nvPr/>
        </p:nvSpPr>
        <p:spPr>
          <a:xfrm>
            <a:off x="4726260" y="36049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Nezapomeňte, že druhá strana vás nejen vidí, ale může si vás i ukládat.(např. </a:t>
            </a:r>
            <a:r>
              <a:rPr lang="cs-CZ" dirty="0" err="1"/>
              <a:t>Skype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4DA4D58-BDE7-429A-ADDD-35827979BCB1}"/>
              </a:ext>
            </a:extLst>
          </p:cNvPr>
          <p:cNvSpPr txBox="1"/>
          <p:nvPr/>
        </p:nvSpPr>
        <p:spPr>
          <a:xfrm>
            <a:off x="8398668" y="4624683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Každá data, která nahrajete na </a:t>
            </a:r>
            <a:r>
              <a:rPr lang="cs-CZ" dirty="0" err="1"/>
              <a:t>net</a:t>
            </a:r>
            <a:r>
              <a:rPr lang="cs-CZ" dirty="0"/>
              <a:t> se dají dohledat </a:t>
            </a:r>
            <a:r>
              <a:rPr lang="cs-CZ" dirty="0" err="1"/>
              <a:t>zpetně</a:t>
            </a:r>
            <a:r>
              <a:rPr lang="cs-CZ" dirty="0"/>
              <a:t>. A nikdy nezmizí!!!</a:t>
            </a:r>
          </a:p>
        </p:txBody>
      </p:sp>
      <p:pic>
        <p:nvPicPr>
          <p:cNvPr id="7" name="Obrázek 6" descr="jak-nenaletet.png">
            <a:extLst>
              <a:ext uri="{FF2B5EF4-FFF2-40B4-BE49-F238E27FC236}">
                <a16:creationId xmlns:a16="http://schemas.microsoft.com/office/drawing/2014/main" id="{96A7C197-0E61-492B-A323-BA53D570FF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93096"/>
            <a:ext cx="3558248" cy="256490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A52C671-700C-4D51-948B-3BB461AC5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116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F89842F7-D239-4A4D-8AD9-A15FB5B388AF}"/>
              </a:ext>
            </a:extLst>
          </p:cNvPr>
          <p:cNvSpPr/>
          <p:nvPr/>
        </p:nvSpPr>
        <p:spPr>
          <a:xfrm>
            <a:off x="1989956" y="332656"/>
            <a:ext cx="84973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400" dirty="0">
                <a:solidFill>
                  <a:srgbClr val="FFFFFF"/>
                </a:solidFill>
                <a:latin typeface="Proxima Nova"/>
              </a:rPr>
              <a:t>Neautorizované změny prohlížečů</a:t>
            </a:r>
            <a:endParaRPr lang="cs-CZ" sz="4400" b="0" i="0" dirty="0">
              <a:solidFill>
                <a:srgbClr val="FFFFFF"/>
              </a:solidFill>
              <a:effectLst/>
              <a:latin typeface="Proxima Nova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16EA79-D45A-418F-B881-060D483B3387}"/>
              </a:ext>
            </a:extLst>
          </p:cNvPr>
          <p:cNvSpPr txBox="1">
            <a:spLocks noChangeArrowheads="1"/>
          </p:cNvSpPr>
          <p:nvPr/>
        </p:nvSpPr>
        <p:spPr>
          <a:xfrm>
            <a:off x="2123819" y="1628800"/>
            <a:ext cx="8229600" cy="320675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Program měnící nastavení prohlížeče je typ </a:t>
            </a:r>
            <a:r>
              <a:rPr lang="cs-CZ" dirty="0" err="1"/>
              <a:t>malware</a:t>
            </a:r>
            <a:r>
              <a:rPr lang="cs-CZ" dirty="0"/>
              <a:t>, který bez vědomí uživatele mění nastavení prohlížečů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Důsledkem těchto změn může být například trvalé přesměrování vaší domovské stránky na webovou stránku, které jste nikdy neměli v úmyslu navštívit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altLang="cs-CZ" i="1" dirty="0"/>
          </a:p>
        </p:txBody>
      </p:sp>
      <p:pic>
        <p:nvPicPr>
          <p:cNvPr id="9218" name="Picture 2" descr="Neautorizované změny prohlížečů">
            <a:extLst>
              <a:ext uri="{FF2B5EF4-FFF2-40B4-BE49-F238E27FC236}">
                <a16:creationId xmlns:a16="http://schemas.microsoft.com/office/drawing/2014/main" id="{CB08BAA7-38C6-48BE-806F-14223C49D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772" y="3861048"/>
            <a:ext cx="2717278" cy="290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D0B7A75-4F5B-43A1-9439-DB8F01748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018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F36BC8C8-6717-418C-887F-1484DACA21B1}"/>
              </a:ext>
            </a:extLst>
          </p:cNvPr>
          <p:cNvSpPr/>
          <p:nvPr/>
        </p:nvSpPr>
        <p:spPr>
          <a:xfrm>
            <a:off x="3254051" y="404664"/>
            <a:ext cx="5680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Rizika sociálních sítí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981834C-2CFE-4138-8136-58CF830CB1EA}"/>
              </a:ext>
            </a:extLst>
          </p:cNvPr>
          <p:cNvSpPr txBox="1"/>
          <p:nvPr/>
        </p:nvSpPr>
        <p:spPr>
          <a:xfrm>
            <a:off x="1691680" y="191683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Každý vás může dohledat on-line.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13DF8BB-123A-4B90-A6D5-97F0E50D25E0}"/>
              </a:ext>
            </a:extLst>
          </p:cNvPr>
          <p:cNvSpPr txBox="1"/>
          <p:nvPr/>
        </p:nvSpPr>
        <p:spPr>
          <a:xfrm>
            <a:off x="4294212" y="2967335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Můžete se stát obětí vydírání, </a:t>
            </a:r>
            <a:r>
              <a:rPr lang="cs-CZ" dirty="0" err="1"/>
              <a:t>kyberšikany</a:t>
            </a:r>
            <a:r>
              <a:rPr lang="cs-CZ" dirty="0"/>
              <a:t>, </a:t>
            </a:r>
            <a:r>
              <a:rPr lang="cs-CZ" dirty="0" err="1"/>
              <a:t>kybergromingu</a:t>
            </a:r>
            <a:r>
              <a:rPr lang="cs-CZ" dirty="0"/>
              <a:t> a dalších…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7CB9675-02B5-4B41-9195-F64C9DE7A1B0}"/>
              </a:ext>
            </a:extLst>
          </p:cNvPr>
          <p:cNvSpPr txBox="1"/>
          <p:nvPr/>
        </p:nvSpPr>
        <p:spPr>
          <a:xfrm>
            <a:off x="6958508" y="520684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Stáváte se snadno napadnutelným.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F4E9EB-875C-4FA1-9154-50467795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638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197D1E-25DC-4874-B2A7-DEF207888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ODKAZY: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FD0274-ACBC-481F-AD3A-B372592FA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Navrátil, P.: S počítačem nejen k maturitě. 2. díl. </a:t>
            </a:r>
            <a:r>
              <a:rPr lang="cs-CZ" altLang="cs-CZ" dirty="0" err="1"/>
              <a:t>Computer</a:t>
            </a:r>
            <a:r>
              <a:rPr lang="cs-CZ" altLang="cs-CZ" dirty="0"/>
              <a:t> Media s.r.o. 2006. ISBN: 80-86686-61-2.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http://www.microsoft.com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http://www.viry.cz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http://www.bezpecnyinternet.cz/zacatecnik/on-line-komunikace/default.aspx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alt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BCBEC2-B4DC-47F5-A15E-4002F401C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362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5A723F0D-20B4-4ABD-B54A-BC5C202A75F9}"/>
              </a:ext>
            </a:extLst>
          </p:cNvPr>
          <p:cNvSpPr/>
          <p:nvPr/>
        </p:nvSpPr>
        <p:spPr>
          <a:xfrm>
            <a:off x="3718148" y="548680"/>
            <a:ext cx="44110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400" dirty="0"/>
              <a:t>Jak počítač chránit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E4E3E5-780D-452A-A0B6-EF0057E9E4DE}"/>
              </a:ext>
            </a:extLst>
          </p:cNvPr>
          <p:cNvSpPr txBox="1">
            <a:spLocks noChangeArrowheads="1"/>
          </p:cNvSpPr>
          <p:nvPr/>
        </p:nvSpPr>
        <p:spPr>
          <a:xfrm>
            <a:off x="1783456" y="1326057"/>
            <a:ext cx="8280400" cy="3300413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ochrana dat, omezení a odstranění rizik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altLang="cs-CZ" sz="1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/>
              <a:t>Používat </a:t>
            </a:r>
            <a:r>
              <a:rPr lang="cs-CZ" altLang="cs-CZ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aktuální antivirový software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Aktualizovat</a:t>
            </a:r>
            <a:r>
              <a:rPr lang="cs-CZ" altLang="cs-CZ" sz="2400" dirty="0"/>
              <a:t> operační systém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/>
              <a:t>Používat </a:t>
            </a:r>
            <a:r>
              <a:rPr lang="cs-CZ" altLang="cs-CZ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firewall</a:t>
            </a:r>
            <a:r>
              <a:rPr lang="cs-CZ" altLang="cs-CZ" sz="2400" dirty="0"/>
              <a:t> (pokud pracujete v síti)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dirty="0"/>
              <a:t>	</a:t>
            </a:r>
            <a:r>
              <a:rPr lang="cs-CZ" altLang="cs-CZ" sz="2000" dirty="0"/>
              <a:t>a program pro detekci a odstranění </a:t>
            </a:r>
            <a:r>
              <a:rPr lang="cs-CZ" altLang="cs-CZ" sz="2000" dirty="0" err="1"/>
              <a:t>spyware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adware</a:t>
            </a:r>
            <a:r>
              <a:rPr lang="cs-CZ" altLang="cs-CZ" sz="24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/>
              <a:t>Pravidelně </a:t>
            </a:r>
            <a:r>
              <a:rPr lang="cs-CZ" altLang="cs-CZ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zálohovat</a:t>
            </a:r>
            <a:r>
              <a:rPr lang="cs-CZ" altLang="cs-CZ" sz="2400" dirty="0"/>
              <a:t> – nejjistější a nejzákladnější metoda ochrany dat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i="1" dirty="0"/>
              <a:t>	</a:t>
            </a:r>
            <a:endParaRPr lang="cs-CZ" altLang="cs-CZ" sz="2000" b="1" i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000" b="1" i="1" dirty="0"/>
              <a:t>Při práci v síti jsou nastavena pravidla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000" i="1" dirty="0"/>
              <a:t>kdo má přístup k jakým prostředkům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000" i="1" dirty="0"/>
              <a:t>co může s jemu přístupnými informacemi dělat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i="1" dirty="0">
              <a:solidFill>
                <a:schemeClr val="hlink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65F8FF-FA0A-4B72-9777-1E35F40C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760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A058892F-A42E-40FA-8B48-1CB8310646D7}"/>
              </a:ext>
            </a:extLst>
          </p:cNvPr>
          <p:cNvSpPr/>
          <p:nvPr/>
        </p:nvSpPr>
        <p:spPr>
          <a:xfrm>
            <a:off x="2854052" y="332656"/>
            <a:ext cx="67169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400" dirty="0" err="1"/>
              <a:t>Malware</a:t>
            </a:r>
            <a:r>
              <a:rPr lang="cs-CZ" sz="4400" dirty="0"/>
              <a:t> – škodlivý software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895A0F7C-5223-401D-BCDB-63EA10E44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880" y="1628800"/>
            <a:ext cx="7993063" cy="8223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Jakýkoli typ škodlivého softwaru,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který ohrožuje výkon či zabezpečení počítače. 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E573B69-6B48-4A19-B045-FEFC67E0B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204" y="2977828"/>
            <a:ext cx="1584325" cy="6985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 err="1">
                <a:solidFill>
                  <a:schemeClr val="bg2">
                    <a:lumMod val="50000"/>
                  </a:schemeClr>
                </a:solidFill>
              </a:rPr>
              <a:t>mal</a:t>
            </a:r>
            <a:r>
              <a:rPr lang="cs-CZ" altLang="cs-CZ" sz="2400" dirty="0" err="1"/>
              <a:t>icious</a:t>
            </a:r>
            <a:endParaRPr lang="cs-CZ" altLang="cs-CZ" sz="2400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770B6B5-7DC1-4E85-A4B9-8F739E6EB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2297" y="2994092"/>
            <a:ext cx="1584325" cy="6985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soft</a:t>
            </a:r>
            <a:r>
              <a:rPr lang="cs-CZ" altLang="cs-CZ" sz="2400" b="1" dirty="0">
                <a:solidFill>
                  <a:schemeClr val="bg2">
                    <a:lumMod val="50000"/>
                  </a:schemeClr>
                </a:solidFill>
              </a:rPr>
              <a:t>ware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A8A305F-991B-4B77-9F6A-F1B145C06EAF}"/>
              </a:ext>
            </a:extLst>
          </p:cNvPr>
          <p:cNvSpPr txBox="1">
            <a:spLocks noChangeArrowheads="1"/>
          </p:cNvSpPr>
          <p:nvPr/>
        </p:nvSpPr>
        <p:spPr>
          <a:xfrm>
            <a:off x="2079155" y="4243495"/>
            <a:ext cx="8229600" cy="1357313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cs-CZ" altLang="cs-CZ" dirty="0"/>
              <a:t>Počítačový virus, červ, trojský kůň, </a:t>
            </a:r>
            <a:r>
              <a:rPr lang="cs-CZ" altLang="cs-CZ" dirty="0" err="1"/>
              <a:t>backdoor</a:t>
            </a:r>
            <a:r>
              <a:rPr lang="cs-CZ" altLang="cs-CZ" dirty="0"/>
              <a:t>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dirty="0" err="1"/>
              <a:t>spyware</a:t>
            </a:r>
            <a:r>
              <a:rPr lang="cs-CZ" altLang="cs-CZ" dirty="0"/>
              <a:t>, </a:t>
            </a:r>
            <a:r>
              <a:rPr lang="cs-CZ" altLang="cs-CZ" dirty="0" err="1"/>
              <a:t>adware</a:t>
            </a:r>
            <a:r>
              <a:rPr lang="cs-CZ" altLang="cs-CZ" dirty="0"/>
              <a:t>, </a:t>
            </a:r>
            <a:r>
              <a:rPr lang="cs-CZ" altLang="cs-CZ" dirty="0" err="1"/>
              <a:t>ransomware</a:t>
            </a:r>
            <a:endParaRPr lang="cs-CZ" altLang="cs-CZ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dirty="0"/>
          </a:p>
        </p:txBody>
      </p:sp>
      <p:pic>
        <p:nvPicPr>
          <p:cNvPr id="2050" name="Picture 2" descr="Malware">
            <a:extLst>
              <a:ext uri="{FF2B5EF4-FFF2-40B4-BE49-F238E27FC236}">
                <a16:creationId xmlns:a16="http://schemas.microsoft.com/office/drawing/2014/main" id="{9A83B29F-5EED-4C40-A015-CE6909FF2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681" y="3163818"/>
            <a:ext cx="2924147" cy="248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F9802B-5592-4F14-994F-AE47973D5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67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CEE32F-27C5-47E5-96E3-199AB941C025}"/>
              </a:ext>
            </a:extLst>
          </p:cNvPr>
          <p:cNvSpPr txBox="1">
            <a:spLocks noChangeArrowheads="1"/>
          </p:cNvSpPr>
          <p:nvPr/>
        </p:nvSpPr>
        <p:spPr>
          <a:xfrm>
            <a:off x="1783456" y="1326057"/>
            <a:ext cx="8280400" cy="3300413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cs-CZ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(alias </a:t>
            </a:r>
            <a:r>
              <a:rPr lang="cs-CZ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rogueware</a:t>
            </a:r>
            <a:r>
              <a:rPr lang="cs-CZ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nebo </a:t>
            </a:r>
            <a:r>
              <a:rPr lang="cs-CZ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scareware</a:t>
            </a:r>
            <a:r>
              <a:rPr lang="cs-CZ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)</a:t>
            </a:r>
            <a:endParaRPr lang="cs-CZ" altLang="cs-CZ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 altLang="cs-CZ" sz="1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Omezuje uživatelům přístup k jejich počítačovému systému nebo souborům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Za obnovení přístupu požaduje program zaplacení výkupného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Nejnebezpečnější útoky tohoto typu má na svědomí </a:t>
            </a:r>
            <a:r>
              <a:rPr lang="cs-CZ" sz="2400" dirty="0" err="1"/>
              <a:t>ransomware</a:t>
            </a:r>
            <a:r>
              <a:rPr lang="cs-CZ" sz="2400" dirty="0"/>
              <a:t> </a:t>
            </a:r>
            <a:r>
              <a:rPr lang="cs-CZ" sz="2400" dirty="0" err="1"/>
              <a:t>WannaCry</a:t>
            </a:r>
            <a:r>
              <a:rPr lang="cs-CZ" sz="2400" dirty="0"/>
              <a:t>, </a:t>
            </a:r>
            <a:r>
              <a:rPr lang="cs-CZ" sz="2400" dirty="0" err="1"/>
              <a:t>Petya</a:t>
            </a:r>
            <a:r>
              <a:rPr lang="cs-CZ" sz="2400" dirty="0"/>
              <a:t>, Cerber, </a:t>
            </a:r>
            <a:r>
              <a:rPr lang="cs-CZ" sz="2400" dirty="0" err="1"/>
              <a:t>CryptoLocker</a:t>
            </a:r>
            <a:r>
              <a:rPr lang="cs-CZ" sz="2400" dirty="0"/>
              <a:t> a Locky</a:t>
            </a:r>
            <a:endParaRPr lang="cs-CZ" altLang="cs-CZ" sz="2400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i="1" dirty="0"/>
              <a:t>	</a:t>
            </a:r>
            <a:endParaRPr lang="cs-CZ" altLang="cs-CZ" sz="2000" b="1" i="1" dirty="0"/>
          </a:p>
          <a:p>
            <a:pPr lvl="1">
              <a:buFont typeface="Wingdings" panose="05000000000000000000" pitchFamily="2" charset="2"/>
              <a:buNone/>
            </a:pPr>
            <a:endParaRPr lang="cs-CZ" altLang="cs-CZ" i="1" dirty="0">
              <a:solidFill>
                <a:schemeClr val="hlink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2D7DCBF-D4CA-4949-A276-0A70E995B735}"/>
              </a:ext>
            </a:extLst>
          </p:cNvPr>
          <p:cNvSpPr/>
          <p:nvPr/>
        </p:nvSpPr>
        <p:spPr>
          <a:xfrm>
            <a:off x="4405970" y="476672"/>
            <a:ext cx="33768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400" dirty="0" err="1">
                <a:solidFill>
                  <a:srgbClr val="FFFFFF"/>
                </a:solidFill>
                <a:latin typeface="Proxima Nova"/>
              </a:rPr>
              <a:t>Ransomware</a:t>
            </a:r>
            <a:endParaRPr lang="cs-CZ" sz="4400" b="0" i="0" dirty="0">
              <a:solidFill>
                <a:srgbClr val="FFFFFF"/>
              </a:solidFill>
              <a:effectLst/>
              <a:latin typeface="Proxima Nova"/>
            </a:endParaRPr>
          </a:p>
        </p:txBody>
      </p:sp>
      <p:pic>
        <p:nvPicPr>
          <p:cNvPr id="1026" name="Picture 2" descr="Ransomware">
            <a:extLst>
              <a:ext uri="{FF2B5EF4-FFF2-40B4-BE49-F238E27FC236}">
                <a16:creationId xmlns:a16="http://schemas.microsoft.com/office/drawing/2014/main" id="{A783BC6F-74DD-4F0C-B0DE-16BF799EB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244" y="3789040"/>
            <a:ext cx="2852250" cy="276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9DC168D-2507-4ACF-A637-681835024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738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E1F1948A-62E2-490B-8B5F-5ACE01EA115B}"/>
              </a:ext>
            </a:extLst>
          </p:cNvPr>
          <p:cNvSpPr txBox="1">
            <a:spLocks noChangeArrowheads="1"/>
          </p:cNvSpPr>
          <p:nvPr/>
        </p:nvSpPr>
        <p:spPr>
          <a:xfrm>
            <a:off x="2349996" y="1988840"/>
            <a:ext cx="8229600" cy="320675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cs-CZ" dirty="0" err="1"/>
              <a:t>Rootkit</a:t>
            </a:r>
            <a:r>
              <a:rPr lang="cs-CZ" dirty="0"/>
              <a:t> je program navržený hackery tak, aby mohl bez vašeho vědomí získat na vašem počítači přístupová práva administrátora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altLang="cs-CZ" i="1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AF8C59B-92C4-46B0-B4A8-4FC97C7E86DF}"/>
              </a:ext>
            </a:extLst>
          </p:cNvPr>
          <p:cNvSpPr/>
          <p:nvPr/>
        </p:nvSpPr>
        <p:spPr>
          <a:xfrm>
            <a:off x="5266871" y="855513"/>
            <a:ext cx="19244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400" dirty="0" err="1">
                <a:solidFill>
                  <a:srgbClr val="FFFFFF"/>
                </a:solidFill>
                <a:latin typeface="Proxima Nova"/>
              </a:rPr>
              <a:t>Rootkit</a:t>
            </a:r>
            <a:endParaRPr lang="cs-CZ" sz="4400" b="0" i="0" dirty="0">
              <a:solidFill>
                <a:srgbClr val="FFFFFF"/>
              </a:solidFill>
              <a:effectLst/>
              <a:latin typeface="Proxima Nova"/>
            </a:endParaRPr>
          </a:p>
        </p:txBody>
      </p:sp>
      <p:pic>
        <p:nvPicPr>
          <p:cNvPr id="8194" name="Picture 2" descr="Rootkit">
            <a:extLst>
              <a:ext uri="{FF2B5EF4-FFF2-40B4-BE49-F238E27FC236}">
                <a16:creationId xmlns:a16="http://schemas.microsoft.com/office/drawing/2014/main" id="{3E551116-F827-4945-A9F2-27241D4CE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68" y="3592215"/>
            <a:ext cx="2350455" cy="251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27AE68E-3F56-40FC-BCE4-CCA961A23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370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9A543EF9-EE5B-4733-A736-B18829F8C74A}"/>
              </a:ext>
            </a:extLst>
          </p:cNvPr>
          <p:cNvSpPr/>
          <p:nvPr/>
        </p:nvSpPr>
        <p:spPr>
          <a:xfrm>
            <a:off x="4150196" y="332656"/>
            <a:ext cx="33382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400" dirty="0"/>
              <a:t>Počítačový vir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9248A5C3-45AD-48BB-89BE-5E59EE392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012" y="1268760"/>
            <a:ext cx="6840538" cy="5191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Škodlivý program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9A04EBB-14FF-4C8D-8836-0F1D29C547B9}"/>
              </a:ext>
            </a:extLst>
          </p:cNvPr>
          <p:cNvSpPr txBox="1">
            <a:spLocks noChangeArrowheads="1"/>
          </p:cNvSpPr>
          <p:nvPr/>
        </p:nvSpPr>
        <p:spPr>
          <a:xfrm>
            <a:off x="2349996" y="2132856"/>
            <a:ext cx="8229600" cy="3565525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Je schopen</a:t>
            </a:r>
            <a:r>
              <a:rPr lang="cs-CZ" altLang="cs-CZ" dirty="0">
                <a:solidFill>
                  <a:schemeClr val="accent1"/>
                </a:solidFill>
              </a:rPr>
              <a:t> </a:t>
            </a:r>
            <a:r>
              <a:rPr lang="cs-CZ" alt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se množit a provádět nežádoucí operace </a:t>
            </a:r>
            <a:r>
              <a:rPr lang="cs-CZ" altLang="cs-CZ" dirty="0"/>
              <a:t>bez vědomí uživatele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Často užívá maskovací techniky na obranu před odhalením a likvidací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altLang="cs-CZ" sz="1000" dirty="0"/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3200" b="1" dirty="0"/>
              <a:t>Nejčastější zdroje škodlivých programů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/>
              <a:t>Přenosná média: diskety, cd, </a:t>
            </a:r>
            <a:r>
              <a:rPr lang="cs-CZ" altLang="cs-CZ" sz="2400" dirty="0" err="1"/>
              <a:t>usb</a:t>
            </a:r>
            <a:r>
              <a:rPr lang="cs-CZ" altLang="cs-CZ" sz="2400" dirty="0"/>
              <a:t> </a:t>
            </a:r>
            <a:r>
              <a:rPr lang="cs-CZ" altLang="cs-CZ" sz="2400" dirty="0" err="1"/>
              <a:t>flash</a:t>
            </a:r>
            <a:r>
              <a:rPr lang="cs-CZ" altLang="cs-CZ" sz="2400" dirty="0"/>
              <a:t> disky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/>
              <a:t>Přílohy e-mailů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/>
              <a:t>Spustitelné soubory -.</a:t>
            </a:r>
            <a:r>
              <a:rPr lang="cs-CZ" altLang="cs-CZ" sz="2400" dirty="0" err="1"/>
              <a:t>exe</a:t>
            </a:r>
            <a:r>
              <a:rPr lang="cs-CZ" altLang="cs-CZ" sz="2400" dirty="0"/>
              <a:t>, makra v dokumentech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altLang="cs-CZ" sz="2400" dirty="0"/>
          </a:p>
          <a:p>
            <a:pPr lvl="1"/>
            <a:endParaRPr lang="cs-CZ" altLang="cs-CZ" dirty="0"/>
          </a:p>
        </p:txBody>
      </p:sp>
      <p:pic>
        <p:nvPicPr>
          <p:cNvPr id="7170" name="Picture 2" descr="Počítačový Virus">
            <a:extLst>
              <a:ext uri="{FF2B5EF4-FFF2-40B4-BE49-F238E27FC236}">
                <a16:creationId xmlns:a16="http://schemas.microsoft.com/office/drawing/2014/main" id="{B9950680-888A-448B-BA92-B0C84FFF6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829" y="2492896"/>
            <a:ext cx="2069206" cy="221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9927A8-181E-400A-8FEF-07C1B75C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1753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AF3460-C464-4D11-8437-E035FF121218}"/>
              </a:ext>
            </a:extLst>
          </p:cNvPr>
          <p:cNvSpPr txBox="1">
            <a:spLocks/>
          </p:cNvSpPr>
          <p:nvPr/>
        </p:nvSpPr>
        <p:spPr>
          <a:xfrm>
            <a:off x="1979612" y="332656"/>
            <a:ext cx="8229600" cy="1139825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cs-CZ" sz="4400" dirty="0">
                <a:latin typeface="+mn-lt"/>
              </a:rPr>
              <a:t>Jak se viry projevují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0CBFF6-960C-4EB6-A729-23A6215D2B38}"/>
              </a:ext>
            </a:extLst>
          </p:cNvPr>
          <p:cNvSpPr txBox="1">
            <a:spLocks noChangeArrowheads="1"/>
          </p:cNvSpPr>
          <p:nvPr/>
        </p:nvSpPr>
        <p:spPr>
          <a:xfrm>
            <a:off x="2205980" y="1321594"/>
            <a:ext cx="8229600" cy="4214812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Obtěžující</a:t>
            </a:r>
            <a:r>
              <a:rPr lang="cs-CZ" altLang="cs-CZ" dirty="0">
                <a:solidFill>
                  <a:srgbClr val="00B050"/>
                </a:solidFill>
              </a:rPr>
              <a:t> </a:t>
            </a:r>
            <a:r>
              <a:rPr lang="cs-CZ" altLang="cs-CZ" dirty="0"/>
              <a:t>– </a:t>
            </a:r>
            <a:r>
              <a:rPr lang="cs-CZ" altLang="cs-CZ" sz="2000" b="1" dirty="0"/>
              <a:t>výpis nesmyslných hlášení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altLang="cs-CZ" sz="1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Destrukční </a:t>
            </a:r>
            <a:r>
              <a:rPr lang="cs-CZ" altLang="cs-CZ" dirty="0"/>
              <a:t>– </a:t>
            </a:r>
            <a:r>
              <a:rPr lang="cs-CZ" altLang="cs-CZ" sz="2000" b="1" dirty="0"/>
              <a:t>likvidace dat</a:t>
            </a:r>
            <a:endParaRPr lang="cs-CZ" altLang="cs-CZ" sz="2000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	chytré viry nezničí všechna data, postupně zaměňují pouze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	určité byty či řetězce, časem nakazí i záložní kopie;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	mohou být naprogramovány na určitou dobu nebo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	v souvislosti s určitou akcí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altLang="cs-CZ" sz="1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Ostatní </a:t>
            </a:r>
            <a:r>
              <a:rPr lang="cs-CZ" altLang="cs-CZ" dirty="0"/>
              <a:t>– </a:t>
            </a:r>
            <a:r>
              <a:rPr lang="cs-CZ" altLang="cs-CZ" sz="2000" dirty="0"/>
              <a:t>nekvalitně či špatně napsané programy, mohou se dostat do kolizí s jinými programy.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	Tak i neškodný vir se může stát destrukčním.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FA14B2D-4B3F-49D1-A926-99A3EDEA6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907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1A4E6F-3AD4-42AE-AE9B-0C695787B5C7}"/>
              </a:ext>
            </a:extLst>
          </p:cNvPr>
          <p:cNvSpPr txBox="1">
            <a:spLocks/>
          </p:cNvSpPr>
          <p:nvPr/>
        </p:nvSpPr>
        <p:spPr>
          <a:xfrm>
            <a:off x="1773932" y="116632"/>
            <a:ext cx="8229600" cy="1131888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br>
              <a:rPr lang="cs-CZ" dirty="0"/>
            </a:br>
            <a:r>
              <a:rPr lang="cs-CZ" sz="4400" dirty="0">
                <a:latin typeface="+mn-lt"/>
              </a:rPr>
              <a:t> Souborové viry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B604FBE3-BA16-4522-94AF-FA5774706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832" y="1556792"/>
            <a:ext cx="76327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cs-CZ" altLang="cs-CZ" sz="2400" dirty="0"/>
              <a:t>Napadají pouze soubory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F289186-1B30-4655-853C-440F447EB9CA}"/>
              </a:ext>
            </a:extLst>
          </p:cNvPr>
          <p:cNvSpPr txBox="1">
            <a:spLocks noChangeArrowheads="1"/>
          </p:cNvSpPr>
          <p:nvPr/>
        </p:nvSpPr>
        <p:spPr>
          <a:xfrm>
            <a:off x="2370832" y="2564904"/>
            <a:ext cx="8229600" cy="4060825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cs-CZ" altLang="cs-CZ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Přepisující vir</a:t>
            </a:r>
            <a:r>
              <a:rPr lang="cs-CZ" altLang="cs-CZ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cs-CZ" altLang="cs-CZ" sz="2000" dirty="0"/>
              <a:t>– přepíše část programu, který je díky tomu podezřelý a vir je nápadný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Link vir </a:t>
            </a:r>
            <a:r>
              <a:rPr lang="cs-CZ" altLang="cs-CZ" sz="2000" dirty="0"/>
              <a:t>– přilepí se k infikovanému souboru, umožní chod programu i činnost viru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Rezidentní vir</a:t>
            </a:r>
            <a:r>
              <a:rPr lang="cs-CZ" altLang="cs-CZ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cs-CZ" altLang="cs-CZ" sz="2000" dirty="0"/>
              <a:t>– načte se a drží v paměti a tak snadno napadne soubory programu, se kterými uživatel právě pracuje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Stealth</a:t>
            </a:r>
            <a:r>
              <a:rPr lang="cs-CZ" altLang="cs-CZ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vir </a:t>
            </a:r>
            <a:r>
              <a:rPr lang="cs-CZ" altLang="cs-CZ" sz="2000" dirty="0"/>
              <a:t>– načte se do paměti a kontroluje činnost systému. Umí se maskovat, při kontrole antivirového programu vir mu vrátí kód souboru před infekcí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Polymorfní</a:t>
            </a:r>
            <a:r>
              <a:rPr lang="cs-CZ" altLang="cs-CZ" sz="2000" dirty="0"/>
              <a:t> – pro každý napadený soubor se kóduje jinak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76A9316-A516-4EE2-ABE8-C1F1257A8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6573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chnologie (16:9)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228_TF02787990_TF02787990.potx" id="{41430103-F1DF-4760-9877-C776298C88DB}" vid="{586A876F-1D1B-4FC4-9F0D-A7C5E174B1DA}"/>
    </a:ext>
  </a:extLst>
</a:theme>
</file>

<file path=ppt/theme/theme2.xml><?xml version="1.0" encoding="utf-8"?>
<a:theme xmlns:a="http://schemas.openxmlformats.org/drawingml/2006/main" name="Motiv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C67BEE-D13F-4BD2-98A5-34D8A0977F68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terms/"/>
    <ds:schemaRef ds:uri="4873beb7-5857-4685-be1f-d57550cc96cc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s trojitými čarami připomínajícími elektrický obvod (širokoúhlý formát)</Template>
  <TotalTime>197</TotalTime>
  <Words>1135</Words>
  <Application>Microsoft Office PowerPoint</Application>
  <PresentationFormat>Vlastní</PresentationFormat>
  <Paragraphs>214</Paragraphs>
  <Slides>26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Calibri</vt:lpstr>
      <vt:lpstr>Proxima Nova</vt:lpstr>
      <vt:lpstr>Verdana</vt:lpstr>
      <vt:lpstr>Wingdings</vt:lpstr>
      <vt:lpstr>Technologie (16:9)</vt:lpstr>
      <vt:lpstr>Počítačová bezpečnost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ODKAZY: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Bezpečnost počítačů</dc:title>
  <dc:creator>Michaela Ferencova</dc:creator>
  <cp:lastModifiedBy>Josef Botlík</cp:lastModifiedBy>
  <cp:revision>88</cp:revision>
  <cp:lastPrinted>2019-11-20T07:31:18Z</cp:lastPrinted>
  <dcterms:created xsi:type="dcterms:W3CDTF">2019-10-25T08:27:24Z</dcterms:created>
  <dcterms:modified xsi:type="dcterms:W3CDTF">2021-12-06T08:39:52Z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