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58" r:id="rId4"/>
    <p:sldId id="268" r:id="rId5"/>
    <p:sldId id="267" r:id="rId6"/>
    <p:sldId id="273" r:id="rId7"/>
    <p:sldId id="266" r:id="rId8"/>
    <p:sldId id="270" r:id="rId9"/>
    <p:sldId id="271" r:id="rId10"/>
    <p:sldId id="272" r:id="rId11"/>
    <p:sldId id="263" r:id="rId12"/>
    <p:sldId id="265" r:id="rId13"/>
    <p:sldId id="264" r:id="rId14"/>
    <p:sldId id="277" r:id="rId15"/>
    <p:sldId id="260" r:id="rId16"/>
    <p:sldId id="276" r:id="rId17"/>
    <p:sldId id="275" r:id="rId18"/>
    <p:sldId id="274" r:id="rId19"/>
    <p:sldId id="262" r:id="rId20"/>
    <p:sldId id="259" r:id="rId21"/>
    <p:sldId id="261" r:id="rId2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FE483EA1-1BBB-4FA7-BC35-47F671F1228F}" type="datetimeFigureOut">
              <a:rPr lang="cs-CZ" smtClean="0"/>
              <a:t>12.11.2018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C9223F5-CAF7-47BA-AE3A-FF9DBA155BF8}" type="slidenum">
              <a:rPr lang="cs-CZ" smtClean="0"/>
              <a:t>‹#›</a:t>
            </a:fld>
            <a:endParaRPr lang="cs-CZ"/>
          </a:p>
        </p:txBody>
      </p:sp>
    </p:spTree>
    <p:extLst>
      <p:ext uri="{BB962C8B-B14F-4D97-AF65-F5344CB8AC3E}">
        <p14:creationId xmlns:p14="http://schemas.microsoft.com/office/powerpoint/2010/main" val="3301422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E483EA1-1BBB-4FA7-BC35-47F671F1228F}" type="datetimeFigureOut">
              <a:rPr lang="cs-CZ" smtClean="0"/>
              <a:t>12.11.2018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C9223F5-CAF7-47BA-AE3A-FF9DBA155BF8}" type="slidenum">
              <a:rPr lang="cs-CZ" smtClean="0"/>
              <a:t>‹#›</a:t>
            </a:fld>
            <a:endParaRPr lang="cs-CZ"/>
          </a:p>
        </p:txBody>
      </p:sp>
    </p:spTree>
    <p:extLst>
      <p:ext uri="{BB962C8B-B14F-4D97-AF65-F5344CB8AC3E}">
        <p14:creationId xmlns:p14="http://schemas.microsoft.com/office/powerpoint/2010/main" val="1645513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E483EA1-1BBB-4FA7-BC35-47F671F1228F}" type="datetimeFigureOut">
              <a:rPr lang="cs-CZ" smtClean="0"/>
              <a:t>12.11.2018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C9223F5-CAF7-47BA-AE3A-FF9DBA155BF8}" type="slidenum">
              <a:rPr lang="cs-CZ" smtClean="0"/>
              <a:t>‹#›</a:t>
            </a:fld>
            <a:endParaRPr lang="cs-CZ"/>
          </a:p>
        </p:txBody>
      </p:sp>
    </p:spTree>
    <p:extLst>
      <p:ext uri="{BB962C8B-B14F-4D97-AF65-F5344CB8AC3E}">
        <p14:creationId xmlns:p14="http://schemas.microsoft.com/office/powerpoint/2010/main" val="3920824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E483EA1-1BBB-4FA7-BC35-47F671F1228F}" type="datetimeFigureOut">
              <a:rPr lang="cs-CZ" smtClean="0"/>
              <a:t>12.11.2018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C9223F5-CAF7-47BA-AE3A-FF9DBA155BF8}" type="slidenum">
              <a:rPr lang="cs-CZ" smtClean="0"/>
              <a:t>‹#›</a:t>
            </a:fld>
            <a:endParaRPr lang="cs-CZ"/>
          </a:p>
        </p:txBody>
      </p:sp>
    </p:spTree>
    <p:extLst>
      <p:ext uri="{BB962C8B-B14F-4D97-AF65-F5344CB8AC3E}">
        <p14:creationId xmlns:p14="http://schemas.microsoft.com/office/powerpoint/2010/main" val="1117214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FE483EA1-1BBB-4FA7-BC35-47F671F1228F}" type="datetimeFigureOut">
              <a:rPr lang="cs-CZ" smtClean="0"/>
              <a:t>12.11.2018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C9223F5-CAF7-47BA-AE3A-FF9DBA155BF8}" type="slidenum">
              <a:rPr lang="cs-CZ" smtClean="0"/>
              <a:t>‹#›</a:t>
            </a:fld>
            <a:endParaRPr lang="cs-CZ"/>
          </a:p>
        </p:txBody>
      </p:sp>
    </p:spTree>
    <p:extLst>
      <p:ext uri="{BB962C8B-B14F-4D97-AF65-F5344CB8AC3E}">
        <p14:creationId xmlns:p14="http://schemas.microsoft.com/office/powerpoint/2010/main" val="1338285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FE483EA1-1BBB-4FA7-BC35-47F671F1228F}" type="datetimeFigureOut">
              <a:rPr lang="cs-CZ" smtClean="0"/>
              <a:t>12.11.2018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C9223F5-CAF7-47BA-AE3A-FF9DBA155BF8}" type="slidenum">
              <a:rPr lang="cs-CZ" smtClean="0"/>
              <a:t>‹#›</a:t>
            </a:fld>
            <a:endParaRPr lang="cs-CZ"/>
          </a:p>
        </p:txBody>
      </p:sp>
    </p:spTree>
    <p:extLst>
      <p:ext uri="{BB962C8B-B14F-4D97-AF65-F5344CB8AC3E}">
        <p14:creationId xmlns:p14="http://schemas.microsoft.com/office/powerpoint/2010/main" val="352090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FE483EA1-1BBB-4FA7-BC35-47F671F1228F}" type="datetimeFigureOut">
              <a:rPr lang="cs-CZ" smtClean="0"/>
              <a:t>12.11.2018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C9223F5-CAF7-47BA-AE3A-FF9DBA155BF8}" type="slidenum">
              <a:rPr lang="cs-CZ" smtClean="0"/>
              <a:t>‹#›</a:t>
            </a:fld>
            <a:endParaRPr lang="cs-CZ"/>
          </a:p>
        </p:txBody>
      </p:sp>
    </p:spTree>
    <p:extLst>
      <p:ext uri="{BB962C8B-B14F-4D97-AF65-F5344CB8AC3E}">
        <p14:creationId xmlns:p14="http://schemas.microsoft.com/office/powerpoint/2010/main" val="101190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FE483EA1-1BBB-4FA7-BC35-47F671F1228F}" type="datetimeFigureOut">
              <a:rPr lang="cs-CZ" smtClean="0"/>
              <a:t>12.11.2018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C9223F5-CAF7-47BA-AE3A-FF9DBA155BF8}" type="slidenum">
              <a:rPr lang="cs-CZ" smtClean="0"/>
              <a:t>‹#›</a:t>
            </a:fld>
            <a:endParaRPr lang="cs-CZ"/>
          </a:p>
        </p:txBody>
      </p:sp>
    </p:spTree>
    <p:extLst>
      <p:ext uri="{BB962C8B-B14F-4D97-AF65-F5344CB8AC3E}">
        <p14:creationId xmlns:p14="http://schemas.microsoft.com/office/powerpoint/2010/main" val="2892254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E483EA1-1BBB-4FA7-BC35-47F671F1228F}" type="datetimeFigureOut">
              <a:rPr lang="cs-CZ" smtClean="0"/>
              <a:t>12.11.2018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C9223F5-CAF7-47BA-AE3A-FF9DBA155BF8}" type="slidenum">
              <a:rPr lang="cs-CZ" smtClean="0"/>
              <a:t>‹#›</a:t>
            </a:fld>
            <a:endParaRPr lang="cs-CZ"/>
          </a:p>
        </p:txBody>
      </p:sp>
    </p:spTree>
    <p:extLst>
      <p:ext uri="{BB962C8B-B14F-4D97-AF65-F5344CB8AC3E}">
        <p14:creationId xmlns:p14="http://schemas.microsoft.com/office/powerpoint/2010/main" val="3093663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FE483EA1-1BBB-4FA7-BC35-47F671F1228F}" type="datetimeFigureOut">
              <a:rPr lang="cs-CZ" smtClean="0"/>
              <a:t>12.11.2018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C9223F5-CAF7-47BA-AE3A-FF9DBA155BF8}" type="slidenum">
              <a:rPr lang="cs-CZ" smtClean="0"/>
              <a:t>‹#›</a:t>
            </a:fld>
            <a:endParaRPr lang="cs-CZ"/>
          </a:p>
        </p:txBody>
      </p:sp>
    </p:spTree>
    <p:extLst>
      <p:ext uri="{BB962C8B-B14F-4D97-AF65-F5344CB8AC3E}">
        <p14:creationId xmlns:p14="http://schemas.microsoft.com/office/powerpoint/2010/main" val="173889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FE483EA1-1BBB-4FA7-BC35-47F671F1228F}" type="datetimeFigureOut">
              <a:rPr lang="cs-CZ" smtClean="0"/>
              <a:t>12.11.2018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C9223F5-CAF7-47BA-AE3A-FF9DBA155BF8}" type="slidenum">
              <a:rPr lang="cs-CZ" smtClean="0"/>
              <a:t>‹#›</a:t>
            </a:fld>
            <a:endParaRPr lang="cs-CZ"/>
          </a:p>
        </p:txBody>
      </p:sp>
    </p:spTree>
    <p:extLst>
      <p:ext uri="{BB962C8B-B14F-4D97-AF65-F5344CB8AC3E}">
        <p14:creationId xmlns:p14="http://schemas.microsoft.com/office/powerpoint/2010/main" val="86016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483EA1-1BBB-4FA7-BC35-47F671F1228F}" type="datetimeFigureOut">
              <a:rPr lang="cs-CZ" smtClean="0"/>
              <a:t>12.11.2018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223F5-CAF7-47BA-AE3A-FF9DBA155BF8}" type="slidenum">
              <a:rPr lang="cs-CZ" smtClean="0"/>
              <a:t>‹#›</a:t>
            </a:fld>
            <a:endParaRPr lang="cs-CZ"/>
          </a:p>
        </p:txBody>
      </p:sp>
    </p:spTree>
    <p:extLst>
      <p:ext uri="{BB962C8B-B14F-4D97-AF65-F5344CB8AC3E}">
        <p14:creationId xmlns:p14="http://schemas.microsoft.com/office/powerpoint/2010/main" val="917608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07818" y="290945"/>
            <a:ext cx="11637818" cy="6386946"/>
          </a:xfrm>
        </p:spPr>
        <p:txBody>
          <a:bodyPr>
            <a:normAutofit/>
          </a:bodyPr>
          <a:lstStyle/>
          <a:p>
            <a:r>
              <a:rPr lang="cs-CZ" sz="3200" dirty="0" smtClean="0"/>
              <a:t>Spouštění počítače:</a:t>
            </a:r>
          </a:p>
          <a:p>
            <a:r>
              <a:rPr lang="cs-CZ" sz="2600" dirty="0" smtClean="0"/>
              <a:t>Informace pro </a:t>
            </a:r>
            <a:r>
              <a:rPr lang="cs-CZ" sz="2600" dirty="0" err="1" smtClean="0"/>
              <a:t>bootování</a:t>
            </a:r>
            <a:r>
              <a:rPr lang="cs-CZ" sz="2600" dirty="0" smtClean="0"/>
              <a:t> PC (systému), spouštění systému, zavaděč systému, uložení systému, </a:t>
            </a:r>
          </a:p>
          <a:p>
            <a:endParaRPr lang="cs-CZ" b="1" dirty="0" smtClean="0"/>
          </a:p>
          <a:p>
            <a:r>
              <a:rPr lang="cs-CZ" b="1" dirty="0" err="1" smtClean="0"/>
              <a:t>Bootloader</a:t>
            </a:r>
            <a:endParaRPr lang="cs-CZ" b="1" dirty="0" smtClean="0"/>
          </a:p>
          <a:p>
            <a:r>
              <a:rPr lang="cs-CZ" b="1" dirty="0" err="1" smtClean="0"/>
              <a:t>Bootloader</a:t>
            </a:r>
            <a:r>
              <a:rPr lang="cs-CZ" dirty="0" smtClean="0"/>
              <a:t>, česky zavaděč, je speciální aplikace, která slouží k zavedení/nahrání aplikace nebo operačního systému do paměti a jejího následného spuštění. V PC je to BIOS/UEFI, který spustí </a:t>
            </a:r>
            <a:r>
              <a:rPr lang="cs-CZ" b="1" dirty="0" err="1" smtClean="0"/>
              <a:t>bootloader</a:t>
            </a:r>
            <a:r>
              <a:rPr lang="cs-CZ" dirty="0" smtClean="0"/>
              <a:t>, ten pak načte z požadovaného média jádro operačního systému do paměti a následně jej spustí. </a:t>
            </a:r>
          </a:p>
          <a:p>
            <a:r>
              <a:rPr lang="cs-CZ" dirty="0" smtClean="0"/>
              <a:t>Má v sobě mimo jiné informace o umístnění operačního systému. Z daného umístění (disku) je pak operační systém spuštěn. Zavaděč je umístěn v prvním sektoru disku. V případě UEFI má na disku svůj vlastní oddíl</a:t>
            </a:r>
          </a:p>
          <a:p>
            <a:endParaRPr lang="cs-CZ" dirty="0"/>
          </a:p>
          <a:p>
            <a:endParaRPr lang="cs-CZ" dirty="0"/>
          </a:p>
        </p:txBody>
      </p:sp>
    </p:spTree>
    <p:extLst>
      <p:ext uri="{BB962C8B-B14F-4D97-AF65-F5344CB8AC3E}">
        <p14:creationId xmlns:p14="http://schemas.microsoft.com/office/powerpoint/2010/main" val="20537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10836" y="2618509"/>
            <a:ext cx="5611091" cy="3560618"/>
          </a:xfrm>
        </p:spPr>
        <p:txBody>
          <a:bodyPr>
            <a:normAutofit lnSpcReduction="10000"/>
          </a:bodyPr>
          <a:lstStyle/>
          <a:p>
            <a:pPr algn="l"/>
            <a:r>
              <a:rPr lang="cs-CZ" b="1" dirty="0" err="1" smtClean="0"/>
              <a:t>Secure</a:t>
            </a:r>
            <a:r>
              <a:rPr lang="cs-CZ" b="1" dirty="0" smtClean="0"/>
              <a:t> </a:t>
            </a:r>
            <a:r>
              <a:rPr lang="cs-CZ" b="1" dirty="0" err="1" smtClean="0"/>
              <a:t>Boot</a:t>
            </a:r>
            <a:r>
              <a:rPr lang="cs-CZ" b="1" dirty="0" smtClean="0"/>
              <a:t> </a:t>
            </a:r>
            <a:r>
              <a:rPr lang="cs-CZ" dirty="0" smtClean="0"/>
              <a:t>- je možno spustit pouze certifikovaný software, nespustí se například Windows 7. </a:t>
            </a:r>
            <a:br>
              <a:rPr lang="cs-CZ" dirty="0" smtClean="0"/>
            </a:br>
            <a:endParaRPr lang="cs-CZ" dirty="0" smtClean="0"/>
          </a:p>
          <a:p>
            <a:pPr algn="l"/>
            <a:r>
              <a:rPr lang="cs-CZ" b="1" dirty="0" smtClean="0"/>
              <a:t>UEFI</a:t>
            </a:r>
            <a:r>
              <a:rPr lang="cs-CZ" dirty="0" smtClean="0"/>
              <a:t> ve většině případů umožnuje emulaci </a:t>
            </a:r>
            <a:r>
              <a:rPr lang="cs-CZ" dirty="0" err="1" smtClean="0"/>
              <a:t>BIOSu</a:t>
            </a:r>
            <a:r>
              <a:rPr lang="cs-CZ" dirty="0" smtClean="0"/>
              <a:t> vypnutím </a:t>
            </a:r>
            <a:r>
              <a:rPr lang="cs-CZ" dirty="0" err="1" smtClean="0"/>
              <a:t>fukce</a:t>
            </a:r>
            <a:r>
              <a:rPr lang="cs-CZ" dirty="0" smtClean="0"/>
              <a:t> </a:t>
            </a:r>
            <a:r>
              <a:rPr lang="cs-CZ" dirty="0" err="1" smtClean="0"/>
              <a:t>Secure</a:t>
            </a:r>
            <a:r>
              <a:rPr lang="cs-CZ" dirty="0" smtClean="0"/>
              <a:t>.</a:t>
            </a:r>
          </a:p>
          <a:p>
            <a:pPr algn="l"/>
            <a:endParaRPr lang="cs-CZ" dirty="0" smtClean="0"/>
          </a:p>
          <a:p>
            <a:pPr algn="l"/>
            <a:r>
              <a:rPr lang="cs-CZ" dirty="0" smtClean="0"/>
              <a:t>Aktivace emulace </a:t>
            </a:r>
            <a:r>
              <a:rPr lang="cs-CZ" dirty="0" err="1" smtClean="0"/>
              <a:t>BIOSu</a:t>
            </a:r>
            <a:r>
              <a:rPr lang="cs-CZ" dirty="0" smtClean="0"/>
              <a:t>: CSM (</a:t>
            </a:r>
            <a:r>
              <a:rPr lang="cs-CZ" dirty="0" err="1" smtClean="0"/>
              <a:t>Compatibility</a:t>
            </a:r>
            <a:r>
              <a:rPr lang="cs-CZ" dirty="0" smtClean="0"/>
              <a:t> Support Modulu), (označováno jako "</a:t>
            </a:r>
            <a:r>
              <a:rPr lang="cs-CZ" dirty="0" err="1" smtClean="0"/>
              <a:t>Legacy</a:t>
            </a:r>
            <a:r>
              <a:rPr lang="cs-CZ" dirty="0" smtClean="0"/>
              <a:t>„):</a:t>
            </a:r>
          </a:p>
          <a:p>
            <a:pPr algn="l"/>
            <a:endParaRPr lang="cs-CZ" dirty="0" smtClean="0"/>
          </a:p>
        </p:txBody>
      </p:sp>
      <p:sp>
        <p:nvSpPr>
          <p:cNvPr id="2" name="Obdélník 1"/>
          <p:cNvSpPr/>
          <p:nvPr/>
        </p:nvSpPr>
        <p:spPr>
          <a:xfrm>
            <a:off x="0" y="141285"/>
            <a:ext cx="12192000" cy="2308324"/>
          </a:xfrm>
          <a:prstGeom prst="rect">
            <a:avLst/>
          </a:prstGeom>
        </p:spPr>
        <p:txBody>
          <a:bodyPr wrap="square">
            <a:spAutoFit/>
          </a:bodyPr>
          <a:lstStyle/>
          <a:p>
            <a:r>
              <a:rPr lang="cs-CZ" sz="2400" b="1" dirty="0" smtClean="0"/>
              <a:t>Rozdíl mezi BIOS a UEFI</a:t>
            </a:r>
          </a:p>
          <a:p>
            <a:r>
              <a:rPr lang="cs-CZ" sz="2400" dirty="0" smtClean="0"/>
              <a:t>Klasické rozhraní BIOS bylo UEFI nahrazeno společně s příchodem Windows 8. </a:t>
            </a:r>
          </a:p>
          <a:p>
            <a:r>
              <a:rPr lang="cs-CZ" sz="2400" dirty="0" smtClean="0"/>
              <a:t>Došlo tak ke změnám v pravidlech pro instalaci a zavádění operačních systémů. </a:t>
            </a:r>
          </a:p>
          <a:p>
            <a:r>
              <a:rPr lang="cs-CZ" sz="2400" dirty="0" smtClean="0"/>
              <a:t>Výrobce operačního systému Windows 8, tedy Microsoft doporučuje, pokud máme základní desku již vybavenou rozhraním UEFI, abychom zaváděli operační systém Windows 8 a novější (tedy i Windows 10) přes toto rozhraní. </a:t>
            </a:r>
            <a:endParaRPr lang="cs-CZ" sz="2400" dirty="0" smtClean="0"/>
          </a:p>
        </p:txBody>
      </p:sp>
      <p:pic>
        <p:nvPicPr>
          <p:cNvPr id="4" name="Obrázek 3"/>
          <p:cNvPicPr>
            <a:picLocks noChangeAspect="1"/>
          </p:cNvPicPr>
          <p:nvPr/>
        </p:nvPicPr>
        <p:blipFill>
          <a:blip r:embed="rId2"/>
          <a:stretch>
            <a:fillRect/>
          </a:stretch>
        </p:blipFill>
        <p:spPr>
          <a:xfrm>
            <a:off x="5721927" y="2618509"/>
            <a:ext cx="5522620" cy="3481821"/>
          </a:xfrm>
          <a:prstGeom prst="rect">
            <a:avLst/>
          </a:prstGeom>
        </p:spPr>
      </p:pic>
      <p:pic>
        <p:nvPicPr>
          <p:cNvPr id="5" name="Obrázek 4"/>
          <p:cNvPicPr>
            <a:picLocks noChangeAspect="1"/>
          </p:cNvPicPr>
          <p:nvPr/>
        </p:nvPicPr>
        <p:blipFill>
          <a:blip r:embed="rId3"/>
          <a:stretch>
            <a:fillRect/>
          </a:stretch>
        </p:blipFill>
        <p:spPr>
          <a:xfrm>
            <a:off x="5310187" y="4906265"/>
            <a:ext cx="3597811" cy="1743917"/>
          </a:xfrm>
          <a:prstGeom prst="rect">
            <a:avLst/>
          </a:prstGeom>
        </p:spPr>
      </p:pic>
      <p:pic>
        <p:nvPicPr>
          <p:cNvPr id="6" name="Obrázek 5"/>
          <p:cNvPicPr>
            <a:picLocks noChangeAspect="1"/>
          </p:cNvPicPr>
          <p:nvPr/>
        </p:nvPicPr>
        <p:blipFill>
          <a:blip r:embed="rId4"/>
          <a:stretch>
            <a:fillRect/>
          </a:stretch>
        </p:blipFill>
        <p:spPr>
          <a:xfrm>
            <a:off x="6910799" y="2206264"/>
            <a:ext cx="4944760" cy="486689"/>
          </a:xfrm>
          <a:prstGeom prst="rect">
            <a:avLst/>
          </a:prstGeom>
        </p:spPr>
      </p:pic>
    </p:spTree>
    <p:extLst>
      <p:ext uri="{BB962C8B-B14F-4D97-AF65-F5344CB8AC3E}">
        <p14:creationId xmlns:p14="http://schemas.microsoft.com/office/powerpoint/2010/main" val="1232731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07818" y="290945"/>
            <a:ext cx="11873346" cy="6386946"/>
          </a:xfrm>
        </p:spPr>
        <p:txBody>
          <a:bodyPr>
            <a:normAutofit/>
          </a:bodyPr>
          <a:lstStyle/>
          <a:p>
            <a:r>
              <a:rPr lang="cs-CZ" dirty="0" smtClean="0"/>
              <a:t>UEFI také oficiálně neumožňuje </a:t>
            </a:r>
            <a:r>
              <a:rPr lang="cs-CZ" dirty="0" err="1" smtClean="0"/>
              <a:t>bootovat</a:t>
            </a:r>
            <a:r>
              <a:rPr lang="cs-CZ" dirty="0" smtClean="0"/>
              <a:t> systém v souborovém systému NTFS.</a:t>
            </a:r>
          </a:p>
          <a:p>
            <a:r>
              <a:rPr lang="cs-CZ" dirty="0" smtClean="0"/>
              <a:t> Je vyžadován souborový systém FAT 32</a:t>
            </a:r>
          </a:p>
          <a:p>
            <a:endParaRPr lang="cs-CZ" dirty="0" smtClean="0"/>
          </a:p>
          <a:p>
            <a:r>
              <a:rPr lang="cs-CZ" b="1" i="1" dirty="0" smtClean="0"/>
              <a:t>Pokud spustíme počítač vybavený UEFI či </a:t>
            </a:r>
            <a:r>
              <a:rPr lang="cs-CZ" b="1" i="1" dirty="0" err="1" smtClean="0"/>
              <a:t>BIOSem</a:t>
            </a:r>
            <a:r>
              <a:rPr lang="cs-CZ" b="1" i="1" dirty="0" smtClean="0"/>
              <a:t>, v obou případech probíhá spuštění stejně.</a:t>
            </a:r>
          </a:p>
          <a:p>
            <a:pPr marL="342900" indent="-342900" algn="l">
              <a:buFont typeface="Arial" panose="020B0604020202020204" pitchFamily="34" charset="0"/>
              <a:buChar char="•"/>
            </a:pPr>
            <a:r>
              <a:rPr lang="cs-CZ" dirty="0" smtClean="0"/>
              <a:t>BIOS nebo UEFI se načte z paměti</a:t>
            </a:r>
            <a:r>
              <a:rPr lang="cs-CZ" b="1" dirty="0" smtClean="0"/>
              <a:t> </a:t>
            </a:r>
            <a:r>
              <a:rPr lang="cs-CZ" dirty="0" smtClean="0"/>
              <a:t>(ROM, EEPROM nebo modernější </a:t>
            </a:r>
            <a:r>
              <a:rPr lang="cs-CZ" dirty="0" err="1" smtClean="0"/>
              <a:t>flash</a:t>
            </a:r>
            <a:r>
              <a:rPr lang="cs-CZ" dirty="0" smtClean="0"/>
              <a:t>). </a:t>
            </a:r>
          </a:p>
          <a:p>
            <a:pPr marL="342900" indent="-342900" algn="l">
              <a:buFont typeface="Arial" panose="020B0604020202020204" pitchFamily="34" charset="0"/>
              <a:buChar char="•"/>
            </a:pPr>
            <a:r>
              <a:rPr lang="cs-CZ" dirty="0" smtClean="0"/>
              <a:t>Proběhne kontrola hardware</a:t>
            </a:r>
            <a:r>
              <a:rPr lang="cs-CZ" b="1" dirty="0" smtClean="0"/>
              <a:t>. </a:t>
            </a:r>
          </a:p>
          <a:p>
            <a:pPr marL="342900" indent="-342900" algn="l">
              <a:buFont typeface="Arial" panose="020B0604020202020204" pitchFamily="34" charset="0"/>
              <a:buChar char="•"/>
            </a:pPr>
            <a:r>
              <a:rPr lang="cs-CZ" dirty="0" smtClean="0"/>
              <a:t>Proběhne zavedení firmware základních ovladačů.</a:t>
            </a:r>
          </a:p>
          <a:p>
            <a:endParaRPr lang="cs-CZ" dirty="0" smtClean="0"/>
          </a:p>
          <a:p>
            <a:r>
              <a:rPr lang="cs-CZ" b="1" i="1" dirty="0" err="1" smtClean="0"/>
              <a:t>Bootování</a:t>
            </a:r>
            <a:r>
              <a:rPr lang="cs-CZ" b="1" i="1" dirty="0" smtClean="0"/>
              <a:t> probíhá odlišně</a:t>
            </a:r>
            <a:r>
              <a:rPr lang="cs-CZ" dirty="0" smtClean="0"/>
              <a:t>. </a:t>
            </a:r>
          </a:p>
          <a:p>
            <a:pPr marL="342900" indent="-342900" algn="l">
              <a:buFont typeface="Arial" panose="020B0604020202020204" pitchFamily="34" charset="0"/>
              <a:buChar char="•"/>
            </a:pPr>
            <a:r>
              <a:rPr lang="cs-CZ" dirty="0" smtClean="0"/>
              <a:t>U </a:t>
            </a:r>
            <a:r>
              <a:rPr lang="cs-CZ" dirty="0" err="1" smtClean="0"/>
              <a:t>BIOSu</a:t>
            </a:r>
            <a:r>
              <a:rPr lang="cs-CZ" dirty="0" smtClean="0"/>
              <a:t> je vyhledán a spuštěn ve spouštěcím sektoru systémového disku zavaděč operačního systému (</a:t>
            </a:r>
            <a:r>
              <a:rPr lang="cs-CZ" dirty="0" err="1" smtClean="0"/>
              <a:t>boot</a:t>
            </a:r>
            <a:r>
              <a:rPr lang="cs-CZ" dirty="0" smtClean="0"/>
              <a:t> manager Windows).</a:t>
            </a:r>
          </a:p>
          <a:p>
            <a:pPr marL="342900" indent="-342900" algn="l">
              <a:buFont typeface="Arial" panose="020B0604020202020204" pitchFamily="34" charset="0"/>
              <a:buChar char="•"/>
            </a:pPr>
            <a:r>
              <a:rPr lang="cs-CZ" dirty="0" smtClean="0"/>
              <a:t>UEFI má vlastní zavaděč operačního systému, do kterého jsou uloženy </a:t>
            </a:r>
            <a:r>
              <a:rPr lang="cs-CZ" dirty="0" err="1" smtClean="0"/>
              <a:t>boot</a:t>
            </a:r>
            <a:r>
              <a:rPr lang="cs-CZ" dirty="0" smtClean="0"/>
              <a:t> </a:t>
            </a:r>
            <a:r>
              <a:rPr lang="cs-CZ" dirty="0" err="1" smtClean="0"/>
              <a:t>managery</a:t>
            </a:r>
            <a:r>
              <a:rPr lang="cs-CZ" dirty="0" smtClean="0"/>
              <a:t> OS. Zavaděči je na disku vyhrazena vlastní </a:t>
            </a:r>
            <a:r>
              <a:rPr lang="cs-CZ" dirty="0" err="1" smtClean="0"/>
              <a:t>partition</a:t>
            </a:r>
            <a:r>
              <a:rPr lang="cs-CZ" dirty="0" smtClean="0"/>
              <a:t>, tedy oddíl, který je naformátovaný souborovým systémem FAT 32 - ESP (</a:t>
            </a:r>
            <a:r>
              <a:rPr lang="cs-CZ" dirty="0" err="1" smtClean="0"/>
              <a:t>Extensible</a:t>
            </a:r>
            <a:r>
              <a:rPr lang="cs-CZ" dirty="0" smtClean="0"/>
              <a:t> Firmware Interface </a:t>
            </a:r>
            <a:r>
              <a:rPr lang="cs-CZ" dirty="0" err="1" smtClean="0"/>
              <a:t>System</a:t>
            </a:r>
            <a:r>
              <a:rPr lang="cs-CZ" dirty="0" smtClean="0"/>
              <a:t> </a:t>
            </a:r>
            <a:r>
              <a:rPr lang="cs-CZ" dirty="0" err="1" smtClean="0"/>
              <a:t>Partition</a:t>
            </a:r>
            <a:r>
              <a:rPr lang="cs-CZ" dirty="0" smtClean="0"/>
              <a:t>). </a:t>
            </a:r>
          </a:p>
          <a:p>
            <a:endParaRPr lang="cs-CZ" dirty="0" smtClean="0"/>
          </a:p>
        </p:txBody>
      </p:sp>
    </p:spTree>
    <p:extLst>
      <p:ext uri="{BB962C8B-B14F-4D97-AF65-F5344CB8AC3E}">
        <p14:creationId xmlns:p14="http://schemas.microsoft.com/office/powerpoint/2010/main" val="5526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07818" y="290945"/>
            <a:ext cx="11637818" cy="6386946"/>
          </a:xfrm>
        </p:spPr>
        <p:txBody>
          <a:bodyPr/>
          <a:lstStyle/>
          <a:p>
            <a:r>
              <a:rPr lang="cs-CZ" dirty="0" smtClean="0"/>
              <a:t>Tento počítač _ spravovat – správa disků</a:t>
            </a:r>
          </a:p>
        </p:txBody>
      </p:sp>
      <p:pic>
        <p:nvPicPr>
          <p:cNvPr id="4" name="Obrázek 3"/>
          <p:cNvPicPr>
            <a:picLocks noChangeAspect="1"/>
          </p:cNvPicPr>
          <p:nvPr/>
        </p:nvPicPr>
        <p:blipFill>
          <a:blip r:embed="rId2"/>
          <a:stretch>
            <a:fillRect/>
          </a:stretch>
        </p:blipFill>
        <p:spPr>
          <a:xfrm>
            <a:off x="3839007" y="806161"/>
            <a:ext cx="8006629" cy="5772502"/>
          </a:xfrm>
          <a:prstGeom prst="rect">
            <a:avLst/>
          </a:prstGeom>
        </p:spPr>
      </p:pic>
      <p:sp>
        <p:nvSpPr>
          <p:cNvPr id="5" name="Obdélník 4"/>
          <p:cNvSpPr/>
          <p:nvPr/>
        </p:nvSpPr>
        <p:spPr>
          <a:xfrm>
            <a:off x="96982" y="1692717"/>
            <a:ext cx="3742025" cy="4154984"/>
          </a:xfrm>
          <a:prstGeom prst="rect">
            <a:avLst/>
          </a:prstGeom>
        </p:spPr>
        <p:txBody>
          <a:bodyPr wrap="square">
            <a:spAutoFit/>
          </a:bodyPr>
          <a:lstStyle/>
          <a:p>
            <a:r>
              <a:rPr lang="cs-CZ" sz="2400" dirty="0" smtClean="0"/>
              <a:t>•</a:t>
            </a:r>
            <a:r>
              <a:rPr lang="cs-CZ" sz="2400" b="1" dirty="0" smtClean="0"/>
              <a:t>MBR (Master </a:t>
            </a:r>
            <a:r>
              <a:rPr lang="cs-CZ" sz="2400" b="1" dirty="0" err="1" smtClean="0"/>
              <a:t>boot</a:t>
            </a:r>
            <a:r>
              <a:rPr lang="cs-CZ" sz="2400" b="1" dirty="0" smtClean="0"/>
              <a:t> </a:t>
            </a:r>
            <a:r>
              <a:rPr lang="cs-CZ" sz="2400" b="1" dirty="0" err="1" smtClean="0"/>
              <a:t>record</a:t>
            </a:r>
            <a:r>
              <a:rPr lang="cs-CZ" sz="2400" b="1" dirty="0" smtClean="0"/>
              <a:t>)</a:t>
            </a:r>
          </a:p>
          <a:p>
            <a:r>
              <a:rPr lang="cs-CZ" sz="2400" b="1" dirty="0" smtClean="0"/>
              <a:t> </a:t>
            </a:r>
            <a:r>
              <a:rPr lang="cs-CZ" sz="2400" dirty="0" smtClean="0"/>
              <a:t>- popisuje členění disku. Obsahuje zavaděč, tabulku rozdělení disku, číselný identifikátor disku.</a:t>
            </a:r>
          </a:p>
          <a:p>
            <a:r>
              <a:rPr lang="cs-CZ" sz="2400" dirty="0" smtClean="0"/>
              <a:t>•</a:t>
            </a:r>
            <a:r>
              <a:rPr lang="cs-CZ" sz="2400" b="1" dirty="0" smtClean="0"/>
              <a:t>GPT (GUID </a:t>
            </a:r>
            <a:r>
              <a:rPr lang="cs-CZ" sz="2400" b="1" dirty="0" err="1" smtClean="0"/>
              <a:t>Partition</a:t>
            </a:r>
            <a:r>
              <a:rPr lang="cs-CZ" sz="2400" b="1" dirty="0" smtClean="0"/>
              <a:t> Table) </a:t>
            </a:r>
          </a:p>
          <a:p>
            <a:pPr marL="342900" indent="-342900">
              <a:buFontTx/>
              <a:buChar char="-"/>
            </a:pPr>
            <a:r>
              <a:rPr lang="cs-CZ" sz="2400" dirty="0" smtClean="0"/>
              <a:t>Nahrazuje starší MBR.</a:t>
            </a:r>
          </a:p>
          <a:p>
            <a:pPr marL="342900" indent="-342900">
              <a:buFontTx/>
              <a:buChar char="-"/>
            </a:pPr>
            <a:endParaRPr lang="cs-CZ" sz="2400" dirty="0"/>
          </a:p>
          <a:p>
            <a:pPr marL="342900" indent="-342900">
              <a:buFontTx/>
              <a:buChar char="-"/>
            </a:pPr>
            <a:endParaRPr lang="cs-CZ" sz="2400" dirty="0" smtClean="0"/>
          </a:p>
          <a:p>
            <a:pPr marL="342900" indent="-342900">
              <a:buFontTx/>
              <a:buChar char="-"/>
            </a:pPr>
            <a:r>
              <a:rPr lang="cs-CZ" sz="2400" dirty="0" err="1" smtClean="0"/>
              <a:t>Diskpart</a:t>
            </a:r>
            <a:endParaRPr lang="cs-CZ" sz="2400" dirty="0" smtClean="0"/>
          </a:p>
          <a:p>
            <a:pPr marL="342900" indent="-342900">
              <a:buFontTx/>
              <a:buChar char="-"/>
            </a:pPr>
            <a:r>
              <a:rPr lang="cs-CZ" sz="2400" dirty="0" smtClean="0"/>
              <a:t>List disk</a:t>
            </a:r>
            <a:endParaRPr lang="cs-CZ" sz="2400" dirty="0"/>
          </a:p>
        </p:txBody>
      </p:sp>
    </p:spTree>
    <p:extLst>
      <p:ext uri="{BB962C8B-B14F-4D97-AF65-F5344CB8AC3E}">
        <p14:creationId xmlns:p14="http://schemas.microsoft.com/office/powerpoint/2010/main" val="1383881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07818" y="290945"/>
            <a:ext cx="11637818" cy="6386946"/>
          </a:xfrm>
        </p:spPr>
        <p:txBody>
          <a:bodyPr>
            <a:normAutofit/>
          </a:bodyPr>
          <a:lstStyle/>
          <a:p>
            <a:r>
              <a:rPr lang="cs-CZ" dirty="0" err="1" smtClean="0"/>
              <a:t>Boot</a:t>
            </a:r>
            <a:r>
              <a:rPr lang="cs-CZ" dirty="0" smtClean="0"/>
              <a:t> u </a:t>
            </a:r>
            <a:r>
              <a:rPr lang="cs-CZ" dirty="0" err="1" smtClean="0"/>
              <a:t>tabletů</a:t>
            </a:r>
            <a:r>
              <a:rPr lang="cs-CZ" dirty="0" smtClean="0"/>
              <a:t> – mobilů</a:t>
            </a:r>
          </a:p>
          <a:p>
            <a:r>
              <a:rPr lang="cs-CZ" b="1" dirty="0" err="1" smtClean="0"/>
              <a:t>Bootloader</a:t>
            </a:r>
            <a:r>
              <a:rPr lang="cs-CZ" b="1" dirty="0" smtClean="0"/>
              <a:t> hraje </a:t>
            </a:r>
            <a:r>
              <a:rPr lang="cs-CZ" dirty="0" smtClean="0"/>
              <a:t>zásadní roli při nahrávání nových ROM, </a:t>
            </a:r>
            <a:r>
              <a:rPr lang="cs-CZ" dirty="0" err="1" smtClean="0"/>
              <a:t>Radio_ROM</a:t>
            </a:r>
            <a:r>
              <a:rPr lang="cs-CZ" dirty="0" smtClean="0"/>
              <a:t> (někdy označované jen jako </a:t>
            </a:r>
            <a:r>
              <a:rPr lang="cs-CZ" dirty="0" err="1" smtClean="0"/>
              <a:t>Radio</a:t>
            </a:r>
            <a:r>
              <a:rPr lang="cs-CZ" dirty="0" smtClean="0"/>
              <a:t>) a </a:t>
            </a:r>
            <a:r>
              <a:rPr lang="cs-CZ" dirty="0" err="1" smtClean="0"/>
              <a:t>Ext_ROM</a:t>
            </a:r>
            <a:r>
              <a:rPr lang="cs-CZ" dirty="0" smtClean="0"/>
              <a:t>. </a:t>
            </a:r>
          </a:p>
          <a:p>
            <a:pPr algn="l"/>
            <a:r>
              <a:rPr lang="cs-CZ" dirty="0" smtClean="0"/>
              <a:t>Na rozdíl od PC se </a:t>
            </a:r>
            <a:r>
              <a:rPr lang="cs-CZ" dirty="0" err="1" smtClean="0"/>
              <a:t>bootloader</a:t>
            </a:r>
            <a:r>
              <a:rPr lang="cs-CZ" dirty="0" smtClean="0"/>
              <a:t> u </a:t>
            </a:r>
            <a:r>
              <a:rPr lang="cs-CZ" dirty="0" err="1" smtClean="0"/>
              <a:t>tabletů</a:t>
            </a:r>
            <a:r>
              <a:rPr lang="cs-CZ" dirty="0" smtClean="0"/>
              <a:t>/mobilů spouští jen zřídka při spuštění uživatelem nebo při zavádění nových ROM, což je dáno tím, že tablety/mobily se standardně nevypínají, ale jen uspávají.</a:t>
            </a:r>
          </a:p>
          <a:p>
            <a:pPr algn="l"/>
            <a:r>
              <a:rPr lang="cs-CZ" dirty="0" smtClean="0"/>
              <a:t> Postup pro spuštění </a:t>
            </a:r>
            <a:r>
              <a:rPr lang="cs-CZ" dirty="0" err="1" smtClean="0"/>
              <a:t>bootloaderu</a:t>
            </a:r>
            <a:r>
              <a:rPr lang="cs-CZ" dirty="0" smtClean="0"/>
              <a:t> se u jednotlivých zařízení liší, zpravidla se jedná o kombinaci stisku několika hw kláves a reset pinu.</a:t>
            </a:r>
          </a:p>
          <a:p>
            <a:r>
              <a:rPr lang="cs-CZ" dirty="0" err="1" smtClean="0">
                <a:solidFill>
                  <a:schemeClr val="accent1">
                    <a:lumMod val="50000"/>
                  </a:schemeClr>
                </a:solidFill>
              </a:rPr>
              <a:t>Trojhmat</a:t>
            </a:r>
            <a:endParaRPr lang="cs-CZ" dirty="0" smtClean="0">
              <a:solidFill>
                <a:schemeClr val="accent1">
                  <a:lumMod val="50000"/>
                </a:schemeClr>
              </a:solidFill>
            </a:endParaRPr>
          </a:p>
          <a:p>
            <a:r>
              <a:rPr lang="cs-CZ" dirty="0" err="1" smtClean="0">
                <a:solidFill>
                  <a:schemeClr val="accent1">
                    <a:lumMod val="50000"/>
                  </a:schemeClr>
                </a:solidFill>
              </a:rPr>
              <a:t>Trojhmatem</a:t>
            </a:r>
            <a:r>
              <a:rPr lang="cs-CZ" dirty="0" smtClean="0">
                <a:solidFill>
                  <a:schemeClr val="accent1">
                    <a:lumMod val="50000"/>
                  </a:schemeClr>
                </a:solidFill>
              </a:rPr>
              <a:t> se označuje unikátní kombinace stlačení fyzických tlačítek vašeho telefonu (typicky tlačítko hlasitosti +/- a spodní tlačítko, např. u </a:t>
            </a:r>
            <a:r>
              <a:rPr lang="cs-CZ" dirty="0" err="1" smtClean="0">
                <a:solidFill>
                  <a:schemeClr val="accent1">
                    <a:lumMod val="50000"/>
                  </a:schemeClr>
                </a:solidFill>
              </a:rPr>
              <a:t>Samsungu</a:t>
            </a:r>
            <a:r>
              <a:rPr lang="cs-CZ" dirty="0" smtClean="0">
                <a:solidFill>
                  <a:schemeClr val="accent1">
                    <a:lumMod val="50000"/>
                  </a:schemeClr>
                </a:solidFill>
              </a:rPr>
              <a:t>) společně s tlačítkem zapnutí a to celé při vypnutém stavu telefonu. Skrze </a:t>
            </a:r>
            <a:r>
              <a:rPr lang="cs-CZ" dirty="0" err="1" smtClean="0">
                <a:solidFill>
                  <a:schemeClr val="accent1">
                    <a:lumMod val="50000"/>
                  </a:schemeClr>
                </a:solidFill>
              </a:rPr>
              <a:t>trojhmat</a:t>
            </a:r>
            <a:r>
              <a:rPr lang="cs-CZ" dirty="0" smtClean="0">
                <a:solidFill>
                  <a:schemeClr val="accent1">
                    <a:lumMod val="50000"/>
                  </a:schemeClr>
                </a:solidFill>
              </a:rPr>
              <a:t> se uživatel dostane do skrytého menu </a:t>
            </a:r>
            <a:r>
              <a:rPr lang="cs-CZ" dirty="0" err="1" smtClean="0">
                <a:solidFill>
                  <a:schemeClr val="accent1">
                    <a:lumMod val="50000"/>
                  </a:schemeClr>
                </a:solidFill>
              </a:rPr>
              <a:t>recovery</a:t>
            </a:r>
            <a:r>
              <a:rPr lang="cs-CZ" dirty="0" smtClean="0">
                <a:solidFill>
                  <a:schemeClr val="accent1">
                    <a:lumMod val="50000"/>
                  </a:schemeClr>
                </a:solidFill>
              </a:rPr>
              <a:t>, které vysvětlíme o kousek níže. </a:t>
            </a:r>
            <a:r>
              <a:rPr lang="cs-CZ" dirty="0" err="1" smtClean="0">
                <a:solidFill>
                  <a:schemeClr val="accent1">
                    <a:lumMod val="50000"/>
                  </a:schemeClr>
                </a:solidFill>
              </a:rPr>
              <a:t>Trojhmat</a:t>
            </a:r>
            <a:r>
              <a:rPr lang="cs-CZ" dirty="0" smtClean="0">
                <a:solidFill>
                  <a:schemeClr val="accent1">
                    <a:lumMod val="50000"/>
                  </a:schemeClr>
                </a:solidFill>
              </a:rPr>
              <a:t> se u každého zařízení dělá trošku jinak. U některých přístrojů - v originálním stavu, nemusí jít provést vůbec. </a:t>
            </a:r>
            <a:endParaRPr lang="cs-CZ" dirty="0">
              <a:solidFill>
                <a:schemeClr val="accent1">
                  <a:lumMod val="50000"/>
                </a:schemeClr>
              </a:solidFill>
            </a:endParaRPr>
          </a:p>
          <a:p>
            <a:r>
              <a:rPr lang="cs-CZ" dirty="0" smtClean="0"/>
              <a:t> </a:t>
            </a:r>
          </a:p>
        </p:txBody>
      </p:sp>
    </p:spTree>
    <p:extLst>
      <p:ext uri="{BB962C8B-B14F-4D97-AF65-F5344CB8AC3E}">
        <p14:creationId xmlns:p14="http://schemas.microsoft.com/office/powerpoint/2010/main" val="281708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07818" y="290945"/>
            <a:ext cx="11637818" cy="6386946"/>
          </a:xfrm>
        </p:spPr>
        <p:txBody>
          <a:bodyPr/>
          <a:lstStyle/>
          <a:p>
            <a:r>
              <a:rPr lang="cs-CZ" dirty="0" smtClean="0"/>
              <a:t>Při spuštění </a:t>
            </a:r>
            <a:r>
              <a:rPr lang="cs-CZ" dirty="0" err="1" smtClean="0"/>
              <a:t>bootloaderu</a:t>
            </a:r>
            <a:r>
              <a:rPr lang="cs-CZ" dirty="0" smtClean="0"/>
              <a:t> se na pozadí obrazovky objeví červený, zelený a modrý pruh a pod nimi je bílé místo. Nahoře jsou napsány aktuální verze IPL a SPL. Černým písmem na bílém pruhu je uvedeno, zda je zařízení připojeno kabelem k PC </a:t>
            </a:r>
          </a:p>
          <a:p>
            <a:endParaRPr lang="cs-CZ" dirty="0" smtClean="0"/>
          </a:p>
        </p:txBody>
      </p:sp>
      <p:pic>
        <p:nvPicPr>
          <p:cNvPr id="2" name="Obrázek 1"/>
          <p:cNvPicPr>
            <a:picLocks noChangeAspect="1"/>
          </p:cNvPicPr>
          <p:nvPr/>
        </p:nvPicPr>
        <p:blipFill>
          <a:blip r:embed="rId2"/>
          <a:stretch>
            <a:fillRect/>
          </a:stretch>
        </p:blipFill>
        <p:spPr>
          <a:xfrm>
            <a:off x="207818" y="1769400"/>
            <a:ext cx="4779818" cy="4744148"/>
          </a:xfrm>
          <a:prstGeom prst="rect">
            <a:avLst/>
          </a:prstGeom>
        </p:spPr>
      </p:pic>
      <p:pic>
        <p:nvPicPr>
          <p:cNvPr id="4" name="Obrázek 3"/>
          <p:cNvPicPr>
            <a:picLocks noChangeAspect="1"/>
          </p:cNvPicPr>
          <p:nvPr/>
        </p:nvPicPr>
        <p:blipFill>
          <a:blip r:embed="rId3"/>
          <a:stretch>
            <a:fillRect/>
          </a:stretch>
        </p:blipFill>
        <p:spPr>
          <a:xfrm>
            <a:off x="4120494" y="1769400"/>
            <a:ext cx="4539704" cy="4703638"/>
          </a:xfrm>
          <a:prstGeom prst="rect">
            <a:avLst/>
          </a:prstGeom>
        </p:spPr>
      </p:pic>
      <p:pic>
        <p:nvPicPr>
          <p:cNvPr id="5" name="Obrázek 4"/>
          <p:cNvPicPr>
            <a:picLocks noChangeAspect="1"/>
          </p:cNvPicPr>
          <p:nvPr/>
        </p:nvPicPr>
        <p:blipFill>
          <a:blip r:embed="rId4"/>
          <a:stretch>
            <a:fillRect/>
          </a:stretch>
        </p:blipFill>
        <p:spPr>
          <a:xfrm>
            <a:off x="8815689" y="1743155"/>
            <a:ext cx="2874456" cy="4796638"/>
          </a:xfrm>
          <a:prstGeom prst="rect">
            <a:avLst/>
          </a:prstGeom>
        </p:spPr>
      </p:pic>
    </p:spTree>
    <p:extLst>
      <p:ext uri="{BB962C8B-B14F-4D97-AF65-F5344CB8AC3E}">
        <p14:creationId xmlns:p14="http://schemas.microsoft.com/office/powerpoint/2010/main" val="1011892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07818" y="290945"/>
            <a:ext cx="11637818" cy="6386946"/>
          </a:xfrm>
        </p:spPr>
        <p:txBody>
          <a:bodyPr>
            <a:normAutofit/>
          </a:bodyPr>
          <a:lstStyle/>
          <a:p>
            <a:r>
              <a:rPr lang="cs-CZ" b="1" dirty="0" err="1" smtClean="0"/>
              <a:t>Bootloader</a:t>
            </a:r>
            <a:r>
              <a:rPr lang="cs-CZ" b="1" dirty="0" smtClean="0"/>
              <a:t> u OS Android</a:t>
            </a:r>
          </a:p>
          <a:p>
            <a:pPr marL="342900" indent="-342900" algn="l">
              <a:buFont typeface="Arial" panose="020B0604020202020204" pitchFamily="34" charset="0"/>
              <a:buChar char="•"/>
            </a:pPr>
            <a:r>
              <a:rPr lang="cs-CZ" dirty="0" err="1" smtClean="0"/>
              <a:t>Bootloaderem</a:t>
            </a:r>
            <a:r>
              <a:rPr lang="cs-CZ" dirty="0" smtClean="0"/>
              <a:t> se označuje základní součást softwarového vybavení telefonu. </a:t>
            </a:r>
          </a:p>
          <a:p>
            <a:pPr marL="342900" indent="-342900" algn="l">
              <a:buFont typeface="Arial" panose="020B0604020202020204" pitchFamily="34" charset="0"/>
              <a:buChar char="•"/>
            </a:pPr>
            <a:r>
              <a:rPr lang="cs-CZ" dirty="0" smtClean="0"/>
              <a:t>Při zapnutí telefonu se stará o nahrání kernelu (jádro) a operačního systému. </a:t>
            </a:r>
          </a:p>
          <a:p>
            <a:pPr marL="342900" indent="-342900" algn="l">
              <a:buFont typeface="Arial" panose="020B0604020202020204" pitchFamily="34" charset="0"/>
              <a:buChar char="•"/>
            </a:pPr>
            <a:r>
              <a:rPr lang="cs-CZ" dirty="0" err="1" smtClean="0"/>
              <a:t>Bootloader</a:t>
            </a:r>
            <a:r>
              <a:rPr lang="cs-CZ" dirty="0" smtClean="0"/>
              <a:t> je primárně a v naprosté většině případů u neupraveného zařízení uzamčen. </a:t>
            </a:r>
          </a:p>
          <a:p>
            <a:endParaRPr lang="cs-CZ" dirty="0"/>
          </a:p>
          <a:p>
            <a:r>
              <a:rPr lang="cs-CZ" dirty="0" smtClean="0"/>
              <a:t>Uzamčení </a:t>
            </a:r>
            <a:r>
              <a:rPr lang="cs-CZ" dirty="0" err="1" smtClean="0"/>
              <a:t>bootloaderu</a:t>
            </a:r>
            <a:r>
              <a:rPr lang="cs-CZ" dirty="0" smtClean="0"/>
              <a:t> zajišťuje, že není možné přehrát na vašem přístroji kompletní operační systém, včetně kernelu. </a:t>
            </a:r>
          </a:p>
          <a:p>
            <a:r>
              <a:rPr lang="cs-CZ" dirty="0" smtClean="0"/>
              <a:t>Odemknutí je stěžejní pro nějaké větší úpravy vašeho OS. </a:t>
            </a:r>
          </a:p>
          <a:p>
            <a:r>
              <a:rPr lang="cs-CZ" dirty="0" smtClean="0"/>
              <a:t>Některé telefony/tablety znázorňují odemknutý </a:t>
            </a:r>
            <a:r>
              <a:rPr lang="cs-CZ" dirty="0" err="1" smtClean="0"/>
              <a:t>bootloader</a:t>
            </a:r>
            <a:r>
              <a:rPr lang="cs-CZ" dirty="0" smtClean="0"/>
              <a:t> jako otevřený zámek při úvodní obrazovce </a:t>
            </a:r>
          </a:p>
          <a:p>
            <a:pPr algn="just"/>
            <a:r>
              <a:rPr lang="cs-CZ" dirty="0" smtClean="0">
                <a:solidFill>
                  <a:schemeClr val="accent1">
                    <a:lumMod val="50000"/>
                  </a:schemeClr>
                </a:solidFill>
              </a:rPr>
              <a:t>pokud chcete provést ROOT, u některých přístrojů je vyžadováno odemknout </a:t>
            </a:r>
            <a:r>
              <a:rPr lang="cs-CZ" dirty="0" err="1" smtClean="0">
                <a:solidFill>
                  <a:schemeClr val="accent1">
                    <a:lumMod val="50000"/>
                  </a:schemeClr>
                </a:solidFill>
              </a:rPr>
              <a:t>bootloader</a:t>
            </a:r>
            <a:r>
              <a:rPr lang="cs-CZ" dirty="0" smtClean="0">
                <a:solidFill>
                  <a:schemeClr val="accent1">
                    <a:lumMod val="50000"/>
                  </a:schemeClr>
                </a:solidFill>
              </a:rPr>
              <a:t>, ale jiné postupy zase vyloženě nevyžadují odemknutí </a:t>
            </a:r>
            <a:r>
              <a:rPr lang="cs-CZ" dirty="0" err="1" smtClean="0">
                <a:solidFill>
                  <a:schemeClr val="accent1">
                    <a:lumMod val="50000"/>
                  </a:schemeClr>
                </a:solidFill>
              </a:rPr>
              <a:t>bootloaderu</a:t>
            </a:r>
            <a:r>
              <a:rPr lang="cs-CZ" dirty="0" smtClean="0">
                <a:solidFill>
                  <a:schemeClr val="accent1">
                    <a:lumMod val="50000"/>
                  </a:schemeClr>
                </a:solidFill>
              </a:rPr>
              <a:t> a přesto budou fungovat. V těchto případech se to vyloženě liší podle typu přístroje a způsobu </a:t>
            </a:r>
            <a:r>
              <a:rPr lang="cs-CZ" dirty="0" err="1" smtClean="0">
                <a:solidFill>
                  <a:schemeClr val="accent1">
                    <a:lumMod val="50000"/>
                  </a:schemeClr>
                </a:solidFill>
              </a:rPr>
              <a:t>ROOTu</a:t>
            </a:r>
            <a:r>
              <a:rPr lang="cs-CZ" dirty="0" smtClean="0">
                <a:solidFill>
                  <a:schemeClr val="accent1">
                    <a:lumMod val="50000"/>
                  </a:schemeClr>
                </a:solidFill>
              </a:rPr>
              <a:t> (použitého programu). Lepší </a:t>
            </a:r>
            <a:r>
              <a:rPr lang="cs-CZ" dirty="0" err="1" smtClean="0">
                <a:solidFill>
                  <a:schemeClr val="accent1">
                    <a:lumMod val="50000"/>
                  </a:schemeClr>
                </a:solidFill>
              </a:rPr>
              <a:t>ROOTovací</a:t>
            </a:r>
            <a:r>
              <a:rPr lang="cs-CZ" dirty="0" smtClean="0">
                <a:solidFill>
                  <a:schemeClr val="accent1">
                    <a:lumMod val="50000"/>
                  </a:schemeClr>
                </a:solidFill>
              </a:rPr>
              <a:t> programy (typicky </a:t>
            </a:r>
            <a:r>
              <a:rPr lang="cs-CZ" dirty="0" err="1" smtClean="0">
                <a:solidFill>
                  <a:schemeClr val="accent1">
                    <a:lumMod val="50000"/>
                  </a:schemeClr>
                </a:solidFill>
              </a:rPr>
              <a:t>Toolkity</a:t>
            </a:r>
            <a:r>
              <a:rPr lang="cs-CZ" dirty="0" smtClean="0">
                <a:solidFill>
                  <a:schemeClr val="accent1">
                    <a:lumMod val="50000"/>
                  </a:schemeClr>
                </a:solidFill>
              </a:rPr>
              <a:t>) provedou při </a:t>
            </a:r>
            <a:r>
              <a:rPr lang="cs-CZ" dirty="0" err="1" smtClean="0">
                <a:solidFill>
                  <a:schemeClr val="accent1">
                    <a:lumMod val="50000"/>
                  </a:schemeClr>
                </a:solidFill>
              </a:rPr>
              <a:t>ROOTování</a:t>
            </a:r>
            <a:r>
              <a:rPr lang="cs-CZ" dirty="0" smtClean="0">
                <a:solidFill>
                  <a:schemeClr val="accent1">
                    <a:lumMod val="50000"/>
                  </a:schemeClr>
                </a:solidFill>
              </a:rPr>
              <a:t> automaticky i odemknutí </a:t>
            </a:r>
            <a:r>
              <a:rPr lang="cs-CZ" dirty="0" err="1" smtClean="0">
                <a:solidFill>
                  <a:schemeClr val="accent1">
                    <a:lumMod val="50000"/>
                  </a:schemeClr>
                </a:solidFill>
              </a:rPr>
              <a:t>bootloaderu</a:t>
            </a:r>
            <a:r>
              <a:rPr lang="cs-CZ" dirty="0" smtClean="0">
                <a:solidFill>
                  <a:schemeClr val="accent1">
                    <a:lumMod val="50000"/>
                  </a:schemeClr>
                </a:solidFill>
              </a:rPr>
              <a:t> a nahrání </a:t>
            </a:r>
            <a:r>
              <a:rPr lang="cs-CZ" dirty="0" err="1" smtClean="0">
                <a:solidFill>
                  <a:schemeClr val="accent1">
                    <a:lumMod val="50000"/>
                  </a:schemeClr>
                </a:solidFill>
              </a:rPr>
              <a:t>clockworkmod</a:t>
            </a:r>
            <a:r>
              <a:rPr lang="cs-CZ" dirty="0" smtClean="0">
                <a:solidFill>
                  <a:schemeClr val="accent1">
                    <a:lumMod val="50000"/>
                  </a:schemeClr>
                </a:solidFill>
              </a:rPr>
              <a:t> </a:t>
            </a:r>
            <a:r>
              <a:rPr lang="cs-CZ" dirty="0" err="1" smtClean="0">
                <a:solidFill>
                  <a:schemeClr val="accent1">
                    <a:lumMod val="50000"/>
                  </a:schemeClr>
                </a:solidFill>
              </a:rPr>
              <a:t>recovery</a:t>
            </a:r>
            <a:endParaRPr lang="cs-CZ" dirty="0" smtClean="0">
              <a:solidFill>
                <a:schemeClr val="accent1">
                  <a:lumMod val="50000"/>
                </a:schemeClr>
              </a:solidFill>
            </a:endParaRPr>
          </a:p>
        </p:txBody>
      </p:sp>
    </p:spTree>
    <p:extLst>
      <p:ext uri="{BB962C8B-B14F-4D97-AF65-F5344CB8AC3E}">
        <p14:creationId xmlns:p14="http://schemas.microsoft.com/office/powerpoint/2010/main" val="2206354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07818" y="290945"/>
            <a:ext cx="11637818" cy="6386946"/>
          </a:xfrm>
        </p:spPr>
        <p:txBody>
          <a:bodyPr/>
          <a:lstStyle/>
          <a:p>
            <a:r>
              <a:rPr lang="cs-CZ" b="1" dirty="0" err="1" smtClean="0"/>
              <a:t>Recovery</a:t>
            </a:r>
            <a:r>
              <a:rPr lang="cs-CZ" b="1" dirty="0" smtClean="0"/>
              <a:t> menu </a:t>
            </a:r>
          </a:p>
          <a:p>
            <a:r>
              <a:rPr lang="cs-CZ" dirty="0" smtClean="0"/>
              <a:t>je skrytá nabídka, do které se dostaneme </a:t>
            </a:r>
            <a:r>
              <a:rPr lang="cs-CZ" dirty="0" err="1" smtClean="0"/>
              <a:t>trojhmatem</a:t>
            </a:r>
            <a:r>
              <a:rPr lang="cs-CZ" dirty="0" smtClean="0"/>
              <a:t>.</a:t>
            </a:r>
          </a:p>
          <a:p>
            <a:r>
              <a:rPr lang="cs-CZ" dirty="0" smtClean="0"/>
              <a:t> </a:t>
            </a:r>
          </a:p>
          <a:p>
            <a:r>
              <a:rPr lang="cs-CZ" dirty="0" smtClean="0"/>
              <a:t>V </a:t>
            </a:r>
            <a:r>
              <a:rPr lang="cs-CZ" dirty="0" err="1" smtClean="0"/>
              <a:t>recovery</a:t>
            </a:r>
            <a:r>
              <a:rPr lang="cs-CZ" dirty="0" smtClean="0"/>
              <a:t> menu se povětšinou pohybujete skrze tlačítka hlasitosti a tlačítkem zapnutí potvrzujete nabídku. </a:t>
            </a:r>
          </a:p>
          <a:p>
            <a:pPr algn="l"/>
            <a:r>
              <a:rPr lang="cs-CZ" b="1" dirty="0" err="1" smtClean="0"/>
              <a:t>Recovery</a:t>
            </a:r>
            <a:r>
              <a:rPr lang="cs-CZ" b="1" dirty="0" smtClean="0"/>
              <a:t> menu umožňuje:</a:t>
            </a:r>
          </a:p>
          <a:p>
            <a:pPr marL="342900" indent="-342900" algn="l">
              <a:buFont typeface="Arial" panose="020B0604020202020204" pitchFamily="34" charset="0"/>
              <a:buChar char="•"/>
            </a:pPr>
            <a:r>
              <a:rPr lang="cs-CZ" dirty="0" smtClean="0"/>
              <a:t>nahrát alternativní </a:t>
            </a:r>
            <a:r>
              <a:rPr lang="cs-CZ" dirty="0" err="1" smtClean="0"/>
              <a:t>ROMka</a:t>
            </a:r>
            <a:r>
              <a:rPr lang="cs-CZ" dirty="0" smtClean="0"/>
              <a:t> (kompletní OS ), kernel a jakákoliv další část operačního systému. </a:t>
            </a:r>
          </a:p>
          <a:p>
            <a:pPr marL="342900" indent="-342900" algn="l">
              <a:buFont typeface="Arial" panose="020B0604020202020204" pitchFamily="34" charset="0"/>
              <a:buChar char="•"/>
            </a:pPr>
            <a:r>
              <a:rPr lang="cs-CZ" dirty="0" smtClean="0"/>
              <a:t>provést kompletní zálohu OS (NANDROID </a:t>
            </a:r>
            <a:r>
              <a:rPr lang="cs-CZ" dirty="0" err="1" smtClean="0"/>
              <a:t>backup</a:t>
            </a:r>
            <a:r>
              <a:rPr lang="cs-CZ" dirty="0" smtClean="0"/>
              <a:t> )</a:t>
            </a:r>
          </a:p>
          <a:p>
            <a:pPr marL="342900" indent="-342900" algn="l">
              <a:buFont typeface="Arial" panose="020B0604020202020204" pitchFamily="34" charset="0"/>
              <a:buChar char="•"/>
            </a:pPr>
            <a:r>
              <a:rPr lang="cs-CZ" dirty="0" smtClean="0"/>
              <a:t>tovární reset (</a:t>
            </a:r>
            <a:r>
              <a:rPr lang="cs-CZ" dirty="0" err="1" smtClean="0"/>
              <a:t>wipe</a:t>
            </a:r>
            <a:r>
              <a:rPr lang="cs-CZ" dirty="0" smtClean="0"/>
              <a:t> data - </a:t>
            </a:r>
            <a:r>
              <a:rPr lang="cs-CZ" dirty="0" err="1" smtClean="0"/>
              <a:t>factory</a:t>
            </a:r>
            <a:r>
              <a:rPr lang="cs-CZ" dirty="0" smtClean="0"/>
              <a:t> reset) </a:t>
            </a:r>
          </a:p>
          <a:p>
            <a:pPr marL="342900" indent="-342900" algn="l">
              <a:buFont typeface="Arial" panose="020B0604020202020204" pitchFamily="34" charset="0"/>
              <a:buChar char="•"/>
            </a:pPr>
            <a:r>
              <a:rPr lang="cs-CZ" dirty="0"/>
              <a:t>m</a:t>
            </a:r>
            <a:r>
              <a:rPr lang="cs-CZ" dirty="0" smtClean="0"/>
              <a:t>ožnost připojit skrze </a:t>
            </a:r>
            <a:r>
              <a:rPr lang="cs-CZ" dirty="0" err="1" smtClean="0"/>
              <a:t>recovery</a:t>
            </a:r>
            <a:r>
              <a:rPr lang="cs-CZ" dirty="0" smtClean="0"/>
              <a:t> telefon k PC, jako velkokapacitní zařízení. </a:t>
            </a:r>
          </a:p>
          <a:p>
            <a:r>
              <a:rPr lang="cs-CZ" dirty="0" smtClean="0"/>
              <a:t>Do originálního </a:t>
            </a:r>
            <a:r>
              <a:rPr lang="cs-CZ" dirty="0" err="1" smtClean="0"/>
              <a:t>recovery</a:t>
            </a:r>
            <a:r>
              <a:rPr lang="cs-CZ" dirty="0" smtClean="0"/>
              <a:t> menu se můžete i nemusíte dostat. </a:t>
            </a:r>
          </a:p>
          <a:p>
            <a:r>
              <a:rPr lang="cs-CZ" dirty="0" smtClean="0"/>
              <a:t>V těchto případech se to opět liší, případ od případu, a u některých přístrojů je potřeba první </a:t>
            </a:r>
            <a:r>
              <a:rPr lang="cs-CZ" b="1" dirty="0" smtClean="0"/>
              <a:t>odemknout </a:t>
            </a:r>
            <a:r>
              <a:rPr lang="cs-CZ" b="1" dirty="0" err="1" smtClean="0"/>
              <a:t>bootloader</a:t>
            </a:r>
            <a:r>
              <a:rPr lang="cs-CZ" dirty="0" smtClean="0"/>
              <a:t>.</a:t>
            </a:r>
          </a:p>
        </p:txBody>
      </p:sp>
    </p:spTree>
    <p:extLst>
      <p:ext uri="{BB962C8B-B14F-4D97-AF65-F5344CB8AC3E}">
        <p14:creationId xmlns:p14="http://schemas.microsoft.com/office/powerpoint/2010/main" val="3693529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07818" y="290945"/>
            <a:ext cx="11637818" cy="6386946"/>
          </a:xfrm>
        </p:spPr>
        <p:txBody>
          <a:bodyPr>
            <a:normAutofit fontScale="92500"/>
          </a:bodyPr>
          <a:lstStyle/>
          <a:p>
            <a:r>
              <a:rPr lang="cs-CZ" b="1" dirty="0" smtClean="0">
                <a:effectLst/>
              </a:rPr>
              <a:t>IPL</a:t>
            </a:r>
          </a:p>
          <a:p>
            <a:r>
              <a:rPr lang="cs-CZ" dirty="0" smtClean="0">
                <a:effectLst/>
              </a:rPr>
              <a:t> (= tzv. </a:t>
            </a:r>
            <a:r>
              <a:rPr lang="cs-CZ" dirty="0" err="1" smtClean="0">
                <a:effectLst/>
              </a:rPr>
              <a:t>initial</a:t>
            </a:r>
            <a:r>
              <a:rPr lang="cs-CZ" dirty="0" smtClean="0">
                <a:effectLst/>
              </a:rPr>
              <a:t> program </a:t>
            </a:r>
            <a:r>
              <a:rPr lang="cs-CZ" dirty="0" err="1" smtClean="0">
                <a:effectLst/>
              </a:rPr>
              <a:t>loader</a:t>
            </a:r>
            <a:r>
              <a:rPr lang="cs-CZ" dirty="0" smtClean="0">
                <a:effectLst/>
              </a:rPr>
              <a:t>) je program podobný </a:t>
            </a:r>
            <a:r>
              <a:rPr lang="cs-CZ" dirty="0" err="1" smtClean="0">
                <a:effectLst/>
              </a:rPr>
              <a:t>BIOSu</a:t>
            </a:r>
            <a:r>
              <a:rPr lang="cs-CZ" dirty="0" smtClean="0">
                <a:effectLst/>
              </a:rPr>
              <a:t> u PC, jeho úkolem je mimo jiné spuštění SPL. </a:t>
            </a:r>
          </a:p>
          <a:p>
            <a:r>
              <a:rPr lang="cs-CZ" b="1" dirty="0" smtClean="0">
                <a:effectLst/>
              </a:rPr>
              <a:t>SPL</a:t>
            </a:r>
          </a:p>
          <a:p>
            <a:r>
              <a:rPr lang="cs-CZ" dirty="0" smtClean="0">
                <a:effectLst/>
              </a:rPr>
              <a:t> (= tzv. </a:t>
            </a:r>
            <a:r>
              <a:rPr lang="cs-CZ" dirty="0" err="1" smtClean="0">
                <a:effectLst/>
              </a:rPr>
              <a:t>secondary</a:t>
            </a:r>
            <a:r>
              <a:rPr lang="cs-CZ" dirty="0" smtClean="0">
                <a:effectLst/>
              </a:rPr>
              <a:t> program </a:t>
            </a:r>
            <a:r>
              <a:rPr lang="cs-CZ" dirty="0" err="1" smtClean="0">
                <a:effectLst/>
              </a:rPr>
              <a:t>loader</a:t>
            </a:r>
            <a:r>
              <a:rPr lang="cs-CZ" dirty="0" smtClean="0">
                <a:effectLst/>
              </a:rPr>
              <a:t>) je zodpovědný za spuštění aktuálního operačního systému z ROM. SPL je stejně jako IPL vázáno na konkrétní typ zařízení. </a:t>
            </a:r>
            <a:r>
              <a:rPr lang="cs-CZ" dirty="0" err="1" smtClean="0">
                <a:effectLst/>
              </a:rPr>
              <a:t>HardSPL</a:t>
            </a:r>
            <a:r>
              <a:rPr lang="cs-CZ" dirty="0" smtClean="0">
                <a:effectLst/>
              </a:rPr>
              <a:t> je konkrétní verze SPL, která neobsahuje CID </a:t>
            </a:r>
            <a:r>
              <a:rPr lang="cs-CZ" dirty="0" err="1" smtClean="0">
                <a:effectLst/>
              </a:rPr>
              <a:t>lock</a:t>
            </a:r>
            <a:r>
              <a:rPr lang="cs-CZ" dirty="0" smtClean="0">
                <a:effectLst/>
              </a:rPr>
              <a:t>. Tím umožňuje nahrání libovolné ROM.</a:t>
            </a:r>
          </a:p>
          <a:p>
            <a:r>
              <a:rPr lang="cs-CZ" b="1" dirty="0" smtClean="0">
                <a:effectLst/>
              </a:rPr>
              <a:t>CID </a:t>
            </a:r>
            <a:r>
              <a:rPr lang="cs-CZ" b="1" dirty="0" err="1" smtClean="0">
                <a:effectLst/>
              </a:rPr>
              <a:t>lock</a:t>
            </a:r>
            <a:endParaRPr lang="cs-CZ" b="1" dirty="0" smtClean="0">
              <a:effectLst/>
            </a:endParaRPr>
          </a:p>
          <a:p>
            <a:r>
              <a:rPr lang="cs-CZ" dirty="0" smtClean="0">
                <a:effectLst/>
              </a:rPr>
              <a:t> (</a:t>
            </a:r>
            <a:r>
              <a:rPr lang="cs-CZ" dirty="0" err="1" smtClean="0">
                <a:effectLst/>
              </a:rPr>
              <a:t>Carrier</a:t>
            </a:r>
            <a:r>
              <a:rPr lang="cs-CZ" dirty="0" smtClean="0">
                <a:effectLst/>
              </a:rPr>
              <a:t> ID), někdy také označován jako </a:t>
            </a:r>
            <a:r>
              <a:rPr lang="cs-CZ" dirty="0" err="1" smtClean="0">
                <a:effectLst/>
              </a:rPr>
              <a:t>Vendor</a:t>
            </a:r>
            <a:r>
              <a:rPr lang="cs-CZ" dirty="0" smtClean="0">
                <a:effectLst/>
              </a:rPr>
              <a:t> </a:t>
            </a:r>
            <a:r>
              <a:rPr lang="cs-CZ" dirty="0" err="1" smtClean="0">
                <a:effectLst/>
              </a:rPr>
              <a:t>lock</a:t>
            </a:r>
            <a:r>
              <a:rPr lang="cs-CZ" dirty="0" smtClean="0">
                <a:effectLst/>
              </a:rPr>
              <a:t>, je mechanismus, který má zabránit nahrání neoficiálních ROM do PDA/MDA. Oficiální ROM jsou distribuovány výrobcem nebo jiným distributorem (např. mobilním operátorem). Odstraněním CID </a:t>
            </a:r>
            <a:r>
              <a:rPr lang="cs-CZ" dirty="0" err="1" smtClean="0">
                <a:effectLst/>
              </a:rPr>
              <a:t>lock</a:t>
            </a:r>
            <a:r>
              <a:rPr lang="cs-CZ" dirty="0" smtClean="0">
                <a:effectLst/>
              </a:rPr>
              <a:t> ztrácí sice uživatel záruku, ale získává možnost nahrání jakékoli ROM. CID </a:t>
            </a:r>
            <a:r>
              <a:rPr lang="cs-CZ" dirty="0" err="1" smtClean="0">
                <a:effectLst/>
              </a:rPr>
              <a:t>lock</a:t>
            </a:r>
            <a:r>
              <a:rPr lang="cs-CZ" dirty="0" smtClean="0">
                <a:effectLst/>
              </a:rPr>
              <a:t> je uplatňován pouze při nahrávání ROM z </a:t>
            </a:r>
            <a:r>
              <a:rPr lang="cs-CZ" dirty="0" err="1" smtClean="0">
                <a:effectLst/>
              </a:rPr>
              <a:t>bootloaderu</a:t>
            </a:r>
            <a:r>
              <a:rPr lang="cs-CZ" dirty="0" smtClean="0">
                <a:effectLst/>
              </a:rPr>
              <a:t>, nikoli při </a:t>
            </a:r>
            <a:r>
              <a:rPr lang="cs-CZ" dirty="0" err="1" smtClean="0">
                <a:effectLst/>
              </a:rPr>
              <a:t>flashování</a:t>
            </a:r>
            <a:r>
              <a:rPr lang="cs-CZ" dirty="0" smtClean="0">
                <a:effectLst/>
              </a:rPr>
              <a:t> ze záložní paměti, nebo z paměťové karty. CID </a:t>
            </a:r>
            <a:r>
              <a:rPr lang="cs-CZ" dirty="0" err="1" smtClean="0">
                <a:effectLst/>
              </a:rPr>
              <a:t>lock</a:t>
            </a:r>
            <a:r>
              <a:rPr lang="cs-CZ" dirty="0" smtClean="0">
                <a:effectLst/>
              </a:rPr>
              <a:t> nemá žádný vliv na SIM </a:t>
            </a:r>
            <a:r>
              <a:rPr lang="cs-CZ" dirty="0" err="1" smtClean="0">
                <a:effectLst/>
              </a:rPr>
              <a:t>lock</a:t>
            </a:r>
            <a:r>
              <a:rPr lang="cs-CZ" dirty="0" smtClean="0">
                <a:effectLst/>
              </a:rPr>
              <a:t>, neovlivňuje tedy funkci SIM karet od různých operátorů.</a:t>
            </a:r>
          </a:p>
          <a:p>
            <a:r>
              <a:rPr lang="cs-CZ" dirty="0" smtClean="0">
                <a:effectLst/>
              </a:rPr>
              <a:t>Všechny </a:t>
            </a:r>
            <a:r>
              <a:rPr lang="cs-CZ" dirty="0" err="1" smtClean="0">
                <a:effectLst/>
              </a:rPr>
              <a:t>bootloadery</a:t>
            </a:r>
            <a:r>
              <a:rPr lang="cs-CZ" dirty="0" smtClean="0">
                <a:effectLst/>
              </a:rPr>
              <a:t> při nahrávání ROM kontrolují platnost CID, výjimku tvoří pouze </a:t>
            </a:r>
            <a:r>
              <a:rPr lang="cs-CZ" dirty="0" err="1" smtClean="0">
                <a:effectLst/>
              </a:rPr>
              <a:t>HardSPL</a:t>
            </a:r>
            <a:r>
              <a:rPr lang="cs-CZ" dirty="0" smtClean="0">
                <a:effectLst/>
              </a:rPr>
              <a:t> a SSPL.</a:t>
            </a:r>
          </a:p>
          <a:p>
            <a:r>
              <a:rPr lang="cs-CZ" dirty="0" err="1" smtClean="0">
                <a:effectLst/>
              </a:rPr>
              <a:t>SuperCID</a:t>
            </a:r>
            <a:r>
              <a:rPr lang="cs-CZ" dirty="0" smtClean="0">
                <a:effectLst/>
              </a:rPr>
              <a:t> je hodnota kódu CID, která umožňuje nahrání libovolné ROM, zároveň umožňuje zápis do </a:t>
            </a:r>
            <a:r>
              <a:rPr lang="cs-CZ" dirty="0" err="1" smtClean="0">
                <a:effectLst/>
              </a:rPr>
              <a:t>Ext_ROM</a:t>
            </a:r>
            <a:r>
              <a:rPr lang="cs-CZ" dirty="0" smtClean="0">
                <a:effectLst/>
              </a:rPr>
              <a:t>.</a:t>
            </a:r>
          </a:p>
        </p:txBody>
      </p:sp>
    </p:spTree>
    <p:extLst>
      <p:ext uri="{BB962C8B-B14F-4D97-AF65-F5344CB8AC3E}">
        <p14:creationId xmlns:p14="http://schemas.microsoft.com/office/powerpoint/2010/main" val="1064957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07818" y="290945"/>
            <a:ext cx="11637818" cy="6386946"/>
          </a:xfrm>
        </p:spPr>
        <p:txBody>
          <a:bodyPr>
            <a:normAutofit fontScale="92500" lnSpcReduction="10000"/>
          </a:bodyPr>
          <a:lstStyle/>
          <a:p>
            <a:r>
              <a:rPr lang="cs-CZ" dirty="0" smtClean="0">
                <a:effectLst/>
              </a:rPr>
              <a:t> SSPL je konkrétní verze SPL, která funguje z RAM a umožňuje tak zavedení jak nového </a:t>
            </a:r>
            <a:r>
              <a:rPr lang="cs-CZ" dirty="0" err="1" smtClean="0">
                <a:effectLst/>
              </a:rPr>
              <a:t>bootloaderu</a:t>
            </a:r>
            <a:r>
              <a:rPr lang="cs-CZ" dirty="0" smtClean="0">
                <a:effectLst/>
              </a:rPr>
              <a:t> tak i jednotlivých ROM</a:t>
            </a:r>
          </a:p>
          <a:p>
            <a:r>
              <a:rPr lang="cs-CZ" dirty="0" smtClean="0">
                <a:effectLst/>
              </a:rPr>
              <a:t>U tabletu/mobilu je možné nahrání jiné verze IPL. Při nahrávání nové verze IPL se zpravidla současně nahraje i nové SPL. Většinou se to provádí z důvodu odstranění CID </a:t>
            </a:r>
            <a:r>
              <a:rPr lang="cs-CZ" dirty="0" err="1" smtClean="0">
                <a:effectLst/>
              </a:rPr>
              <a:t>locku</a:t>
            </a:r>
            <a:r>
              <a:rPr lang="cs-CZ" dirty="0" smtClean="0">
                <a:effectLst/>
              </a:rPr>
              <a:t>. IPL je závislé na typu konkrétního zařízení. Nahrání špatného typu IPL do zařízení může mít vážnější následky než zavedení špatné verze ROM.</a:t>
            </a:r>
            <a:br>
              <a:rPr lang="cs-CZ" dirty="0" smtClean="0">
                <a:effectLst/>
              </a:rPr>
            </a:br>
            <a:r>
              <a:rPr lang="cs-CZ" dirty="0" smtClean="0">
                <a:effectLst/>
              </a:rPr>
              <a:t>K nahrání nové verze IPL a SPL také někdy dochází při aktualizaci nové oficiální ROM. Tj. aktualizujete nejen ROM (tj. operační systém) ale i zaváděcí programy (tj. IPL a SPL) a mnohdy i </a:t>
            </a:r>
            <a:r>
              <a:rPr lang="cs-CZ" dirty="0" err="1" smtClean="0">
                <a:effectLst/>
              </a:rPr>
              <a:t>Radio_ROM</a:t>
            </a:r>
            <a:r>
              <a:rPr lang="cs-CZ" dirty="0" smtClean="0">
                <a:effectLst/>
              </a:rPr>
              <a:t> a </a:t>
            </a:r>
            <a:r>
              <a:rPr lang="cs-CZ" dirty="0" err="1" smtClean="0">
                <a:effectLst/>
              </a:rPr>
              <a:t>Ext_ROM</a:t>
            </a:r>
            <a:r>
              <a:rPr lang="cs-CZ" dirty="0" smtClean="0">
                <a:effectLst/>
              </a:rPr>
              <a:t>.</a:t>
            </a:r>
            <a:endParaRPr lang="cs-CZ" dirty="0" smtClean="0"/>
          </a:p>
          <a:p>
            <a:r>
              <a:rPr lang="cs-CZ" b="1" dirty="0" smtClean="0"/>
              <a:t>ROM</a:t>
            </a:r>
          </a:p>
          <a:p>
            <a:r>
              <a:rPr lang="cs-CZ" dirty="0" smtClean="0"/>
              <a:t> (= </a:t>
            </a:r>
            <a:r>
              <a:rPr lang="cs-CZ" dirty="0" err="1" smtClean="0"/>
              <a:t>read</a:t>
            </a:r>
            <a:r>
              <a:rPr lang="cs-CZ" dirty="0" smtClean="0"/>
              <a:t> </a:t>
            </a:r>
            <a:r>
              <a:rPr lang="cs-CZ" dirty="0" err="1" smtClean="0"/>
              <a:t>only</a:t>
            </a:r>
            <a:r>
              <a:rPr lang="cs-CZ" dirty="0" smtClean="0"/>
              <a:t> </a:t>
            </a:r>
            <a:r>
              <a:rPr lang="cs-CZ" dirty="0" err="1" smtClean="0"/>
              <a:t>memory</a:t>
            </a:r>
            <a:r>
              <a:rPr lang="cs-CZ" dirty="0" smtClean="0"/>
              <a:t>) u tabletu/mobilu znamená paměť, do které lze zapisovat jen ve zvláštním režimu. </a:t>
            </a:r>
          </a:p>
          <a:p>
            <a:r>
              <a:rPr lang="cs-CZ" dirty="0" smtClean="0"/>
              <a:t>ROM je u tabletu/mobilu rozdělena na tři části: samotná ROM, </a:t>
            </a:r>
            <a:r>
              <a:rPr lang="cs-CZ" dirty="0" err="1" smtClean="0"/>
              <a:t>Extended</a:t>
            </a:r>
            <a:r>
              <a:rPr lang="cs-CZ" dirty="0" smtClean="0"/>
              <a:t> ROM a </a:t>
            </a:r>
            <a:r>
              <a:rPr lang="cs-CZ" dirty="0" err="1" smtClean="0"/>
              <a:t>Radio</a:t>
            </a:r>
            <a:r>
              <a:rPr lang="cs-CZ" dirty="0" smtClean="0"/>
              <a:t> ROM.</a:t>
            </a:r>
          </a:p>
          <a:p>
            <a:r>
              <a:rPr lang="cs-CZ" dirty="0" smtClean="0"/>
              <a:t> Někdy je pod pojmem ROM myšlena nejen ta část ROM obsahující operační systém, ale i </a:t>
            </a:r>
            <a:r>
              <a:rPr lang="cs-CZ" dirty="0" err="1" smtClean="0"/>
              <a:t>Extended</a:t>
            </a:r>
            <a:r>
              <a:rPr lang="cs-CZ" dirty="0" smtClean="0"/>
              <a:t> ROM a </a:t>
            </a:r>
            <a:r>
              <a:rPr lang="cs-CZ" dirty="0" err="1" smtClean="0"/>
              <a:t>Radio</a:t>
            </a:r>
            <a:r>
              <a:rPr lang="cs-CZ" dirty="0" smtClean="0"/>
              <a:t> ROM</a:t>
            </a:r>
          </a:p>
          <a:p>
            <a:r>
              <a:rPr lang="cs-CZ" dirty="0" smtClean="0"/>
              <a:t>Samotná ROM obsahuje pouze samotný operační systém (android atd.). V této paměti nebývají uloženy žádné informace o mobilním operátorovi nebo o výrobci zařízení. Obsah této paměti je stejný u všech zařízení se stejnou verzí operačního systému.</a:t>
            </a:r>
          </a:p>
          <a:p>
            <a:r>
              <a:rPr lang="cs-CZ" dirty="0" smtClean="0"/>
              <a:t> Operační systém se spouští buď přímo po soft resetu, nebo z SPL po master resetu nebo po nahrání nové verze operačního systému</a:t>
            </a:r>
          </a:p>
        </p:txBody>
      </p:sp>
    </p:spTree>
    <p:extLst>
      <p:ext uri="{BB962C8B-B14F-4D97-AF65-F5344CB8AC3E}">
        <p14:creationId xmlns:p14="http://schemas.microsoft.com/office/powerpoint/2010/main" val="3857029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07818" y="290945"/>
            <a:ext cx="11637818" cy="6386946"/>
          </a:xfrm>
        </p:spPr>
        <p:txBody>
          <a:bodyPr>
            <a:normAutofit lnSpcReduction="10000"/>
          </a:bodyPr>
          <a:lstStyle/>
          <a:p>
            <a:r>
              <a:rPr lang="cs-CZ" b="1" dirty="0" err="1" smtClean="0"/>
              <a:t>Extended</a:t>
            </a:r>
            <a:r>
              <a:rPr lang="cs-CZ" b="1" dirty="0" smtClean="0"/>
              <a:t> ROM</a:t>
            </a:r>
          </a:p>
          <a:p>
            <a:r>
              <a:rPr lang="cs-CZ" dirty="0" smtClean="0"/>
              <a:t>někdy označována jako </a:t>
            </a:r>
            <a:r>
              <a:rPr lang="cs-CZ" dirty="0" err="1" smtClean="0"/>
              <a:t>Ext_ROM</a:t>
            </a:r>
            <a:r>
              <a:rPr lang="cs-CZ" dirty="0" smtClean="0"/>
              <a:t>, je paměť, která slouží k instalaci aplikací a nahrání souborů, které nejsou standardní součástí operačního systému. Zpravidla jsou to různé programy od daného operátora nebo od výrobce a někdy také různá pozadí a témata. </a:t>
            </a:r>
          </a:p>
          <a:p>
            <a:r>
              <a:rPr lang="cs-CZ" dirty="0" smtClean="0"/>
              <a:t>Někdy </a:t>
            </a:r>
            <a:r>
              <a:rPr lang="cs-CZ" dirty="0" smtClean="0"/>
              <a:t>mají </a:t>
            </a:r>
            <a:r>
              <a:rPr lang="cs-CZ" dirty="0" smtClean="0"/>
              <a:t>soubory z </a:t>
            </a:r>
            <a:r>
              <a:rPr lang="cs-CZ" dirty="0" err="1" smtClean="0"/>
              <a:t>Ext_ROM</a:t>
            </a:r>
            <a:r>
              <a:rPr lang="cs-CZ" dirty="0" smtClean="0"/>
              <a:t> nastavený atribut jen ke čtení.</a:t>
            </a:r>
          </a:p>
          <a:p>
            <a:r>
              <a:rPr lang="cs-CZ" dirty="0" smtClean="0"/>
              <a:t> V této paměti jsou uloženy instalační *.cab soubory jednotlivých aplikací, daná témata a pozadí apod. </a:t>
            </a:r>
          </a:p>
          <a:p>
            <a:endParaRPr lang="cs-CZ" dirty="0" smtClean="0"/>
          </a:p>
          <a:p>
            <a:r>
              <a:rPr lang="cs-CZ" b="1" dirty="0" err="1" smtClean="0"/>
              <a:t>Radio</a:t>
            </a:r>
            <a:r>
              <a:rPr lang="cs-CZ" b="1" dirty="0" smtClean="0"/>
              <a:t> ROM </a:t>
            </a:r>
          </a:p>
          <a:p>
            <a:r>
              <a:rPr lang="cs-CZ" dirty="0" smtClean="0"/>
              <a:t>(někdy jen </a:t>
            </a:r>
            <a:r>
              <a:rPr lang="cs-CZ" dirty="0" err="1" smtClean="0"/>
              <a:t>Radio</a:t>
            </a:r>
            <a:r>
              <a:rPr lang="cs-CZ" dirty="0" smtClean="0"/>
              <a:t> nebo </a:t>
            </a:r>
            <a:r>
              <a:rPr lang="cs-CZ" dirty="0" err="1" smtClean="0"/>
              <a:t>Radio</a:t>
            </a:r>
            <a:r>
              <a:rPr lang="cs-CZ" dirty="0" smtClean="0"/>
              <a:t>/GSM) je část paměti typu ROM, kde jsou uloženy informace o daném mobilním operátorovi. Zde je tedy uložena informace o případném omezení používání SIM od různých operátorů (SIM </a:t>
            </a:r>
            <a:r>
              <a:rPr lang="cs-CZ" dirty="0" err="1" smtClean="0"/>
              <a:t>Lock</a:t>
            </a:r>
            <a:r>
              <a:rPr lang="cs-CZ" dirty="0" smtClean="0"/>
              <a:t>). Zároveň je zde i nastavení telefonního modulu, které má vliv na životnost baterie i na kvalitu signálu a přenosu.</a:t>
            </a:r>
          </a:p>
          <a:p>
            <a:r>
              <a:rPr lang="cs-CZ" b="1" dirty="0" smtClean="0"/>
              <a:t>RUU </a:t>
            </a:r>
          </a:p>
          <a:p>
            <a:r>
              <a:rPr lang="cs-CZ" dirty="0" smtClean="0"/>
              <a:t>(= ROM Upgrade Utility) je program pro nahrání nové ROM, </a:t>
            </a:r>
            <a:r>
              <a:rPr lang="cs-CZ" dirty="0" err="1" smtClean="0"/>
              <a:t>Ext_ROM</a:t>
            </a:r>
            <a:r>
              <a:rPr lang="cs-CZ" dirty="0" smtClean="0"/>
              <a:t> nebo </a:t>
            </a:r>
            <a:r>
              <a:rPr lang="cs-CZ" dirty="0" err="1" smtClean="0"/>
              <a:t>Radio_ROM</a:t>
            </a:r>
            <a:r>
              <a:rPr lang="cs-CZ" dirty="0" smtClean="0"/>
              <a:t> do mobilního zařízení. Zpravidla se jedná o program pro PC, který nainstaluje potřebné soubory a aplikace do připojeného zařízení, kde se tyto aplikace spustí.</a:t>
            </a:r>
          </a:p>
        </p:txBody>
      </p:sp>
    </p:spTree>
    <p:extLst>
      <p:ext uri="{BB962C8B-B14F-4D97-AF65-F5344CB8AC3E}">
        <p14:creationId xmlns:p14="http://schemas.microsoft.com/office/powerpoint/2010/main" val="2100399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07818" y="290945"/>
            <a:ext cx="11637818" cy="6386946"/>
          </a:xfrm>
        </p:spPr>
        <p:txBody>
          <a:bodyPr>
            <a:normAutofit/>
          </a:bodyPr>
          <a:lstStyle/>
          <a:p>
            <a:r>
              <a:rPr lang="cs-CZ" sz="3200" dirty="0" smtClean="0"/>
              <a:t>Spouštění počítače:</a:t>
            </a:r>
          </a:p>
          <a:p>
            <a:r>
              <a:rPr lang="cs-CZ" sz="2600" dirty="0" smtClean="0"/>
              <a:t>Informace pro </a:t>
            </a:r>
            <a:r>
              <a:rPr lang="cs-CZ" sz="2600" dirty="0" err="1" smtClean="0"/>
              <a:t>bootování</a:t>
            </a:r>
            <a:r>
              <a:rPr lang="cs-CZ" sz="2600" dirty="0" smtClean="0"/>
              <a:t> PC (systému), spouštění systému, zavaděč systému, uložení systému, </a:t>
            </a:r>
          </a:p>
          <a:p>
            <a:r>
              <a:rPr lang="cs-CZ" b="1" dirty="0" err="1" smtClean="0"/>
              <a:t>Bios</a:t>
            </a:r>
            <a:r>
              <a:rPr lang="cs-CZ" b="1" dirty="0"/>
              <a:t>,</a:t>
            </a:r>
            <a:r>
              <a:rPr lang="cs-CZ" b="1" dirty="0" smtClean="0"/>
              <a:t> UEFI</a:t>
            </a:r>
          </a:p>
          <a:p>
            <a:r>
              <a:rPr lang="cs-CZ" dirty="0" smtClean="0"/>
              <a:t>Rozhraní BIOS (tato zkratka vznikla z názvu BASIC INPUT/OUTPUT SYSTEM - základní vstup/výstup systém) je program zabudovaný do osobních počítačů. Programový kód </a:t>
            </a:r>
            <a:r>
              <a:rPr lang="cs-CZ" dirty="0" err="1" smtClean="0"/>
              <a:t>BIOSu</a:t>
            </a:r>
            <a:r>
              <a:rPr lang="cs-CZ" dirty="0" smtClean="0"/>
              <a:t> je uložen na základní desce ve stálé paměti typu ROM, EEPROM nebo modernější </a:t>
            </a:r>
            <a:r>
              <a:rPr lang="cs-CZ" dirty="0" err="1" smtClean="0"/>
              <a:t>flash</a:t>
            </a:r>
            <a:r>
              <a:rPr lang="cs-CZ" dirty="0" smtClean="0"/>
              <a:t> paměti s možností aktualizace</a:t>
            </a:r>
          </a:p>
          <a:p>
            <a:r>
              <a:rPr lang="cs-CZ" dirty="0" smtClean="0"/>
              <a:t> U novějších počítačů (cca od 2012) je rozhraní BIOS nahrazeno rozhraním UEFI </a:t>
            </a:r>
          </a:p>
          <a:p>
            <a:r>
              <a:rPr lang="cs-CZ" dirty="0" smtClean="0"/>
              <a:t>(</a:t>
            </a:r>
            <a:r>
              <a:rPr lang="cs-CZ" dirty="0" err="1" smtClean="0"/>
              <a:t>Unified</a:t>
            </a:r>
            <a:r>
              <a:rPr lang="cs-CZ" dirty="0" smtClean="0"/>
              <a:t> </a:t>
            </a:r>
            <a:r>
              <a:rPr lang="cs-CZ" dirty="0" err="1" smtClean="0"/>
              <a:t>Extensible</a:t>
            </a:r>
            <a:r>
              <a:rPr lang="cs-CZ" dirty="0" smtClean="0"/>
              <a:t> Firmware Interface - unifikované rozšiřitelné firmware rozhraní)</a:t>
            </a:r>
          </a:p>
          <a:p>
            <a:r>
              <a:rPr lang="cs-CZ" dirty="0" smtClean="0"/>
              <a:t>Základ zůstává stejný – oba systémy představují nutný prvotní krok pro spuštění systému.</a:t>
            </a:r>
          </a:p>
          <a:p>
            <a:r>
              <a:rPr lang="cs-CZ" dirty="0" smtClean="0"/>
              <a:t>BIOS/UEFI </a:t>
            </a:r>
            <a:r>
              <a:rPr lang="cs-CZ" dirty="0" smtClean="0"/>
              <a:t>se </a:t>
            </a:r>
            <a:r>
              <a:rPr lang="cs-CZ" dirty="0" smtClean="0"/>
              <a:t>používá hlavně při startu počítače pro inicializaci a konfiguraci připojených hardwarových zařízení a k následnému spuštění operačního systému, kterému je pak předáno další řízení počítače. Rovněž se nazývá systémový firmware</a:t>
            </a:r>
            <a:endParaRPr lang="cs-CZ" dirty="0"/>
          </a:p>
        </p:txBody>
      </p:sp>
    </p:spTree>
    <p:extLst>
      <p:ext uri="{BB962C8B-B14F-4D97-AF65-F5344CB8AC3E}">
        <p14:creationId xmlns:p14="http://schemas.microsoft.com/office/powerpoint/2010/main" val="3905193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07818" y="290945"/>
            <a:ext cx="11637818" cy="6386946"/>
          </a:xfrm>
        </p:spPr>
        <p:txBody>
          <a:bodyPr>
            <a:normAutofit/>
          </a:bodyPr>
          <a:lstStyle/>
          <a:p>
            <a:r>
              <a:rPr lang="cs-CZ" b="1" dirty="0" smtClean="0"/>
              <a:t>ROOT</a:t>
            </a:r>
          </a:p>
          <a:p>
            <a:r>
              <a:rPr lang="cs-CZ" dirty="0" smtClean="0"/>
              <a:t>je administrátorské právo ve vašem telefonu, díky kterému z majitele stává tzv. </a:t>
            </a:r>
            <a:r>
              <a:rPr lang="cs-CZ" dirty="0" err="1" smtClean="0"/>
              <a:t>superuser</a:t>
            </a:r>
            <a:r>
              <a:rPr lang="cs-CZ" dirty="0" smtClean="0"/>
              <a:t> (superuživatel), který má nad telefonem absolutní moc a oprávnění provést v něm cokoliv. Jednoduše bez </a:t>
            </a:r>
            <a:r>
              <a:rPr lang="cs-CZ" dirty="0" err="1" smtClean="0"/>
              <a:t>ROOTu</a:t>
            </a:r>
            <a:r>
              <a:rPr lang="cs-CZ" dirty="0" smtClean="0"/>
              <a:t> vám ty nejschopnější aplikace nepojedou</a:t>
            </a:r>
          </a:p>
          <a:p>
            <a:r>
              <a:rPr lang="cs-CZ" dirty="0" err="1" smtClean="0"/>
              <a:t>Toolkit</a:t>
            </a:r>
            <a:endParaRPr lang="cs-CZ" dirty="0" smtClean="0"/>
          </a:p>
          <a:p>
            <a:r>
              <a:rPr lang="cs-CZ" dirty="0" smtClean="0"/>
              <a:t>Jedná se o program (většinou pro PC), který mnoho operací jako </a:t>
            </a:r>
            <a:r>
              <a:rPr lang="cs-CZ" dirty="0" err="1" smtClean="0"/>
              <a:t>ROOTnutí</a:t>
            </a:r>
            <a:r>
              <a:rPr lang="cs-CZ" dirty="0" smtClean="0"/>
              <a:t>, odemknutí </a:t>
            </a:r>
            <a:r>
              <a:rPr lang="cs-CZ" dirty="0" err="1" smtClean="0"/>
              <a:t>bootloaderu</a:t>
            </a:r>
            <a:r>
              <a:rPr lang="cs-CZ" dirty="0" smtClean="0"/>
              <a:t> atp. udělá prakticky za vás nebo vás alespoň krok po kroku, provede každým bodem operace a bude kontrolovat, jestli nedošlo k chybě.</a:t>
            </a:r>
          </a:p>
          <a:p>
            <a:r>
              <a:rPr lang="cs-CZ" dirty="0" smtClean="0"/>
              <a:t> Každý </a:t>
            </a:r>
            <a:r>
              <a:rPr lang="cs-CZ" dirty="0" err="1" smtClean="0"/>
              <a:t>toolkit</a:t>
            </a:r>
            <a:r>
              <a:rPr lang="cs-CZ" dirty="0" smtClean="0"/>
              <a:t> je samostatný balík software, většinou se soustřeďuje pouze na jediný model přístroje. </a:t>
            </a:r>
          </a:p>
          <a:p>
            <a:endParaRPr lang="cs-CZ" dirty="0" smtClean="0"/>
          </a:p>
        </p:txBody>
      </p:sp>
    </p:spTree>
    <p:extLst>
      <p:ext uri="{BB962C8B-B14F-4D97-AF65-F5344CB8AC3E}">
        <p14:creationId xmlns:p14="http://schemas.microsoft.com/office/powerpoint/2010/main" val="540399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07818" y="290945"/>
            <a:ext cx="11637818" cy="6386946"/>
          </a:xfrm>
        </p:spPr>
        <p:txBody>
          <a:bodyPr/>
          <a:lstStyle/>
          <a:p>
            <a:r>
              <a:rPr lang="cs-CZ" b="1" dirty="0" smtClean="0"/>
              <a:t>KERNEL (jádro)</a:t>
            </a:r>
          </a:p>
          <a:p>
            <a:endParaRPr lang="cs-CZ" dirty="0" smtClean="0"/>
          </a:p>
          <a:p>
            <a:r>
              <a:rPr lang="cs-CZ" dirty="0" smtClean="0"/>
              <a:t>Kernel se stará o základní komunikaci mezi hardwarem a softwarem vašeho přístroje. </a:t>
            </a:r>
          </a:p>
          <a:p>
            <a:endParaRPr lang="cs-CZ" dirty="0" smtClean="0"/>
          </a:p>
          <a:p>
            <a:pPr algn="just"/>
            <a:r>
              <a:rPr lang="cs-CZ" dirty="0" smtClean="0">
                <a:solidFill>
                  <a:schemeClr val="accent1">
                    <a:lumMod val="50000"/>
                  </a:schemeClr>
                </a:solidFill>
              </a:rPr>
              <a:t>Pokud bychom měli být konkrétní, v praxi to znamená - chcete např. taktovat váš procesor na vyšší frekvence a zvýšit tak výkon? Pak je jeden z nejčastějších způsobů právě přehrání kernelu, na upravený kernel, který umožňuje taktování na vyšší hodnoty, než dovoluje kernel originální. Chcete vyšší hlasitost přehrávání hudby ve sluchátkách? Opět hledejte upravený nebo nastavitelný kernel, který to umožňuje. Ty opravdu kvalitní alternativní kernely, přichází i s vlastní aplikací pro telefony, skrze kterou je možné vyladit si různé nastavení vašeho HW pohodlně v telefonu a přesně podle vašich představ.</a:t>
            </a:r>
          </a:p>
          <a:p>
            <a:r>
              <a:rPr lang="cs-CZ" dirty="0" smtClean="0"/>
              <a:t>S kvalitně upraveným kernelem lze vyladit mnohé části HW, aniž byste museli přehrávat celý operační systém. </a:t>
            </a:r>
          </a:p>
          <a:p>
            <a:r>
              <a:rPr lang="cs-CZ" dirty="0" smtClean="0"/>
              <a:t>Kernel je samostatná část a při jeho nahrání do přístroje je hlavní podmínkou kompatibilita s danou verzí OS, popř. může být přímo dodáván s alternativní </a:t>
            </a:r>
            <a:r>
              <a:rPr lang="cs-CZ" dirty="0" err="1" smtClean="0"/>
              <a:t>ROMkou</a:t>
            </a:r>
            <a:r>
              <a:rPr lang="cs-CZ" dirty="0" smtClean="0"/>
              <a:t>, jako její nedílná část. K přehrání kernelu je nutné mít otevřený </a:t>
            </a:r>
            <a:r>
              <a:rPr lang="cs-CZ" dirty="0" err="1" smtClean="0"/>
              <a:t>bootloader</a:t>
            </a:r>
            <a:r>
              <a:rPr lang="cs-CZ" dirty="0" smtClean="0"/>
              <a:t>.</a:t>
            </a:r>
          </a:p>
        </p:txBody>
      </p:sp>
    </p:spTree>
    <p:extLst>
      <p:ext uri="{BB962C8B-B14F-4D97-AF65-F5344CB8AC3E}">
        <p14:creationId xmlns:p14="http://schemas.microsoft.com/office/powerpoint/2010/main" val="617820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07818" y="290945"/>
            <a:ext cx="11637818" cy="1440873"/>
          </a:xfrm>
        </p:spPr>
        <p:txBody>
          <a:bodyPr/>
          <a:lstStyle/>
          <a:p>
            <a:pPr marL="342900" indent="-342900" algn="l">
              <a:buFont typeface="Arial" panose="020B0604020202020204" pitchFamily="34" charset="0"/>
              <a:buChar char="•"/>
            </a:pPr>
            <a:r>
              <a:rPr lang="cs-CZ" dirty="0" smtClean="0"/>
              <a:t>Systém BIOS/UEFI je oddělený od operačního systému (Windows)</a:t>
            </a:r>
          </a:p>
          <a:p>
            <a:pPr marL="342900" indent="-342900" algn="l">
              <a:buFont typeface="Arial" panose="020B0604020202020204" pitchFamily="34" charset="0"/>
              <a:buChar char="•"/>
            </a:pPr>
            <a:r>
              <a:rPr lang="cs-CZ" dirty="0" smtClean="0"/>
              <a:t> Tento základní systém má na starosti komunikaci mezi hardwarem a softwarem počítače. </a:t>
            </a:r>
          </a:p>
          <a:p>
            <a:pPr marL="342900" indent="-342900" algn="l">
              <a:buFont typeface="Arial" panose="020B0604020202020204" pitchFamily="34" charset="0"/>
              <a:buChar char="•"/>
            </a:pPr>
            <a:r>
              <a:rPr lang="cs-CZ" dirty="0" smtClean="0"/>
              <a:t>Reinstalace operačního systému nemá na BIOS/UEFI vliv.</a:t>
            </a:r>
          </a:p>
          <a:p>
            <a:endParaRPr lang="cs-CZ" dirty="0" smtClean="0"/>
          </a:p>
        </p:txBody>
      </p:sp>
      <p:pic>
        <p:nvPicPr>
          <p:cNvPr id="2" name="Obrázek 1"/>
          <p:cNvPicPr>
            <a:picLocks noChangeAspect="1"/>
          </p:cNvPicPr>
          <p:nvPr/>
        </p:nvPicPr>
        <p:blipFill>
          <a:blip r:embed="rId2"/>
          <a:stretch>
            <a:fillRect/>
          </a:stretch>
        </p:blipFill>
        <p:spPr>
          <a:xfrm>
            <a:off x="5500255" y="1731818"/>
            <a:ext cx="6096000" cy="4829175"/>
          </a:xfrm>
          <a:prstGeom prst="rect">
            <a:avLst/>
          </a:prstGeom>
        </p:spPr>
      </p:pic>
      <p:pic>
        <p:nvPicPr>
          <p:cNvPr id="6" name="Obrázek 5"/>
          <p:cNvPicPr>
            <a:picLocks noChangeAspect="1"/>
          </p:cNvPicPr>
          <p:nvPr/>
        </p:nvPicPr>
        <p:blipFill>
          <a:blip r:embed="rId3"/>
          <a:stretch>
            <a:fillRect/>
          </a:stretch>
        </p:blipFill>
        <p:spPr>
          <a:xfrm>
            <a:off x="484476" y="2595130"/>
            <a:ext cx="4339796" cy="3251488"/>
          </a:xfrm>
          <a:prstGeom prst="rect">
            <a:avLst/>
          </a:prstGeom>
        </p:spPr>
      </p:pic>
    </p:spTree>
    <p:extLst>
      <p:ext uri="{BB962C8B-B14F-4D97-AF65-F5344CB8AC3E}">
        <p14:creationId xmlns:p14="http://schemas.microsoft.com/office/powerpoint/2010/main" val="2555916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6345382" y="1928409"/>
            <a:ext cx="5804913" cy="4737966"/>
          </a:xfrm>
          <a:prstGeom prst="rect">
            <a:avLst/>
          </a:prstGeom>
        </p:spPr>
      </p:pic>
      <p:sp>
        <p:nvSpPr>
          <p:cNvPr id="4" name="Podnadpis 2"/>
          <p:cNvSpPr txBox="1">
            <a:spLocks/>
          </p:cNvSpPr>
          <p:nvPr/>
        </p:nvSpPr>
        <p:spPr>
          <a:xfrm>
            <a:off x="249382" y="1995056"/>
            <a:ext cx="5778767" cy="13438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cs-CZ" dirty="0"/>
          </a:p>
        </p:txBody>
      </p:sp>
      <p:sp>
        <p:nvSpPr>
          <p:cNvPr id="5" name="Podnadpis 4"/>
          <p:cNvSpPr>
            <a:spLocks noGrp="1"/>
          </p:cNvSpPr>
          <p:nvPr>
            <p:ph type="subTitle" idx="1"/>
          </p:nvPr>
        </p:nvSpPr>
        <p:spPr>
          <a:xfrm>
            <a:off x="554037" y="188853"/>
            <a:ext cx="11291887" cy="1344612"/>
          </a:xfrm>
          <a:prstGeom prst="rect">
            <a:avLst/>
          </a:prstGeom>
        </p:spPr>
        <p:txBody>
          <a:bodyPr wrap="square">
            <a:spAutoFit/>
          </a:bodyPr>
          <a:lstStyle/>
          <a:p>
            <a:pPr marL="285750" indent="-285750" algn="l">
              <a:buFont typeface="Arial" panose="020B0604020202020204" pitchFamily="34" charset="0"/>
              <a:buChar char="•"/>
            </a:pPr>
            <a:r>
              <a:rPr lang="cs-CZ" sz="2400" dirty="0" smtClean="0"/>
              <a:t>BIOS/UEFI nekomunikuje jen s hardwarem a softwarem.</a:t>
            </a:r>
          </a:p>
          <a:p>
            <a:pPr marL="285750" indent="-285750" algn="l">
              <a:buFont typeface="Arial" panose="020B0604020202020204" pitchFamily="34" charset="0"/>
              <a:buChar char="•"/>
            </a:pPr>
            <a:r>
              <a:rPr lang="cs-CZ" sz="2400" dirty="0" smtClean="0"/>
              <a:t>Důležitá je také komunikace s uživatelem. </a:t>
            </a:r>
          </a:p>
          <a:p>
            <a:pPr marL="285750" indent="-285750" algn="l">
              <a:buFont typeface="Arial" panose="020B0604020202020204" pitchFamily="34" charset="0"/>
              <a:buChar char="•"/>
            </a:pPr>
            <a:r>
              <a:rPr lang="cs-CZ" sz="2400" dirty="0" smtClean="0"/>
              <a:t>Ta probíhá přes prostředí, kterému se říká: BIOS/UEFI </a:t>
            </a:r>
            <a:r>
              <a:rPr lang="cs-CZ" sz="2400" dirty="0" err="1" smtClean="0"/>
              <a:t>Setup</a:t>
            </a:r>
            <a:r>
              <a:rPr lang="cs-CZ" sz="2400" dirty="0" smtClean="0"/>
              <a:t>.</a:t>
            </a:r>
            <a:endParaRPr lang="cs-CZ" sz="2400" dirty="0"/>
          </a:p>
        </p:txBody>
      </p:sp>
      <p:sp>
        <p:nvSpPr>
          <p:cNvPr id="6" name="Obdélník 5"/>
          <p:cNvSpPr/>
          <p:nvPr/>
        </p:nvSpPr>
        <p:spPr>
          <a:xfrm>
            <a:off x="249382" y="1635125"/>
            <a:ext cx="6096000" cy="5324535"/>
          </a:xfrm>
          <a:prstGeom prst="rect">
            <a:avLst/>
          </a:prstGeom>
        </p:spPr>
        <p:txBody>
          <a:bodyPr>
            <a:spAutoFit/>
          </a:bodyPr>
          <a:lstStyle/>
          <a:p>
            <a:r>
              <a:rPr lang="cs-CZ" sz="2000" dirty="0" smtClean="0"/>
              <a:t> BIOS/UEFI </a:t>
            </a:r>
            <a:r>
              <a:rPr lang="cs-CZ" sz="2000" dirty="0" err="1" smtClean="0"/>
              <a:t>Setup</a:t>
            </a:r>
            <a:endParaRPr lang="cs-CZ" sz="2000" dirty="0" smtClean="0"/>
          </a:p>
          <a:p>
            <a:endParaRPr lang="cs-CZ" sz="2000" dirty="0" smtClean="0"/>
          </a:p>
          <a:p>
            <a:r>
              <a:rPr lang="cs-CZ" sz="2000" dirty="0" smtClean="0"/>
              <a:t>K některým starším počítačům se dodávaly speciální programy, které umožňovaly měnit jejich nastavení. Později se tzv. "SETUP" (nastavení) stal součástí </a:t>
            </a:r>
            <a:r>
              <a:rPr lang="cs-CZ" sz="2000" dirty="0" err="1" smtClean="0"/>
              <a:t>BIOSu</a:t>
            </a:r>
            <a:r>
              <a:rPr lang="cs-CZ" sz="2000" dirty="0" smtClean="0"/>
              <a:t> a jak již bylo uvedeno, dá se vyvolat stiskem specifické klávesy při startu počítače: BIOS/UEFI - Přístupové klávesy.</a:t>
            </a:r>
          </a:p>
          <a:p>
            <a:endParaRPr lang="cs-CZ" sz="2000" dirty="0" smtClean="0"/>
          </a:p>
          <a:p>
            <a:r>
              <a:rPr lang="cs-CZ" sz="2000" dirty="0" smtClean="0"/>
              <a:t>Nastavení se ukládá do BIOS/UEFI paměti a je použito při startu počítače pro jeho nastavení. Historicky se uvádí jako CMOS paměť, i když v současné době se používá spíše </a:t>
            </a:r>
            <a:r>
              <a:rPr lang="cs-CZ" sz="2000" dirty="0" err="1" smtClean="0"/>
              <a:t>flash</a:t>
            </a:r>
            <a:r>
              <a:rPr lang="cs-CZ" sz="2000" dirty="0" smtClean="0"/>
              <a:t> paměť.</a:t>
            </a:r>
          </a:p>
          <a:p>
            <a:endParaRPr lang="cs-CZ" sz="2000" dirty="0" smtClean="0"/>
          </a:p>
          <a:p>
            <a:r>
              <a:rPr lang="cs-CZ" sz="2000" dirty="0" smtClean="0"/>
              <a:t>Uživatel může v tomto prostředí nastavit, jak se bude jeho počítač chovat. Díky několika krokům lze zvýšit nebo snížit výkon a případně zlepšit stabilitu počítače.</a:t>
            </a:r>
            <a:endParaRPr lang="cs-CZ" sz="2000" dirty="0"/>
          </a:p>
        </p:txBody>
      </p:sp>
    </p:spTree>
    <p:extLst>
      <p:ext uri="{BB962C8B-B14F-4D97-AF65-F5344CB8AC3E}">
        <p14:creationId xmlns:p14="http://schemas.microsoft.com/office/powerpoint/2010/main" val="3900443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07818" y="290945"/>
            <a:ext cx="11637818" cy="6386946"/>
          </a:xfrm>
        </p:spPr>
        <p:txBody>
          <a:bodyPr/>
          <a:lstStyle/>
          <a:p>
            <a:r>
              <a:rPr lang="cs-CZ" b="1" dirty="0" smtClean="0"/>
              <a:t>Přístupové klávesy</a:t>
            </a:r>
          </a:p>
          <a:p>
            <a:r>
              <a:rPr lang="cs-CZ" dirty="0" smtClean="0"/>
              <a:t>BIOS/UEFI </a:t>
            </a:r>
            <a:r>
              <a:rPr lang="cs-CZ" dirty="0" err="1" smtClean="0"/>
              <a:t>Setup</a:t>
            </a:r>
            <a:r>
              <a:rPr lang="cs-CZ" dirty="0" smtClean="0"/>
              <a:t> spustíme pomocí klávesy, kterou stiskneme během zobrazení prvotního přehledu údajů o našem počítači. </a:t>
            </a:r>
          </a:p>
          <a:p>
            <a:r>
              <a:rPr lang="cs-CZ" dirty="0" smtClean="0"/>
              <a:t>Klávesy jsou odlišné podle výrobce BIOS/UEFI a základní desky. Ve většině případů to bývá klávesa DEL. </a:t>
            </a:r>
          </a:p>
          <a:p>
            <a:r>
              <a:rPr lang="cs-CZ" dirty="0" smtClean="0"/>
              <a:t>Pokud se však po stlačení klávese nic neděje, je vhodné zobrazení parametrů počítač zastavit klávesou PAUSE/BREAK a pokusit se na zobrazené stránce najít zmínku o tom, kterou klávesou se spouští BIOS/UEFI </a:t>
            </a:r>
            <a:r>
              <a:rPr lang="cs-CZ" dirty="0" err="1" smtClean="0"/>
              <a:t>Setup</a:t>
            </a:r>
            <a:endParaRPr lang="cs-CZ" dirty="0" smtClean="0"/>
          </a:p>
        </p:txBody>
      </p:sp>
      <p:pic>
        <p:nvPicPr>
          <p:cNvPr id="2" name="Obrázek 1"/>
          <p:cNvPicPr>
            <a:picLocks noChangeAspect="1"/>
          </p:cNvPicPr>
          <p:nvPr/>
        </p:nvPicPr>
        <p:blipFill>
          <a:blip r:embed="rId2"/>
          <a:stretch>
            <a:fillRect/>
          </a:stretch>
        </p:blipFill>
        <p:spPr>
          <a:xfrm>
            <a:off x="207818" y="3484418"/>
            <a:ext cx="5167746" cy="2873353"/>
          </a:xfrm>
          <a:prstGeom prst="rect">
            <a:avLst/>
          </a:prstGeom>
        </p:spPr>
      </p:pic>
      <p:pic>
        <p:nvPicPr>
          <p:cNvPr id="4" name="Obrázek 3"/>
          <p:cNvPicPr>
            <a:picLocks noChangeAspect="1"/>
          </p:cNvPicPr>
          <p:nvPr/>
        </p:nvPicPr>
        <p:blipFill rotWithShape="1">
          <a:blip r:embed="rId3"/>
          <a:srcRect b="17907"/>
          <a:stretch/>
        </p:blipFill>
        <p:spPr>
          <a:xfrm>
            <a:off x="2274310" y="5970026"/>
            <a:ext cx="3710854" cy="707866"/>
          </a:xfrm>
          <a:prstGeom prst="rect">
            <a:avLst/>
          </a:prstGeom>
          <a:ln>
            <a:solidFill>
              <a:srgbClr val="FF0000"/>
            </a:solidFill>
          </a:ln>
        </p:spPr>
      </p:pic>
      <p:sp>
        <p:nvSpPr>
          <p:cNvPr id="5" name="Obdélník 4"/>
          <p:cNvSpPr/>
          <p:nvPr/>
        </p:nvSpPr>
        <p:spPr>
          <a:xfrm>
            <a:off x="207818" y="6050241"/>
            <a:ext cx="1607128" cy="3075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Obrázek 5"/>
          <p:cNvPicPr>
            <a:picLocks noChangeAspect="1"/>
          </p:cNvPicPr>
          <p:nvPr/>
        </p:nvPicPr>
        <p:blipFill>
          <a:blip r:embed="rId4"/>
          <a:stretch>
            <a:fillRect/>
          </a:stretch>
        </p:blipFill>
        <p:spPr>
          <a:xfrm>
            <a:off x="7442056" y="3809887"/>
            <a:ext cx="4403580" cy="2868003"/>
          </a:xfrm>
          <a:prstGeom prst="rect">
            <a:avLst/>
          </a:prstGeom>
        </p:spPr>
      </p:pic>
      <p:sp>
        <p:nvSpPr>
          <p:cNvPr id="7" name="Obdélník 6"/>
          <p:cNvSpPr/>
          <p:nvPr/>
        </p:nvSpPr>
        <p:spPr>
          <a:xfrm>
            <a:off x="7952509" y="6357771"/>
            <a:ext cx="3394363" cy="3201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p:cNvPicPr>
            <a:picLocks noChangeAspect="1"/>
          </p:cNvPicPr>
          <p:nvPr/>
        </p:nvPicPr>
        <p:blipFill>
          <a:blip r:embed="rId5"/>
          <a:stretch>
            <a:fillRect/>
          </a:stretch>
        </p:blipFill>
        <p:spPr>
          <a:xfrm>
            <a:off x="4253343" y="3294670"/>
            <a:ext cx="7758547" cy="515216"/>
          </a:xfrm>
          <a:prstGeom prst="rect">
            <a:avLst/>
          </a:prstGeom>
          <a:ln>
            <a:solidFill>
              <a:srgbClr val="FF0000"/>
            </a:solidFill>
          </a:ln>
        </p:spPr>
      </p:pic>
    </p:spTree>
    <p:extLst>
      <p:ext uri="{BB962C8B-B14F-4D97-AF65-F5344CB8AC3E}">
        <p14:creationId xmlns:p14="http://schemas.microsoft.com/office/powerpoint/2010/main" val="2763090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07818" y="290945"/>
            <a:ext cx="11637818" cy="6386946"/>
          </a:xfrm>
        </p:spPr>
        <p:txBody>
          <a:bodyPr/>
          <a:lstStyle/>
          <a:p>
            <a:endParaRPr lang="cs-CZ" dirty="0" smtClean="0"/>
          </a:p>
        </p:txBody>
      </p:sp>
      <p:pic>
        <p:nvPicPr>
          <p:cNvPr id="2" name="Obrázek 1"/>
          <p:cNvPicPr>
            <a:picLocks noChangeAspect="1"/>
          </p:cNvPicPr>
          <p:nvPr/>
        </p:nvPicPr>
        <p:blipFill>
          <a:blip r:embed="rId2"/>
          <a:stretch>
            <a:fillRect/>
          </a:stretch>
        </p:blipFill>
        <p:spPr>
          <a:xfrm>
            <a:off x="421731" y="66850"/>
            <a:ext cx="3600000" cy="6472964"/>
          </a:xfrm>
          <a:prstGeom prst="rect">
            <a:avLst/>
          </a:prstGeom>
        </p:spPr>
      </p:pic>
      <p:pic>
        <p:nvPicPr>
          <p:cNvPr id="4" name="Obrázek 3"/>
          <p:cNvPicPr>
            <a:picLocks noChangeAspect="1"/>
          </p:cNvPicPr>
          <p:nvPr/>
        </p:nvPicPr>
        <p:blipFill>
          <a:blip r:embed="rId3"/>
          <a:stretch>
            <a:fillRect/>
          </a:stretch>
        </p:blipFill>
        <p:spPr>
          <a:xfrm>
            <a:off x="4431722" y="66850"/>
            <a:ext cx="3600000" cy="6754397"/>
          </a:xfrm>
          <a:prstGeom prst="rect">
            <a:avLst/>
          </a:prstGeom>
        </p:spPr>
      </p:pic>
      <p:pic>
        <p:nvPicPr>
          <p:cNvPr id="5" name="Obrázek 4"/>
          <p:cNvPicPr>
            <a:picLocks noChangeAspect="1"/>
          </p:cNvPicPr>
          <p:nvPr/>
        </p:nvPicPr>
        <p:blipFill>
          <a:blip r:embed="rId4"/>
          <a:stretch>
            <a:fillRect/>
          </a:stretch>
        </p:blipFill>
        <p:spPr>
          <a:xfrm>
            <a:off x="8352593" y="66850"/>
            <a:ext cx="3600000" cy="3703846"/>
          </a:xfrm>
          <a:prstGeom prst="rect">
            <a:avLst/>
          </a:prstGeom>
        </p:spPr>
      </p:pic>
    </p:spTree>
    <p:extLst>
      <p:ext uri="{BB962C8B-B14F-4D97-AF65-F5344CB8AC3E}">
        <p14:creationId xmlns:p14="http://schemas.microsoft.com/office/powerpoint/2010/main" val="3975438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07818" y="290945"/>
            <a:ext cx="11637818" cy="6386946"/>
          </a:xfrm>
        </p:spPr>
        <p:txBody>
          <a:bodyPr>
            <a:normAutofit/>
          </a:bodyPr>
          <a:lstStyle/>
          <a:p>
            <a:r>
              <a:rPr lang="cs-CZ" dirty="0" smtClean="0"/>
              <a:t>BIOS lze ovládat většinou pouze přes klávesnici, novější UEFI umožňují nastavení provádět i myší. </a:t>
            </a:r>
          </a:p>
          <a:p>
            <a:r>
              <a:rPr lang="cs-CZ" dirty="0" smtClean="0"/>
              <a:t>Veškeré funkční klávesy jsou většinou popsány na obrazovce. </a:t>
            </a:r>
          </a:p>
          <a:p>
            <a:r>
              <a:rPr lang="cs-CZ" dirty="0" smtClean="0"/>
              <a:t>Mezi položkami se pohybujete pomocí šipek, hodnotu položky měníte po stisku klávesy Enter, případně klávesami </a:t>
            </a:r>
            <a:r>
              <a:rPr lang="cs-CZ" dirty="0" err="1" smtClean="0"/>
              <a:t>PgUp</a:t>
            </a:r>
            <a:r>
              <a:rPr lang="cs-CZ" dirty="0" smtClean="0"/>
              <a:t>/</a:t>
            </a:r>
            <a:r>
              <a:rPr lang="cs-CZ" dirty="0" err="1" smtClean="0"/>
              <a:t>PgDn</a:t>
            </a:r>
            <a:r>
              <a:rPr lang="cs-CZ" dirty="0" smtClean="0"/>
              <a:t> nebo +/-. </a:t>
            </a:r>
          </a:p>
          <a:p>
            <a:r>
              <a:rPr lang="cs-CZ" dirty="0" smtClean="0"/>
              <a:t>Změny na konci nezapomeňte uložit, hledejte položku </a:t>
            </a:r>
            <a:r>
              <a:rPr lang="cs-CZ" dirty="0" err="1" smtClean="0"/>
              <a:t>Save</a:t>
            </a:r>
            <a:r>
              <a:rPr lang="cs-CZ" dirty="0" smtClean="0"/>
              <a:t> and Quit (uložit a ukončit).</a:t>
            </a:r>
          </a:p>
          <a:p>
            <a:endParaRPr lang="cs-CZ" dirty="0" smtClean="0"/>
          </a:p>
          <a:p>
            <a:r>
              <a:rPr lang="cs-CZ" dirty="0" smtClean="0"/>
              <a:t>Každý výrobce </a:t>
            </a:r>
            <a:r>
              <a:rPr lang="cs-CZ" dirty="0" err="1" smtClean="0"/>
              <a:t>BIOSu</a:t>
            </a:r>
            <a:r>
              <a:rPr lang="cs-CZ" dirty="0" smtClean="0"/>
              <a:t>/UEFI pojmenovává a umisťuje ovládací prvky trochu jinak, nejpřesnějších informací se Vám dostane v manuálu základní desky: Jak vyhledat a stáhnout manuál.</a:t>
            </a:r>
          </a:p>
          <a:p>
            <a:endParaRPr lang="cs-CZ" dirty="0" smtClean="0"/>
          </a:p>
          <a:p>
            <a:r>
              <a:rPr lang="cs-CZ" dirty="0" smtClean="0"/>
              <a:t>U stolních PC v některých případech nemusí fungovat klávesnice připojené přes USB. V tom případě je možno zkusit provést </a:t>
            </a:r>
            <a:r>
              <a:rPr lang="cs-CZ" dirty="0" err="1" smtClean="0"/>
              <a:t>Clear</a:t>
            </a:r>
            <a:r>
              <a:rPr lang="cs-CZ" dirty="0" smtClean="0"/>
              <a:t> CMOS (níže vysvětleno). Pokud ani pak nefunguje klávesnice připojená přes USB port, je třeba připojit klávesnici s konektorem PS/2 (také může pomoci pouze redukce).</a:t>
            </a:r>
          </a:p>
          <a:p>
            <a:endParaRPr lang="cs-CZ" dirty="0" smtClean="0"/>
          </a:p>
          <a:p>
            <a:endParaRPr lang="cs-CZ" dirty="0" smtClean="0"/>
          </a:p>
        </p:txBody>
      </p:sp>
    </p:spTree>
    <p:extLst>
      <p:ext uri="{BB962C8B-B14F-4D97-AF65-F5344CB8AC3E}">
        <p14:creationId xmlns:p14="http://schemas.microsoft.com/office/powerpoint/2010/main" val="1006729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07818" y="290945"/>
            <a:ext cx="11637818" cy="6386946"/>
          </a:xfrm>
        </p:spPr>
        <p:txBody>
          <a:bodyPr/>
          <a:lstStyle/>
          <a:p>
            <a:r>
              <a:rPr lang="cs-CZ" dirty="0" smtClean="0"/>
              <a:t>Pokud se vám podaří počítač špatně nastavit, máte dvě možnosti jak vrátit systém do provozuschopného stavu:</a:t>
            </a:r>
          </a:p>
          <a:p>
            <a:endParaRPr lang="cs-CZ" dirty="0" smtClean="0"/>
          </a:p>
        </p:txBody>
      </p:sp>
      <p:pic>
        <p:nvPicPr>
          <p:cNvPr id="2" name="Obrázek 1"/>
          <p:cNvPicPr>
            <a:picLocks noChangeAspect="1"/>
          </p:cNvPicPr>
          <p:nvPr/>
        </p:nvPicPr>
        <p:blipFill>
          <a:blip r:embed="rId2"/>
          <a:stretch>
            <a:fillRect/>
          </a:stretch>
        </p:blipFill>
        <p:spPr>
          <a:xfrm>
            <a:off x="5763491" y="1774747"/>
            <a:ext cx="6189182" cy="3881005"/>
          </a:xfrm>
          <a:prstGeom prst="rect">
            <a:avLst/>
          </a:prstGeom>
        </p:spPr>
      </p:pic>
      <p:sp>
        <p:nvSpPr>
          <p:cNvPr id="4" name="Obdélník 3"/>
          <p:cNvSpPr/>
          <p:nvPr/>
        </p:nvSpPr>
        <p:spPr>
          <a:xfrm>
            <a:off x="401781" y="1453093"/>
            <a:ext cx="5361710" cy="4524315"/>
          </a:xfrm>
          <a:prstGeom prst="rect">
            <a:avLst/>
          </a:prstGeom>
        </p:spPr>
        <p:txBody>
          <a:bodyPr wrap="square">
            <a:spAutoFit/>
          </a:bodyPr>
          <a:lstStyle/>
          <a:p>
            <a:pPr marL="457200" indent="-457200">
              <a:buAutoNum type="arabicPeriod"/>
            </a:pPr>
            <a:r>
              <a:rPr lang="cs-CZ" sz="2400" dirty="0" smtClean="0"/>
              <a:t>LOAD BIOS (SETUP) DEFAULTS </a:t>
            </a:r>
          </a:p>
          <a:p>
            <a:r>
              <a:rPr lang="cs-CZ" sz="2400" dirty="0" smtClean="0"/>
              <a:t>Jestliže se Vám daří počítač spustit, ale po startu vykazuje problémy, stačí v BIOS/UEFI aktivovat položku hlavního menu s názvem </a:t>
            </a:r>
          </a:p>
          <a:p>
            <a:r>
              <a:rPr lang="cs-CZ" sz="2400" b="1" dirty="0" smtClean="0"/>
              <a:t>LOAD BIOS (SETUP) DEFAULTS</a:t>
            </a:r>
            <a:r>
              <a:rPr lang="cs-CZ" sz="2400" dirty="0" smtClean="0"/>
              <a:t> </a:t>
            </a:r>
          </a:p>
          <a:p>
            <a:r>
              <a:rPr lang="cs-CZ" sz="2400" dirty="0" smtClean="0"/>
              <a:t>a uložit nastavení aktivací položky </a:t>
            </a:r>
          </a:p>
          <a:p>
            <a:r>
              <a:rPr lang="cs-CZ" sz="2400" b="1" dirty="0" smtClean="0"/>
              <a:t>SAVE TO CMOS &amp; EXIT SETUP</a:t>
            </a:r>
            <a:r>
              <a:rPr lang="cs-CZ" sz="2400" dirty="0" smtClean="0"/>
              <a:t>. </a:t>
            </a:r>
          </a:p>
          <a:p>
            <a:r>
              <a:rPr lang="cs-CZ" sz="2400" dirty="0" smtClean="0"/>
              <a:t>Tím dojde k nastavení výchozích parametrů základní desky, čímž se vrátíte zpět k provozuschopnému systému, nikoliv však k nejvýkonnějšímu. </a:t>
            </a:r>
            <a:endParaRPr lang="cs-CZ" sz="2400" dirty="0"/>
          </a:p>
        </p:txBody>
      </p:sp>
    </p:spTree>
    <p:extLst>
      <p:ext uri="{BB962C8B-B14F-4D97-AF65-F5344CB8AC3E}">
        <p14:creationId xmlns:p14="http://schemas.microsoft.com/office/powerpoint/2010/main" val="1834615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6151417" y="1524000"/>
            <a:ext cx="5839691" cy="4395466"/>
          </a:xfrm>
          <a:prstGeom prst="rect">
            <a:avLst/>
          </a:prstGeom>
        </p:spPr>
      </p:pic>
      <p:sp>
        <p:nvSpPr>
          <p:cNvPr id="3" name="Podnadpis 2"/>
          <p:cNvSpPr>
            <a:spLocks noGrp="1"/>
          </p:cNvSpPr>
          <p:nvPr>
            <p:ph type="subTitle" idx="1"/>
          </p:nvPr>
        </p:nvSpPr>
        <p:spPr>
          <a:xfrm>
            <a:off x="0" y="110834"/>
            <a:ext cx="5985164" cy="6747165"/>
          </a:xfrm>
        </p:spPr>
        <p:txBody>
          <a:bodyPr>
            <a:normAutofit/>
          </a:bodyPr>
          <a:lstStyle/>
          <a:p>
            <a:r>
              <a:rPr lang="cs-CZ" b="1" dirty="0" err="1" smtClean="0"/>
              <a:t>Clear</a:t>
            </a:r>
            <a:r>
              <a:rPr lang="cs-CZ" b="1" dirty="0" smtClean="0"/>
              <a:t> CMOS</a:t>
            </a:r>
          </a:p>
          <a:p>
            <a:pPr marL="342900" indent="-342900" algn="l">
              <a:buFont typeface="Arial" panose="020B0604020202020204" pitchFamily="34" charset="0"/>
              <a:buChar char="•"/>
            </a:pPr>
            <a:r>
              <a:rPr lang="cs-CZ" dirty="0" smtClean="0"/>
              <a:t>Pokud po změnách provedených v BIOS/UEFI </a:t>
            </a:r>
            <a:r>
              <a:rPr lang="cs-CZ" dirty="0" err="1" smtClean="0"/>
              <a:t>Setup</a:t>
            </a:r>
            <a:r>
              <a:rPr lang="cs-CZ" dirty="0" smtClean="0"/>
              <a:t> nelze počítač vůbec zapnout nebo se objeví jiný problém, je možné BIOS/UEFI resetovat. </a:t>
            </a:r>
          </a:p>
          <a:p>
            <a:pPr marL="342900" indent="-342900" algn="l">
              <a:buFont typeface="Arial" panose="020B0604020202020204" pitchFamily="34" charset="0"/>
              <a:buChar char="•"/>
            </a:pPr>
            <a:r>
              <a:rPr lang="cs-CZ" dirty="0" smtClean="0"/>
              <a:t>Vypneme počítač a odpojíme přívodní napájecí kabel (u notebooků ještě vyjmeme baterii). Dáváme si pozor na elektrostatické výboje. </a:t>
            </a:r>
          </a:p>
          <a:p>
            <a:pPr marL="342900" indent="-342900" algn="l">
              <a:buFont typeface="Arial" panose="020B0604020202020204" pitchFamily="34" charset="0"/>
              <a:buChar char="•"/>
            </a:pPr>
            <a:r>
              <a:rPr lang="cs-CZ" dirty="0" smtClean="0"/>
              <a:t>V manuálu k základní desce  najděte dvojici pinů pojmenovaných jako </a:t>
            </a:r>
            <a:r>
              <a:rPr lang="cs-CZ" dirty="0" err="1" smtClean="0"/>
              <a:t>Clear</a:t>
            </a:r>
            <a:r>
              <a:rPr lang="cs-CZ" dirty="0" smtClean="0"/>
              <a:t> CMOS. </a:t>
            </a:r>
          </a:p>
          <a:p>
            <a:pPr marL="342900" indent="-342900" algn="l">
              <a:buFont typeface="Arial" panose="020B0604020202020204" pitchFamily="34" charset="0"/>
              <a:buChar char="•"/>
            </a:pPr>
            <a:r>
              <a:rPr lang="cs-CZ" dirty="0" smtClean="0"/>
              <a:t>U lepších desek se objevuje tlačítko, které plní stejnou funkci. Dvojice pinů pro resetování nastavení BIOS/UEFI se nachází v okolí knoflíkové baterie CR2032 nebo samotného čipu </a:t>
            </a:r>
            <a:r>
              <a:rPr lang="cs-CZ" dirty="0" err="1" smtClean="0"/>
              <a:t>BIOSu</a:t>
            </a:r>
            <a:r>
              <a:rPr lang="cs-CZ" dirty="0" smtClean="0"/>
              <a:t>/UEFI. </a:t>
            </a:r>
          </a:p>
          <a:p>
            <a:pPr marL="342900" indent="-342900" algn="l">
              <a:buFont typeface="Arial" panose="020B0604020202020204" pitchFamily="34" charset="0"/>
              <a:buChar char="•"/>
            </a:pPr>
            <a:r>
              <a:rPr lang="cs-CZ" dirty="0" smtClean="0"/>
              <a:t>Můžeme také narazit na základní desce na nápis: CLR CMOS.</a:t>
            </a:r>
          </a:p>
          <a:p>
            <a:endParaRPr lang="cs-CZ" dirty="0" smtClean="0"/>
          </a:p>
        </p:txBody>
      </p:sp>
    </p:spTree>
    <p:extLst>
      <p:ext uri="{BB962C8B-B14F-4D97-AF65-F5344CB8AC3E}">
        <p14:creationId xmlns:p14="http://schemas.microsoft.com/office/powerpoint/2010/main" val="3265750807"/>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1567</TotalTime>
  <Words>2266</Words>
  <Application>Microsoft Office PowerPoint</Application>
  <PresentationFormat>Širokoúhlá obrazovka</PresentationFormat>
  <Paragraphs>145</Paragraphs>
  <Slides>21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21</vt:i4>
      </vt:variant>
    </vt:vector>
  </HeadingPairs>
  <TitlesOfParts>
    <vt:vector size="25" baseType="lpstr">
      <vt:lpstr>Arial</vt:lpstr>
      <vt:lpstr>Calibri</vt:lpstr>
      <vt:lpstr>Calibri Light</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Josef B.</dc:creator>
  <cp:lastModifiedBy>Josef B.</cp:lastModifiedBy>
  <cp:revision>18</cp:revision>
  <dcterms:created xsi:type="dcterms:W3CDTF">2018-11-12T08:59:21Z</dcterms:created>
  <dcterms:modified xsi:type="dcterms:W3CDTF">2018-11-13T11:06:56Z</dcterms:modified>
</cp:coreProperties>
</file>