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1"/>
  </p:notesMasterIdLst>
  <p:handoutMasterIdLst>
    <p:handoutMasterId r:id="rId32"/>
  </p:handoutMasterIdLst>
  <p:sldIdLst>
    <p:sldId id="257" r:id="rId5"/>
    <p:sldId id="272" r:id="rId6"/>
    <p:sldId id="268" r:id="rId7"/>
    <p:sldId id="269" r:id="rId8"/>
    <p:sldId id="267" r:id="rId9"/>
    <p:sldId id="275" r:id="rId10"/>
    <p:sldId id="273" r:id="rId11"/>
    <p:sldId id="284" r:id="rId12"/>
    <p:sldId id="278" r:id="rId13"/>
    <p:sldId id="283" r:id="rId14"/>
    <p:sldId id="287" r:id="rId15"/>
    <p:sldId id="288" r:id="rId16"/>
    <p:sldId id="286" r:id="rId17"/>
    <p:sldId id="289" r:id="rId18"/>
    <p:sldId id="279" r:id="rId19"/>
    <p:sldId id="282" r:id="rId20"/>
    <p:sldId id="280" r:id="rId21"/>
    <p:sldId id="276" r:id="rId22"/>
    <p:sldId id="277" r:id="rId23"/>
    <p:sldId id="281" r:id="rId24"/>
    <p:sldId id="274" r:id="rId25"/>
    <p:sldId id="290" r:id="rId26"/>
    <p:sldId id="291" r:id="rId27"/>
    <p:sldId id="292" r:id="rId28"/>
    <p:sldId id="293" r:id="rId29"/>
    <p:sldId id="294" r:id="rId30"/>
  </p:sldIdLst>
  <p:sldSz cx="12188825" cy="6858000"/>
  <p:notesSz cx="6858000" cy="9144000"/>
  <p:defaultTextStyle>
    <a:defPPr rtl="0">
      <a:defRPr lang="cs-cz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AE50EB6A-FA81-4473-87A0-0010C9D308BA}">
          <p14:sldIdLst>
            <p14:sldId id="257"/>
            <p14:sldId id="272"/>
            <p14:sldId id="268"/>
            <p14:sldId id="269"/>
            <p14:sldId id="267"/>
            <p14:sldId id="275"/>
            <p14:sldId id="273"/>
            <p14:sldId id="284"/>
            <p14:sldId id="278"/>
            <p14:sldId id="283"/>
            <p14:sldId id="287"/>
            <p14:sldId id="288"/>
            <p14:sldId id="286"/>
            <p14:sldId id="289"/>
            <p14:sldId id="279"/>
            <p14:sldId id="282"/>
            <p14:sldId id="280"/>
            <p14:sldId id="276"/>
            <p14:sldId id="277"/>
            <p14:sldId id="281"/>
            <p14:sldId id="274"/>
            <p14:sldId id="290"/>
            <p14:sldId id="291"/>
            <p14:sldId id="292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404"/>
    <a:srgbClr val="5F6F0F"/>
    <a:srgbClr val="718412"/>
    <a:srgbClr val="65741A"/>
    <a:srgbClr val="70811D"/>
    <a:srgbClr val="7B8D1F"/>
    <a:srgbClr val="839721"/>
    <a:srgbClr val="95AB25"/>
    <a:srgbClr val="BC5500"/>
    <a:srgbClr val="C45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4483" autoAdjust="0"/>
  </p:normalViewPr>
  <p:slideViewPr>
    <p:cSldViewPr>
      <p:cViewPr varScale="1">
        <p:scale>
          <a:sx n="72" d="100"/>
          <a:sy n="72" d="100"/>
        </p:scale>
        <p:origin x="660" y="7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9" d="100"/>
          <a:sy n="89" d="100"/>
        </p:scale>
        <p:origin x="375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D92DAF1D-8F38-49AC-B404-1337A10650DD}" type="datetime1">
              <a:rPr lang="cs-CZ" smtClean="0"/>
              <a:t>06.12.2021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9429053-DC2A-4342-ADD4-2FD729D91E2C}" type="slidenum">
              <a:rPr lang="cs-CZ" smtClean="0"/>
              <a:pPr algn="r"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2084BE0D-C9E9-4F18-B817-2DBEF890598A}" type="datetime1">
              <a:rPr lang="cs-CZ" smtClean="0"/>
              <a:pPr/>
              <a:t>06.12.2021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3EBA5BD7-F043-4D1B-AA17-CD412FC534DE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2411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3279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4811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3740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úhlopříčky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4" name="Přímá spojnice 13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Přímá spojnice 16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řádky dole"/>
          <p:cNvGrpSpPr/>
          <p:nvPr/>
        </p:nvGrpSpPr>
        <p:grpSpPr>
          <a:xfrm>
            <a:off x="-8916" y="6057149"/>
            <a:ext cx="5498726" cy="820207"/>
            <a:chOff x="-6689" y="4553748"/>
            <a:chExt cx="4125119" cy="615155"/>
          </a:xfrm>
        </p:grpSpPr>
        <p:sp>
          <p:nvSpPr>
            <p:cNvPr id="9" name="Volný tvar 8"/>
            <p:cNvSpPr/>
            <p:nvPr/>
          </p:nvSpPr>
          <p:spPr>
            <a:xfrm rot="16200000">
              <a:off x="1754302" y="2802395"/>
              <a:ext cx="612775" cy="411548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4115481 h 4115481"/>
                <a:gd name="connsiteX1" fmla="*/ 612775 w 612775"/>
                <a:gd name="connsiteY1" fmla="*/ 3180443 h 4115481"/>
                <a:gd name="connsiteX2" fmla="*/ 612775 w 612775"/>
                <a:gd name="connsiteY2" fmla="*/ 0 h 411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4115481">
                  <a:moveTo>
                    <a:pt x="0" y="4115481"/>
                  </a:moveTo>
                  <a:lnTo>
                    <a:pt x="612775" y="3180443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cs-CZ" dirty="0"/>
            </a:p>
          </p:txBody>
        </p:sp>
        <p:sp>
          <p:nvSpPr>
            <p:cNvPr id="10" name="Volný tvar 9"/>
            <p:cNvSpPr/>
            <p:nvPr/>
          </p:nvSpPr>
          <p:spPr>
            <a:xfrm rot="16200000">
              <a:off x="1604659" y="3152814"/>
              <a:ext cx="410751" cy="3621427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  <a:gd name="connsiteX0" fmla="*/ 0 w 410751"/>
                <a:gd name="connsiteY0" fmla="*/ 3614170 h 3614170"/>
                <a:gd name="connsiteX1" fmla="*/ 410751 w 410751"/>
                <a:gd name="connsiteY1" fmla="*/ 2990994 h 3614170"/>
                <a:gd name="connsiteX2" fmla="*/ 405947 w 410751"/>
                <a:gd name="connsiteY2" fmla="*/ 0 h 3614170"/>
                <a:gd name="connsiteX0" fmla="*/ 0 w 410751"/>
                <a:gd name="connsiteY0" fmla="*/ 3621427 h 3621427"/>
                <a:gd name="connsiteX1" fmla="*/ 410751 w 410751"/>
                <a:gd name="connsiteY1" fmla="*/ 2998251 h 3621427"/>
                <a:gd name="connsiteX2" fmla="*/ 405947 w 410751"/>
                <a:gd name="connsiteY2" fmla="*/ 0 h 36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621427">
                  <a:moveTo>
                    <a:pt x="0" y="3621427"/>
                  </a:moveTo>
                  <a:lnTo>
                    <a:pt x="410751" y="2998251"/>
                  </a:lnTo>
                  <a:cubicBezTo>
                    <a:pt x="410359" y="2065358"/>
                    <a:pt x="406339" y="932893"/>
                    <a:pt x="405947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cs-CZ" dirty="0"/>
            </a:p>
          </p:txBody>
        </p:sp>
        <p:sp>
          <p:nvSpPr>
            <p:cNvPr id="11" name="Volný tvar 10"/>
            <p:cNvSpPr/>
            <p:nvPr/>
          </p:nvSpPr>
          <p:spPr>
            <a:xfrm rot="16200000">
              <a:off x="1462308" y="3453376"/>
              <a:ext cx="241768" cy="31797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  <a:gd name="connsiteX0" fmla="*/ 0 w 241768"/>
                <a:gd name="connsiteY0" fmla="*/ 3179761 h 3179761"/>
                <a:gd name="connsiteX1" fmla="*/ 238919 w 241768"/>
                <a:gd name="connsiteY1" fmla="*/ 2819370 h 3179761"/>
                <a:gd name="connsiteX2" fmla="*/ 241754 w 241768"/>
                <a:gd name="connsiteY2" fmla="*/ 0 h 31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68" h="3179761">
                  <a:moveTo>
                    <a:pt x="0" y="3179761"/>
                  </a:moveTo>
                  <a:lnTo>
                    <a:pt x="238919" y="2819370"/>
                  </a:lnTo>
                  <a:cubicBezTo>
                    <a:pt x="238654" y="1947313"/>
                    <a:pt x="242019" y="872057"/>
                    <a:pt x="241754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cs-CZ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25176" y="584200"/>
            <a:ext cx="8735325" cy="2000251"/>
          </a:xfrm>
        </p:spPr>
        <p:txBody>
          <a:bodyPr rtlCol="0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625176" y="2616200"/>
            <a:ext cx="8735325" cy="1752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33624B7-88E2-4120-AFAD-14AFCE9AD940}" type="datetime1">
              <a:rPr lang="cs-CZ" smtClean="0"/>
              <a:pPr/>
              <a:t>06.12.2021</a:t>
            </a:fld>
            <a:endParaRPr lang="cs-CZ" dirty="0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74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cs-CZ" dirty="0"/>
              <a:t>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BBA07F0-6680-4943-BD7A-CAE075672D6F}" type="datetime1">
              <a:rPr lang="cs-CZ" smtClean="0"/>
              <a:pPr/>
              <a:t>06.12.2021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66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584200"/>
            <a:ext cx="2742486" cy="55880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1218882" y="584200"/>
            <a:ext cx="7414869" cy="55880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cs-CZ" dirty="0"/>
              <a:t>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ABB6AFB-FD75-4ED4-B0A1-06DAC4B142EF}" type="datetime1">
              <a:rPr lang="cs-CZ" smtClean="0"/>
              <a:pPr/>
              <a:t>06.12.2021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58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cs-CZ" dirty="0"/>
              <a:t>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ABC4919-B29C-4171-8AC2-52CB8E2BF1DE}" type="datetime1">
              <a:rPr lang="cs-CZ" smtClean="0"/>
              <a:pPr/>
              <a:t>06.12.2021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676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úhlopříčky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2" name="Přímá spojnice 11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5177" y="2209801"/>
            <a:ext cx="8938472" cy="2764335"/>
          </a:xfrm>
        </p:spPr>
        <p:txBody>
          <a:bodyPr rtlCol="0" anchor="b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625176" y="4951266"/>
            <a:ext cx="7069519" cy="1220933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dirty="0"/>
              <a:t>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F32E52D-1DC2-4D1F-BE8C-CB8F7D7727B2}" type="datetime1">
              <a:rPr lang="cs-CZ" smtClean="0"/>
              <a:pPr/>
              <a:t>06.12.2021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63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218883" y="1706880"/>
            <a:ext cx="5078677" cy="4465320"/>
          </a:xfrm>
        </p:spPr>
        <p:txBody>
          <a:bodyPr rtlCol="0">
            <a:norm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 baseline="0"/>
            </a:lvl8pPr>
            <a:lvl9pPr algn="l" rtl="0">
              <a:defRPr sz="2000" baseline="0"/>
            </a:lvl9pPr>
          </a:lstStyle>
          <a:p>
            <a:pPr lvl="0" rtl="0"/>
            <a:r>
              <a:rPr lang="cs-CZ" dirty="0"/>
              <a:t>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500707" y="1706880"/>
            <a:ext cx="5078677" cy="4465320"/>
          </a:xfrm>
        </p:spPr>
        <p:txBody>
          <a:bodyPr rtlCol="0">
            <a:norm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cs-CZ" dirty="0"/>
              <a:t>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038EBEA-6151-4C48-8157-C296FC19C9C6}" type="datetime1">
              <a:rPr lang="cs-CZ" smtClean="0"/>
              <a:pPr/>
              <a:t>06.12.2021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76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218883" y="1701800"/>
            <a:ext cx="5082740" cy="914400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cs-CZ" dirty="0"/>
              <a:t>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1218883" y="2717800"/>
            <a:ext cx="5078677" cy="3454400"/>
          </a:xfrm>
        </p:spPr>
        <p:txBody>
          <a:bodyPr rtlCol="0">
            <a:no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 baseline="0"/>
            </a:lvl7pPr>
            <a:lvl8pPr algn="l" rtl="0">
              <a:defRPr sz="2000" baseline="0"/>
            </a:lvl8pPr>
            <a:lvl9pPr algn="l" rtl="0">
              <a:defRPr sz="2000" baseline="0"/>
            </a:lvl9pPr>
          </a:lstStyle>
          <a:p>
            <a:pPr lvl="0" rtl="0"/>
            <a:r>
              <a:rPr lang="cs-CZ" dirty="0"/>
              <a:t>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496644" y="1701800"/>
            <a:ext cx="5082740" cy="914400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cs-CZ" dirty="0"/>
              <a:t>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500707" y="2717800"/>
            <a:ext cx="5078677" cy="3454400"/>
          </a:xfrm>
        </p:spPr>
        <p:txBody>
          <a:bodyPr rtlCol="0">
            <a:no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 baseline="0"/>
            </a:lvl6pPr>
            <a:lvl7pPr algn="l" rtl="0">
              <a:defRPr sz="2000" baseline="0"/>
            </a:lvl7pPr>
            <a:lvl8pPr algn="l" rtl="0">
              <a:defRPr sz="2000" baseline="0"/>
            </a:lvl8pPr>
            <a:lvl9pPr algn="l" rtl="0">
              <a:defRPr sz="2000" baseline="0"/>
            </a:lvl9pPr>
          </a:lstStyle>
          <a:p>
            <a:pPr lvl="0" rtl="0"/>
            <a:r>
              <a:rPr lang="cs-CZ" dirty="0"/>
              <a:t>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DEF4067-9867-44E1-8104-A47AAADDD6D7}" type="datetime1">
              <a:rPr lang="cs-CZ" smtClean="0"/>
              <a:pPr/>
              <a:t>06.12.2021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53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8A307B0-F685-4A84-9D3C-1A601E3FC0A5}" type="datetime1">
              <a:rPr lang="cs-CZ" smtClean="0"/>
              <a:pPr/>
              <a:t>06.12.2021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52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847830E-D3ED-4862-A3DA-519F54D317D1}" type="datetime1">
              <a:rPr lang="cs-CZ" smtClean="0"/>
              <a:pPr/>
              <a:t>06.12.2021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247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rtlCol="0" anchor="b">
            <a:normAutofit/>
          </a:bodyPr>
          <a:lstStyle>
            <a:lvl1pPr algn="l" rtl="0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218882" y="4241800"/>
            <a:ext cx="4062942" cy="1930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cs-CZ" dirty="0"/>
              <a:t>Upravit styly předlohy textu.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484971" y="584200"/>
            <a:ext cx="6094413" cy="5588000"/>
          </a:xfrm>
        </p:spPr>
        <p:txBody>
          <a:bodyPr rtlCol="0">
            <a:norm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 baseline="0"/>
            </a:lvl8pPr>
            <a:lvl9pPr algn="l" rtl="0">
              <a:defRPr sz="2000" baseline="0"/>
            </a:lvl9pPr>
          </a:lstStyle>
          <a:p>
            <a:pPr lvl="0" rtl="0"/>
            <a:r>
              <a:rPr lang="cs-CZ" dirty="0"/>
              <a:t>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9FC2B6D-D6B4-4A07-B229-6B7F217D9BA3}" type="datetime1">
              <a:rPr lang="cs-CZ" smtClean="0"/>
              <a:pPr/>
              <a:t>06.12.2021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81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rtlCol="0" anchor="b">
            <a:normAutofit/>
          </a:bodyPr>
          <a:lstStyle>
            <a:lvl1pPr algn="l" rtl="0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218882" y="4241800"/>
            <a:ext cx="4062942" cy="1930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cs-CZ" dirty="0"/>
              <a:t>Upravit styly předlohy textu.</a:t>
            </a:r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484971" y="584200"/>
            <a:ext cx="6094413" cy="5588000"/>
          </a:xfr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426D6B7-6AAE-4978-AF22-38FE2E59CEB2}" type="datetime1">
              <a:rPr lang="cs-CZ" smtClean="0"/>
              <a:pPr/>
              <a:t>06.12.2021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34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hade val="0"/>
                <a:satMod val="100000"/>
              </a:schemeClr>
            </a:gs>
            <a:gs pos="85000">
              <a:schemeClr val="bg2">
                <a:tint val="100000"/>
                <a:shade val="30000"/>
                <a:satMod val="100000"/>
              </a:schemeClr>
            </a:gs>
            <a:gs pos="100000">
              <a:schemeClr val="bg2">
                <a:shade val="60000"/>
                <a:satMod val="10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řádky vlevo"/>
          <p:cNvGrpSpPr/>
          <p:nvPr/>
        </p:nvGrpSpPr>
        <p:grpSpPr>
          <a:xfrm>
            <a:off x="-15870" y="-3174"/>
            <a:ext cx="819993" cy="5229225"/>
            <a:chOff x="-11906" y="-2381"/>
            <a:chExt cx="615155" cy="3921919"/>
          </a:xfrm>
        </p:grpSpPr>
        <p:sp>
          <p:nvSpPr>
            <p:cNvPr id="10" name="Volný tvar 9"/>
            <p:cNvSpPr/>
            <p:nvPr/>
          </p:nvSpPr>
          <p:spPr>
            <a:xfrm>
              <a:off x="-9526" y="0"/>
              <a:ext cx="612775" cy="3919538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3919538">
                  <a:moveTo>
                    <a:pt x="0" y="3919538"/>
                  </a:moveTo>
                  <a:lnTo>
                    <a:pt x="612775" y="2984500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/>
            </a:p>
          </p:txBody>
        </p:sp>
        <p:sp>
          <p:nvSpPr>
            <p:cNvPr id="11" name="Volný tvar 10"/>
            <p:cNvSpPr/>
            <p:nvPr/>
          </p:nvSpPr>
          <p:spPr>
            <a:xfrm>
              <a:off x="-11906" y="0"/>
              <a:ext cx="410751" cy="3421856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421856">
                  <a:moveTo>
                    <a:pt x="0" y="3421856"/>
                  </a:moveTo>
                  <a:lnTo>
                    <a:pt x="410751" y="2798680"/>
                  </a:lnTo>
                  <a:lnTo>
                    <a:pt x="409575" y="0"/>
                  </a:ln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/>
            </a:p>
          </p:txBody>
        </p:sp>
        <p:sp>
          <p:nvSpPr>
            <p:cNvPr id="14" name="Volný tvar 13"/>
            <p:cNvSpPr/>
            <p:nvPr/>
          </p:nvSpPr>
          <p:spPr>
            <a:xfrm>
              <a:off x="-7144" y="-2381"/>
              <a:ext cx="238919" cy="29765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919" h="2976561">
                  <a:moveTo>
                    <a:pt x="0" y="2976561"/>
                  </a:moveTo>
                  <a:lnTo>
                    <a:pt x="238919" y="2616170"/>
                  </a:lnTo>
                  <a:cubicBezTo>
                    <a:pt x="238654" y="1744113"/>
                    <a:pt x="238390" y="872057"/>
                    <a:pt x="238125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/>
            </a:p>
          </p:txBody>
        </p:sp>
      </p:grp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8883" y="1701797"/>
            <a:ext cx="10360501" cy="446227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cs-CZ" dirty="0"/>
              <a:t>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218882" y="6356352"/>
            <a:ext cx="223461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E752B-6572-436C-91E9-2D00E8BF5CDF}" type="datetime1">
              <a:rPr lang="cs-CZ" smtClean="0"/>
              <a:pPr/>
              <a:t>06.12.2021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453501" y="6356352"/>
            <a:ext cx="5281824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563649" y="6356352"/>
            <a:ext cx="101573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4DD1E-5D91-48A3-AD6D-45FBA980D10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5275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10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98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73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48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22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97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272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mzEe8j1TSM" TargetMode="External"/><Relationship Id="rId7" Type="http://schemas.openxmlformats.org/officeDocument/2006/relationships/hyperlink" Target="https://www.youtube.com/watch?v=-FvBQcirsUk" TargetMode="External"/><Relationship Id="rId2" Type="http://schemas.openxmlformats.org/officeDocument/2006/relationships/hyperlink" Target="https://www.youtube.com/watch?v=vtZQ0DYgjd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-iDFLjxuAbM" TargetMode="External"/><Relationship Id="rId5" Type="http://schemas.openxmlformats.org/officeDocument/2006/relationships/hyperlink" Target="https://www.youtube.com/watch?v=CZhjEQuR_fo" TargetMode="External"/><Relationship Id="rId4" Type="http://schemas.openxmlformats.org/officeDocument/2006/relationships/hyperlink" Target="https://www.youtube.com/watch?v=8ZuoRWRzS_c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IHPPtPBgHk" TargetMode="External"/><Relationship Id="rId2" Type="http://schemas.openxmlformats.org/officeDocument/2006/relationships/hyperlink" Target="https://www.youtube.com/watch?v=gZTPhV3nUY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ikuSPBZjkhw" TargetMode="External"/><Relationship Id="rId5" Type="http://schemas.openxmlformats.org/officeDocument/2006/relationships/hyperlink" Target="https://www.youtube.com/watch?v=YRZMdQOMPNQ" TargetMode="External"/><Relationship Id="rId4" Type="http://schemas.openxmlformats.org/officeDocument/2006/relationships/hyperlink" Target="https://www.youtube.com/watch?v=oEvrk7-2cq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nickytydenik.cz/rubriky/archiv/zapomente-na-3d-na-smartphony-prichazeji-hologramy_48238.html" TargetMode="External"/><Relationship Id="rId2" Type="http://schemas.openxmlformats.org/officeDocument/2006/relationships/hyperlink" Target="https://ct24.ceskatelevize.cz/veda/2372974-hologramy-jako-ze-star-wars-jsou-tady-vedci-predstavili-novou-technologi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ngadget.com/2018/01/25/3d-holograms-trapping-particles/?guccounter=1&amp;guce_referrer=aHR0cHM6Ly93d3cucXVvcmEuY29tL0lzLTNELWhvbG9ncmFtLXRlY2gtcG9zc2libGU&amp;guce_referrer_sig=AQAAALfKC59i2S12AYP8a-doGsdB3MFJx-oJNLb4zxujAxnk7Nx0tNtWtywHOSueRCFKuq4kcfEmV1cd2lw2rnWOVZc5WvNQ16SuQCXn_9RthGgV4T2n147pGN1G95VtP14rWbLmY-5Y9uXsCDsKvUSZnanRSqrW23DRU-Q4k-qqk9N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vtm.zive.cz/clanky/prvni-stul-stechnologii-virtualniho-hologramu-pro-vice-uzivatelu-bude-vprodeji-uz-pristi-rok/sc-870-a-189192/default.aspx" TargetMode="External"/><Relationship Id="rId2" Type="http://schemas.openxmlformats.org/officeDocument/2006/relationships/hyperlink" Target="https://www.tarafuki.cz/co-to-je-hologra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chiv.ihned.cz/c1-66351580-cesi-vytvorili-unikatni-hologram-na-gramodesku-obrazy-jsou-zatim-dvoudimenzionalni-v-budoucnu-by-ale-mohly-z-povrchu-vystupovat" TargetMode="External"/><Relationship Id="rId5" Type="http://schemas.openxmlformats.org/officeDocument/2006/relationships/hyperlink" Target="https://www.cez.cz/edee/content/microsites/laser/k33.htm" TargetMode="External"/><Relationship Id="rId4" Type="http://schemas.openxmlformats.org/officeDocument/2006/relationships/hyperlink" Target="https://www.nasdaq.com/articles/what-can-we-expect-hologram-technology-future-2018-07-17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msguide.com/us/samsung-holographic-display-phones,news-28866.html" TargetMode="External"/><Relationship Id="rId2" Type="http://schemas.openxmlformats.org/officeDocument/2006/relationships/hyperlink" Target="https://bgr.com/2017/07/05/real-hologram-projection-experimen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ypervsn.com/blog/How-Does-Holographic-Projection-Work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cs-CZ" dirty="0"/>
              <a:t>Přenos vizuální informace, holografie, 3D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algn="ctr"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22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6C6DE2-78EE-4EB2-92D8-23E067E91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Smoke</a:t>
            </a:r>
            <a:r>
              <a:rPr lang="cs-CZ" dirty="0"/>
              <a:t> </a:t>
            </a:r>
            <a:r>
              <a:rPr lang="cs-CZ" dirty="0" err="1"/>
              <a:t>projector</a:t>
            </a:r>
            <a:r>
              <a:rPr lang="cs-CZ" dirty="0"/>
              <a:t> and HYPERVSN </a:t>
            </a:r>
            <a:r>
              <a:rPr lang="cs-CZ" dirty="0" err="1"/>
              <a:t>wall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D174D16-99C5-436D-B76D-4B9121D8DB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74" y="2250117"/>
            <a:ext cx="5078413" cy="3378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C7EE1DA-356F-4043-9E06-7BC1594CB7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13" y="2269816"/>
            <a:ext cx="5078412" cy="3339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9754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7FE5C3-DBB3-4B6D-81C8-485D50535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Smoke</a:t>
            </a:r>
            <a:r>
              <a:rPr lang="cs-CZ" dirty="0"/>
              <a:t> </a:t>
            </a:r>
            <a:r>
              <a:rPr lang="cs-CZ" dirty="0" err="1"/>
              <a:t>pojektor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44E9B3-63E5-4A84-B224-E2DC188786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Výhody: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Divadelní technika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Levnější technika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Strašidelné kouřové projekce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BB9B52C-E2CB-40CF-B80F-35ED2C9E04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Nevýhody: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Kvalita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Izolované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Přerušení světla </a:t>
            </a:r>
          </a:p>
        </p:txBody>
      </p:sp>
    </p:spTree>
    <p:extLst>
      <p:ext uri="{BB962C8B-B14F-4D97-AF65-F5344CB8AC3E}">
        <p14:creationId xmlns:p14="http://schemas.microsoft.com/office/powerpoint/2010/main" val="35614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E6AD0C-B358-44F0-A337-72D3C5690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HYPERVSN </a:t>
            </a:r>
            <a:r>
              <a:rPr lang="cs-CZ" dirty="0" err="1"/>
              <a:t>wall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EBAA21-D9AC-4EE3-8453-F2F1C04672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cs-CZ" dirty="0"/>
              <a:t>Výhody: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Není potřeba žádných brýlí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HD kvalita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Největší uplatnění v reklamách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(</a:t>
            </a:r>
            <a:r>
              <a:rPr lang="cs-CZ" dirty="0" err="1"/>
              <a:t>Chriss</a:t>
            </a:r>
            <a:r>
              <a:rPr lang="cs-CZ" dirty="0"/>
              <a:t> Angel, Grammy…)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Vlastní tvorba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1F8C5CF-143A-439D-B04A-B3BBE97CBD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70000"/>
              </a:lnSpc>
            </a:pPr>
            <a:r>
              <a:rPr lang="cs-CZ" dirty="0"/>
              <a:t>Nevýhody: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dirty="0"/>
              <a:t>Cena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dirty="0"/>
              <a:t>Oprava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977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964501-0968-44DA-9A0C-BD5DA0C0B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Holografické pyramidy a 7D projekce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148629B-43FD-4351-9280-3F4C85498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2276872"/>
            <a:ext cx="5124932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E4D49C9-59C9-4B79-8FF5-1F16D18AD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08" y="1656184"/>
            <a:ext cx="3888432" cy="4437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91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5752F9-E735-4410-85C3-6B0DC1B7F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Holografická pyramida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90089E-9C10-464B-809F-C750D10CC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883" y="1701797"/>
            <a:ext cx="4875529" cy="431949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Výhoda: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Snadnější na výrobu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 err="1"/>
              <a:t>Homemade</a:t>
            </a:r>
            <a:endParaRPr lang="cs-CZ" dirty="0"/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Výstava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5736D1A-8F5C-464D-B16F-CA218FDE3DAB}"/>
              </a:ext>
            </a:extLst>
          </p:cNvPr>
          <p:cNvSpPr txBox="1"/>
          <p:nvPr/>
        </p:nvSpPr>
        <p:spPr>
          <a:xfrm>
            <a:off x="6094412" y="1701797"/>
            <a:ext cx="5184576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Nevýhody: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Limitováno pyramidou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Špatné na přepravu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Kvalita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800" dirty="0"/>
          </a:p>
          <a:p>
            <a:pPr>
              <a:lnSpc>
                <a:spcPct val="150000"/>
              </a:lnSpc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14634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F67B67-00D9-49FC-B2E8-B0889FFD8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Virtuální stůl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A37F386-4D0A-4DAC-8BDD-F40598640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96" y="1800224"/>
            <a:ext cx="5734050" cy="3933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2B3F667-0CFE-487B-880F-589A6DCDC995}"/>
              </a:ext>
            </a:extLst>
          </p:cNvPr>
          <p:cNvSpPr txBox="1"/>
          <p:nvPr/>
        </p:nvSpPr>
        <p:spPr>
          <a:xfrm>
            <a:off x="981844" y="1795533"/>
            <a:ext cx="482453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Zobrazení jakékoliv trojrozměrné grafiky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Pro více uživatelů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Cena 1 800 000 Kč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Konferenční setkání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65923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88A966-7BC3-4223-A773-CE2581480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No-</a:t>
            </a:r>
            <a:r>
              <a:rPr lang="cs-CZ" dirty="0" err="1"/>
              <a:t>logram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2FE248F-FA4B-4CCD-AF76-8E0A92C68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88" y="1628800"/>
            <a:ext cx="5832648" cy="4214342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0305320-11DE-48B4-8428-2E2DA57608C6}"/>
              </a:ext>
            </a:extLst>
          </p:cNvPr>
          <p:cNvSpPr txBox="1"/>
          <p:nvPr/>
        </p:nvSpPr>
        <p:spPr>
          <a:xfrm>
            <a:off x="1218883" y="1844824"/>
            <a:ext cx="4155449" cy="368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2 projektory s pohyblivým senzorem, které zachycují pozorovatele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3D ze všech stran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Zatím pouze pro 1 uživatele</a:t>
            </a:r>
          </a:p>
        </p:txBody>
      </p:sp>
    </p:spTree>
    <p:extLst>
      <p:ext uri="{BB962C8B-B14F-4D97-AF65-F5344CB8AC3E}">
        <p14:creationId xmlns:p14="http://schemas.microsoft.com/office/powerpoint/2010/main" val="12031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721244-F48D-422F-B327-EFE334D38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WayRay</a:t>
            </a:r>
            <a:endParaRPr lang="cs-CZ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3A75AB52-BB87-4B9E-A127-41D391ECA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168" y="1628800"/>
            <a:ext cx="8499929" cy="44624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306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2E5D9B-2090-4CF4-9F0C-AE38DC20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HoloPlayer</a:t>
            </a:r>
            <a:r>
              <a:rPr lang="cs-CZ" dirty="0"/>
              <a:t> a </a:t>
            </a:r>
            <a:r>
              <a:rPr lang="cs-CZ" dirty="0" err="1"/>
              <a:t>HoloLens</a:t>
            </a:r>
            <a:r>
              <a:rPr lang="cs-CZ" dirty="0"/>
              <a:t> 2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4767F5C-3D66-40EC-9219-2910C4E0F6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1706880"/>
            <a:ext cx="5315769" cy="4170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924DF607-CDB9-46A0-A19B-5845DA51E3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12" y="1706881"/>
            <a:ext cx="5315769" cy="4170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364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8152D4-182C-49A8-8865-8B5E6F57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Tisk obrazových informací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47EC6A2-DE40-4997-B1B9-546AD842E1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324" y="2132856"/>
            <a:ext cx="5450060" cy="3528392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AA822B5-7CD0-4CF2-99C4-E2A6A904EFF4}"/>
              </a:ext>
            </a:extLst>
          </p:cNvPr>
          <p:cNvSpPr txBox="1"/>
          <p:nvPr/>
        </p:nvSpPr>
        <p:spPr>
          <a:xfrm>
            <a:off x="981844" y="1988840"/>
            <a:ext cx="489654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,,Vytisknutí do vzduchu“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Malé částečky zachycené ve vzduchu ovládané laserem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Nejblíže k pravému hologramu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Neměnná kvalita ze všech úhlů pohledu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69144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54848CC-4F7F-48D0-8D45-ACF4DC6EB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3" y="44624"/>
            <a:ext cx="5806379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1D5B35-AC7C-493D-A5C9-B0C911723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83" y="44625"/>
            <a:ext cx="6283342" cy="3428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679616F-3B4F-496F-9650-6F29D4C03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4" y="3573016"/>
            <a:ext cx="5806379" cy="3240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8BC056D-8FB4-4A6F-B5AC-FE50D8F57B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83" y="3573017"/>
            <a:ext cx="6283342" cy="3240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079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65154F-CD92-4837-B71D-38F4D4832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České nápady (IQ </a:t>
            </a:r>
            <a:r>
              <a:rPr lang="cs-CZ" dirty="0" err="1"/>
              <a:t>Structures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7C3C34-EF9F-4FC5-A238-811473802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Hologram na gramodesce (2D)</a:t>
            </a:r>
          </a:p>
          <a:p>
            <a:r>
              <a:rPr lang="cs-CZ" dirty="0"/>
              <a:t>,,Brouk a květina“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0F4B498-4B17-4D92-8739-1425D8568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17" y="2890977"/>
            <a:ext cx="4320480" cy="32730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254929A-E04B-4FA9-998A-B826CBBC9D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463" y="2890978"/>
            <a:ext cx="4320479" cy="32730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0846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5A1AA1-E73E-4B9F-9FD4-038C17DAA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Budoucnost hologramů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F4843A-D162-4BB2-8B33-09C5BB5FA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Vojenský účel (mapování terénů, záchranné mise, 3D modely)</a:t>
            </a:r>
          </a:p>
          <a:p>
            <a:r>
              <a:rPr lang="cs-CZ" dirty="0"/>
              <a:t>Informační úložiště (obnovitelné z každého kousku, 3D překrývání)</a:t>
            </a:r>
          </a:p>
          <a:p>
            <a:r>
              <a:rPr lang="cs-CZ" dirty="0"/>
              <a:t>Lékařství (obrazy skenů, trénink studentů, detailní zobrazení)</a:t>
            </a:r>
          </a:p>
          <a:p>
            <a:r>
              <a:rPr lang="cs-CZ" dirty="0"/>
              <a:t>Bezpečnost (složité na výrobu u bankovek, klenoty)</a:t>
            </a:r>
          </a:p>
          <a:p>
            <a:r>
              <a:rPr lang="cs-CZ" dirty="0"/>
              <a:t>Umění (expozice)</a:t>
            </a:r>
          </a:p>
          <a:p>
            <a:r>
              <a:rPr lang="cs-CZ" dirty="0"/>
              <a:t>Firmy (auta, technologie, fyzika, meetingy)</a:t>
            </a:r>
          </a:p>
          <a:p>
            <a:r>
              <a:rPr lang="cs-CZ" dirty="0"/>
              <a:t>Drony (ohňostroje), satelity (nebesa)</a:t>
            </a:r>
          </a:p>
        </p:txBody>
      </p:sp>
    </p:spTree>
    <p:extLst>
      <p:ext uri="{BB962C8B-B14F-4D97-AF65-F5344CB8AC3E}">
        <p14:creationId xmlns:p14="http://schemas.microsoft.com/office/powerpoint/2010/main" val="5290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5C3BED-8A34-44DB-AE98-BAB0F5E70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Videa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3307ED-D904-4BBF-8174-3E507B172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Miku: </a:t>
            </a:r>
            <a:r>
              <a:rPr lang="cs-CZ" dirty="0">
                <a:hlinkClick r:id="rId2"/>
              </a:rPr>
              <a:t>https://www.youtube.com/watch?v=vtZQ0DYgjdE</a:t>
            </a:r>
            <a:endParaRPr lang="cs-CZ" dirty="0"/>
          </a:p>
          <a:p>
            <a:r>
              <a:rPr lang="cs-CZ" dirty="0"/>
              <a:t>Slibovaný smartphone: </a:t>
            </a:r>
            <a:r>
              <a:rPr lang="cs-CZ" dirty="0">
                <a:hlinkClick r:id="rId3"/>
              </a:rPr>
              <a:t>https://www.youtube.com/watch?v=nmzEe8j1TSM</a:t>
            </a:r>
            <a:endParaRPr lang="cs-CZ" dirty="0"/>
          </a:p>
          <a:p>
            <a:r>
              <a:rPr lang="cs-CZ" dirty="0"/>
              <a:t>HYPERVSN </a:t>
            </a:r>
            <a:r>
              <a:rPr lang="cs-CZ" dirty="0" err="1"/>
              <a:t>wall</a:t>
            </a:r>
            <a:r>
              <a:rPr lang="cs-CZ" dirty="0"/>
              <a:t>: </a:t>
            </a:r>
            <a:r>
              <a:rPr lang="cs-CZ" dirty="0">
                <a:hlinkClick r:id="rId4"/>
              </a:rPr>
              <a:t>https://www.youtube.com/watch?v=8ZuoRWRzS_c</a:t>
            </a:r>
            <a:endParaRPr lang="cs-CZ" dirty="0"/>
          </a:p>
          <a:p>
            <a:r>
              <a:rPr lang="cs-CZ" dirty="0"/>
              <a:t>Holografické pyramidy: </a:t>
            </a:r>
            <a:r>
              <a:rPr lang="cs-CZ" dirty="0">
                <a:hlinkClick r:id="rId5"/>
              </a:rPr>
              <a:t>https://www.youtube.com/watch?v=CZhjEQuR_fo</a:t>
            </a:r>
            <a:endParaRPr lang="cs-CZ" dirty="0"/>
          </a:p>
          <a:p>
            <a:r>
              <a:rPr lang="cs-CZ" dirty="0"/>
              <a:t>Holografický stůl: </a:t>
            </a:r>
            <a:r>
              <a:rPr lang="cs-CZ" dirty="0">
                <a:hlinkClick r:id="rId6"/>
              </a:rPr>
              <a:t>https://www.youtube.com/watch?v=-iDFLjxuAbM</a:t>
            </a:r>
            <a:endParaRPr lang="cs-CZ" dirty="0"/>
          </a:p>
          <a:p>
            <a:r>
              <a:rPr lang="cs-CZ" dirty="0"/>
              <a:t>No-</a:t>
            </a:r>
            <a:r>
              <a:rPr lang="cs-CZ" dirty="0" err="1"/>
              <a:t>logram</a:t>
            </a:r>
            <a:r>
              <a:rPr lang="cs-CZ" dirty="0"/>
              <a:t> </a:t>
            </a:r>
            <a:r>
              <a:rPr lang="cs-CZ" dirty="0">
                <a:hlinkClick r:id="rId7"/>
              </a:rPr>
              <a:t>https://www.youtube.com/watch?v=-FvBQcirsUk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766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D7A64-141C-4722-9D97-DA1E3398F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Videa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0ED3DC-056E-4B21-8E93-34D743747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WayRay</a:t>
            </a:r>
            <a:r>
              <a:rPr lang="cs-CZ" dirty="0"/>
              <a:t>: </a:t>
            </a:r>
            <a:r>
              <a:rPr lang="cs-CZ" dirty="0">
                <a:hlinkClick r:id="rId2"/>
              </a:rPr>
              <a:t>https://www.youtube.com/watch?v=gZTPhV3nUYk</a:t>
            </a:r>
            <a:endParaRPr lang="cs-CZ" dirty="0"/>
          </a:p>
          <a:p>
            <a:r>
              <a:rPr lang="cs-CZ" dirty="0" err="1"/>
              <a:t>Hololens</a:t>
            </a:r>
            <a:r>
              <a:rPr lang="cs-CZ" dirty="0"/>
              <a:t> 2: </a:t>
            </a:r>
            <a:r>
              <a:rPr lang="cs-CZ" dirty="0">
                <a:hlinkClick r:id="rId3"/>
              </a:rPr>
              <a:t>https://www.youtube.com/watch?v=uIHPPtPBgHk</a:t>
            </a:r>
            <a:endParaRPr lang="cs-CZ" dirty="0"/>
          </a:p>
          <a:p>
            <a:r>
              <a:rPr lang="cs-CZ" dirty="0" err="1"/>
              <a:t>HoloPlayer</a:t>
            </a:r>
            <a:r>
              <a:rPr lang="cs-CZ" dirty="0"/>
              <a:t>: </a:t>
            </a:r>
            <a:r>
              <a:rPr lang="cs-CZ" dirty="0">
                <a:hlinkClick r:id="rId4"/>
              </a:rPr>
              <a:t>https://www.youtube.com/watch?v=oEvrk7-2cqI</a:t>
            </a:r>
            <a:endParaRPr lang="cs-CZ" dirty="0"/>
          </a:p>
          <a:p>
            <a:r>
              <a:rPr lang="cs-CZ" dirty="0"/>
              <a:t>Picture in Air: </a:t>
            </a:r>
            <a:r>
              <a:rPr lang="cs-CZ" dirty="0">
                <a:hlinkClick r:id="rId5"/>
              </a:rPr>
              <a:t>https://www.youtube.com/watch?v=YRZMdQOMPNQ</a:t>
            </a:r>
            <a:endParaRPr lang="cs-CZ" dirty="0"/>
          </a:p>
          <a:p>
            <a:r>
              <a:rPr lang="cs-CZ" dirty="0"/>
              <a:t>10 pokročilých hologramů: </a:t>
            </a:r>
            <a:r>
              <a:rPr lang="cs-CZ" dirty="0">
                <a:hlinkClick r:id="rId6"/>
              </a:rPr>
              <a:t>https://www.youtube.com/watch?v=ikuSPBZjkhw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573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81E718-AB4D-48FE-823A-475006F5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BD744B-E180-4CDC-BC08-ABAAC975B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/>
              <a:t>kar. </a:t>
            </a:r>
            <a:r>
              <a:rPr lang="pl-PL" sz="1800" dirty="0"/>
              <a:t>Hologramy jako ze Star Wars jsou tady. Vědci představili novou technologii. In: </a:t>
            </a:r>
            <a:r>
              <a:rPr lang="pl-PL" sz="1800" i="1" dirty="0"/>
              <a:t>ct24.ceskatelevize.cz </a:t>
            </a:r>
            <a:r>
              <a:rPr lang="pl-PL" sz="1800" dirty="0"/>
              <a:t>[online]. 25. 1. 2018 [cit. 11. 11. 2019]. Dostupné z: </a:t>
            </a:r>
            <a:r>
              <a:rPr lang="cs-CZ" sz="1800" dirty="0">
                <a:hlinkClick r:id="rId2"/>
              </a:rPr>
              <a:t>https://ct24.ceskatelevize.cz/veda/2372974-hologramy-jako-ze-star-wars-jsou-tady-vedci-predstavili-novou-technologii</a:t>
            </a:r>
            <a:endParaRPr lang="cs-CZ" sz="1800" dirty="0"/>
          </a:p>
          <a:p>
            <a:r>
              <a:rPr lang="pl-PL" sz="1800" dirty="0"/>
              <a:t>Zapomeňte na 3D: na smartphony přicházejí hologramy. In: </a:t>
            </a:r>
            <a:r>
              <a:rPr lang="cs-CZ" sz="1800" i="1" dirty="0"/>
              <a:t>technickytydenik.cz </a:t>
            </a:r>
            <a:r>
              <a:rPr lang="pl-PL" sz="1800" dirty="0"/>
              <a:t>[online]. 11. 10. 2018 [cit. 11. 11. 2019]. Dostupné z: </a:t>
            </a:r>
            <a:r>
              <a:rPr lang="cs-CZ" sz="1800" dirty="0">
                <a:hlinkClick r:id="rId3"/>
              </a:rPr>
              <a:t>https://www.technickytydenik.cz/rubriky/archiv/zapomente-na-3d-na-smartphony-prichazeji-hologramy_48238.html</a:t>
            </a:r>
            <a:endParaRPr lang="cs-CZ" sz="1800" dirty="0"/>
          </a:p>
          <a:p>
            <a:r>
              <a:rPr lang="pl-PL" sz="1800" dirty="0"/>
              <a:t>Dent, Steve. </a:t>
            </a:r>
            <a:r>
              <a:rPr lang="en-US" sz="1800" dirty="0"/>
              <a:t>Researchers create 'true' 3D holograms by trapping particles</a:t>
            </a:r>
            <a:r>
              <a:rPr lang="cs-CZ" sz="1800" dirty="0"/>
              <a:t>.</a:t>
            </a:r>
            <a:r>
              <a:rPr lang="pl-PL" sz="1800" dirty="0"/>
              <a:t> In: </a:t>
            </a:r>
            <a:r>
              <a:rPr lang="cs-CZ" sz="1800" i="1" dirty="0"/>
              <a:t>engadget.com </a:t>
            </a:r>
            <a:r>
              <a:rPr lang="pl-PL" sz="1800" dirty="0"/>
              <a:t>[online]. 25. 1. 2018 [cit. 11. 11. 2019]. Dostupné z: </a:t>
            </a:r>
            <a:r>
              <a:rPr lang="cs-CZ" sz="1800" dirty="0">
                <a:hlinkClick r:id="rId4"/>
              </a:rPr>
              <a:t>https://www.engadget.com/2018/01/25/3d-holograms-trapping-particles/?guccounter=1&amp;guce_referrer=aHR0cHM6Ly93d3cucXVvcmEuY29tL0lzLTNELWhvbG9ncmFtLXRlY2gtcG9zc2libGU&amp;guce_referrer_sig=AQAAALfKC59i2S12AYP8a-doGsdB3MFJx-oJNLb4zxujAxnk7Nx0tNtWtywHOSueRCFKuq4kcfEmV1cd2lw2rnWOVZc5WvNQ16SuQCXn_9RthGgV4T2n147pGN1G95VtP14rWbLmY-5Y9uXsCDsKvUSZnanRSqrW23DRU-Q4k-qqk9NE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46929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28A1E1-0515-4855-9E6D-AE5630454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F92AFF-5EDD-4B9A-897C-FAFAB2D8D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883" y="1701796"/>
            <a:ext cx="10360501" cy="5156203"/>
          </a:xfrm>
        </p:spPr>
        <p:txBody>
          <a:bodyPr>
            <a:normAutofit/>
          </a:bodyPr>
          <a:lstStyle/>
          <a:p>
            <a:r>
              <a:rPr lang="pl-PL" sz="1800" dirty="0"/>
              <a:t>tarafuki.cz. Co to je hologram?. In: </a:t>
            </a:r>
            <a:r>
              <a:rPr lang="cs-CZ" sz="1800" i="1" dirty="0"/>
              <a:t>tarafuki.cz </a:t>
            </a:r>
            <a:r>
              <a:rPr lang="pl-PL" sz="1800" dirty="0"/>
              <a:t>[online]. 24. 9. 2018 [cit. 11. 11. 2019]. Dostupné z: </a:t>
            </a:r>
            <a:r>
              <a:rPr lang="cs-CZ" sz="1800" dirty="0">
                <a:hlinkClick r:id="rId2"/>
              </a:rPr>
              <a:t>https://www.tarafuki.cz/co-to-je-hologram/</a:t>
            </a:r>
            <a:endParaRPr lang="cs-CZ" sz="1800" dirty="0"/>
          </a:p>
          <a:p>
            <a:r>
              <a:rPr lang="pl-PL" sz="1800" dirty="0"/>
              <a:t>Javůrek, Karel. První stůl s technologií virtuálního hologramu pro více uživatelů bude v prodeji příští rok. In: </a:t>
            </a:r>
            <a:r>
              <a:rPr lang="pl-PL" sz="1800" i="1" dirty="0"/>
              <a:t>vtm.zive.cz </a:t>
            </a:r>
            <a:r>
              <a:rPr lang="pl-PL" sz="1800" dirty="0"/>
              <a:t>[online]. 26. 8. 2017 [cit. 11. 11. 2019]. Dostupné z: </a:t>
            </a:r>
            <a:r>
              <a:rPr lang="cs-CZ" sz="1800" dirty="0">
                <a:hlinkClick r:id="rId3"/>
              </a:rPr>
              <a:t>https://vtm.zive.cz/clanky/prvni-stul-stechnologii-virtualniho-hologramu-pro-vice-uzivatelu-bude-vprodeji-uz-pristi-rok/sc-870-a-189192/default.aspx</a:t>
            </a:r>
            <a:endParaRPr lang="cs-CZ" sz="1800" dirty="0"/>
          </a:p>
          <a:p>
            <a:r>
              <a:rPr lang="pl-PL" sz="1800" dirty="0"/>
              <a:t>Kapitall. </a:t>
            </a:r>
            <a:r>
              <a:rPr lang="en-US" sz="1800" dirty="0"/>
              <a:t>What Can We Expect from Hologram Technology in the Future?</a:t>
            </a:r>
            <a:r>
              <a:rPr lang="cs-CZ" sz="1800" dirty="0"/>
              <a:t>. </a:t>
            </a:r>
            <a:r>
              <a:rPr lang="pl-PL" sz="1800" dirty="0"/>
              <a:t>In: </a:t>
            </a:r>
            <a:r>
              <a:rPr lang="pl-PL" sz="1800" i="1" dirty="0"/>
              <a:t>nasdaq.com </a:t>
            </a:r>
            <a:r>
              <a:rPr lang="pl-PL" sz="1800" dirty="0"/>
              <a:t>[online]17. 7. 2018 [cit. 11. 11. 2019]. Dostupné z: </a:t>
            </a:r>
            <a:r>
              <a:rPr lang="pl-PL" sz="1800" dirty="0">
                <a:hlinkClick r:id="rId4"/>
              </a:rPr>
              <a:t>https://www.nasdaq.com/articles/what-can-we-expect-hologram-technology-future-2018-07-17 </a:t>
            </a:r>
            <a:endParaRPr lang="pl-PL" sz="1800" dirty="0"/>
          </a:p>
          <a:p>
            <a:r>
              <a:rPr lang="pl-PL" sz="1800" dirty="0"/>
              <a:t>Kusala, Jaroslav. Lasery kolem nás. In: </a:t>
            </a:r>
            <a:r>
              <a:rPr lang="cs-CZ" sz="1800" i="1" dirty="0"/>
              <a:t>cez.cz </a:t>
            </a:r>
            <a:r>
              <a:rPr lang="pl-PL" sz="1800" dirty="0"/>
              <a:t>[online]. 2014 [cit. 11. 11. 2019]. Dostupné z: </a:t>
            </a:r>
            <a:r>
              <a:rPr lang="pl-PL" sz="1800" dirty="0">
                <a:hlinkClick r:id="rId5"/>
              </a:rPr>
              <a:t>https://www.cez.cz/edee/content/microsites/laser/k33.htm</a:t>
            </a:r>
            <a:endParaRPr lang="pl-PL" sz="1800" dirty="0"/>
          </a:p>
          <a:p>
            <a:r>
              <a:rPr lang="pl-PL" sz="1800" dirty="0"/>
              <a:t>Úšela, Jan. Češi vytvořili unikátní hologram na gramodesku. Obrazy jsou zatím dvoudimenzionální, v budoucnu by ale mohly z povrchu "vystupovat„. In: </a:t>
            </a:r>
            <a:r>
              <a:rPr lang="pl-PL" sz="1800" i="1" dirty="0"/>
              <a:t>archiv.ihned.cz </a:t>
            </a:r>
            <a:r>
              <a:rPr lang="pl-PL" sz="1800" dirty="0"/>
              <a:t>[online]. 22. 11. 2018 [cit. 11. 11. 2019]. Dostupné z: </a:t>
            </a:r>
            <a:r>
              <a:rPr lang="pl-PL" sz="1800" dirty="0">
                <a:hlinkClick r:id="rId6"/>
              </a:rPr>
              <a:t>https://archiv.ihned.cz/c1-66351580-cesi-vytvorili-unikatni-hologram-na-gramodesku-obrazy-jsou-zatim-dvoudimenzionalni-v-budoucnu-by-ale-mohly-z-povrchu-vystupovat</a:t>
            </a:r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005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5F121-6AB8-485C-86A9-4F9DA9A3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2A570C-F41F-4DDE-9101-39782F3F2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800" dirty="0"/>
              <a:t>Wehner, Mike. </a:t>
            </a:r>
            <a:r>
              <a:rPr lang="en-US" sz="1800" dirty="0"/>
              <a:t>These glasses-free ‘holograms’ are as close to the real thing as we may ever get</a:t>
            </a:r>
            <a:r>
              <a:rPr lang="cs-CZ" sz="1800" dirty="0"/>
              <a:t>. </a:t>
            </a:r>
            <a:r>
              <a:rPr lang="pl-PL" sz="1800" dirty="0"/>
              <a:t>In: </a:t>
            </a:r>
            <a:r>
              <a:rPr lang="cs-CZ" sz="1800" i="1" dirty="0"/>
              <a:t>bgr.cz </a:t>
            </a:r>
            <a:r>
              <a:rPr lang="pl-PL" sz="1800" dirty="0"/>
              <a:t>[online]. 5. 7. 2017 [cit. 11. 11. 2019]. Dostupné z: </a:t>
            </a:r>
            <a:r>
              <a:rPr lang="pl-PL" sz="1800" dirty="0">
                <a:hlinkClick r:id="rId2"/>
              </a:rPr>
              <a:t>https://bgr.com/2017/07/05/real-hologram-projection-experiment/</a:t>
            </a:r>
            <a:endParaRPr lang="cs-CZ" sz="1800" dirty="0"/>
          </a:p>
          <a:p>
            <a:r>
              <a:rPr lang="pl-PL" sz="1800" dirty="0"/>
              <a:t>Diaz, Jesus.</a:t>
            </a:r>
            <a:r>
              <a:rPr lang="en-US" sz="1800" dirty="0"/>
              <a:t> Samsung Patents Phone Display That Projects Star Wars-Like Holograms</a:t>
            </a:r>
            <a:r>
              <a:rPr lang="cs-CZ" sz="1800" dirty="0"/>
              <a:t>.</a:t>
            </a:r>
            <a:r>
              <a:rPr lang="pl-PL" sz="1800" dirty="0"/>
              <a:t> In: </a:t>
            </a:r>
            <a:r>
              <a:rPr lang="cs-CZ" sz="1800" i="1" dirty="0"/>
              <a:t>tomsguide.com </a:t>
            </a:r>
            <a:r>
              <a:rPr lang="pl-PL" sz="1800" dirty="0"/>
              <a:t>[online]. 17. 12. </a:t>
            </a:r>
            <a:r>
              <a:rPr lang="pl-PL" sz="1800"/>
              <a:t>2018 </a:t>
            </a:r>
            <a:r>
              <a:rPr lang="pl-PL" sz="1800" dirty="0"/>
              <a:t>[cit. 11. 11. 2019]. Dostupné z: </a:t>
            </a:r>
            <a:r>
              <a:rPr lang="pl-PL" sz="1800" dirty="0">
                <a:hlinkClick r:id="rId3"/>
              </a:rPr>
              <a:t>https://www.tomsguide.com/us/samsung-holographic-display-phones,news-28866.html</a:t>
            </a:r>
            <a:endParaRPr lang="pl-PL" sz="1800" dirty="0"/>
          </a:p>
          <a:p>
            <a:r>
              <a:rPr lang="pl-PL" sz="1800" dirty="0"/>
              <a:t>Neverovich, Maria-Isabella.</a:t>
            </a:r>
            <a:r>
              <a:rPr lang="en-US" sz="1800" dirty="0"/>
              <a:t> How Does Holographic Projection Work?</a:t>
            </a:r>
            <a:r>
              <a:rPr lang="cs-CZ" sz="1800" dirty="0"/>
              <a:t>. </a:t>
            </a:r>
            <a:r>
              <a:rPr lang="pl-PL" sz="1800" dirty="0"/>
              <a:t>In: </a:t>
            </a:r>
            <a:r>
              <a:rPr lang="cs-CZ" sz="1800" i="1" dirty="0"/>
              <a:t>hypervsn.com </a:t>
            </a:r>
            <a:r>
              <a:rPr lang="pl-PL" sz="1800" dirty="0"/>
              <a:t>[online]. 22. 03. 2019 [cit. 11. 11. 2019]. Dostupné z: </a:t>
            </a:r>
            <a:r>
              <a:rPr lang="pl-PL" sz="1800" dirty="0">
                <a:hlinkClick r:id="rId4"/>
              </a:rPr>
              <a:t>https://hypervsn.com/blog/How-Does-Holographic-Projection-Work.html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39149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-CZ" dirty="0"/>
              <a:t>Obsah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cs-CZ" dirty="0"/>
              <a:t>Co je to holografie</a:t>
            </a:r>
          </a:p>
          <a:p>
            <a:pPr rtl="0"/>
            <a:r>
              <a:rPr lang="cs-CZ" dirty="0"/>
              <a:t>Historie holografie</a:t>
            </a:r>
          </a:p>
          <a:p>
            <a:pPr rtl="0"/>
            <a:r>
              <a:rPr lang="cs-CZ" dirty="0"/>
              <a:t>Princip hologramu</a:t>
            </a:r>
          </a:p>
          <a:p>
            <a:pPr rtl="0"/>
            <a:r>
              <a:rPr lang="cs-CZ" dirty="0"/>
              <a:t>Příklady </a:t>
            </a:r>
          </a:p>
          <a:p>
            <a:pPr rtl="0"/>
            <a:r>
              <a:rPr lang="cs-CZ" dirty="0"/>
              <a:t>Budoucnost</a:t>
            </a:r>
          </a:p>
          <a:p>
            <a:pPr rtl="0"/>
            <a:r>
              <a:rPr lang="cs-CZ" dirty="0"/>
              <a:t>Videa</a:t>
            </a:r>
          </a:p>
          <a:p>
            <a:pPr rtl="0"/>
            <a:r>
              <a:rPr lang="cs-CZ" dirty="0"/>
              <a:t>Zdroje</a:t>
            </a:r>
          </a:p>
          <a:p>
            <a:pPr rtl="0"/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4AA1A0E-24EC-4CB2-AB0F-8503B385AF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588" y="1813522"/>
            <a:ext cx="6408712" cy="399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Co je to Holografie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18883" y="1706880"/>
            <a:ext cx="10360501" cy="4465320"/>
          </a:xfrm>
        </p:spPr>
        <p:txBody>
          <a:bodyPr rtlCol="0"/>
          <a:lstStyle/>
          <a:p>
            <a:pPr rtl="0"/>
            <a:r>
              <a:rPr lang="cs-CZ" dirty="0"/>
              <a:t>Forma záznamu obrazu, v trojrozměrné struktuře</a:t>
            </a:r>
          </a:p>
          <a:p>
            <a:pPr rtl="0"/>
            <a:r>
              <a:rPr lang="cs-CZ" dirty="0"/>
              <a:t>Zachycení na dvourozměrném médiu</a:t>
            </a:r>
          </a:p>
          <a:p>
            <a:pPr rtl="0"/>
            <a:r>
              <a:rPr lang="cs-CZ" dirty="0"/>
              <a:t>,,Fata morgana‘‘</a:t>
            </a:r>
          </a:p>
          <a:p>
            <a:pPr rtl="0"/>
            <a:r>
              <a:rPr lang="cs-CZ" dirty="0"/>
              <a:t>Velmi složité je napodobit</a:t>
            </a:r>
          </a:p>
          <a:p>
            <a:r>
              <a:rPr lang="cs-CZ" dirty="0"/>
              <a:t>Pravý hologram vytváří ,,</a:t>
            </a:r>
            <a:r>
              <a:rPr lang="cs-CZ" dirty="0" err="1"/>
              <a:t>Motion</a:t>
            </a:r>
            <a:r>
              <a:rPr lang="cs-CZ" dirty="0"/>
              <a:t> </a:t>
            </a:r>
            <a:r>
              <a:rPr lang="cs-CZ" dirty="0" err="1"/>
              <a:t>parallax</a:t>
            </a:r>
            <a:r>
              <a:rPr lang="cs-CZ" dirty="0"/>
              <a:t>“</a:t>
            </a:r>
          </a:p>
          <a:p>
            <a:r>
              <a:rPr lang="cs-CZ" dirty="0"/>
              <a:t>Největší problém hologramů je ten, že potřebujeme něco, co odráží laserový paprsek, abychom mohli předmět vidět</a:t>
            </a:r>
          </a:p>
          <a:p>
            <a:endParaRPr lang="cs-CZ" dirty="0"/>
          </a:p>
          <a:p>
            <a:endParaRPr lang="cs-CZ" dirty="0"/>
          </a:p>
          <a:p>
            <a:pPr rtl="0"/>
            <a:endParaRPr lang="cs-CZ" dirty="0"/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191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Dějiny holografie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5DA5AC9-AEF2-4CDB-BF17-29D3EB563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Dennis </a:t>
            </a:r>
            <a:r>
              <a:rPr lang="cs-CZ" dirty="0" err="1"/>
              <a:t>Gabor</a:t>
            </a:r>
            <a:r>
              <a:rPr lang="cs-CZ" dirty="0"/>
              <a:t> (1940), Nobelova cena (1971)</a:t>
            </a:r>
          </a:p>
          <a:p>
            <a:r>
              <a:rPr lang="cs-CZ" dirty="0"/>
              <a:t>Posun až s příchodem laseru (1960)</a:t>
            </a:r>
          </a:p>
          <a:p>
            <a:r>
              <a:rPr lang="cs-CZ" dirty="0"/>
              <a:t>1962 první vyobrazení vláčku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3FE80C-224C-41BA-854C-F917CB297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14" y="3971900"/>
            <a:ext cx="3278426" cy="204901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4C294DB-2B88-4367-B57E-C5680E3C6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919" y="3971900"/>
            <a:ext cx="2124075" cy="204580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82D34E4-96C5-4B0C-BED9-D7DA3491DF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73" y="3971900"/>
            <a:ext cx="3278426" cy="204580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8AD4B1A-3EDE-409C-953C-6A000A050DFF}"/>
              </a:ext>
            </a:extLst>
          </p:cNvPr>
          <p:cNvSpPr txBox="1"/>
          <p:nvPr/>
        </p:nvSpPr>
        <p:spPr>
          <a:xfrm>
            <a:off x="799763" y="6164069"/>
            <a:ext cx="3278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Paměťové hologramy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97936A8-4E2F-4218-8EEF-7F9F864D2BB6}"/>
              </a:ext>
            </a:extLst>
          </p:cNvPr>
          <p:cNvSpPr txBox="1"/>
          <p:nvPr/>
        </p:nvSpPr>
        <p:spPr>
          <a:xfrm>
            <a:off x="4581589" y="6192679"/>
            <a:ext cx="3156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Lisované hologramy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DD6BF2C-5D02-43C8-8660-4AECC17F59D6}"/>
              </a:ext>
            </a:extLst>
          </p:cNvPr>
          <p:cNvSpPr txBox="1"/>
          <p:nvPr/>
        </p:nvSpPr>
        <p:spPr>
          <a:xfrm>
            <a:off x="8110636" y="6192679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Obrazové hologramy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E95BFD-2E42-48D6-B785-13ED9AD67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708" y="1666875"/>
            <a:ext cx="25908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1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D02B32-8ACF-4E7A-A01D-1F82527D5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Princip Hologramu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E74427B-46D1-4684-8F96-C2FE5A649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1"/>
          <a:stretch/>
        </p:blipFill>
        <p:spPr>
          <a:xfrm>
            <a:off x="909836" y="1772816"/>
            <a:ext cx="5407678" cy="4380904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99F3004-7A38-45DA-A1A6-91C137FD0F78}"/>
              </a:ext>
            </a:extLst>
          </p:cNvPr>
          <p:cNvSpPr txBox="1"/>
          <p:nvPr/>
        </p:nvSpPr>
        <p:spPr>
          <a:xfrm>
            <a:off x="2386000" y="630932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2D fotografie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6A2DB91-B9E0-46E6-91ED-4B1F1D24E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14" y="1772816"/>
            <a:ext cx="5407678" cy="438090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E51E704-3821-4AB0-9FA3-94AA357E7AE6}"/>
              </a:ext>
            </a:extLst>
          </p:cNvPr>
          <p:cNvSpPr txBox="1"/>
          <p:nvPr/>
        </p:nvSpPr>
        <p:spPr>
          <a:xfrm>
            <a:off x="7678588" y="6297739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Princip hologramu</a:t>
            </a:r>
          </a:p>
        </p:txBody>
      </p:sp>
    </p:spTree>
    <p:extLst>
      <p:ext uri="{BB962C8B-B14F-4D97-AF65-F5344CB8AC3E}">
        <p14:creationId xmlns:p14="http://schemas.microsoft.com/office/powerpoint/2010/main" val="71033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E0116D-4E71-426E-A7E6-53BA322A6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Peperrův</a:t>
            </a:r>
            <a:r>
              <a:rPr lang="cs-CZ" dirty="0"/>
              <a:t> duch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F794B0-B54F-4367-A87C-92FC0A306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Už v období 19. století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E60635-838F-4105-B136-ADE53EBE9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1"/>
          <a:stretch/>
        </p:blipFill>
        <p:spPr>
          <a:xfrm>
            <a:off x="828341" y="2395727"/>
            <a:ext cx="5688632" cy="4462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3D50983-8351-4F30-B8C2-490639614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73" y="2395727"/>
            <a:ext cx="5671852" cy="4462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105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913E62-9F89-46E9-9BB0-B4A96CCD4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Peperrův</a:t>
            </a:r>
            <a:r>
              <a:rPr lang="cs-CZ" dirty="0"/>
              <a:t> duch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DD1EED-F911-4023-8E6E-9A85D0519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883" y="1701797"/>
            <a:ext cx="4875529" cy="446227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Výhody: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Velké i malé projekce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Podívaná pro oko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Stálá a dlouholetá technika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9F77F86-B9B2-4C3C-92CB-ACACF7DE581C}"/>
              </a:ext>
            </a:extLst>
          </p:cNvPr>
          <p:cNvSpPr txBox="1"/>
          <p:nvPr/>
        </p:nvSpPr>
        <p:spPr>
          <a:xfrm>
            <a:off x="6814492" y="1701797"/>
            <a:ext cx="5256584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Nevýhody: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Velké množství plexiskla pod správným úhlem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Náročné na montáž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Nutnost tmy, aby byla projekce viditelná</a:t>
            </a:r>
          </a:p>
        </p:txBody>
      </p:sp>
    </p:spTree>
    <p:extLst>
      <p:ext uri="{BB962C8B-B14F-4D97-AF65-F5344CB8AC3E}">
        <p14:creationId xmlns:p14="http://schemas.microsoft.com/office/powerpoint/2010/main" val="126931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DB2BD1-2F6E-4564-801B-B5F483435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Hologram a smartphony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F8DD1A-8928-48F1-9903-6A302786F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883" y="1701797"/>
            <a:ext cx="5739625" cy="4462272"/>
          </a:xfrm>
        </p:spPr>
        <p:txBody>
          <a:bodyPr/>
          <a:lstStyle/>
          <a:p>
            <a:r>
              <a:rPr lang="cs-CZ" dirty="0"/>
              <a:t>Vývoj desítky let (Samsung, Lg…)</a:t>
            </a:r>
          </a:p>
          <a:p>
            <a:r>
              <a:rPr lang="cs-CZ" dirty="0"/>
              <a:t>Zobrazení nad displejem nebo kolem</a:t>
            </a:r>
          </a:p>
          <a:p>
            <a:r>
              <a:rPr lang="cs-CZ" dirty="0"/>
              <a:t>Problém s výkonem telefonu, osvětlení, kompatibilita</a:t>
            </a:r>
          </a:p>
          <a:p>
            <a:r>
              <a:rPr lang="cs-CZ" dirty="0"/>
              <a:t>3D mobily už existují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8C8B4A-5118-4B43-8A2A-4B7661410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1701797"/>
            <a:ext cx="4968552" cy="3765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39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chnologie (16:9)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3228_TF02787990_TF02787990.potx" id="{41430103-F1DF-4760-9877-C776298C88DB}" vid="{586A876F-1D1B-4FC4-9F0D-A7C5E174B1DA}"/>
    </a:ext>
  </a:extLst>
</a:theme>
</file>

<file path=ppt/theme/theme2.xml><?xml version="1.0" encoding="utf-8"?>
<a:theme xmlns:a="http://schemas.openxmlformats.org/drawingml/2006/main" name="Motiv Offic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1345093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simple template design works for technology and  businesses, but it's versatile enough to use in other contexts.  It features multiple slide layouts designed for widescreen (16x9 resolution) and includes a sample SmartArt list and chart that are easily editable.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2011-11-26T00:30:00+00:00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TP102787989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694266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A09BF4D4-EF60-4196-BFC3-9462D607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C67BEE-D13F-4BD2-98A5-34D8A0977F68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4873beb7-5857-4685-be1f-d57550cc96cc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s trojitými čarami připomínajícími elektrický obvod (širokoúhlý formát)</Template>
  <TotalTime>1160</TotalTime>
  <Words>1177</Words>
  <Application>Microsoft Office PowerPoint</Application>
  <PresentationFormat>Vlastní</PresentationFormat>
  <Paragraphs>134</Paragraphs>
  <Slides>26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9" baseType="lpstr">
      <vt:lpstr>Arial</vt:lpstr>
      <vt:lpstr>Calibri</vt:lpstr>
      <vt:lpstr>Technologie (16:9)</vt:lpstr>
      <vt:lpstr>Přenos vizuální informace, holografie, 3D</vt:lpstr>
      <vt:lpstr>Prezentace aplikace PowerPoint</vt:lpstr>
      <vt:lpstr>Obsah</vt:lpstr>
      <vt:lpstr>Co je to Holografie</vt:lpstr>
      <vt:lpstr>Dějiny holografie</vt:lpstr>
      <vt:lpstr>Princip Hologramu</vt:lpstr>
      <vt:lpstr>Peperrův duch</vt:lpstr>
      <vt:lpstr>Peperrův duch</vt:lpstr>
      <vt:lpstr>Hologram a smartphony</vt:lpstr>
      <vt:lpstr>Smoke projector and HYPERVSN wall</vt:lpstr>
      <vt:lpstr>Smoke pojektor</vt:lpstr>
      <vt:lpstr>HYPERVSN wall</vt:lpstr>
      <vt:lpstr>Holografické pyramidy a 7D projekce</vt:lpstr>
      <vt:lpstr>Holografická pyramida</vt:lpstr>
      <vt:lpstr>Virtuální stůl</vt:lpstr>
      <vt:lpstr>No-logram</vt:lpstr>
      <vt:lpstr>WayRay</vt:lpstr>
      <vt:lpstr>HoloPlayer a HoloLens 2</vt:lpstr>
      <vt:lpstr>Tisk obrazových informací</vt:lpstr>
      <vt:lpstr>České nápady (IQ Structures)</vt:lpstr>
      <vt:lpstr>Budoucnost hologramů</vt:lpstr>
      <vt:lpstr>Videa</vt:lpstr>
      <vt:lpstr>Videa</vt:lpstr>
      <vt:lpstr>Zdroje</vt:lpstr>
      <vt:lpstr>Zdroje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Rozložení nadpisu</dc:title>
  <dc:creator>Alice Kociánová</dc:creator>
  <cp:lastModifiedBy>Josef Botlík</cp:lastModifiedBy>
  <cp:revision>62</cp:revision>
  <dcterms:created xsi:type="dcterms:W3CDTF">2019-11-10T23:10:24Z</dcterms:created>
  <dcterms:modified xsi:type="dcterms:W3CDTF">2021-12-06T08:30:37Z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