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48" r:id="rId1"/>
    <p:sldMasterId id="2147483652" r:id="rId2"/>
    <p:sldMasterId id="2147483665" r:id="rId3"/>
  </p:sldMasterIdLst>
  <p:notesMasterIdLst>
    <p:notesMasterId r:id="rId34"/>
  </p:notesMasterIdLst>
  <p:sldIdLst>
    <p:sldId id="256" r:id="rId4"/>
    <p:sldId id="315" r:id="rId5"/>
    <p:sldId id="314" r:id="rId6"/>
    <p:sldId id="257" r:id="rId7"/>
    <p:sldId id="342" r:id="rId8"/>
    <p:sldId id="316" r:id="rId9"/>
    <p:sldId id="318" r:id="rId10"/>
    <p:sldId id="319" r:id="rId11"/>
    <p:sldId id="320" r:id="rId12"/>
    <p:sldId id="317" r:id="rId13"/>
    <p:sldId id="321" r:id="rId14"/>
    <p:sldId id="322" r:id="rId15"/>
    <p:sldId id="323" r:id="rId16"/>
    <p:sldId id="324" r:id="rId17"/>
    <p:sldId id="326" r:id="rId18"/>
    <p:sldId id="325" r:id="rId19"/>
    <p:sldId id="327" r:id="rId20"/>
    <p:sldId id="335" r:id="rId21"/>
    <p:sldId id="336" r:id="rId22"/>
    <p:sldId id="259" r:id="rId23"/>
    <p:sldId id="264" r:id="rId24"/>
    <p:sldId id="260" r:id="rId25"/>
    <p:sldId id="267" r:id="rId26"/>
    <p:sldId id="337" r:id="rId27"/>
    <p:sldId id="338" r:id="rId28"/>
    <p:sldId id="271" r:id="rId29"/>
    <p:sldId id="270" r:id="rId30"/>
    <p:sldId id="340" r:id="rId31"/>
    <p:sldId id="341" r:id="rId32"/>
    <p:sldId id="360" r:id="rId33"/>
  </p:sldIdLst>
  <p:sldSz cx="9144000" cy="5143500" type="screen16x9"/>
  <p:notesSz cx="6797675" cy="9926638"/>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660066"/>
    <a:srgbClr val="CC0099"/>
    <a:srgbClr val="307871"/>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řední styl 2 – zvýraznění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Střední styl 2 – zvýraznění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DCAF9ED-07DC-4A11-8D7F-57B35C25682E}" styleName="Střední styl 1 – zvýraznění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5940675A-B579-460E-94D1-54222C63F5DA}" styleName="Bez stylu, mřížka tabulky">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71" autoAdjust="0"/>
  </p:normalViewPr>
  <p:slideViewPr>
    <p:cSldViewPr>
      <p:cViewPr varScale="1">
        <p:scale>
          <a:sx n="88" d="100"/>
          <a:sy n="88" d="100"/>
        </p:scale>
        <p:origin x="876" y="7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6097986-0C26-47DE-8982-7AD2B6842259}" type="datetimeFigureOut">
              <a:rPr lang="cs-CZ" smtClean="0"/>
              <a:t>06.12.2021</a:t>
            </a:fld>
            <a:endParaRPr lang="cs-CZ"/>
          </a:p>
        </p:txBody>
      </p:sp>
      <p:sp>
        <p:nvSpPr>
          <p:cNvPr id="4" name="Zástupný symbol pro obrázek snímku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88F5A5F8-8FFC-4FA2-B28C-552AC238E465}" type="slidenum">
              <a:rPr lang="cs-CZ" smtClean="0"/>
              <a:t>15</a:t>
            </a:fld>
            <a:endParaRPr lang="cs-CZ"/>
          </a:p>
        </p:txBody>
      </p:sp>
    </p:spTree>
    <p:extLst>
      <p:ext uri="{BB962C8B-B14F-4D97-AF65-F5344CB8AC3E}">
        <p14:creationId xmlns:p14="http://schemas.microsoft.com/office/powerpoint/2010/main" val="10992065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5"/>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2926540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DD4000A-37E1-4D72-B31A-77993FD77D47}" type="slidenum">
              <a:rPr kumimoji="0" lang="cs-CZ"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cs-CZ"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65555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3E9BAEC6-A37A-4403-B919-4854A6448652}" type="datetimeFigureOut">
              <a:rPr lang="cs-CZ" smtClean="0"/>
              <a:t>06.12.2021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0067949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3E9BAEC6-A37A-4403-B919-4854A6448652}" type="datetimeFigureOut">
              <a:rPr lang="cs-CZ" smtClean="0"/>
              <a:t>06.12.2021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192814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2400"/>
            </a:lvl1pPr>
          </a:lstStyle>
          <a:p>
            <a:r>
              <a:rPr lang="cs-CZ"/>
              <a:t>Kliknutím lze upravit styl.</a:t>
            </a:r>
          </a:p>
        </p:txBody>
      </p:sp>
      <p:sp>
        <p:nvSpPr>
          <p:cNvPr id="3" name="Zástupný symbol pro obsah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06.12.2021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115629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2400"/>
            </a:lvl1pPr>
          </a:lstStyle>
          <a:p>
            <a:r>
              <a:rPr lang="cs-CZ"/>
              <a:t>Kliknutím lze upravit styl.</a:t>
            </a:r>
          </a:p>
        </p:txBody>
      </p:sp>
      <p:sp>
        <p:nvSpPr>
          <p:cNvPr id="3" name="Zástupný symbol pro obrázek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cs-CZ"/>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Upravte styly předlohy textu.</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06.12.2021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701229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06.12.2021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44112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273844"/>
            <a:ext cx="1971675" cy="4358879"/>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273844"/>
            <a:ext cx="5800725" cy="4358879"/>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06.12.2021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1151298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p:spPr>
        <p:txBody>
          <a:bodyPr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lze upravit styl předlohy.</a:t>
            </a:r>
          </a:p>
        </p:txBody>
      </p:sp>
      <p:sp>
        <p:nvSpPr>
          <p:cNvPr id="4" name="Zástupný symbol pro datum 3"/>
          <p:cNvSpPr>
            <a:spLocks noGrp="1"/>
          </p:cNvSpPr>
          <p:nvPr>
            <p:ph type="dt" sz="half" idx="10"/>
          </p:nvPr>
        </p:nvSpPr>
        <p:spPr/>
        <p:txBody>
          <a:bodyPr/>
          <a:lstStyle/>
          <a:p>
            <a:fld id="{6507DA51-3845-4688-83C6-66FC6DB8B287}" type="datetimeFigureOut">
              <a:rPr lang="cs-CZ" smtClean="0"/>
              <a:t>06.12.2021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5CB00A-9A3A-45D9-B53A-AEFBA1CA8313}" type="slidenum">
              <a:rPr lang="cs-CZ" smtClean="0"/>
              <a:t>‹#›</a:t>
            </a:fld>
            <a:endParaRPr lang="cs-CZ"/>
          </a:p>
        </p:txBody>
      </p:sp>
    </p:spTree>
    <p:extLst>
      <p:ext uri="{BB962C8B-B14F-4D97-AF65-F5344CB8AC3E}">
        <p14:creationId xmlns:p14="http://schemas.microsoft.com/office/powerpoint/2010/main" val="11579822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507DA51-3845-4688-83C6-66FC6DB8B287}" type="datetimeFigureOut">
              <a:rPr lang="cs-CZ" smtClean="0"/>
              <a:t>06.12.2021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5CB00A-9A3A-45D9-B53A-AEFBA1CA8313}" type="slidenum">
              <a:rPr lang="cs-CZ" smtClean="0"/>
              <a:t>‹#›</a:t>
            </a:fld>
            <a:endParaRPr lang="cs-CZ"/>
          </a:p>
        </p:txBody>
      </p:sp>
    </p:spTree>
    <p:extLst>
      <p:ext uri="{BB962C8B-B14F-4D97-AF65-F5344CB8AC3E}">
        <p14:creationId xmlns:p14="http://schemas.microsoft.com/office/powerpoint/2010/main" val="11131726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282304"/>
            <a:ext cx="7886700" cy="2139553"/>
          </a:xfrm>
        </p:spPr>
        <p:txBody>
          <a:bodyPr anchor="b"/>
          <a:lstStyle>
            <a:lvl1pPr>
              <a:defRPr sz="4500"/>
            </a:lvl1pPr>
          </a:lstStyle>
          <a:p>
            <a:r>
              <a:rPr lang="cs-CZ"/>
              <a:t>Kliknutím lze upravit styl.</a:t>
            </a:r>
          </a:p>
        </p:txBody>
      </p:sp>
      <p:sp>
        <p:nvSpPr>
          <p:cNvPr id="3" name="Zástupný symbol pro text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6507DA51-3845-4688-83C6-66FC6DB8B287}" type="datetimeFigureOut">
              <a:rPr lang="cs-CZ" smtClean="0"/>
              <a:t>06.12.2021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5CB00A-9A3A-45D9-B53A-AEFBA1CA8313}" type="slidenum">
              <a:rPr lang="cs-CZ" smtClean="0"/>
              <a:t>‹#›</a:t>
            </a:fld>
            <a:endParaRPr lang="cs-CZ"/>
          </a:p>
        </p:txBody>
      </p:sp>
    </p:spTree>
    <p:extLst>
      <p:ext uri="{BB962C8B-B14F-4D97-AF65-F5344CB8AC3E}">
        <p14:creationId xmlns:p14="http://schemas.microsoft.com/office/powerpoint/2010/main" val="28402468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369219"/>
            <a:ext cx="3886200" cy="3263504"/>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369219"/>
            <a:ext cx="3886200" cy="3263504"/>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6507DA51-3845-4688-83C6-66FC6DB8B287}" type="datetimeFigureOut">
              <a:rPr lang="cs-CZ" smtClean="0"/>
              <a:t>06.12.2021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45CB00A-9A3A-45D9-B53A-AEFBA1CA8313}" type="slidenum">
              <a:rPr lang="cs-CZ" smtClean="0"/>
              <a:t>‹#›</a:t>
            </a:fld>
            <a:endParaRPr lang="cs-CZ"/>
          </a:p>
        </p:txBody>
      </p:sp>
    </p:spTree>
    <p:extLst>
      <p:ext uri="{BB962C8B-B14F-4D97-AF65-F5344CB8AC3E}">
        <p14:creationId xmlns:p14="http://schemas.microsoft.com/office/powerpoint/2010/main" val="35954996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273844"/>
            <a:ext cx="7886700" cy="994172"/>
          </a:xfrm>
        </p:spPr>
        <p:txBody>
          <a:bodyPr/>
          <a:lstStyle/>
          <a:p>
            <a:r>
              <a:rPr lang="cs-CZ"/>
              <a:t>Kliknutím lze upravit styl.</a:t>
            </a:r>
          </a:p>
        </p:txBody>
      </p:sp>
      <p:sp>
        <p:nvSpPr>
          <p:cNvPr id="3" name="Zástupný symbol pro text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Kliknutím lze upravit styly předlohy textu.</a:t>
            </a:r>
          </a:p>
        </p:txBody>
      </p:sp>
      <p:sp>
        <p:nvSpPr>
          <p:cNvPr id="4" name="Zástupný symbol pro obsah 3"/>
          <p:cNvSpPr>
            <a:spLocks noGrp="1"/>
          </p:cNvSpPr>
          <p:nvPr>
            <p:ph sz="half" idx="2"/>
          </p:nvPr>
        </p:nvSpPr>
        <p:spPr>
          <a:xfrm>
            <a:off x="629842" y="1878806"/>
            <a:ext cx="3868340" cy="2763441"/>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Kliknutím lze upravit styly předlohy textu.</a:t>
            </a:r>
          </a:p>
        </p:txBody>
      </p:sp>
      <p:sp>
        <p:nvSpPr>
          <p:cNvPr id="6" name="Zástupný symbol pro obsah 5"/>
          <p:cNvSpPr>
            <a:spLocks noGrp="1"/>
          </p:cNvSpPr>
          <p:nvPr>
            <p:ph sz="quarter" idx="4"/>
          </p:nvPr>
        </p:nvSpPr>
        <p:spPr>
          <a:xfrm>
            <a:off x="4629150" y="1878806"/>
            <a:ext cx="3887391" cy="2763441"/>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6507DA51-3845-4688-83C6-66FC6DB8B287}" type="datetimeFigureOut">
              <a:rPr lang="cs-CZ" smtClean="0"/>
              <a:t>06.12.2021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F45CB00A-9A3A-45D9-B53A-AEFBA1CA8313}" type="slidenum">
              <a:rPr lang="cs-CZ" smtClean="0"/>
              <a:t>‹#›</a:t>
            </a:fld>
            <a:endParaRPr lang="cs-CZ"/>
          </a:p>
        </p:txBody>
      </p:sp>
    </p:spTree>
    <p:extLst>
      <p:ext uri="{BB962C8B-B14F-4D97-AF65-F5344CB8AC3E}">
        <p14:creationId xmlns:p14="http://schemas.microsoft.com/office/powerpoint/2010/main" val="1996564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6507DA51-3845-4688-83C6-66FC6DB8B287}" type="datetimeFigureOut">
              <a:rPr lang="cs-CZ" smtClean="0"/>
              <a:t>06.12.2021</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F45CB00A-9A3A-45D9-B53A-AEFBA1CA8313}" type="slidenum">
              <a:rPr lang="cs-CZ" smtClean="0"/>
              <a:t>‹#›</a:t>
            </a:fld>
            <a:endParaRPr lang="cs-CZ"/>
          </a:p>
        </p:txBody>
      </p:sp>
    </p:spTree>
    <p:extLst>
      <p:ext uri="{BB962C8B-B14F-4D97-AF65-F5344CB8AC3E}">
        <p14:creationId xmlns:p14="http://schemas.microsoft.com/office/powerpoint/2010/main" val="37718370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6507DA51-3845-4688-83C6-66FC6DB8B287}" type="datetimeFigureOut">
              <a:rPr lang="cs-CZ" smtClean="0"/>
              <a:t>06.12.2021</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F45CB00A-9A3A-45D9-B53A-AEFBA1CA8313}" type="slidenum">
              <a:rPr lang="cs-CZ" smtClean="0"/>
              <a:t>‹#›</a:t>
            </a:fld>
            <a:endParaRPr lang="cs-CZ"/>
          </a:p>
        </p:txBody>
      </p:sp>
    </p:spTree>
    <p:extLst>
      <p:ext uri="{BB962C8B-B14F-4D97-AF65-F5344CB8AC3E}">
        <p14:creationId xmlns:p14="http://schemas.microsoft.com/office/powerpoint/2010/main" val="12825440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2400"/>
            </a:lvl1pPr>
          </a:lstStyle>
          <a:p>
            <a:r>
              <a:rPr lang="cs-CZ"/>
              <a:t>Kliknutím lze upravit styl.</a:t>
            </a:r>
          </a:p>
        </p:txBody>
      </p:sp>
      <p:sp>
        <p:nvSpPr>
          <p:cNvPr id="3" name="Zástupný symbol pro obsah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6507DA51-3845-4688-83C6-66FC6DB8B287}" type="datetimeFigureOut">
              <a:rPr lang="cs-CZ" smtClean="0"/>
              <a:t>06.12.2021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45CB00A-9A3A-45D9-B53A-AEFBA1CA8313}" type="slidenum">
              <a:rPr lang="cs-CZ" smtClean="0"/>
              <a:t>‹#›</a:t>
            </a:fld>
            <a:endParaRPr lang="cs-CZ"/>
          </a:p>
        </p:txBody>
      </p:sp>
    </p:spTree>
    <p:extLst>
      <p:ext uri="{BB962C8B-B14F-4D97-AF65-F5344CB8AC3E}">
        <p14:creationId xmlns:p14="http://schemas.microsoft.com/office/powerpoint/2010/main" val="344218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29841" y="342900"/>
            <a:ext cx="2949178" cy="1200150"/>
          </a:xfrm>
        </p:spPr>
        <p:txBody>
          <a:bodyPr anchor="b"/>
          <a:lstStyle>
            <a:lvl1pPr>
              <a:defRPr sz="2400"/>
            </a:lvl1pPr>
          </a:lstStyle>
          <a:p>
            <a:r>
              <a:rPr lang="cs-CZ"/>
              <a:t>Kliknutím lze upravit styl.</a:t>
            </a:r>
          </a:p>
        </p:txBody>
      </p:sp>
      <p:sp>
        <p:nvSpPr>
          <p:cNvPr id="3" name="Zástupný symbol pro obrázek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cs-CZ"/>
          </a:p>
        </p:txBody>
      </p:sp>
      <p:sp>
        <p:nvSpPr>
          <p:cNvPr id="4" name="Zástupný symbol pro text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6507DA51-3845-4688-83C6-66FC6DB8B287}" type="datetimeFigureOut">
              <a:rPr lang="cs-CZ" smtClean="0"/>
              <a:t>06.12.2021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F45CB00A-9A3A-45D9-B53A-AEFBA1CA8313}" type="slidenum">
              <a:rPr lang="cs-CZ" smtClean="0"/>
              <a:t>‹#›</a:t>
            </a:fld>
            <a:endParaRPr lang="cs-CZ"/>
          </a:p>
        </p:txBody>
      </p:sp>
    </p:spTree>
    <p:extLst>
      <p:ext uri="{BB962C8B-B14F-4D97-AF65-F5344CB8AC3E}">
        <p14:creationId xmlns:p14="http://schemas.microsoft.com/office/powerpoint/2010/main" val="26310670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507DA51-3845-4688-83C6-66FC6DB8B287}" type="datetimeFigureOut">
              <a:rPr lang="cs-CZ" smtClean="0"/>
              <a:t>06.12.2021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5CB00A-9A3A-45D9-B53A-AEFBA1CA8313}" type="slidenum">
              <a:rPr lang="cs-CZ" smtClean="0"/>
              <a:t>‹#›</a:t>
            </a:fld>
            <a:endParaRPr lang="cs-CZ"/>
          </a:p>
        </p:txBody>
      </p:sp>
    </p:spTree>
    <p:extLst>
      <p:ext uri="{BB962C8B-B14F-4D97-AF65-F5344CB8AC3E}">
        <p14:creationId xmlns:p14="http://schemas.microsoft.com/office/powerpoint/2010/main" val="18948568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43675" y="273844"/>
            <a:ext cx="1971675" cy="4358879"/>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28650" y="273844"/>
            <a:ext cx="5800725" cy="4358879"/>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507DA51-3845-4688-83C6-66FC6DB8B287}" type="datetimeFigureOut">
              <a:rPr lang="cs-CZ" smtClean="0"/>
              <a:t>06.12.2021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5CB00A-9A3A-45D9-B53A-AEFBA1CA8313}" type="slidenum">
              <a:rPr lang="cs-CZ" smtClean="0"/>
              <a:t>‹#›</a:t>
            </a:fld>
            <a:endParaRPr lang="cs-CZ"/>
          </a:p>
        </p:txBody>
      </p:sp>
    </p:spTree>
    <p:extLst>
      <p:ext uri="{BB962C8B-B14F-4D97-AF65-F5344CB8AC3E}">
        <p14:creationId xmlns:p14="http://schemas.microsoft.com/office/powerpoint/2010/main" val="373162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6507DA51-3845-4688-83C6-66FC6DB8B287}" type="datetimeFigureOut">
              <a:rPr lang="cs-CZ" smtClean="0"/>
              <a:t>06.12.2021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F45CB00A-9A3A-45D9-B53A-AEFBA1CA8313}" type="slidenum">
              <a:rPr lang="cs-CZ" smtClean="0"/>
              <a:t>‹#›</a:t>
            </a:fld>
            <a:endParaRPr lang="cs-CZ"/>
          </a:p>
        </p:txBody>
      </p:sp>
    </p:spTree>
    <p:extLst>
      <p:ext uri="{BB962C8B-B14F-4D97-AF65-F5344CB8AC3E}">
        <p14:creationId xmlns:p14="http://schemas.microsoft.com/office/powerpoint/2010/main" val="1767251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143000" y="841772"/>
            <a:ext cx="6858000" cy="1790700"/>
          </a:xfrm>
        </p:spPr>
        <p:txBody>
          <a:bodyPr anchor="b"/>
          <a:lstStyle>
            <a:lvl1pPr algn="ctr">
              <a:defRPr sz="4500"/>
            </a:lvl1pPr>
          </a:lstStyle>
          <a:p>
            <a:r>
              <a:rPr lang="cs-CZ"/>
              <a:t>Kliknutím lze upravit styl.</a:t>
            </a:r>
          </a:p>
        </p:txBody>
      </p:sp>
      <p:sp>
        <p:nvSpPr>
          <p:cNvPr id="3" name="Podnadpis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cs-CZ"/>
              <a:t>Kliknutím můžete upravit styl předlohy.</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06.12.2021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66652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06.12.2021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34182092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623888" y="1282304"/>
            <a:ext cx="7886700" cy="2139553"/>
          </a:xfrm>
        </p:spPr>
        <p:txBody>
          <a:bodyPr anchor="b"/>
          <a:lstStyle>
            <a:lvl1pPr>
              <a:defRPr sz="4500"/>
            </a:lvl1pPr>
          </a:lstStyle>
          <a:p>
            <a:r>
              <a:rPr lang="cs-CZ"/>
              <a:t>Kliknutím lze upravit styl.</a:t>
            </a:r>
          </a:p>
        </p:txBody>
      </p:sp>
      <p:sp>
        <p:nvSpPr>
          <p:cNvPr id="3" name="Zástupný symbol pro text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cs-CZ"/>
              <a:t>Upravte styly předlohy textu.</a:t>
            </a:r>
          </a:p>
        </p:txBody>
      </p:sp>
      <p:sp>
        <p:nvSpPr>
          <p:cNvPr id="4" name="Zástupný symbol pro datum 3"/>
          <p:cNvSpPr>
            <a:spLocks noGrp="1"/>
          </p:cNvSpPr>
          <p:nvPr>
            <p:ph type="dt" sz="half" idx="10"/>
          </p:nvPr>
        </p:nvSpPr>
        <p:spPr/>
        <p:txBody>
          <a:bodyPr/>
          <a:lstStyle/>
          <a:p>
            <a:fld id="{3E9BAEC6-A37A-4403-B919-4854A6448652}" type="datetimeFigureOut">
              <a:rPr lang="cs-CZ" smtClean="0"/>
              <a:t>06.12.2021</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497749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628650" y="1369219"/>
            <a:ext cx="3886200" cy="3263504"/>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29150" y="1369219"/>
            <a:ext cx="3886200" cy="3263504"/>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3E9BAEC6-A37A-4403-B919-4854A6448652}" type="datetimeFigureOut">
              <a:rPr lang="cs-CZ" smtClean="0"/>
              <a:t>06.12.2021</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9680092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29841" y="273844"/>
            <a:ext cx="7886700" cy="994172"/>
          </a:xfrm>
        </p:spPr>
        <p:txBody>
          <a:bodyPr/>
          <a:lstStyle/>
          <a:p>
            <a:r>
              <a:rPr lang="cs-CZ"/>
              <a:t>Kliknutím lze upravit styl.</a:t>
            </a:r>
          </a:p>
        </p:txBody>
      </p:sp>
      <p:sp>
        <p:nvSpPr>
          <p:cNvPr id="3" name="Zástupný symbol pro text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4" name="Zástupný symbol pro obsah 3"/>
          <p:cNvSpPr>
            <a:spLocks noGrp="1"/>
          </p:cNvSpPr>
          <p:nvPr>
            <p:ph sz="half" idx="2"/>
          </p:nvPr>
        </p:nvSpPr>
        <p:spPr>
          <a:xfrm>
            <a:off x="629842" y="1878806"/>
            <a:ext cx="3868340" cy="276344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cs-CZ"/>
              <a:t>Upravte styly předlohy textu.</a:t>
            </a:r>
          </a:p>
        </p:txBody>
      </p:sp>
      <p:sp>
        <p:nvSpPr>
          <p:cNvPr id="6" name="Zástupný symbol pro obsah 5"/>
          <p:cNvSpPr>
            <a:spLocks noGrp="1"/>
          </p:cNvSpPr>
          <p:nvPr>
            <p:ph sz="quarter" idx="4"/>
          </p:nvPr>
        </p:nvSpPr>
        <p:spPr>
          <a:xfrm>
            <a:off x="4629150" y="1878806"/>
            <a:ext cx="3887391" cy="2763441"/>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3E9BAEC6-A37A-4403-B919-4854A6448652}" type="datetimeFigureOut">
              <a:rPr lang="cs-CZ" smtClean="0"/>
              <a:t>06.12.2021</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2DA23C2D-3845-4F8C-9F64-DBE4B5B8108A}" type="slidenum">
              <a:rPr lang="cs-CZ" smtClean="0"/>
              <a:t>‹#›</a:t>
            </a:fld>
            <a:endParaRPr lang="cs-CZ"/>
          </a:p>
        </p:txBody>
      </p:sp>
    </p:spTree>
    <p:extLst>
      <p:ext uri="{BB962C8B-B14F-4D97-AF65-F5344CB8AC3E}">
        <p14:creationId xmlns:p14="http://schemas.microsoft.com/office/powerpoint/2010/main" val="231777503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3E9BAEC6-A37A-4403-B919-4854A6448652}" type="datetimeFigureOut">
              <a:rPr lang="cs-CZ" smtClean="0"/>
              <a:t>06.12.2021</a:t>
            </a:fld>
            <a:endParaRPr lang="cs-CZ"/>
          </a:p>
        </p:txBody>
      </p:sp>
      <p:sp>
        <p:nvSpPr>
          <p:cNvPr id="5" name="Zástupný symbol pro zápatí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DA23C2D-3845-4F8C-9F64-DBE4B5B8108A}" type="slidenum">
              <a:rPr lang="cs-CZ" smtClean="0"/>
              <a:t>‹#›</a:t>
            </a:fld>
            <a:endParaRPr lang="cs-CZ"/>
          </a:p>
        </p:txBody>
      </p:sp>
    </p:spTree>
    <p:extLst>
      <p:ext uri="{BB962C8B-B14F-4D97-AF65-F5344CB8AC3E}">
        <p14:creationId xmlns:p14="http://schemas.microsoft.com/office/powerpoint/2010/main" val="2165125236"/>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
            <a:lum/>
          </a:blip>
          <a:srcRect/>
          <a:stretch>
            <a:fillRect t="-9000" b="-9000"/>
          </a:stretch>
        </a:blipFill>
        <a:effectLst/>
      </p:bgPr>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6507DA51-3845-4688-83C6-66FC6DB8B287}" type="datetimeFigureOut">
              <a:rPr lang="cs-CZ" smtClean="0"/>
              <a:t>06.12.2021</a:t>
            </a:fld>
            <a:endParaRPr lang="cs-CZ"/>
          </a:p>
        </p:txBody>
      </p:sp>
      <p:sp>
        <p:nvSpPr>
          <p:cNvPr id="5" name="Zástupný symbol pro zápatí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45CB00A-9A3A-45D9-B53A-AEFBA1CA8313}" type="slidenum">
              <a:rPr lang="cs-CZ" smtClean="0"/>
              <a:t>‹#›</a:t>
            </a:fld>
            <a:endParaRPr lang="cs-CZ"/>
          </a:p>
        </p:txBody>
      </p:sp>
    </p:spTree>
    <p:extLst>
      <p:ext uri="{BB962C8B-B14F-4D97-AF65-F5344CB8AC3E}">
        <p14:creationId xmlns:p14="http://schemas.microsoft.com/office/powerpoint/2010/main" val="2086489514"/>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cs-CZ"/>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1.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hemeOverride" Target="../theme/themeOverride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hyperlink" Target="http://www.fi.muni.cz/usr/jkucera/pv109/sl3.ht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1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3939902"/>
            <a:ext cx="936104" cy="730162"/>
          </a:xfrm>
          <a:prstGeom prst="rect">
            <a:avLst/>
          </a:prstGeom>
        </p:spPr>
      </p:pic>
      <p:sp>
        <p:nvSpPr>
          <p:cNvPr id="7" name="Obdélník 6"/>
          <p:cNvSpPr/>
          <p:nvPr/>
        </p:nvSpPr>
        <p:spPr>
          <a:xfrm>
            <a:off x="395536" y="2365808"/>
            <a:ext cx="6704527" cy="2304256"/>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dirty="0">
                <a:ln w="0"/>
                <a:solidFill>
                  <a:schemeClr val="bg1"/>
                </a:solidFill>
                <a:effectLst>
                  <a:outerShdw blurRad="38100" dist="19050" dir="2700000" algn="tl" rotWithShape="0">
                    <a:schemeClr val="dk1">
                      <a:alpha val="40000"/>
                    </a:schemeClr>
                  </a:outerShdw>
                </a:effectLst>
              </a:rPr>
              <a:t>Prezentace předmětu:</a:t>
            </a:r>
          </a:p>
          <a:p>
            <a:pPr algn="ctr"/>
            <a:r>
              <a:rPr lang="cs-CZ" b="1" dirty="0">
                <a:ln w="0"/>
                <a:solidFill>
                  <a:schemeClr val="bg1"/>
                </a:solidFill>
                <a:effectLst>
                  <a:outerShdw blurRad="38100" dist="19050" dir="2700000" algn="tl" rotWithShape="0">
                    <a:schemeClr val="dk1">
                      <a:alpha val="40000"/>
                    </a:schemeClr>
                  </a:outerShdw>
                </a:effectLst>
              </a:rPr>
              <a:t>ZÁKLADY INFORMAČNÍCH TECHNOGIÍ </a:t>
            </a:r>
          </a:p>
          <a:p>
            <a:pPr algn="ctr"/>
            <a:endParaRPr lang="cs-CZ" dirty="0">
              <a:ln w="0"/>
              <a:solidFill>
                <a:schemeClr val="bg1"/>
              </a:solidFill>
              <a:effectLst>
                <a:outerShdw blurRad="38100" dist="19050" dir="2700000" algn="tl" rotWithShape="0">
                  <a:schemeClr val="dk1">
                    <a:alpha val="40000"/>
                  </a:schemeClr>
                </a:outerShdw>
              </a:effectLst>
            </a:endParaRPr>
          </a:p>
          <a:p>
            <a:pPr algn="ctr"/>
            <a:r>
              <a:rPr lang="cs-CZ" dirty="0">
                <a:ln w="0"/>
                <a:solidFill>
                  <a:schemeClr val="bg1"/>
                </a:solidFill>
                <a:effectLst>
                  <a:outerShdw blurRad="38100" dist="19050" dir="2700000" algn="tl" rotWithShape="0">
                    <a:schemeClr val="dk1">
                      <a:alpha val="40000"/>
                    </a:schemeClr>
                  </a:outerShdw>
                </a:effectLst>
              </a:rPr>
              <a:t>Vyučující:</a:t>
            </a:r>
          </a:p>
          <a:p>
            <a:pPr algn="ctr"/>
            <a:r>
              <a:rPr lang="cs-CZ" b="1" dirty="0">
                <a:ln w="0"/>
                <a:solidFill>
                  <a:schemeClr val="bg1"/>
                </a:solidFill>
                <a:effectLst>
                  <a:outerShdw blurRad="38100" dist="19050" dir="2700000" algn="tl" rotWithShape="0">
                    <a:schemeClr val="dk1">
                      <a:alpha val="40000"/>
                    </a:schemeClr>
                  </a:outerShdw>
                </a:effectLst>
              </a:rPr>
              <a:t>Ing. Josef Botlík</a:t>
            </a:r>
          </a:p>
        </p:txBody>
      </p:sp>
      <p:sp>
        <p:nvSpPr>
          <p:cNvPr id="2" name="Nadpis 1"/>
          <p:cNvSpPr>
            <a:spLocks noGrp="1"/>
          </p:cNvSpPr>
          <p:nvPr>
            <p:ph type="ctrTitle" idx="4294967295"/>
          </p:nvPr>
        </p:nvSpPr>
        <p:spPr>
          <a:xfrm>
            <a:off x="0" y="700088"/>
            <a:ext cx="5111750" cy="215900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Název</a:t>
            </a: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prezentace</a:t>
            </a:r>
          </a:p>
        </p:txBody>
      </p:sp>
      <p:sp>
        <p:nvSpPr>
          <p:cNvPr id="5" name="Rectangle 2"/>
          <p:cNvSpPr>
            <a:spLocks noChangeArrowheads="1"/>
          </p:cNvSpPr>
          <p:nvPr/>
        </p:nvSpPr>
        <p:spPr bwMode="auto">
          <a:xfrm>
            <a:off x="1849683" y="275373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
        <p:nvSpPr>
          <p:cNvPr id="6" name="Rectangle 3"/>
          <p:cNvSpPr>
            <a:spLocks noChangeArrowheads="1"/>
          </p:cNvSpPr>
          <p:nvPr/>
        </p:nvSpPr>
        <p:spPr bwMode="auto">
          <a:xfrm>
            <a:off x="1878013" y="4513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280633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316CD6C9-0DD8-4B4D-858D-7141363F29F7}"/>
              </a:ext>
            </a:extLst>
          </p:cNvPr>
          <p:cNvSpPr>
            <a:spLocks noGrp="1"/>
          </p:cNvSpPr>
          <p:nvPr>
            <p:ph idx="1"/>
          </p:nvPr>
        </p:nvSpPr>
        <p:spPr>
          <a:xfrm>
            <a:off x="7707" y="1971162"/>
            <a:ext cx="4006281" cy="3263504"/>
          </a:xfrm>
        </p:spPr>
        <p:txBody>
          <a:bodyPr/>
          <a:lstStyle/>
          <a:p>
            <a:r>
              <a:rPr lang="cs-CZ" b="1" dirty="0"/>
              <a:t>Charles </a:t>
            </a:r>
            <a:r>
              <a:rPr lang="cs-CZ" b="1" dirty="0" err="1"/>
              <a:t>Babbage</a:t>
            </a:r>
            <a:r>
              <a:rPr lang="cs-CZ" b="1" dirty="0"/>
              <a:t> </a:t>
            </a:r>
          </a:p>
          <a:p>
            <a:r>
              <a:rPr lang="cs-CZ" dirty="0"/>
              <a:t>je považován za otce počítačů. Jeho prvním konceptem byl diferenční stroj, který je pravděpodobně prvním počítačem, který byl kdy vyroben. Byl vyvinut v roce 1822 a byl schopen vypočítat několik sérií čísel včetně pořízení výtisku výsledků.</a:t>
            </a:r>
          </a:p>
          <a:p>
            <a:endParaRPr lang="cs-CZ" dirty="0"/>
          </a:p>
        </p:txBody>
      </p:sp>
      <p:pic>
        <p:nvPicPr>
          <p:cNvPr id="5" name="Obrázek 4">
            <a:extLst>
              <a:ext uri="{FF2B5EF4-FFF2-40B4-BE49-F238E27FC236}">
                <a16:creationId xmlns:a16="http://schemas.microsoft.com/office/drawing/2014/main" id="{BF06F6F3-6575-4BBF-88AE-C2A1A97F6FB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1800" y="70040"/>
            <a:ext cx="2952328" cy="2173651"/>
          </a:xfrm>
          <a:prstGeom prst="rect">
            <a:avLst/>
          </a:prstGeom>
        </p:spPr>
      </p:pic>
      <p:pic>
        <p:nvPicPr>
          <p:cNvPr id="33" name="Picture 5155">
            <a:extLst>
              <a:ext uri="{FF2B5EF4-FFF2-40B4-BE49-F238E27FC236}">
                <a16:creationId xmlns:a16="http://schemas.microsoft.com/office/drawing/2014/main" id="{C4C2A1A9-6EA6-4397-A60A-4CBF0AD92549}"/>
              </a:ext>
            </a:extLst>
          </p:cNvPr>
          <p:cNvPicPr/>
          <p:nvPr/>
        </p:nvPicPr>
        <p:blipFill>
          <a:blip r:embed="rId3"/>
          <a:stretch>
            <a:fillRect/>
          </a:stretch>
        </p:blipFill>
        <p:spPr>
          <a:xfrm>
            <a:off x="5508105" y="1131589"/>
            <a:ext cx="3430193" cy="3941871"/>
          </a:xfrm>
          <a:prstGeom prst="rect">
            <a:avLst/>
          </a:prstGeom>
        </p:spPr>
      </p:pic>
    </p:spTree>
    <p:extLst>
      <p:ext uri="{BB962C8B-B14F-4D97-AF65-F5344CB8AC3E}">
        <p14:creationId xmlns:p14="http://schemas.microsoft.com/office/powerpoint/2010/main" val="36371764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B6A4069-00AC-4D98-9DBC-B966501FB3E9}"/>
              </a:ext>
            </a:extLst>
          </p:cNvPr>
          <p:cNvSpPr/>
          <p:nvPr/>
        </p:nvSpPr>
        <p:spPr>
          <a:xfrm>
            <a:off x="323528" y="483518"/>
            <a:ext cx="6462464" cy="4302588"/>
          </a:xfrm>
          <a:prstGeom prst="rect">
            <a:avLst/>
          </a:prstGeom>
        </p:spPr>
        <p:txBody>
          <a:bodyPr wrap="square">
            <a:spAutoFit/>
          </a:bodyPr>
          <a:lstStyle/>
          <a:p>
            <a:pPr marL="30480" indent="-6350">
              <a:lnSpc>
                <a:spcPct val="110000"/>
              </a:lnSpc>
              <a:spcAft>
                <a:spcPts val="25"/>
              </a:spcAft>
            </a:pPr>
            <a:r>
              <a:rPr lang="cs-CZ" b="1" dirty="0">
                <a:solidFill>
                  <a:srgbClr val="000000"/>
                </a:solidFill>
                <a:latin typeface="Times New Roman" panose="02020603050405020304" pitchFamily="18" charset="0"/>
                <a:ea typeface="Times New Roman" panose="02020603050405020304" pitchFamily="18" charset="0"/>
              </a:rPr>
              <a:t>1854 - </a:t>
            </a:r>
            <a:r>
              <a:rPr lang="cs-CZ" b="1" dirty="0" err="1">
                <a:solidFill>
                  <a:srgbClr val="000000"/>
                </a:solidFill>
                <a:latin typeface="Times New Roman" panose="02020603050405020304" pitchFamily="18" charset="0"/>
                <a:ea typeface="Times New Roman" panose="02020603050405020304" pitchFamily="18" charset="0"/>
              </a:rPr>
              <a:t>Booleova</a:t>
            </a:r>
            <a:r>
              <a:rPr lang="cs-CZ" b="1" dirty="0">
                <a:solidFill>
                  <a:srgbClr val="000000"/>
                </a:solidFill>
                <a:latin typeface="Times New Roman" panose="02020603050405020304" pitchFamily="18" charset="0"/>
                <a:ea typeface="Times New Roman" panose="02020603050405020304" pitchFamily="18" charset="0"/>
              </a:rPr>
              <a:t> algebra (George S. </a:t>
            </a:r>
            <a:r>
              <a:rPr lang="cs-CZ" b="1" dirty="0" err="1">
                <a:solidFill>
                  <a:srgbClr val="000000"/>
                </a:solidFill>
                <a:latin typeface="Times New Roman" panose="02020603050405020304" pitchFamily="18" charset="0"/>
                <a:ea typeface="Times New Roman" panose="02020603050405020304" pitchFamily="18" charset="0"/>
              </a:rPr>
              <a:t>Boole</a:t>
            </a:r>
            <a:r>
              <a:rPr lang="cs-CZ" b="1" dirty="0">
                <a:solidFill>
                  <a:srgbClr val="000000"/>
                </a:solidFill>
                <a:latin typeface="Times New Roman" panose="02020603050405020304" pitchFamily="18" charset="0"/>
                <a:ea typeface="Times New Roman" panose="02020603050405020304" pitchFamily="18" charset="0"/>
              </a:rPr>
              <a:t>) </a:t>
            </a:r>
          </a:p>
          <a:p>
            <a:pPr marL="30480" marR="719455" indent="-6350" algn="just">
              <a:lnSpc>
                <a:spcPct val="111000"/>
              </a:lnSpc>
              <a:spcAft>
                <a:spcPts val="25"/>
              </a:spcAft>
            </a:pPr>
            <a:r>
              <a:rPr lang="cs-CZ" dirty="0">
                <a:solidFill>
                  <a:srgbClr val="000000"/>
                </a:solidFill>
                <a:latin typeface="Times New Roman" panose="02020603050405020304" pitchFamily="18" charset="0"/>
                <a:ea typeface="Times New Roman" panose="02020603050405020304" pitchFamily="18" charset="0"/>
              </a:rPr>
              <a:t>V roce 1854 anglický logik George S. </a:t>
            </a:r>
            <a:r>
              <a:rPr lang="cs-CZ" dirty="0" err="1">
                <a:solidFill>
                  <a:srgbClr val="000000"/>
                </a:solidFill>
                <a:latin typeface="Times New Roman" panose="02020603050405020304" pitchFamily="18" charset="0"/>
                <a:ea typeface="Times New Roman" panose="02020603050405020304" pitchFamily="18" charset="0"/>
              </a:rPr>
              <a:t>Boole</a:t>
            </a:r>
            <a:r>
              <a:rPr lang="cs-CZ" dirty="0">
                <a:solidFill>
                  <a:srgbClr val="000000"/>
                </a:solidFill>
                <a:latin typeface="Times New Roman" panose="02020603050405020304" pitchFamily="18" charset="0"/>
                <a:ea typeface="Times New Roman" panose="02020603050405020304" pitchFamily="18" charset="0"/>
              </a:rPr>
              <a:t> (1815-1864) navrhl model matematické logiky, ve kterém vystačil jen se třemi základními operátory (and, </a:t>
            </a:r>
            <a:r>
              <a:rPr lang="cs-CZ" dirty="0" err="1">
                <a:solidFill>
                  <a:srgbClr val="000000"/>
                </a:solidFill>
                <a:latin typeface="Times New Roman" panose="02020603050405020304" pitchFamily="18" charset="0"/>
                <a:ea typeface="Times New Roman" panose="02020603050405020304" pitchFamily="18" charset="0"/>
              </a:rPr>
              <a:t>or</a:t>
            </a:r>
            <a:r>
              <a:rPr lang="cs-CZ" dirty="0">
                <a:solidFill>
                  <a:srgbClr val="000000"/>
                </a:solidFill>
                <a:latin typeface="Times New Roman" panose="02020603050405020304" pitchFamily="18" charset="0"/>
                <a:ea typeface="Times New Roman" panose="02020603050405020304" pitchFamily="18" charset="0"/>
              </a:rPr>
              <a:t> a not), a s jejich pomocí dokázal z jednotlivých výroků sestavovat složitější formule stejným způsobem, jakým se v matematice (konkrétně v algebře) sestavují matematické vzorečky. Svou logiku pak mohl formálně vybudovat jako algebru, které se dodnes říká </a:t>
            </a:r>
            <a:r>
              <a:rPr lang="cs-CZ" dirty="0" err="1">
                <a:solidFill>
                  <a:srgbClr val="000000"/>
                </a:solidFill>
                <a:latin typeface="Times New Roman" panose="02020603050405020304" pitchFamily="18" charset="0"/>
                <a:ea typeface="Times New Roman" panose="02020603050405020304" pitchFamily="18" charset="0"/>
              </a:rPr>
              <a:t>Booleova</a:t>
            </a:r>
            <a:r>
              <a:rPr lang="cs-CZ" dirty="0">
                <a:solidFill>
                  <a:srgbClr val="000000"/>
                </a:solidFill>
                <a:latin typeface="Times New Roman" panose="02020603050405020304" pitchFamily="18" charset="0"/>
                <a:ea typeface="Times New Roman" panose="02020603050405020304" pitchFamily="18" charset="0"/>
              </a:rPr>
              <a:t> algebra.  </a:t>
            </a:r>
          </a:p>
          <a:p>
            <a:pPr marL="30480" marR="719455" indent="-6350" algn="just">
              <a:lnSpc>
                <a:spcPct val="111000"/>
              </a:lnSpc>
              <a:spcAft>
                <a:spcPts val="25"/>
              </a:spcAft>
            </a:pPr>
            <a:r>
              <a:rPr lang="cs-CZ" dirty="0">
                <a:solidFill>
                  <a:srgbClr val="000000"/>
                </a:solidFill>
                <a:latin typeface="Times New Roman" panose="02020603050405020304" pitchFamily="18" charset="0"/>
                <a:ea typeface="Times New Roman" panose="02020603050405020304" pitchFamily="18" charset="0"/>
              </a:rPr>
              <a:t>Původně byla navržena pro obecný počet prvků, nejméně však jako dvouprvková.  </a:t>
            </a:r>
          </a:p>
          <a:p>
            <a:r>
              <a:rPr lang="cs-CZ" dirty="0" err="1">
                <a:solidFill>
                  <a:srgbClr val="000000"/>
                </a:solidFill>
                <a:latin typeface="Times New Roman" panose="02020603050405020304" pitchFamily="18" charset="0"/>
                <a:ea typeface="Times New Roman" panose="02020603050405020304" pitchFamily="18" charset="0"/>
              </a:rPr>
              <a:t>Booleovy</a:t>
            </a:r>
            <a:r>
              <a:rPr lang="cs-CZ" dirty="0">
                <a:solidFill>
                  <a:srgbClr val="000000"/>
                </a:solidFill>
                <a:latin typeface="Times New Roman" panose="02020603050405020304" pitchFamily="18" charset="0"/>
                <a:ea typeface="Times New Roman" panose="02020603050405020304" pitchFamily="18" charset="0"/>
              </a:rPr>
              <a:t> algebry využil William S. </a:t>
            </a:r>
            <a:r>
              <a:rPr lang="cs-CZ" dirty="0" err="1">
                <a:solidFill>
                  <a:srgbClr val="000000"/>
                </a:solidFill>
                <a:latin typeface="Times New Roman" panose="02020603050405020304" pitchFamily="18" charset="0"/>
                <a:ea typeface="Times New Roman" panose="02020603050405020304" pitchFamily="18" charset="0"/>
              </a:rPr>
              <a:t>Jevons</a:t>
            </a:r>
            <a:r>
              <a:rPr lang="cs-CZ" dirty="0">
                <a:solidFill>
                  <a:srgbClr val="000000"/>
                </a:solidFill>
                <a:latin typeface="Times New Roman" panose="02020603050405020304" pitchFamily="18" charset="0"/>
                <a:ea typeface="Times New Roman" panose="02020603050405020304" pitchFamily="18" charset="0"/>
              </a:rPr>
              <a:t> (1835-1882), který sestrojil mechanický stroj, provádějící logické operace právě na bázi </a:t>
            </a:r>
            <a:r>
              <a:rPr lang="cs-CZ" dirty="0" err="1">
                <a:solidFill>
                  <a:srgbClr val="000000"/>
                </a:solidFill>
                <a:latin typeface="Times New Roman" panose="02020603050405020304" pitchFamily="18" charset="0"/>
                <a:ea typeface="Times New Roman" panose="02020603050405020304" pitchFamily="18" charset="0"/>
              </a:rPr>
              <a:t>Booleovy</a:t>
            </a:r>
            <a:r>
              <a:rPr lang="cs-CZ" dirty="0">
                <a:solidFill>
                  <a:srgbClr val="000000"/>
                </a:solidFill>
                <a:latin typeface="Times New Roman" panose="02020603050405020304" pitchFamily="18" charset="0"/>
                <a:ea typeface="Times New Roman" panose="02020603050405020304" pitchFamily="18" charset="0"/>
              </a:rPr>
              <a:t> algebry</a:t>
            </a:r>
            <a:endParaRPr lang="cs-CZ" dirty="0"/>
          </a:p>
        </p:txBody>
      </p:sp>
      <p:pic>
        <p:nvPicPr>
          <p:cNvPr id="5" name="Picture 5659">
            <a:extLst>
              <a:ext uri="{FF2B5EF4-FFF2-40B4-BE49-F238E27FC236}">
                <a16:creationId xmlns:a16="http://schemas.microsoft.com/office/drawing/2014/main" id="{4CC257A8-AB81-472D-B7FC-7542748D6C7C}"/>
              </a:ext>
            </a:extLst>
          </p:cNvPr>
          <p:cNvPicPr/>
          <p:nvPr/>
        </p:nvPicPr>
        <p:blipFill>
          <a:blip r:embed="rId2"/>
          <a:stretch>
            <a:fillRect/>
          </a:stretch>
        </p:blipFill>
        <p:spPr>
          <a:xfrm>
            <a:off x="6372200" y="339155"/>
            <a:ext cx="2352675" cy="1162050"/>
          </a:xfrm>
          <a:prstGeom prst="rect">
            <a:avLst/>
          </a:prstGeom>
        </p:spPr>
      </p:pic>
      <p:pic>
        <p:nvPicPr>
          <p:cNvPr id="6" name="Picture 5792">
            <a:extLst>
              <a:ext uri="{FF2B5EF4-FFF2-40B4-BE49-F238E27FC236}">
                <a16:creationId xmlns:a16="http://schemas.microsoft.com/office/drawing/2014/main" id="{C5170BBE-0901-452F-AF78-E920076EAA90}"/>
              </a:ext>
            </a:extLst>
          </p:cNvPr>
          <p:cNvPicPr/>
          <p:nvPr/>
        </p:nvPicPr>
        <p:blipFill>
          <a:blip r:embed="rId3"/>
          <a:stretch>
            <a:fillRect/>
          </a:stretch>
        </p:blipFill>
        <p:spPr>
          <a:xfrm>
            <a:off x="6501663" y="1991130"/>
            <a:ext cx="2343150" cy="1152525"/>
          </a:xfrm>
          <a:prstGeom prst="rect">
            <a:avLst/>
          </a:prstGeom>
        </p:spPr>
      </p:pic>
      <p:pic>
        <p:nvPicPr>
          <p:cNvPr id="7" name="Picture 5794">
            <a:extLst>
              <a:ext uri="{FF2B5EF4-FFF2-40B4-BE49-F238E27FC236}">
                <a16:creationId xmlns:a16="http://schemas.microsoft.com/office/drawing/2014/main" id="{E4EC05F7-A0C6-4607-9A56-61E098DBED59}"/>
              </a:ext>
            </a:extLst>
          </p:cNvPr>
          <p:cNvPicPr/>
          <p:nvPr/>
        </p:nvPicPr>
        <p:blipFill>
          <a:blip r:embed="rId4"/>
          <a:stretch>
            <a:fillRect/>
          </a:stretch>
        </p:blipFill>
        <p:spPr>
          <a:xfrm>
            <a:off x="6934522" y="3637113"/>
            <a:ext cx="1885950" cy="876300"/>
          </a:xfrm>
          <a:prstGeom prst="rect">
            <a:avLst/>
          </a:prstGeom>
        </p:spPr>
      </p:pic>
    </p:spTree>
    <p:extLst>
      <p:ext uri="{BB962C8B-B14F-4D97-AF65-F5344CB8AC3E}">
        <p14:creationId xmlns:p14="http://schemas.microsoft.com/office/powerpoint/2010/main" val="32711012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3F4EDA4F-40B1-45DA-AF7C-997A370263AF}"/>
              </a:ext>
            </a:extLst>
          </p:cNvPr>
          <p:cNvSpPr/>
          <p:nvPr/>
        </p:nvSpPr>
        <p:spPr>
          <a:xfrm>
            <a:off x="539552" y="555526"/>
            <a:ext cx="4032448" cy="3755323"/>
          </a:xfrm>
          <a:prstGeom prst="rect">
            <a:avLst/>
          </a:prstGeom>
        </p:spPr>
        <p:txBody>
          <a:bodyPr wrap="square">
            <a:spAutoFit/>
          </a:bodyPr>
          <a:lstStyle/>
          <a:p>
            <a:pPr marL="24130" indent="-6350">
              <a:lnSpc>
                <a:spcPct val="107000"/>
              </a:lnSpc>
              <a:spcAft>
                <a:spcPts val="115"/>
              </a:spcAft>
            </a:pPr>
            <a:r>
              <a:rPr lang="cs-CZ" dirty="0">
                <a:solidFill>
                  <a:srgbClr val="000000"/>
                </a:solidFill>
                <a:latin typeface="Times New Roman" panose="02020603050405020304" pitchFamily="18" charset="0"/>
                <a:ea typeface="Times New Roman" panose="02020603050405020304" pitchFamily="18" charset="0"/>
              </a:rPr>
              <a:t> </a:t>
            </a:r>
          </a:p>
          <a:p>
            <a:pPr marL="30480" indent="-6350">
              <a:lnSpc>
                <a:spcPct val="110000"/>
              </a:lnSpc>
              <a:spcAft>
                <a:spcPts val="25"/>
              </a:spcAft>
            </a:pPr>
            <a:r>
              <a:rPr lang="cs-CZ" b="1" dirty="0">
                <a:solidFill>
                  <a:srgbClr val="000000"/>
                </a:solidFill>
                <a:latin typeface="Times New Roman" panose="02020603050405020304" pitchFamily="18" charset="0"/>
                <a:ea typeface="Times New Roman" panose="02020603050405020304" pitchFamily="18" charset="0"/>
              </a:rPr>
              <a:t>1936 - abstraktní model počítače</a:t>
            </a:r>
          </a:p>
          <a:p>
            <a:pPr marL="30480" indent="-6350">
              <a:lnSpc>
                <a:spcPct val="110000"/>
              </a:lnSpc>
              <a:spcAft>
                <a:spcPts val="25"/>
              </a:spcAft>
            </a:pPr>
            <a:r>
              <a:rPr lang="cs-CZ" b="1" dirty="0">
                <a:solidFill>
                  <a:srgbClr val="000000"/>
                </a:solidFill>
                <a:latin typeface="Times New Roman" panose="02020603050405020304" pitchFamily="18" charset="0"/>
                <a:ea typeface="Times New Roman" panose="02020603050405020304" pitchFamily="18" charset="0"/>
              </a:rPr>
              <a:t>(Alan </a:t>
            </a:r>
            <a:r>
              <a:rPr lang="cs-CZ" b="1" dirty="0" err="1">
                <a:solidFill>
                  <a:srgbClr val="000000"/>
                </a:solidFill>
                <a:latin typeface="Times New Roman" panose="02020603050405020304" pitchFamily="18" charset="0"/>
                <a:ea typeface="Times New Roman" panose="02020603050405020304" pitchFamily="18" charset="0"/>
              </a:rPr>
              <a:t>Turing</a:t>
            </a:r>
            <a:r>
              <a:rPr lang="cs-CZ" b="1" dirty="0">
                <a:solidFill>
                  <a:srgbClr val="000000"/>
                </a:solidFill>
                <a:latin typeface="Times New Roman" panose="02020603050405020304" pitchFamily="18" charset="0"/>
                <a:ea typeface="Times New Roman" panose="02020603050405020304" pitchFamily="18" charset="0"/>
              </a:rPr>
              <a:t>) </a:t>
            </a:r>
          </a:p>
          <a:p>
            <a:pPr marL="30480" marR="719455" indent="-6350" algn="just">
              <a:lnSpc>
                <a:spcPct val="111000"/>
              </a:lnSpc>
              <a:spcAft>
                <a:spcPts val="25"/>
              </a:spcAft>
            </a:pPr>
            <a:r>
              <a:rPr lang="cs-CZ" dirty="0">
                <a:solidFill>
                  <a:srgbClr val="000000"/>
                </a:solidFill>
                <a:latin typeface="Times New Roman" panose="02020603050405020304" pitchFamily="18" charset="0"/>
                <a:ea typeface="Times New Roman" panose="02020603050405020304" pitchFamily="18" charset="0"/>
              </a:rPr>
              <a:t>V roce 1936 definuje anglický matematik Alan </a:t>
            </a:r>
            <a:r>
              <a:rPr lang="cs-CZ" dirty="0" err="1">
                <a:solidFill>
                  <a:srgbClr val="000000"/>
                </a:solidFill>
                <a:latin typeface="Times New Roman" panose="02020603050405020304" pitchFamily="18" charset="0"/>
                <a:ea typeface="Times New Roman" panose="02020603050405020304" pitchFamily="18" charset="0"/>
              </a:rPr>
              <a:t>Mathison</a:t>
            </a:r>
            <a:r>
              <a:rPr lang="cs-CZ" dirty="0">
                <a:solidFill>
                  <a:srgbClr val="000000"/>
                </a:solidFill>
                <a:latin typeface="Times New Roman" panose="02020603050405020304" pitchFamily="18" charset="0"/>
                <a:ea typeface="Times New Roman" panose="02020603050405020304" pitchFamily="18" charset="0"/>
              </a:rPr>
              <a:t> </a:t>
            </a:r>
            <a:r>
              <a:rPr lang="cs-CZ" dirty="0" err="1">
                <a:solidFill>
                  <a:srgbClr val="000000"/>
                </a:solidFill>
                <a:latin typeface="Times New Roman" panose="02020603050405020304" pitchFamily="18" charset="0"/>
                <a:ea typeface="Times New Roman" panose="02020603050405020304" pitchFamily="18" charset="0"/>
              </a:rPr>
              <a:t>Turing</a:t>
            </a:r>
            <a:r>
              <a:rPr lang="cs-CZ" dirty="0">
                <a:solidFill>
                  <a:srgbClr val="000000"/>
                </a:solidFill>
                <a:latin typeface="Times New Roman" panose="02020603050405020304" pitchFamily="18" charset="0"/>
                <a:ea typeface="Times New Roman" panose="02020603050405020304" pitchFamily="18" charset="0"/>
              </a:rPr>
              <a:t> (1912-1954) abstraktní model číslicového počítače - tzv. </a:t>
            </a:r>
            <a:r>
              <a:rPr lang="cs-CZ" dirty="0" err="1">
                <a:solidFill>
                  <a:srgbClr val="000000"/>
                </a:solidFill>
                <a:latin typeface="Times New Roman" panose="02020603050405020304" pitchFamily="18" charset="0"/>
                <a:ea typeface="Times New Roman" panose="02020603050405020304" pitchFamily="18" charset="0"/>
              </a:rPr>
              <a:t>Turingův</a:t>
            </a:r>
            <a:r>
              <a:rPr lang="cs-CZ" dirty="0">
                <a:solidFill>
                  <a:srgbClr val="000000"/>
                </a:solidFill>
                <a:latin typeface="Times New Roman" panose="02020603050405020304" pitchFamily="18" charset="0"/>
                <a:ea typeface="Times New Roman" panose="02020603050405020304" pitchFamily="18" charset="0"/>
              </a:rPr>
              <a:t> stroj. Tím poskytuje základní teoretický aparát pro vědeckou disciplínu - teoretickou informatiku (</a:t>
            </a:r>
            <a:r>
              <a:rPr lang="cs-CZ" dirty="0" err="1">
                <a:solidFill>
                  <a:srgbClr val="000000"/>
                </a:solidFill>
                <a:latin typeface="Times New Roman" panose="02020603050405020304" pitchFamily="18" charset="0"/>
                <a:ea typeface="Times New Roman" panose="02020603050405020304" pitchFamily="18" charset="0"/>
              </a:rPr>
              <a:t>theoretical</a:t>
            </a:r>
            <a:r>
              <a:rPr lang="cs-CZ" dirty="0">
                <a:solidFill>
                  <a:srgbClr val="000000"/>
                </a:solidFill>
                <a:latin typeface="Times New Roman" panose="02020603050405020304" pitchFamily="18" charset="0"/>
                <a:ea typeface="Times New Roman" panose="02020603050405020304" pitchFamily="18" charset="0"/>
              </a:rPr>
              <a:t> </a:t>
            </a:r>
            <a:r>
              <a:rPr lang="cs-CZ" dirty="0" err="1">
                <a:solidFill>
                  <a:srgbClr val="000000"/>
                </a:solidFill>
                <a:latin typeface="Times New Roman" panose="02020603050405020304" pitchFamily="18" charset="0"/>
                <a:ea typeface="Times New Roman" panose="02020603050405020304" pitchFamily="18" charset="0"/>
              </a:rPr>
              <a:t>computer</a:t>
            </a:r>
            <a:r>
              <a:rPr lang="cs-CZ" dirty="0">
                <a:solidFill>
                  <a:srgbClr val="000000"/>
                </a:solidFill>
                <a:latin typeface="Times New Roman" panose="02020603050405020304" pitchFamily="18" charset="0"/>
                <a:ea typeface="Times New Roman" panose="02020603050405020304" pitchFamily="18" charset="0"/>
              </a:rPr>
              <a:t> science).  </a:t>
            </a:r>
          </a:p>
        </p:txBody>
      </p:sp>
      <p:sp>
        <p:nvSpPr>
          <p:cNvPr id="3" name="Obdélník 2">
            <a:extLst>
              <a:ext uri="{FF2B5EF4-FFF2-40B4-BE49-F238E27FC236}">
                <a16:creationId xmlns:a16="http://schemas.microsoft.com/office/drawing/2014/main" id="{8BA68C43-65F0-4E19-B68A-6924C26FCC3A}"/>
              </a:ext>
            </a:extLst>
          </p:cNvPr>
          <p:cNvSpPr/>
          <p:nvPr/>
        </p:nvSpPr>
        <p:spPr>
          <a:xfrm>
            <a:off x="4224537" y="602978"/>
            <a:ext cx="4235895" cy="2062103"/>
          </a:xfrm>
          <a:prstGeom prst="rect">
            <a:avLst/>
          </a:prstGeom>
        </p:spPr>
        <p:txBody>
          <a:bodyPr wrap="square">
            <a:spAutoFit/>
          </a:bodyPr>
          <a:lstStyle/>
          <a:p>
            <a:pPr algn="just"/>
            <a:r>
              <a:rPr lang="cs-CZ" sz="1600" b="1" dirty="0" err="1"/>
              <a:t>Turingův</a:t>
            </a:r>
            <a:r>
              <a:rPr lang="cs-CZ" sz="1600" b="1" dirty="0"/>
              <a:t> stroj </a:t>
            </a:r>
            <a:r>
              <a:rPr lang="cs-CZ" sz="1600" dirty="0"/>
              <a:t>(TS) je teoretický model počítače popsaný matematikem Alanem </a:t>
            </a:r>
            <a:r>
              <a:rPr lang="cs-CZ" sz="1600" dirty="0" err="1"/>
              <a:t>Turingem</a:t>
            </a:r>
            <a:r>
              <a:rPr lang="cs-CZ" sz="1600" dirty="0"/>
              <a:t>. Skládá se z procesorové jednotky, tvořené konečným automatem, programu ve tvaru pravidel přechodové funkce a </a:t>
            </a:r>
            <a:r>
              <a:rPr lang="cs-CZ" sz="1600" dirty="0" err="1"/>
              <a:t>pravostranně</a:t>
            </a:r>
            <a:r>
              <a:rPr lang="cs-CZ" sz="1600" dirty="0"/>
              <a:t> nekonečné pásky pro zápis mezivýsledků. Využívá se pro modelování algoritmů v teorii vyčíslitelnosti.</a:t>
            </a:r>
          </a:p>
          <a:p>
            <a:pPr algn="just"/>
            <a:endParaRPr lang="cs-CZ" sz="1600" dirty="0"/>
          </a:p>
        </p:txBody>
      </p:sp>
      <p:sp>
        <p:nvSpPr>
          <p:cNvPr id="4" name="Obdélník 3">
            <a:extLst>
              <a:ext uri="{FF2B5EF4-FFF2-40B4-BE49-F238E27FC236}">
                <a16:creationId xmlns:a16="http://schemas.microsoft.com/office/drawing/2014/main" id="{5C4096BE-5423-46F6-9F6A-B100F279DB27}"/>
              </a:ext>
            </a:extLst>
          </p:cNvPr>
          <p:cNvSpPr/>
          <p:nvPr/>
        </p:nvSpPr>
        <p:spPr>
          <a:xfrm>
            <a:off x="4224537" y="2745381"/>
            <a:ext cx="4379911" cy="1569660"/>
          </a:xfrm>
          <a:prstGeom prst="rect">
            <a:avLst/>
          </a:prstGeom>
        </p:spPr>
        <p:txBody>
          <a:bodyPr wrap="square">
            <a:spAutoFit/>
          </a:bodyPr>
          <a:lstStyle/>
          <a:p>
            <a:pPr algn="just"/>
            <a:r>
              <a:rPr lang="cs-CZ" sz="1600" b="1" dirty="0"/>
              <a:t>Konečný automat</a:t>
            </a:r>
            <a:r>
              <a:rPr lang="cs-CZ" sz="1600" dirty="0"/>
              <a:t> </a:t>
            </a:r>
            <a:r>
              <a:rPr lang="cs-CZ" sz="1600" b="1" dirty="0"/>
              <a:t>p</a:t>
            </a:r>
            <a:r>
              <a:rPr lang="cs-CZ" sz="1600" dirty="0"/>
              <a:t>opisuje velice jednoduchý počítač, který může být v jednom z několika stavů, mezi kterými přechází na základě symbolů, které čte ze vstupu. Množina stavů je konečná, konečný automat nemá žádnou další paměť, kromě informace o aktuálním stavu.</a:t>
            </a:r>
          </a:p>
        </p:txBody>
      </p:sp>
    </p:spTree>
    <p:extLst>
      <p:ext uri="{BB962C8B-B14F-4D97-AF65-F5344CB8AC3E}">
        <p14:creationId xmlns:p14="http://schemas.microsoft.com/office/powerpoint/2010/main" val="3673641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délník 2">
            <a:extLst>
              <a:ext uri="{FF2B5EF4-FFF2-40B4-BE49-F238E27FC236}">
                <a16:creationId xmlns:a16="http://schemas.microsoft.com/office/drawing/2014/main" id="{4BB8E883-7B4E-4833-B893-E62128CAE37B}"/>
              </a:ext>
            </a:extLst>
          </p:cNvPr>
          <p:cNvSpPr/>
          <p:nvPr/>
        </p:nvSpPr>
        <p:spPr>
          <a:xfrm>
            <a:off x="34347" y="172909"/>
            <a:ext cx="8784976" cy="4970591"/>
          </a:xfrm>
          <a:prstGeom prst="rect">
            <a:avLst/>
          </a:prstGeom>
        </p:spPr>
        <p:txBody>
          <a:bodyPr wrap="square">
            <a:spAutoFit/>
          </a:bodyPr>
          <a:lstStyle/>
          <a:p>
            <a:pPr>
              <a:spcAft>
                <a:spcPts val="600"/>
              </a:spcAft>
            </a:pPr>
            <a:r>
              <a:rPr lang="cs-CZ" sz="1600" b="1" dirty="0"/>
              <a:t>Von Neumann definoval základní principy: </a:t>
            </a:r>
          </a:p>
          <a:p>
            <a:pPr>
              <a:spcAft>
                <a:spcPts val="600"/>
              </a:spcAft>
            </a:pPr>
            <a:r>
              <a:rPr lang="cs-CZ" sz="1600" dirty="0"/>
              <a:t> </a:t>
            </a:r>
          </a:p>
          <a:p>
            <a:pPr indent="-285750">
              <a:spcAft>
                <a:spcPts val="600"/>
              </a:spcAft>
              <a:buFont typeface="Arial" panose="020B0604020202020204" pitchFamily="34" charset="0"/>
              <a:buChar char="•"/>
            </a:pPr>
            <a:r>
              <a:rPr lang="cs-CZ" sz="1600" dirty="0"/>
              <a:t>Struktura je nezávislá od zpracovávaných problémů, na řešení problému se musí zvenčí zavést návod na zpracování, program a musí se uložit do paměti, bez tohoto programu není stroj schopen práce. </a:t>
            </a:r>
          </a:p>
          <a:p>
            <a:pPr indent="-285750">
              <a:spcAft>
                <a:spcPts val="600"/>
              </a:spcAft>
              <a:buFont typeface="Arial" panose="020B0604020202020204" pitchFamily="34" charset="0"/>
              <a:buChar char="•"/>
            </a:pPr>
            <a:r>
              <a:rPr lang="cs-CZ" sz="1600" dirty="0"/>
              <a:t>Programy, data, mezivýsledky a konečné výsledky se ukládají do téže paměti. </a:t>
            </a:r>
          </a:p>
          <a:p>
            <a:pPr indent="-285750">
              <a:spcAft>
                <a:spcPts val="600"/>
              </a:spcAft>
              <a:buFont typeface="Arial" panose="020B0604020202020204" pitchFamily="34" charset="0"/>
              <a:buChar char="•"/>
            </a:pPr>
            <a:r>
              <a:rPr lang="cs-CZ" sz="1600" dirty="0"/>
              <a:t>Paměť je rozdělená na stejně velké buňky, které jsou průběžně očíslované, přes číslo buňky (její adresu) se dá přečíst nebo změnit obsah buňky. (přímé adresování - v libovolném okamžiku přístupná kterákoliv buňka paměti) </a:t>
            </a:r>
          </a:p>
          <a:p>
            <a:pPr indent="-285750">
              <a:spcAft>
                <a:spcPts val="600"/>
              </a:spcAft>
              <a:buFont typeface="Arial" panose="020B0604020202020204" pitchFamily="34" charset="0"/>
              <a:buChar char="•"/>
            </a:pPr>
            <a:r>
              <a:rPr lang="cs-CZ" sz="1600" dirty="0"/>
              <a:t>Po sobě jdoucí instrukce programu se uloží do paměťových buněk jdoucích po sobě, přístup k následující instrukci se uskuteční z řídící jednotky zvýšením instrukční adresy o 1. </a:t>
            </a:r>
          </a:p>
          <a:p>
            <a:pPr indent="-285750">
              <a:spcAft>
                <a:spcPts val="600"/>
              </a:spcAft>
              <a:buFont typeface="Arial" panose="020B0604020202020204" pitchFamily="34" charset="0"/>
              <a:buChar char="•"/>
            </a:pPr>
            <a:r>
              <a:rPr lang="cs-CZ" sz="1600" dirty="0"/>
              <a:t>Instrukcemi skoku se dá odklonit zpracování instrukcí od uloženého pořadí. </a:t>
            </a:r>
          </a:p>
          <a:p>
            <a:pPr indent="-285750">
              <a:spcAft>
                <a:spcPts val="600"/>
              </a:spcAft>
              <a:buFont typeface="Arial" panose="020B0604020202020204" pitchFamily="34" charset="0"/>
              <a:buChar char="•"/>
            </a:pPr>
            <a:r>
              <a:rPr lang="cs-CZ" sz="1600" dirty="0"/>
              <a:t>Všechna data (instrukce, adresy,…) jsou binárně kódované, správné dekódování zabezpečuje řídící jednotka. </a:t>
            </a:r>
          </a:p>
          <a:p>
            <a:pPr indent="-285750">
              <a:spcAft>
                <a:spcPts val="600"/>
              </a:spcAft>
              <a:buFont typeface="Arial" panose="020B0604020202020204" pitchFamily="34" charset="0"/>
              <a:buChar char="•"/>
            </a:pPr>
            <a:r>
              <a:rPr lang="cs-CZ" sz="1600" dirty="0"/>
              <a:t>Existují základní aritmetické instrukce (sčítání, násobení, ukládání konstant,…) a logické instrukce (porovnání, not, and, </a:t>
            </a:r>
            <a:r>
              <a:rPr lang="cs-CZ" sz="1600" dirty="0" err="1"/>
              <a:t>or</a:t>
            </a:r>
            <a:r>
              <a:rPr lang="cs-CZ" sz="1600" dirty="0"/>
              <a:t>,…), instrukce přenosu (paměť -  řídící jednotka - vstup/výstup), podmíněné skoky, ostatní (posunutí, přerušení, čekání,…).  </a:t>
            </a:r>
          </a:p>
          <a:p>
            <a:pPr indent="-285750">
              <a:spcAft>
                <a:spcPts val="600"/>
              </a:spcAft>
              <a:buFont typeface="Arial" panose="020B0604020202020204" pitchFamily="34" charset="0"/>
              <a:buChar char="•"/>
            </a:pPr>
            <a:r>
              <a:rPr lang="cs-CZ" sz="1600" dirty="0"/>
              <a:t>Binární soustava pro reprezentaci dat, instrukcí i řídících signálů. </a:t>
            </a:r>
          </a:p>
        </p:txBody>
      </p:sp>
    </p:spTree>
    <p:extLst>
      <p:ext uri="{BB962C8B-B14F-4D97-AF65-F5344CB8AC3E}">
        <p14:creationId xmlns:p14="http://schemas.microsoft.com/office/powerpoint/2010/main" val="3145302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7164">
            <a:extLst>
              <a:ext uri="{FF2B5EF4-FFF2-40B4-BE49-F238E27FC236}">
                <a16:creationId xmlns:a16="http://schemas.microsoft.com/office/drawing/2014/main" id="{CAA68D05-E308-4F1F-983E-204683D23DA6}"/>
              </a:ext>
            </a:extLst>
          </p:cNvPr>
          <p:cNvPicPr/>
          <p:nvPr/>
        </p:nvPicPr>
        <p:blipFill>
          <a:blip r:embed="rId2"/>
          <a:stretch>
            <a:fillRect/>
          </a:stretch>
        </p:blipFill>
        <p:spPr>
          <a:xfrm>
            <a:off x="1331640" y="483518"/>
            <a:ext cx="6480720" cy="4464496"/>
          </a:xfrm>
          <a:prstGeom prst="rect">
            <a:avLst/>
          </a:prstGeom>
        </p:spPr>
      </p:pic>
    </p:spTree>
    <p:extLst>
      <p:ext uri="{BB962C8B-B14F-4D97-AF65-F5344CB8AC3E}">
        <p14:creationId xmlns:p14="http://schemas.microsoft.com/office/powerpoint/2010/main" val="31798574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6252" y="103591"/>
            <a:ext cx="4394915" cy="4878825"/>
          </a:xfrm>
        </p:spPr>
        <p:txBody>
          <a:bodyPr>
            <a:noAutofit/>
          </a:bodyPr>
          <a:lstStyle/>
          <a:p>
            <a:pPr>
              <a:spcBef>
                <a:spcPts val="300"/>
              </a:spcBef>
            </a:pPr>
            <a:r>
              <a:rPr lang="cs-CZ" sz="1725" dirty="0"/>
              <a:t>Operační paměť: slouží k uchování zpracovávaného programu, zpracovávaných dat a výsledků výpočtu </a:t>
            </a:r>
          </a:p>
          <a:p>
            <a:pPr>
              <a:spcBef>
                <a:spcPts val="300"/>
              </a:spcBef>
            </a:pPr>
            <a:r>
              <a:rPr lang="cs-CZ" sz="1725" dirty="0"/>
              <a:t>ALU - </a:t>
            </a:r>
            <a:r>
              <a:rPr lang="cs-CZ" sz="1725" dirty="0" err="1"/>
              <a:t>Arithmetic-logic</a:t>
            </a:r>
            <a:r>
              <a:rPr lang="cs-CZ" sz="1725" dirty="0"/>
              <a:t> Unit (aritmetickologická jednotka): jednotka provádějící veškeré aritmetické výpočty a logické operace. Obsahuje sčítačky, násobičky (pro aritmetické výpočty) a komparátory (pro porovnávání) </a:t>
            </a:r>
          </a:p>
          <a:p>
            <a:pPr>
              <a:spcBef>
                <a:spcPts val="300"/>
              </a:spcBef>
            </a:pPr>
            <a:r>
              <a:rPr lang="cs-CZ" sz="1725" dirty="0"/>
              <a:t>Řadič: řídící jednotka, která řídí činnost všech částí počítače. Toto řízení je prováděno pomocí řídících signálů, které jsou zasílány jednotlivým modulům. Reakce na řídící signály, stavy jednotlivých modulů jsou naopak zasílány zpět řadiči pomocí stavových hlášení </a:t>
            </a:r>
          </a:p>
          <a:p>
            <a:pPr>
              <a:spcBef>
                <a:spcPts val="300"/>
              </a:spcBef>
            </a:pPr>
            <a:r>
              <a:rPr lang="cs-CZ" sz="1725" dirty="0"/>
              <a:t>Vstupní zařízení: zařízení určená pro vstup programu a dat. </a:t>
            </a:r>
          </a:p>
          <a:p>
            <a:pPr>
              <a:spcBef>
                <a:spcPts val="300"/>
              </a:spcBef>
            </a:pPr>
            <a:r>
              <a:rPr lang="cs-CZ" sz="1725" dirty="0"/>
              <a:t>Výstupní zařízení: zařízení určená pro výstup výsledků, které program zpracoval </a:t>
            </a:r>
          </a:p>
        </p:txBody>
      </p:sp>
      <p:sp>
        <p:nvSpPr>
          <p:cNvPr id="5" name="Zástupný symbol pro obsah 2"/>
          <p:cNvSpPr txBox="1">
            <a:spLocks/>
          </p:cNvSpPr>
          <p:nvPr/>
        </p:nvSpPr>
        <p:spPr>
          <a:xfrm>
            <a:off x="4501167" y="124692"/>
            <a:ext cx="4394915" cy="4660616"/>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cs-CZ" sz="1400" dirty="0"/>
              <a:t>1. Do operační paměti se pomocí vstupních zařízení přes ALU umístí program, který bude provádět výpočet. </a:t>
            </a:r>
          </a:p>
          <a:p>
            <a:pPr>
              <a:spcBef>
                <a:spcPts val="300"/>
              </a:spcBef>
            </a:pPr>
            <a:r>
              <a:rPr lang="cs-CZ" sz="1400" dirty="0"/>
              <a:t>2. Stejným způsobem se do operační paměti umístí data, která bude program zpracovávat </a:t>
            </a:r>
          </a:p>
          <a:p>
            <a:pPr>
              <a:spcBef>
                <a:spcPts val="300"/>
              </a:spcBef>
            </a:pPr>
            <a:r>
              <a:rPr lang="cs-CZ" sz="1400" dirty="0"/>
              <a:t>3. Proběhne vlastní výpočet, jehož jednotlivé kroky provádí ALU. Tato jednotka je v průběhu výpočtu spolu s ostatními moduly řízena řadičem počítače. Mezivýsledky výpočtu jsou ukládány do operační paměti. </a:t>
            </a:r>
          </a:p>
          <a:p>
            <a:pPr>
              <a:spcBef>
                <a:spcPts val="300"/>
              </a:spcBef>
            </a:pPr>
            <a:r>
              <a:rPr lang="cs-CZ" sz="1400" dirty="0"/>
              <a:t>4. Po skončení výpočtu jsou výsledky poslány přes ALU na výstupní zařízení. Jednotlivé části jsou společně propojeny sběrnicí </a:t>
            </a:r>
          </a:p>
        </p:txBody>
      </p:sp>
      <p:pic>
        <p:nvPicPr>
          <p:cNvPr id="7" name="Obrázek 6"/>
          <p:cNvPicPr>
            <a:picLocks noChangeAspect="1"/>
          </p:cNvPicPr>
          <p:nvPr/>
        </p:nvPicPr>
        <p:blipFill>
          <a:blip r:embed="rId3"/>
          <a:stretch>
            <a:fillRect/>
          </a:stretch>
        </p:blipFill>
        <p:spPr>
          <a:xfrm>
            <a:off x="5148064" y="2682921"/>
            <a:ext cx="3456384" cy="2299495"/>
          </a:xfrm>
          <a:prstGeom prst="rect">
            <a:avLst/>
          </a:prstGeom>
        </p:spPr>
      </p:pic>
    </p:spTree>
    <p:extLst>
      <p:ext uri="{BB962C8B-B14F-4D97-AF65-F5344CB8AC3E}">
        <p14:creationId xmlns:p14="http://schemas.microsoft.com/office/powerpoint/2010/main" val="1605936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0929">
            <a:extLst>
              <a:ext uri="{FF2B5EF4-FFF2-40B4-BE49-F238E27FC236}">
                <a16:creationId xmlns:a16="http://schemas.microsoft.com/office/drawing/2014/main" id="{C7AD4367-340B-46AA-9C77-94855705A1B8}"/>
              </a:ext>
            </a:extLst>
          </p:cNvPr>
          <p:cNvGrpSpPr/>
          <p:nvPr/>
        </p:nvGrpSpPr>
        <p:grpSpPr>
          <a:xfrm>
            <a:off x="4847337" y="430599"/>
            <a:ext cx="4104456" cy="2016224"/>
            <a:chOff x="0" y="0"/>
            <a:chExt cx="4991100" cy="2169359"/>
          </a:xfrm>
        </p:grpSpPr>
        <p:sp>
          <p:nvSpPr>
            <p:cNvPr id="3" name="Rectangle 7202">
              <a:extLst>
                <a:ext uri="{FF2B5EF4-FFF2-40B4-BE49-F238E27FC236}">
                  <a16:creationId xmlns:a16="http://schemas.microsoft.com/office/drawing/2014/main" id="{AAEAE31A-F5CA-4FD5-986E-0BD082A6AC85}"/>
                </a:ext>
              </a:extLst>
            </p:cNvPr>
            <p:cNvSpPr/>
            <p:nvPr/>
          </p:nvSpPr>
          <p:spPr>
            <a:xfrm>
              <a:off x="2667" y="179806"/>
              <a:ext cx="50673" cy="224380"/>
            </a:xfrm>
            <a:prstGeom prst="rect">
              <a:avLst/>
            </a:prstGeom>
            <a:ln>
              <a:noFill/>
            </a:ln>
          </p:spPr>
          <p:txBody>
            <a:bodyPr vert="horz" lIns="0" tIns="0" rIns="0" bIns="0" rtlCol="0">
              <a:noAutofit/>
            </a:bodyPr>
            <a:lstStyle/>
            <a:p>
              <a:pPr marL="287020" indent="-6350" algn="l">
                <a:lnSpc>
                  <a:spcPct val="107000"/>
                </a:lnSpc>
                <a:spcAft>
                  <a:spcPts val="800"/>
                </a:spcAft>
              </a:pPr>
              <a:r>
                <a:rPr lang="cs-CZ" sz="1200">
                  <a:solidFill>
                    <a:srgbClr val="000000"/>
                  </a:solidFill>
                  <a:effectLst/>
                  <a:latin typeface="Times New Roman" panose="02020603050405020304" pitchFamily="18" charset="0"/>
                  <a:ea typeface="Times New Roman" panose="02020603050405020304" pitchFamily="18" charset="0"/>
                </a:rPr>
                <a:t> </a:t>
              </a:r>
              <a:endParaRPr lang="cs-CZ" sz="1100">
                <a:solidFill>
                  <a:srgbClr val="000000"/>
                </a:solidFill>
                <a:effectLst/>
                <a:latin typeface="Times New Roman" panose="02020603050405020304" pitchFamily="18" charset="0"/>
                <a:ea typeface="Times New Roman" panose="02020603050405020304" pitchFamily="18" charset="0"/>
              </a:endParaRPr>
            </a:p>
          </p:txBody>
        </p:sp>
        <p:sp>
          <p:nvSpPr>
            <p:cNvPr id="4" name="Rectangle 7203">
              <a:extLst>
                <a:ext uri="{FF2B5EF4-FFF2-40B4-BE49-F238E27FC236}">
                  <a16:creationId xmlns:a16="http://schemas.microsoft.com/office/drawing/2014/main" id="{72A2B75C-3935-41F8-81FA-9E6764E375B8}"/>
                </a:ext>
              </a:extLst>
            </p:cNvPr>
            <p:cNvSpPr/>
            <p:nvPr/>
          </p:nvSpPr>
          <p:spPr>
            <a:xfrm>
              <a:off x="2667" y="531851"/>
              <a:ext cx="50673" cy="224380"/>
            </a:xfrm>
            <a:prstGeom prst="rect">
              <a:avLst/>
            </a:prstGeom>
            <a:ln>
              <a:noFill/>
            </a:ln>
          </p:spPr>
          <p:txBody>
            <a:bodyPr vert="horz" lIns="0" tIns="0" rIns="0" bIns="0" rtlCol="0">
              <a:noAutofit/>
            </a:bodyPr>
            <a:lstStyle/>
            <a:p>
              <a:pPr marL="287020" indent="-6350" algn="l">
                <a:lnSpc>
                  <a:spcPct val="107000"/>
                </a:lnSpc>
                <a:spcAft>
                  <a:spcPts val="800"/>
                </a:spcAft>
              </a:pPr>
              <a:r>
                <a:rPr lang="cs-CZ" sz="1200">
                  <a:solidFill>
                    <a:srgbClr val="000000"/>
                  </a:solidFill>
                  <a:effectLst/>
                  <a:latin typeface="Times New Roman" panose="02020603050405020304" pitchFamily="18" charset="0"/>
                  <a:ea typeface="Times New Roman" panose="02020603050405020304" pitchFamily="18" charset="0"/>
                </a:rPr>
                <a:t> </a:t>
              </a:r>
              <a:endParaRPr lang="cs-CZ" sz="1100">
                <a:solidFill>
                  <a:srgbClr val="000000"/>
                </a:solidFill>
                <a:effectLst/>
                <a:latin typeface="Times New Roman" panose="02020603050405020304" pitchFamily="18" charset="0"/>
                <a:ea typeface="Times New Roman" panose="02020603050405020304" pitchFamily="18" charset="0"/>
              </a:endParaRPr>
            </a:p>
          </p:txBody>
        </p:sp>
        <p:sp>
          <p:nvSpPr>
            <p:cNvPr id="5" name="Rectangle 7204">
              <a:extLst>
                <a:ext uri="{FF2B5EF4-FFF2-40B4-BE49-F238E27FC236}">
                  <a16:creationId xmlns:a16="http://schemas.microsoft.com/office/drawing/2014/main" id="{6861E14D-BF75-4AB3-8BC1-2C1035D85961}"/>
                </a:ext>
              </a:extLst>
            </p:cNvPr>
            <p:cNvSpPr/>
            <p:nvPr/>
          </p:nvSpPr>
          <p:spPr>
            <a:xfrm>
              <a:off x="2667" y="885418"/>
              <a:ext cx="50673" cy="224380"/>
            </a:xfrm>
            <a:prstGeom prst="rect">
              <a:avLst/>
            </a:prstGeom>
            <a:ln>
              <a:noFill/>
            </a:ln>
          </p:spPr>
          <p:txBody>
            <a:bodyPr vert="horz" lIns="0" tIns="0" rIns="0" bIns="0" rtlCol="0">
              <a:noAutofit/>
            </a:bodyPr>
            <a:lstStyle/>
            <a:p>
              <a:pPr marL="287020" indent="-6350" algn="l">
                <a:lnSpc>
                  <a:spcPct val="107000"/>
                </a:lnSpc>
                <a:spcAft>
                  <a:spcPts val="800"/>
                </a:spcAft>
              </a:pPr>
              <a:r>
                <a:rPr lang="cs-CZ" sz="1200">
                  <a:solidFill>
                    <a:srgbClr val="000000"/>
                  </a:solidFill>
                  <a:effectLst/>
                  <a:latin typeface="Times New Roman" panose="02020603050405020304" pitchFamily="18" charset="0"/>
                  <a:ea typeface="Times New Roman" panose="02020603050405020304" pitchFamily="18" charset="0"/>
                </a:rPr>
                <a:t> </a:t>
              </a:r>
              <a:endParaRPr lang="cs-CZ" sz="1100">
                <a:solidFill>
                  <a:srgbClr val="000000"/>
                </a:solidFill>
                <a:effectLst/>
                <a:latin typeface="Times New Roman" panose="02020603050405020304" pitchFamily="18" charset="0"/>
                <a:ea typeface="Times New Roman" panose="02020603050405020304" pitchFamily="18" charset="0"/>
              </a:endParaRPr>
            </a:p>
          </p:txBody>
        </p:sp>
        <p:sp>
          <p:nvSpPr>
            <p:cNvPr id="6" name="Rectangle 7205">
              <a:extLst>
                <a:ext uri="{FF2B5EF4-FFF2-40B4-BE49-F238E27FC236}">
                  <a16:creationId xmlns:a16="http://schemas.microsoft.com/office/drawing/2014/main" id="{F9CFE0CB-7115-4D85-A52E-5A45CE223969}"/>
                </a:ext>
              </a:extLst>
            </p:cNvPr>
            <p:cNvSpPr/>
            <p:nvPr/>
          </p:nvSpPr>
          <p:spPr>
            <a:xfrm>
              <a:off x="2667" y="1238986"/>
              <a:ext cx="50673" cy="224380"/>
            </a:xfrm>
            <a:prstGeom prst="rect">
              <a:avLst/>
            </a:prstGeom>
            <a:ln>
              <a:noFill/>
            </a:ln>
          </p:spPr>
          <p:txBody>
            <a:bodyPr vert="horz" lIns="0" tIns="0" rIns="0" bIns="0" rtlCol="0">
              <a:noAutofit/>
            </a:bodyPr>
            <a:lstStyle/>
            <a:p>
              <a:pPr marL="287020" indent="-6350" algn="l">
                <a:lnSpc>
                  <a:spcPct val="107000"/>
                </a:lnSpc>
                <a:spcAft>
                  <a:spcPts val="800"/>
                </a:spcAft>
              </a:pPr>
              <a:r>
                <a:rPr lang="cs-CZ" sz="1200">
                  <a:solidFill>
                    <a:srgbClr val="000000"/>
                  </a:solidFill>
                  <a:effectLst/>
                  <a:latin typeface="Times New Roman" panose="02020603050405020304" pitchFamily="18" charset="0"/>
                  <a:ea typeface="Times New Roman" panose="02020603050405020304" pitchFamily="18" charset="0"/>
                </a:rPr>
                <a:t> </a:t>
              </a:r>
              <a:endParaRPr lang="cs-CZ" sz="1100">
                <a:solidFill>
                  <a:srgbClr val="000000"/>
                </a:solidFill>
                <a:effectLst/>
                <a:latin typeface="Times New Roman" panose="02020603050405020304" pitchFamily="18" charset="0"/>
                <a:ea typeface="Times New Roman" panose="02020603050405020304" pitchFamily="18" charset="0"/>
              </a:endParaRPr>
            </a:p>
          </p:txBody>
        </p:sp>
        <p:sp>
          <p:nvSpPr>
            <p:cNvPr id="7" name="Rectangle 7206">
              <a:extLst>
                <a:ext uri="{FF2B5EF4-FFF2-40B4-BE49-F238E27FC236}">
                  <a16:creationId xmlns:a16="http://schemas.microsoft.com/office/drawing/2014/main" id="{412D379C-0EB1-4C56-A42E-15264D3C9E87}"/>
                </a:ext>
              </a:extLst>
            </p:cNvPr>
            <p:cNvSpPr/>
            <p:nvPr/>
          </p:nvSpPr>
          <p:spPr>
            <a:xfrm>
              <a:off x="2667" y="1591030"/>
              <a:ext cx="50673" cy="224380"/>
            </a:xfrm>
            <a:prstGeom prst="rect">
              <a:avLst/>
            </a:prstGeom>
            <a:ln>
              <a:noFill/>
            </a:ln>
          </p:spPr>
          <p:txBody>
            <a:bodyPr vert="horz" lIns="0" tIns="0" rIns="0" bIns="0" rtlCol="0">
              <a:noAutofit/>
            </a:bodyPr>
            <a:lstStyle/>
            <a:p>
              <a:pPr marL="287020" indent="-6350" algn="l">
                <a:lnSpc>
                  <a:spcPct val="107000"/>
                </a:lnSpc>
                <a:spcAft>
                  <a:spcPts val="800"/>
                </a:spcAft>
              </a:pPr>
              <a:r>
                <a:rPr lang="cs-CZ" sz="1200">
                  <a:solidFill>
                    <a:srgbClr val="000000"/>
                  </a:solidFill>
                  <a:effectLst/>
                  <a:latin typeface="Times New Roman" panose="02020603050405020304" pitchFamily="18" charset="0"/>
                  <a:ea typeface="Times New Roman" panose="02020603050405020304" pitchFamily="18" charset="0"/>
                </a:rPr>
                <a:t> </a:t>
              </a:r>
              <a:endParaRPr lang="cs-CZ" sz="1100">
                <a:solidFill>
                  <a:srgbClr val="000000"/>
                </a:solidFill>
                <a:effectLst/>
                <a:latin typeface="Times New Roman" panose="02020603050405020304" pitchFamily="18" charset="0"/>
                <a:ea typeface="Times New Roman" panose="02020603050405020304" pitchFamily="18" charset="0"/>
              </a:endParaRPr>
            </a:p>
          </p:txBody>
        </p:sp>
        <p:sp>
          <p:nvSpPr>
            <p:cNvPr id="8" name="Rectangle 7207">
              <a:extLst>
                <a:ext uri="{FF2B5EF4-FFF2-40B4-BE49-F238E27FC236}">
                  <a16:creationId xmlns:a16="http://schemas.microsoft.com/office/drawing/2014/main" id="{AA172E76-D7BA-4A43-9C27-7A882DB65E61}"/>
                </a:ext>
              </a:extLst>
            </p:cNvPr>
            <p:cNvSpPr/>
            <p:nvPr/>
          </p:nvSpPr>
          <p:spPr>
            <a:xfrm>
              <a:off x="2667" y="1944979"/>
              <a:ext cx="50673" cy="224380"/>
            </a:xfrm>
            <a:prstGeom prst="rect">
              <a:avLst/>
            </a:prstGeom>
            <a:ln>
              <a:noFill/>
            </a:ln>
          </p:spPr>
          <p:txBody>
            <a:bodyPr vert="horz" lIns="0" tIns="0" rIns="0" bIns="0" rtlCol="0">
              <a:noAutofit/>
            </a:bodyPr>
            <a:lstStyle/>
            <a:p>
              <a:pPr marL="287020" indent="-6350" algn="l">
                <a:lnSpc>
                  <a:spcPct val="107000"/>
                </a:lnSpc>
                <a:spcAft>
                  <a:spcPts val="800"/>
                </a:spcAft>
              </a:pPr>
              <a:r>
                <a:rPr lang="cs-CZ" sz="1200">
                  <a:solidFill>
                    <a:srgbClr val="000000"/>
                  </a:solidFill>
                  <a:effectLst/>
                  <a:latin typeface="Times New Roman" panose="02020603050405020304" pitchFamily="18" charset="0"/>
                  <a:ea typeface="Times New Roman" panose="02020603050405020304" pitchFamily="18" charset="0"/>
                </a:rPr>
                <a:t> </a:t>
              </a:r>
              <a:endParaRPr lang="cs-CZ" sz="1100">
                <a:solidFill>
                  <a:srgbClr val="000000"/>
                </a:solidFill>
                <a:effectLst/>
                <a:latin typeface="Times New Roman" panose="02020603050405020304" pitchFamily="18" charset="0"/>
                <a:ea typeface="Times New Roman" panose="02020603050405020304" pitchFamily="18" charset="0"/>
              </a:endParaRPr>
            </a:p>
          </p:txBody>
        </p:sp>
        <p:pic>
          <p:nvPicPr>
            <p:cNvPr id="9" name="Picture 7288">
              <a:extLst>
                <a:ext uri="{FF2B5EF4-FFF2-40B4-BE49-F238E27FC236}">
                  <a16:creationId xmlns:a16="http://schemas.microsoft.com/office/drawing/2014/main" id="{45D6914C-5FDD-4E04-A0C6-D3D31818CAC4}"/>
                </a:ext>
              </a:extLst>
            </p:cNvPr>
            <p:cNvPicPr/>
            <p:nvPr/>
          </p:nvPicPr>
          <p:blipFill>
            <a:blip r:embed="rId2"/>
            <a:stretch>
              <a:fillRect/>
            </a:stretch>
          </p:blipFill>
          <p:spPr>
            <a:xfrm>
              <a:off x="0" y="0"/>
              <a:ext cx="4991100" cy="2089150"/>
            </a:xfrm>
            <a:prstGeom prst="rect">
              <a:avLst/>
            </a:prstGeom>
          </p:spPr>
        </p:pic>
      </p:grpSp>
      <p:sp>
        <p:nvSpPr>
          <p:cNvPr id="10" name="Obdélník 9">
            <a:extLst>
              <a:ext uri="{FF2B5EF4-FFF2-40B4-BE49-F238E27FC236}">
                <a16:creationId xmlns:a16="http://schemas.microsoft.com/office/drawing/2014/main" id="{FA57595E-018F-428D-8B77-3D7098388C71}"/>
              </a:ext>
            </a:extLst>
          </p:cNvPr>
          <p:cNvSpPr/>
          <p:nvPr/>
        </p:nvSpPr>
        <p:spPr>
          <a:xfrm>
            <a:off x="192207" y="0"/>
            <a:ext cx="4572000" cy="4893647"/>
          </a:xfrm>
          <a:prstGeom prst="rect">
            <a:avLst/>
          </a:prstGeom>
        </p:spPr>
        <p:txBody>
          <a:bodyPr>
            <a:spAutoFit/>
          </a:bodyPr>
          <a:lstStyle/>
          <a:p>
            <a:r>
              <a:rPr lang="cs-CZ" sz="1200" b="1" dirty="0"/>
              <a:t>práce počítače podle tohoto principu pak probíhá následovně: </a:t>
            </a:r>
          </a:p>
          <a:p>
            <a:endParaRPr lang="cs-CZ" sz="1200" dirty="0"/>
          </a:p>
          <a:p>
            <a:pPr marL="228600" indent="-228600">
              <a:buFont typeface="+mj-lt"/>
              <a:buAutoNum type="arabicPeriod"/>
            </a:pPr>
            <a:r>
              <a:rPr lang="cs-CZ" sz="1200" dirty="0"/>
              <a:t>Úloha se zadá vstupní jednotce v podobě dat a programu.  </a:t>
            </a:r>
          </a:p>
          <a:p>
            <a:pPr marL="228600" indent="-228600">
              <a:buFont typeface="+mj-lt"/>
              <a:buAutoNum type="arabicPeriod"/>
            </a:pPr>
            <a:r>
              <a:rPr lang="cs-CZ" sz="1200" dirty="0"/>
              <a:t>Řadič iniciuje vstupní jednotku, aby úlohu přijala.  </a:t>
            </a:r>
          </a:p>
          <a:p>
            <a:pPr marL="228600" indent="-228600">
              <a:buFont typeface="+mj-lt"/>
              <a:buAutoNum type="arabicPeriod"/>
            </a:pPr>
            <a:r>
              <a:rPr lang="cs-CZ" sz="1200" dirty="0"/>
              <a:t>Vstupní jednotka převede podle vnitřních pravidel systému zadání do řady nul a jedniček, data a program převede do buněk operační paměti (které si lze představit jako adresovatelné přihrádky). Program je řada instrukcí popisujících postup při řešení úlohy.  </a:t>
            </a:r>
          </a:p>
          <a:p>
            <a:pPr marL="228600" indent="-228600">
              <a:buFont typeface="+mj-lt"/>
              <a:buAutoNum type="arabicPeriod"/>
            </a:pPr>
            <a:r>
              <a:rPr lang="cs-CZ" sz="1200" dirty="0"/>
              <a:t>Řadič převezme z operační paměti první instrukci s pokynem co má udělat.  </a:t>
            </a:r>
          </a:p>
          <a:p>
            <a:pPr marL="228600" indent="-228600">
              <a:buFont typeface="+mj-lt"/>
              <a:buAutoNum type="arabicPeriod"/>
            </a:pPr>
            <a:r>
              <a:rPr lang="cs-CZ" sz="1200" dirty="0"/>
              <a:t>Řadič vydá příkaz operační paměti, která data z buněk na určených adresách má vydat aritmetické jednotce.  </a:t>
            </a:r>
          </a:p>
          <a:p>
            <a:pPr marL="228600" indent="-228600">
              <a:buFont typeface="+mj-lt"/>
              <a:buAutoNum type="arabicPeriod"/>
            </a:pPr>
            <a:r>
              <a:rPr lang="cs-CZ" sz="1200" dirty="0"/>
              <a:t>Paměť předá data z uvedených adres do registru aritmetické jednotky.  </a:t>
            </a:r>
          </a:p>
          <a:p>
            <a:pPr marL="228600" indent="-228600">
              <a:buFont typeface="+mj-lt"/>
              <a:buAutoNum type="arabicPeriod"/>
            </a:pPr>
            <a:r>
              <a:rPr lang="cs-CZ" sz="1200" dirty="0"/>
              <a:t>Řadič přikáže aritmetické jednotce, aby provedla s daty, která naběhla do registru, operaci podle instrukce č.1 (např. aby sečetla, logicky porovnala a pod.).  </a:t>
            </a:r>
          </a:p>
          <a:p>
            <a:pPr marL="228600" indent="-228600">
              <a:buFont typeface="+mj-lt"/>
              <a:buAutoNum type="arabicPeriod"/>
            </a:pPr>
            <a:r>
              <a:rPr lang="cs-CZ" sz="1200" dirty="0"/>
              <a:t>Výsledek výpočtu, či logického porovnání se uloží do operační paměti.  </a:t>
            </a:r>
          </a:p>
          <a:p>
            <a:pPr marL="228600" indent="-228600">
              <a:buFont typeface="+mj-lt"/>
              <a:buAutoNum type="arabicPeriod"/>
            </a:pPr>
            <a:r>
              <a:rPr lang="cs-CZ" sz="1200" dirty="0"/>
              <a:t>Řadič je informován o uložení předchozí operace, což je podmínkou k zahájení následující operace, ke které si krokem 4 vyžádá v programu následující instrukci, a tím se začne opakovat cyklus kroků 4 až 8 tak dlouho, až se dospěje k vyřešení úlohy.  </a:t>
            </a:r>
          </a:p>
          <a:p>
            <a:pPr marL="228600" indent="-228600">
              <a:buFont typeface="+mj-lt"/>
              <a:buAutoNum type="arabicPeriod"/>
            </a:pPr>
            <a:r>
              <a:rPr lang="cs-CZ" sz="1200" dirty="0"/>
              <a:t>Řadič zapojí výstupní jednotku, která předá výsledek úlohy. Přitom se předpokládá, že adresa, kde je výsledek úlohy v operační paměti uložen, současně přikázal krokem 5.  </a:t>
            </a:r>
          </a:p>
        </p:txBody>
      </p:sp>
      <p:pic>
        <p:nvPicPr>
          <p:cNvPr id="11" name="Picture 7298">
            <a:extLst>
              <a:ext uri="{FF2B5EF4-FFF2-40B4-BE49-F238E27FC236}">
                <a16:creationId xmlns:a16="http://schemas.microsoft.com/office/drawing/2014/main" id="{DBA55560-F092-4649-A691-CFB0A79BED1E}"/>
              </a:ext>
            </a:extLst>
          </p:cNvPr>
          <p:cNvPicPr/>
          <p:nvPr/>
        </p:nvPicPr>
        <p:blipFill>
          <a:blip r:embed="rId3"/>
          <a:stretch>
            <a:fillRect/>
          </a:stretch>
        </p:blipFill>
        <p:spPr>
          <a:xfrm>
            <a:off x="5290057" y="2767215"/>
            <a:ext cx="3661736" cy="1774563"/>
          </a:xfrm>
          <a:prstGeom prst="rect">
            <a:avLst/>
          </a:prstGeom>
        </p:spPr>
      </p:pic>
    </p:spTree>
    <p:extLst>
      <p:ext uri="{BB962C8B-B14F-4D97-AF65-F5344CB8AC3E}">
        <p14:creationId xmlns:p14="http://schemas.microsoft.com/office/powerpoint/2010/main" val="3861782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55514" y="362658"/>
            <a:ext cx="8670278" cy="3892714"/>
          </a:xfrm>
        </p:spPr>
        <p:txBody>
          <a:bodyPr>
            <a:noAutofit/>
          </a:bodyPr>
          <a:lstStyle/>
          <a:p>
            <a:pPr>
              <a:spcBef>
                <a:spcPts val="300"/>
              </a:spcBef>
            </a:pPr>
            <a:r>
              <a:rPr lang="cs-CZ" sz="2700" dirty="0"/>
              <a:t>Sběrnice = silnice po které proudí data či programy mezi jednotlivými komponentami. Důležitým parametrem je šířka sběrnice tj. kolik proudů má. Její šířka vyplývá ze šířky slova, čímž je uvedeno, kolik bitů může proudit v jednom směru paralelně</a:t>
            </a:r>
          </a:p>
        </p:txBody>
      </p:sp>
      <p:pic>
        <p:nvPicPr>
          <p:cNvPr id="4" name="Obrázek 3"/>
          <p:cNvPicPr>
            <a:picLocks noChangeAspect="1"/>
          </p:cNvPicPr>
          <p:nvPr/>
        </p:nvPicPr>
        <p:blipFill>
          <a:blip r:embed="rId2"/>
          <a:stretch>
            <a:fillRect/>
          </a:stretch>
        </p:blipFill>
        <p:spPr>
          <a:xfrm>
            <a:off x="595824" y="2387921"/>
            <a:ext cx="3366670" cy="2239810"/>
          </a:xfrm>
          <a:prstGeom prst="rect">
            <a:avLst/>
          </a:prstGeom>
        </p:spPr>
      </p:pic>
      <p:pic>
        <p:nvPicPr>
          <p:cNvPr id="11" name="Obráze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6684" y="2146916"/>
            <a:ext cx="3715658" cy="2721819"/>
          </a:xfrm>
          <a:prstGeom prst="rect">
            <a:avLst/>
          </a:prstGeom>
        </p:spPr>
      </p:pic>
    </p:spTree>
    <p:extLst>
      <p:ext uri="{BB962C8B-B14F-4D97-AF65-F5344CB8AC3E}">
        <p14:creationId xmlns:p14="http://schemas.microsoft.com/office/powerpoint/2010/main" val="1133338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88C784C1-917B-4CE4-B85C-C863354D41FC}"/>
              </a:ext>
            </a:extLst>
          </p:cNvPr>
          <p:cNvSpPr>
            <a:spLocks noGrp="1" noChangeArrowheads="1"/>
          </p:cNvSpPr>
          <p:nvPr>
            <p:ph type="body" idx="1"/>
          </p:nvPr>
        </p:nvSpPr>
        <p:spPr>
          <a:xfrm>
            <a:off x="1222773" y="33337"/>
            <a:ext cx="6426994" cy="4644629"/>
          </a:xfrm>
        </p:spPr>
        <p:txBody>
          <a:bodyPr/>
          <a:lstStyle/>
          <a:p>
            <a:pPr marL="0" indent="0" algn="ctr">
              <a:lnSpc>
                <a:spcPct val="90000"/>
              </a:lnSpc>
              <a:buNone/>
            </a:pPr>
            <a:r>
              <a:rPr lang="cs-CZ" altLang="cs-CZ" sz="1500" b="1">
                <a:latin typeface="Calibri" panose="020F0502020204030204" pitchFamily="34" charset="0"/>
                <a:cs typeface="Calibri" panose="020F0502020204030204" pitchFamily="34" charset="0"/>
              </a:rPr>
              <a:t>Harvardská architektura</a:t>
            </a:r>
          </a:p>
          <a:p>
            <a:pPr marL="0" indent="0" algn="just">
              <a:lnSpc>
                <a:spcPct val="90000"/>
              </a:lnSpc>
            </a:pPr>
            <a:r>
              <a:rPr lang="cs-CZ" altLang="cs-CZ" sz="1350">
                <a:latin typeface="Calibri" panose="020F0502020204030204" pitchFamily="34" charset="0"/>
                <a:cs typeface="Calibri" panose="020F0502020204030204" pitchFamily="34" charset="0"/>
              </a:rPr>
              <a:t>je počítačová architektura, která </a:t>
            </a:r>
            <a:r>
              <a:rPr lang="cs-CZ" altLang="cs-CZ" sz="1350" b="1">
                <a:latin typeface="Calibri" panose="020F0502020204030204" pitchFamily="34" charset="0"/>
                <a:cs typeface="Calibri" panose="020F0502020204030204" pitchFamily="34" charset="0"/>
              </a:rPr>
              <a:t>fyzicky odděluje paměť programu a dat a jejich spojovací obvody.</a:t>
            </a:r>
          </a:p>
          <a:p>
            <a:pPr marL="0" indent="0" algn="just">
              <a:lnSpc>
                <a:spcPct val="90000"/>
              </a:lnSpc>
            </a:pPr>
            <a:r>
              <a:rPr lang="cs-CZ" altLang="cs-CZ" sz="1350">
                <a:latin typeface="Calibri" panose="020F0502020204030204" pitchFamily="34" charset="0"/>
                <a:cs typeface="Calibri" panose="020F0502020204030204" pitchFamily="34" charset="0"/>
              </a:rPr>
              <a:t>Název pochází z počítače Harvard Mark I, který byl postaven na této architektuře.</a:t>
            </a:r>
          </a:p>
          <a:p>
            <a:pPr marL="0" indent="0" algn="just">
              <a:lnSpc>
                <a:spcPct val="90000"/>
              </a:lnSpc>
            </a:pPr>
            <a:r>
              <a:rPr lang="cs-CZ" altLang="cs-CZ" sz="1350">
                <a:latin typeface="Calibri" panose="020F0502020204030204" pitchFamily="34" charset="0"/>
                <a:cs typeface="Calibri" panose="020F0502020204030204" pitchFamily="34" charset="0"/>
              </a:rPr>
              <a:t>Tento počítač měl :</a:t>
            </a:r>
          </a:p>
          <a:p>
            <a:pPr lvl="1" algn="just" eaLnBrk="1" hangingPunct="1">
              <a:lnSpc>
                <a:spcPct val="90000"/>
              </a:lnSpc>
            </a:pPr>
            <a:r>
              <a:rPr lang="cs-CZ" altLang="cs-CZ" sz="1350">
                <a:latin typeface="Calibri" panose="020F0502020204030204" pitchFamily="34" charset="0"/>
                <a:cs typeface="Calibri" panose="020F0502020204030204" pitchFamily="34" charset="0"/>
              </a:rPr>
              <a:t>strojové instrukce uloženy na děrované pásce (šířka 24 bitů)</a:t>
            </a:r>
          </a:p>
          <a:p>
            <a:pPr lvl="1" algn="just" eaLnBrk="1" hangingPunct="1">
              <a:lnSpc>
                <a:spcPct val="90000"/>
              </a:lnSpc>
            </a:pPr>
            <a:r>
              <a:rPr lang="cs-CZ" altLang="cs-CZ" sz="1350">
                <a:latin typeface="Calibri" panose="020F0502020204030204" pitchFamily="34" charset="0"/>
                <a:cs typeface="Calibri" panose="020F0502020204030204" pitchFamily="34" charset="0"/>
              </a:rPr>
              <a:t>data na elektro-mechanických deskách (šířka 23 bitů).</a:t>
            </a:r>
            <a:endParaRPr lang="cs-CZ" altLang="cs-CZ" sz="1350" b="1">
              <a:latin typeface="Calibri" panose="020F0502020204030204" pitchFamily="34" charset="0"/>
              <a:cs typeface="Calibri" panose="020F0502020204030204" pitchFamily="34" charset="0"/>
            </a:endParaRPr>
          </a:p>
          <a:p>
            <a:pPr marL="0" indent="0" algn="just">
              <a:lnSpc>
                <a:spcPct val="90000"/>
              </a:lnSpc>
            </a:pPr>
            <a:endParaRPr lang="cs-CZ" altLang="cs-CZ" sz="1350" b="1">
              <a:latin typeface="Calibri" panose="020F0502020204030204" pitchFamily="34" charset="0"/>
              <a:cs typeface="Calibri" panose="020F0502020204030204" pitchFamily="34" charset="0"/>
            </a:endParaRPr>
          </a:p>
          <a:p>
            <a:pPr marL="0" indent="0" algn="just"/>
            <a:r>
              <a:rPr lang="cs-CZ" altLang="cs-CZ" sz="1350">
                <a:latin typeface="Calibri" panose="020F0502020204030204" pitchFamily="34" charset="0"/>
                <a:cs typeface="Calibri" panose="020F0502020204030204" pitchFamily="34" charset="0"/>
              </a:rPr>
              <a:t>U harvardské architektury </a:t>
            </a:r>
            <a:r>
              <a:rPr lang="cs-CZ" altLang="cs-CZ" sz="1350" b="1">
                <a:latin typeface="Calibri" panose="020F0502020204030204" pitchFamily="34" charset="0"/>
                <a:cs typeface="Calibri" panose="020F0502020204030204" pitchFamily="34" charset="0"/>
              </a:rPr>
              <a:t>není potřeba mít paměť stejných parametrů a vlastností pro data a pro program</a:t>
            </a:r>
            <a:r>
              <a:rPr lang="cs-CZ" altLang="cs-CZ" sz="1350">
                <a:latin typeface="Calibri" panose="020F0502020204030204" pitchFamily="34" charset="0"/>
                <a:cs typeface="Calibri" panose="020F0502020204030204" pitchFamily="34" charset="0"/>
              </a:rPr>
              <a:t>. Paměti můžou být naprosto odlišné, </a:t>
            </a:r>
            <a:r>
              <a:rPr lang="cs-CZ" altLang="cs-CZ" sz="1350" b="1">
                <a:latin typeface="Calibri" panose="020F0502020204030204" pitchFamily="34" charset="0"/>
                <a:cs typeface="Calibri" panose="020F0502020204030204" pitchFamily="34" charset="0"/>
              </a:rPr>
              <a:t>mohou mít různou délku slova, časování, technologii a způsob adresování</a:t>
            </a:r>
            <a:r>
              <a:rPr lang="cs-CZ" altLang="cs-CZ" sz="1350">
                <a:latin typeface="Calibri" panose="020F0502020204030204" pitchFamily="34" charset="0"/>
                <a:cs typeface="Calibri" panose="020F0502020204030204" pitchFamily="34" charset="0"/>
              </a:rPr>
              <a:t>.</a:t>
            </a:r>
          </a:p>
          <a:p>
            <a:pPr marL="0" indent="0" algn="just"/>
            <a:r>
              <a:rPr lang="cs-CZ" altLang="cs-CZ" sz="1350">
                <a:latin typeface="Calibri" panose="020F0502020204030204" pitchFamily="34" charset="0"/>
                <a:cs typeface="Calibri" panose="020F0502020204030204" pitchFamily="34" charset="0"/>
              </a:rPr>
              <a:t>V některých systémech se pro paměť programu používá typ paměti </a:t>
            </a:r>
            <a:r>
              <a:rPr lang="cs-CZ" altLang="cs-CZ" sz="1350" b="1">
                <a:latin typeface="Calibri" panose="020F0502020204030204" pitchFamily="34" charset="0"/>
                <a:cs typeface="Calibri" panose="020F0502020204030204" pitchFamily="34" charset="0"/>
              </a:rPr>
              <a:t>ROM</a:t>
            </a:r>
            <a:r>
              <a:rPr lang="cs-CZ" altLang="cs-CZ" sz="1350">
                <a:latin typeface="Calibri" panose="020F0502020204030204" pitchFamily="34" charset="0"/>
                <a:cs typeface="Calibri" panose="020F0502020204030204" pitchFamily="34" charset="0"/>
              </a:rPr>
              <a:t> (read only memory), přičemž paměť dat vyžaduje typ paměti </a:t>
            </a:r>
            <a:r>
              <a:rPr lang="cs-CZ" altLang="cs-CZ" sz="1350" b="1">
                <a:latin typeface="Calibri" panose="020F0502020204030204" pitchFamily="34" charset="0"/>
                <a:cs typeface="Calibri" panose="020F0502020204030204" pitchFamily="34" charset="0"/>
              </a:rPr>
              <a:t>RWM</a:t>
            </a:r>
            <a:r>
              <a:rPr lang="cs-CZ" altLang="cs-CZ" sz="1350">
                <a:latin typeface="Calibri" panose="020F0502020204030204" pitchFamily="34" charset="0"/>
                <a:cs typeface="Calibri" panose="020F0502020204030204" pitchFamily="34" charset="0"/>
              </a:rPr>
              <a:t> (Read-Write Memory).</a:t>
            </a:r>
          </a:p>
          <a:p>
            <a:pPr marL="0" indent="0" algn="just"/>
            <a:r>
              <a:rPr lang="cs-CZ" altLang="cs-CZ" sz="1350">
                <a:latin typeface="Calibri" panose="020F0502020204030204" pitchFamily="34" charset="0"/>
                <a:cs typeface="Calibri" panose="020F0502020204030204" pitchFamily="34" charset="0"/>
              </a:rPr>
              <a:t>Dvojí paměť umožňuje paralelní přístup k oběma pamětem, což zvyšuje rychlost zpracování. Umístění programu v paměti ROM může významně přispět k bezpečnosti systému (program nelze modifikovat).</a:t>
            </a:r>
          </a:p>
          <a:p>
            <a:pPr marL="0" indent="0" algn="just"/>
            <a:r>
              <a:rPr lang="cs-CZ" altLang="cs-CZ" sz="1350">
                <a:latin typeface="Calibri" panose="020F0502020204030204" pitchFamily="34" charset="0"/>
                <a:cs typeface="Calibri" panose="020F0502020204030204" pitchFamily="34" charset="0"/>
              </a:rPr>
              <a:t>Pro velmi rychlé zpracování velkého toku dat se čím dál více používají počítače s paralelním zpracováním, založené na Harvardské architektuře. U této architektury, díky odděleným propojovacím obvodům a separátní paměti programu a dat, </a:t>
            </a:r>
            <a:r>
              <a:rPr lang="cs-CZ" altLang="cs-CZ" sz="1350" b="1">
                <a:latin typeface="Calibri" panose="020F0502020204030204" pitchFamily="34" charset="0"/>
                <a:cs typeface="Calibri" panose="020F0502020204030204" pitchFamily="34" charset="0"/>
              </a:rPr>
              <a:t>může procesor zároveň číst/zapisovat z/do paměti programu a paměti dat najednou.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Effect transition="in" filter="fade">
                                      <p:cBhvr>
                                        <p:cTn id="12" dur="500"/>
                                        <p:tgtEl>
                                          <p:spTgt spid="317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1747">
                                            <p:txEl>
                                              <p:pRg st="2" end="2"/>
                                            </p:txEl>
                                          </p:spTgt>
                                        </p:tgtEl>
                                        <p:attrNameLst>
                                          <p:attrName>style.visibility</p:attrName>
                                        </p:attrNameLst>
                                      </p:cBhvr>
                                      <p:to>
                                        <p:strVal val="visible"/>
                                      </p:to>
                                    </p:set>
                                    <p:animEffect transition="in" filter="fade">
                                      <p:cBhvr>
                                        <p:cTn id="17" dur="500"/>
                                        <p:tgtEl>
                                          <p:spTgt spid="31747">
                                            <p:txEl>
                                              <p:pRg st="2" end="2"/>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31747">
                                            <p:txEl>
                                              <p:pRg st="3" end="3"/>
                                            </p:txEl>
                                          </p:spTgt>
                                        </p:tgtEl>
                                        <p:attrNameLst>
                                          <p:attrName>style.visibility</p:attrName>
                                        </p:attrNameLst>
                                      </p:cBhvr>
                                      <p:to>
                                        <p:strVal val="visible"/>
                                      </p:to>
                                    </p:set>
                                    <p:animEffect transition="in" filter="fade">
                                      <p:cBhvr>
                                        <p:cTn id="20" dur="500"/>
                                        <p:tgtEl>
                                          <p:spTgt spid="31747">
                                            <p:txEl>
                                              <p:pRg st="3" end="3"/>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1747">
                                            <p:txEl>
                                              <p:pRg st="4" end="4"/>
                                            </p:txEl>
                                          </p:spTgt>
                                        </p:tgtEl>
                                        <p:attrNameLst>
                                          <p:attrName>style.visibility</p:attrName>
                                        </p:attrNameLst>
                                      </p:cBhvr>
                                      <p:to>
                                        <p:strVal val="visible"/>
                                      </p:to>
                                    </p:set>
                                    <p:animEffect transition="in" filter="fade">
                                      <p:cBhvr>
                                        <p:cTn id="23" dur="500"/>
                                        <p:tgtEl>
                                          <p:spTgt spid="31747">
                                            <p:txEl>
                                              <p:pRg st="4" end="4"/>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31747">
                                            <p:txEl>
                                              <p:pRg st="5" end="5"/>
                                            </p:txEl>
                                          </p:spTgt>
                                        </p:tgtEl>
                                        <p:attrNameLst>
                                          <p:attrName>style.visibility</p:attrName>
                                        </p:attrNameLst>
                                      </p:cBhvr>
                                      <p:to>
                                        <p:strVal val="visible"/>
                                      </p:to>
                                    </p:set>
                                    <p:animEffect transition="in" filter="fade">
                                      <p:cBhvr>
                                        <p:cTn id="26" dur="500"/>
                                        <p:tgtEl>
                                          <p:spTgt spid="31747">
                                            <p:txEl>
                                              <p:pRg st="5" end="5"/>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0" presetClass="entr" presetSubtype="0" fill="hold" nodeType="clickEffect">
                                  <p:stCondLst>
                                    <p:cond delay="0"/>
                                  </p:stCondLst>
                                  <p:childTnLst>
                                    <p:set>
                                      <p:cBhvr>
                                        <p:cTn id="30" dur="1" fill="hold">
                                          <p:stCondLst>
                                            <p:cond delay="0"/>
                                          </p:stCondLst>
                                        </p:cTn>
                                        <p:tgtEl>
                                          <p:spTgt spid="31747">
                                            <p:txEl>
                                              <p:pRg st="7" end="7"/>
                                            </p:txEl>
                                          </p:spTgt>
                                        </p:tgtEl>
                                        <p:attrNameLst>
                                          <p:attrName>style.visibility</p:attrName>
                                        </p:attrNameLst>
                                      </p:cBhvr>
                                      <p:to>
                                        <p:strVal val="visible"/>
                                      </p:to>
                                    </p:set>
                                    <p:animEffect transition="in" filter="fade">
                                      <p:cBhvr>
                                        <p:cTn id="31" dur="500"/>
                                        <p:tgtEl>
                                          <p:spTgt spid="31747">
                                            <p:txEl>
                                              <p:pRg st="7" end="7"/>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1747">
                                            <p:txEl>
                                              <p:pRg st="8" end="8"/>
                                            </p:txEl>
                                          </p:spTgt>
                                        </p:tgtEl>
                                        <p:attrNameLst>
                                          <p:attrName>style.visibility</p:attrName>
                                        </p:attrNameLst>
                                      </p:cBhvr>
                                      <p:to>
                                        <p:strVal val="visible"/>
                                      </p:to>
                                    </p:set>
                                    <p:animEffect transition="in" filter="fade">
                                      <p:cBhvr>
                                        <p:cTn id="34" dur="500"/>
                                        <p:tgtEl>
                                          <p:spTgt spid="31747">
                                            <p:txEl>
                                              <p:pRg st="8" end="8"/>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1747">
                                            <p:txEl>
                                              <p:pRg st="9" end="9"/>
                                            </p:txEl>
                                          </p:spTgt>
                                        </p:tgtEl>
                                        <p:attrNameLst>
                                          <p:attrName>style.visibility</p:attrName>
                                        </p:attrNameLst>
                                      </p:cBhvr>
                                      <p:to>
                                        <p:strVal val="visible"/>
                                      </p:to>
                                    </p:set>
                                    <p:animEffect transition="in" filter="fade">
                                      <p:cBhvr>
                                        <p:cTn id="37" dur="500"/>
                                        <p:tgtEl>
                                          <p:spTgt spid="31747">
                                            <p:txEl>
                                              <p:pRg st="9" end="9"/>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31747">
                                            <p:txEl>
                                              <p:pRg st="10" end="10"/>
                                            </p:txEl>
                                          </p:spTgt>
                                        </p:tgtEl>
                                        <p:attrNameLst>
                                          <p:attrName>style.visibility</p:attrName>
                                        </p:attrNameLst>
                                      </p:cBhvr>
                                      <p:to>
                                        <p:strVal val="visible"/>
                                      </p:to>
                                    </p:set>
                                    <p:animEffect transition="in" filter="fade">
                                      <p:cBhvr>
                                        <p:cTn id="42" dur="500"/>
                                        <p:tgtEl>
                                          <p:spTgt spid="3174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a:extLst>
              <a:ext uri="{FF2B5EF4-FFF2-40B4-BE49-F238E27FC236}">
                <a16:creationId xmlns:a16="http://schemas.microsoft.com/office/drawing/2014/main" id="{A65D5F24-B7BD-4B3D-8E16-88AA03544415}"/>
              </a:ext>
            </a:extLst>
          </p:cNvPr>
          <p:cNvSpPr>
            <a:spLocks noGrp="1" noChangeArrowheads="1"/>
          </p:cNvSpPr>
          <p:nvPr>
            <p:ph type="body" idx="1"/>
          </p:nvPr>
        </p:nvSpPr>
        <p:spPr>
          <a:xfrm>
            <a:off x="1222773" y="33337"/>
            <a:ext cx="6426994" cy="4644629"/>
          </a:xfrm>
        </p:spPr>
        <p:txBody>
          <a:bodyPr/>
          <a:lstStyle/>
          <a:p>
            <a:pPr marL="0" indent="0" algn="ctr">
              <a:lnSpc>
                <a:spcPct val="90000"/>
              </a:lnSpc>
              <a:buNone/>
            </a:pPr>
            <a:r>
              <a:rPr lang="cs-CZ" altLang="cs-CZ" sz="1800" b="1">
                <a:latin typeface="Calibri" panose="020F0502020204030204" pitchFamily="34" charset="0"/>
                <a:cs typeface="Calibri" panose="020F0502020204030204" pitchFamily="34" charset="0"/>
              </a:rPr>
              <a:t>Modifikovaná Harvardská architektura</a:t>
            </a:r>
            <a:endParaRPr lang="cs-CZ" altLang="cs-CZ" sz="1800">
              <a:latin typeface="Calibri" panose="020F0502020204030204" pitchFamily="34" charset="0"/>
              <a:cs typeface="Calibri" panose="020F0502020204030204" pitchFamily="34" charset="0"/>
            </a:endParaRPr>
          </a:p>
          <a:p>
            <a:pPr marL="0" indent="0" algn="just">
              <a:lnSpc>
                <a:spcPct val="90000"/>
              </a:lnSpc>
              <a:buNone/>
            </a:pPr>
            <a:endParaRPr lang="cs-CZ" altLang="cs-CZ" sz="1500">
              <a:latin typeface="Calibri" panose="020F0502020204030204" pitchFamily="34" charset="0"/>
              <a:cs typeface="Calibri" panose="020F0502020204030204" pitchFamily="34" charset="0"/>
            </a:endParaRPr>
          </a:p>
          <a:p>
            <a:pPr marL="0" indent="0" algn="just">
              <a:lnSpc>
                <a:spcPct val="90000"/>
              </a:lnSpc>
            </a:pPr>
            <a:r>
              <a:rPr lang="cs-CZ" altLang="cs-CZ" sz="1500" b="1">
                <a:latin typeface="Calibri" panose="020F0502020204030204" pitchFamily="34" charset="0"/>
                <a:cs typeface="Calibri" panose="020F0502020204030204" pitchFamily="34" charset="0"/>
              </a:rPr>
              <a:t>kombinuje funkce </a:t>
            </a:r>
            <a:r>
              <a:rPr lang="cs-CZ" altLang="cs-CZ" sz="1500">
                <a:latin typeface="Calibri" panose="020F0502020204030204" pitchFamily="34" charset="0"/>
                <a:cs typeface="Calibri" panose="020F0502020204030204" pitchFamily="34" charset="0"/>
              </a:rPr>
              <a:t>Harvardské architektury a von Neumannovy architektury.</a:t>
            </a:r>
          </a:p>
          <a:p>
            <a:pPr marL="0" indent="0" algn="just">
              <a:lnSpc>
                <a:spcPct val="90000"/>
              </a:lnSpc>
            </a:pPr>
            <a:endParaRPr lang="cs-CZ" altLang="cs-CZ" sz="1500">
              <a:latin typeface="Calibri" panose="020F0502020204030204" pitchFamily="34" charset="0"/>
              <a:cs typeface="Calibri" panose="020F0502020204030204" pitchFamily="34" charset="0"/>
            </a:endParaRPr>
          </a:p>
          <a:p>
            <a:pPr marL="0" indent="0" algn="just">
              <a:lnSpc>
                <a:spcPct val="90000"/>
              </a:lnSpc>
            </a:pPr>
            <a:r>
              <a:rPr lang="cs-CZ" altLang="cs-CZ" sz="1500">
                <a:latin typeface="Calibri" panose="020F0502020204030204" pitchFamily="34" charset="0"/>
                <a:cs typeface="Calibri" panose="020F0502020204030204" pitchFamily="34" charset="0"/>
              </a:rPr>
              <a:t>Je sice oddělena paměť dat a paměť programu, </a:t>
            </a:r>
            <a:r>
              <a:rPr lang="cs-CZ" altLang="cs-CZ" sz="1500" b="1">
                <a:latin typeface="Calibri" panose="020F0502020204030204" pitchFamily="34" charset="0"/>
                <a:cs typeface="Calibri" panose="020F0502020204030204" pitchFamily="34" charset="0"/>
              </a:rPr>
              <a:t>využívají se však společná data a adresová sběrnice.</a:t>
            </a:r>
          </a:p>
          <a:p>
            <a:pPr marL="0" indent="0" algn="just">
              <a:lnSpc>
                <a:spcPct val="90000"/>
              </a:lnSpc>
            </a:pPr>
            <a:endParaRPr lang="cs-CZ" altLang="cs-CZ" sz="1500">
              <a:latin typeface="Calibri" panose="020F0502020204030204" pitchFamily="34" charset="0"/>
              <a:cs typeface="Calibri" panose="020F0502020204030204" pitchFamily="34" charset="0"/>
            </a:endParaRPr>
          </a:p>
          <a:p>
            <a:pPr marL="0" indent="0" algn="just">
              <a:lnSpc>
                <a:spcPct val="90000"/>
              </a:lnSpc>
            </a:pPr>
            <a:r>
              <a:rPr lang="cs-CZ" altLang="cs-CZ" sz="1500">
                <a:latin typeface="Calibri" panose="020F0502020204030204" pitchFamily="34" charset="0"/>
                <a:cs typeface="Calibri" panose="020F0502020204030204" pitchFamily="34" charset="0"/>
              </a:rPr>
              <a:t>Architektura tak umožňuje </a:t>
            </a:r>
            <a:r>
              <a:rPr lang="cs-CZ" altLang="cs-CZ" sz="1500" b="1">
                <a:latin typeface="Calibri" panose="020F0502020204030204" pitchFamily="34" charset="0"/>
                <a:cs typeface="Calibri" panose="020F0502020204030204" pitchFamily="34" charset="0"/>
              </a:rPr>
              <a:t>snadný přenos dat mezi rozdělenými paměťmi</a:t>
            </a:r>
            <a:r>
              <a:rPr lang="cs-CZ" altLang="cs-CZ" sz="1500">
                <a:latin typeface="Calibri" panose="020F0502020204030204" pitchFamily="34" charset="0"/>
                <a:cs typeface="Calibri" panose="020F0502020204030204" pitchFamily="34" charset="0"/>
              </a:rPr>
              <a:t>.</a:t>
            </a:r>
          </a:p>
          <a:p>
            <a:pPr marL="0" indent="0" algn="just">
              <a:lnSpc>
                <a:spcPct val="90000"/>
              </a:lnSpc>
            </a:pPr>
            <a:endParaRPr lang="cs-CZ" altLang="cs-CZ" sz="1500">
              <a:latin typeface="Calibri" panose="020F0502020204030204" pitchFamily="34" charset="0"/>
              <a:cs typeface="Calibri" panose="020F0502020204030204" pitchFamily="34" charset="0"/>
            </a:endParaRPr>
          </a:p>
          <a:p>
            <a:pPr marL="0" indent="0" algn="just">
              <a:lnSpc>
                <a:spcPct val="90000"/>
              </a:lnSpc>
            </a:pPr>
            <a:r>
              <a:rPr lang="cs-CZ" altLang="cs-CZ" sz="1500">
                <a:latin typeface="Calibri" panose="020F0502020204030204" pitchFamily="34" charset="0"/>
                <a:cs typeface="Calibri" panose="020F0502020204030204" pitchFamily="34" charset="0"/>
              </a:rPr>
              <a:t>Umožňuje zacházet s instrukcemi jako s daty, tj. přenést část kódu do paměti dat.</a:t>
            </a:r>
          </a:p>
          <a:p>
            <a:pPr marL="0" indent="0" algn="just">
              <a:lnSpc>
                <a:spcPct val="90000"/>
              </a:lnSpc>
            </a:pPr>
            <a:endParaRPr lang="cs-CZ" altLang="cs-CZ" sz="1500">
              <a:latin typeface="Calibri" panose="020F0502020204030204" pitchFamily="34" charset="0"/>
              <a:cs typeface="Calibri" panose="020F0502020204030204" pitchFamily="34" charset="0"/>
            </a:endParaRPr>
          </a:p>
          <a:p>
            <a:pPr marL="0" indent="0" algn="just">
              <a:lnSpc>
                <a:spcPct val="90000"/>
              </a:lnSpc>
            </a:pPr>
            <a:r>
              <a:rPr lang="cs-CZ" altLang="cs-CZ" sz="1500">
                <a:latin typeface="Calibri" panose="020F0502020204030204" pitchFamily="34" charset="0"/>
                <a:cs typeface="Calibri" panose="020F0502020204030204" pitchFamily="34" charset="0"/>
              </a:rPr>
              <a:t>Příkladem použití této architektury je rodina jednočipových procesorů.</a:t>
            </a:r>
          </a:p>
          <a:p>
            <a:pPr marL="0" indent="0" algn="just">
              <a:lnSpc>
                <a:spcPct val="90000"/>
              </a:lnSpc>
            </a:pPr>
            <a:r>
              <a:rPr lang="cs-CZ" altLang="cs-CZ" sz="1500">
                <a:latin typeface="Calibri" panose="020F0502020204030204" pitchFamily="34" charset="0"/>
                <a:cs typeface="Calibri" panose="020F0502020204030204" pitchFamily="34" charset="0"/>
              </a:rPr>
              <a:t>Použití např. :</a:t>
            </a:r>
          </a:p>
          <a:p>
            <a:pPr marL="0" indent="0" algn="just">
              <a:lnSpc>
                <a:spcPct val="90000"/>
              </a:lnSpc>
            </a:pPr>
            <a:r>
              <a:rPr lang="cs-CZ" altLang="cs-CZ" sz="1500">
                <a:latin typeface="Calibri" panose="020F0502020204030204" pitchFamily="34" charset="0"/>
                <a:cs typeface="Calibri" panose="020F0502020204030204" pitchFamily="34" charset="0"/>
              </a:rPr>
              <a:t>u signálových procesorů,</a:t>
            </a:r>
          </a:p>
          <a:p>
            <a:pPr marL="0" indent="0" algn="just">
              <a:lnSpc>
                <a:spcPct val="90000"/>
              </a:lnSpc>
            </a:pPr>
            <a:r>
              <a:rPr lang="cs-CZ" altLang="cs-CZ" sz="1500">
                <a:latin typeface="Calibri" panose="020F0502020204030204" pitchFamily="34" charset="0"/>
                <a:cs typeface="Calibri" panose="020F0502020204030204" pitchFamily="34" charset="0"/>
              </a:rPr>
              <a:t>mobilních telefonů</a:t>
            </a:r>
          </a:p>
          <a:p>
            <a:pPr marL="0" indent="0" algn="just">
              <a:lnSpc>
                <a:spcPct val="90000"/>
              </a:lnSpc>
            </a:pPr>
            <a:r>
              <a:rPr lang="cs-CZ" altLang="cs-CZ" sz="1500">
                <a:latin typeface="Calibri" panose="020F0502020204030204" pitchFamily="34" charset="0"/>
                <a:cs typeface="Calibri" panose="020F0502020204030204" pitchFamily="34" charset="0"/>
              </a:rPr>
              <a:t>řídící jednotky automobilů, aut. praček, aut. myček nádobí, atd.</a:t>
            </a:r>
          </a:p>
          <a:p>
            <a:pPr marL="0" indent="0" algn="just">
              <a:lnSpc>
                <a:spcPct val="90000"/>
              </a:lnSpc>
            </a:pPr>
            <a:r>
              <a:rPr lang="cs-CZ" altLang="cs-CZ" sz="1500">
                <a:latin typeface="Calibri" panose="020F0502020204030204" pitchFamily="34" charset="0"/>
                <a:cs typeface="Calibri" panose="020F0502020204030204" pitchFamily="34" charset="0"/>
              </a:rPr>
              <a:t>profesionální audio/video stanice</a:t>
            </a:r>
            <a:endParaRPr lang="cs-CZ" altLang="cs-CZ" sz="1500" b="1">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500"/>
                                        <p:tgtEl>
                                          <p:spTgt spid="3174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47">
                                            <p:txEl>
                                              <p:pRg st="2" end="2"/>
                                            </p:txEl>
                                          </p:spTgt>
                                        </p:tgtEl>
                                        <p:attrNameLst>
                                          <p:attrName>style.visibility</p:attrName>
                                        </p:attrNameLst>
                                      </p:cBhvr>
                                      <p:to>
                                        <p:strVal val="visible"/>
                                      </p:to>
                                    </p:set>
                                    <p:animEffect transition="in" filter="fade">
                                      <p:cBhvr>
                                        <p:cTn id="10" dur="500"/>
                                        <p:tgtEl>
                                          <p:spTgt spid="31747">
                                            <p:txEl>
                                              <p:pRg st="2" end="2"/>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31747">
                                            <p:txEl>
                                              <p:pRg st="4" end="4"/>
                                            </p:txEl>
                                          </p:spTgt>
                                        </p:tgtEl>
                                        <p:attrNameLst>
                                          <p:attrName>style.visibility</p:attrName>
                                        </p:attrNameLst>
                                      </p:cBhvr>
                                      <p:to>
                                        <p:strVal val="visible"/>
                                      </p:to>
                                    </p:set>
                                    <p:animEffect transition="in" filter="fade">
                                      <p:cBhvr>
                                        <p:cTn id="15" dur="500"/>
                                        <p:tgtEl>
                                          <p:spTgt spid="31747">
                                            <p:txEl>
                                              <p:pRg st="4" end="4"/>
                                            </p:txEl>
                                          </p:spTgt>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nodeType="clickEffect">
                                  <p:stCondLst>
                                    <p:cond delay="0"/>
                                  </p:stCondLst>
                                  <p:childTnLst>
                                    <p:set>
                                      <p:cBhvr>
                                        <p:cTn id="19" dur="1" fill="hold">
                                          <p:stCondLst>
                                            <p:cond delay="0"/>
                                          </p:stCondLst>
                                        </p:cTn>
                                        <p:tgtEl>
                                          <p:spTgt spid="31747">
                                            <p:txEl>
                                              <p:pRg st="6" end="6"/>
                                            </p:txEl>
                                          </p:spTgt>
                                        </p:tgtEl>
                                        <p:attrNameLst>
                                          <p:attrName>style.visibility</p:attrName>
                                        </p:attrNameLst>
                                      </p:cBhvr>
                                      <p:to>
                                        <p:strVal val="visible"/>
                                      </p:to>
                                    </p:set>
                                    <p:animEffect transition="in" filter="fade">
                                      <p:cBhvr>
                                        <p:cTn id="20" dur="500"/>
                                        <p:tgtEl>
                                          <p:spTgt spid="31747">
                                            <p:txEl>
                                              <p:pRg st="6" end="6"/>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1747">
                                            <p:txEl>
                                              <p:pRg st="8" end="8"/>
                                            </p:txEl>
                                          </p:spTgt>
                                        </p:tgtEl>
                                        <p:attrNameLst>
                                          <p:attrName>style.visibility</p:attrName>
                                        </p:attrNameLst>
                                      </p:cBhvr>
                                      <p:to>
                                        <p:strVal val="visible"/>
                                      </p:to>
                                    </p:set>
                                    <p:animEffect transition="in" filter="fade">
                                      <p:cBhvr>
                                        <p:cTn id="23" dur="500"/>
                                        <p:tgtEl>
                                          <p:spTgt spid="31747">
                                            <p:txEl>
                                              <p:pRg st="8" end="8"/>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nodeType="clickEffect">
                                  <p:stCondLst>
                                    <p:cond delay="0"/>
                                  </p:stCondLst>
                                  <p:childTnLst>
                                    <p:set>
                                      <p:cBhvr>
                                        <p:cTn id="27" dur="1" fill="hold">
                                          <p:stCondLst>
                                            <p:cond delay="0"/>
                                          </p:stCondLst>
                                        </p:cTn>
                                        <p:tgtEl>
                                          <p:spTgt spid="31747">
                                            <p:txEl>
                                              <p:pRg st="10" end="10"/>
                                            </p:txEl>
                                          </p:spTgt>
                                        </p:tgtEl>
                                        <p:attrNameLst>
                                          <p:attrName>style.visibility</p:attrName>
                                        </p:attrNameLst>
                                      </p:cBhvr>
                                      <p:to>
                                        <p:strVal val="visible"/>
                                      </p:to>
                                    </p:set>
                                    <p:animEffect transition="in" filter="fade">
                                      <p:cBhvr>
                                        <p:cTn id="28" dur="500"/>
                                        <p:tgtEl>
                                          <p:spTgt spid="31747">
                                            <p:txEl>
                                              <p:pRg st="10" end="10"/>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31747">
                                            <p:txEl>
                                              <p:pRg st="11" end="11"/>
                                            </p:txEl>
                                          </p:spTgt>
                                        </p:tgtEl>
                                        <p:attrNameLst>
                                          <p:attrName>style.visibility</p:attrName>
                                        </p:attrNameLst>
                                      </p:cBhvr>
                                      <p:to>
                                        <p:strVal val="visible"/>
                                      </p:to>
                                    </p:set>
                                    <p:animEffect transition="in" filter="fade">
                                      <p:cBhvr>
                                        <p:cTn id="31" dur="500"/>
                                        <p:tgtEl>
                                          <p:spTgt spid="31747">
                                            <p:txEl>
                                              <p:pRg st="11" end="11"/>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31747">
                                            <p:txEl>
                                              <p:pRg st="12" end="12"/>
                                            </p:txEl>
                                          </p:spTgt>
                                        </p:tgtEl>
                                        <p:attrNameLst>
                                          <p:attrName>style.visibility</p:attrName>
                                        </p:attrNameLst>
                                      </p:cBhvr>
                                      <p:to>
                                        <p:strVal val="visible"/>
                                      </p:to>
                                    </p:set>
                                    <p:animEffect transition="in" filter="fade">
                                      <p:cBhvr>
                                        <p:cTn id="34" dur="500"/>
                                        <p:tgtEl>
                                          <p:spTgt spid="31747">
                                            <p:txEl>
                                              <p:pRg st="12" end="12"/>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31747">
                                            <p:txEl>
                                              <p:pRg st="13" end="13"/>
                                            </p:txEl>
                                          </p:spTgt>
                                        </p:tgtEl>
                                        <p:attrNameLst>
                                          <p:attrName>style.visibility</p:attrName>
                                        </p:attrNameLst>
                                      </p:cBhvr>
                                      <p:to>
                                        <p:strVal val="visible"/>
                                      </p:to>
                                    </p:set>
                                    <p:animEffect transition="in" filter="fade">
                                      <p:cBhvr>
                                        <p:cTn id="37" dur="500"/>
                                        <p:tgtEl>
                                          <p:spTgt spid="31747">
                                            <p:txEl>
                                              <p:pRg st="13" end="13"/>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31747">
                                            <p:txEl>
                                              <p:pRg st="14" end="14"/>
                                            </p:txEl>
                                          </p:spTgt>
                                        </p:tgtEl>
                                        <p:attrNameLst>
                                          <p:attrName>style.visibility</p:attrName>
                                        </p:attrNameLst>
                                      </p:cBhvr>
                                      <p:to>
                                        <p:strVal val="visible"/>
                                      </p:to>
                                    </p:set>
                                    <p:animEffect transition="in" filter="fade">
                                      <p:cBhvr>
                                        <p:cTn id="40" dur="500"/>
                                        <p:tgtEl>
                                          <p:spTgt spid="31747">
                                            <p:txEl>
                                              <p:pRg st="14" end="14"/>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1747">
                                            <p:txEl>
                                              <p:pRg st="15" end="15"/>
                                            </p:txEl>
                                          </p:spTgt>
                                        </p:tgtEl>
                                        <p:attrNameLst>
                                          <p:attrName>style.visibility</p:attrName>
                                        </p:attrNameLst>
                                      </p:cBhvr>
                                      <p:to>
                                        <p:strVal val="visible"/>
                                      </p:to>
                                    </p:set>
                                    <p:animEffect transition="in" filter="fade">
                                      <p:cBhvr>
                                        <p:cTn id="43" dur="500"/>
                                        <p:tgtEl>
                                          <p:spTgt spid="31747">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endParaRPr lang="cs-CZ" sz="4500" dirty="0">
              <a:solidFill>
                <a:prstClr val="black"/>
              </a:solidFill>
              <a:latin typeface="Calibri Light" panose="020F0302020204030204"/>
            </a:endParaRPr>
          </a:p>
        </p:txBody>
      </p:sp>
      <p:sp>
        <p:nvSpPr>
          <p:cNvPr id="6" name="Obdélník 5"/>
          <p:cNvSpPr/>
          <p:nvPr/>
        </p:nvSpPr>
        <p:spPr>
          <a:xfrm>
            <a:off x="336819" y="312822"/>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0620" y="205641"/>
            <a:ext cx="1098625" cy="845920"/>
          </a:xfrm>
          <a:prstGeom prst="rect">
            <a:avLst/>
          </a:prstGeom>
        </p:spPr>
      </p:pic>
      <p:sp>
        <p:nvSpPr>
          <p:cNvPr id="9" name="Nadpis 1"/>
          <p:cNvSpPr txBox="1">
            <a:spLocks/>
          </p:cNvSpPr>
          <p:nvPr/>
        </p:nvSpPr>
        <p:spPr>
          <a:xfrm>
            <a:off x="500105" y="540454"/>
            <a:ext cx="3222810" cy="2545646"/>
          </a:xfrm>
          <a:prstGeom prst="rect">
            <a:avLst/>
          </a:prstGeom>
        </p:spPr>
        <p:txBody>
          <a:bodyPr vert="horz" lIns="68580" tIns="34290" rIns="68580" bIns="34290" rtlCol="0" anchor="t">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5800"/>
            <a:endParaRPr lang="cs-CZ" sz="3000" b="1" dirty="0">
              <a:solidFill>
                <a:prstClr val="black"/>
              </a:solidFill>
              <a:latin typeface="Calibri Light" panose="020F0302020204030204"/>
            </a:endParaRPr>
          </a:p>
          <a:p>
            <a:pPr algn="l" defTabSz="685800"/>
            <a:endParaRPr lang="cs-CZ" sz="3000" b="1" dirty="0">
              <a:solidFill>
                <a:prstClr val="black"/>
              </a:solidFill>
              <a:latin typeface="Calibri Light" panose="020F0302020204030204"/>
            </a:endParaRPr>
          </a:p>
          <a:p>
            <a:pPr defTabSz="685800"/>
            <a:endParaRPr lang="cs-CZ" sz="3000" b="1" cap="all" dirty="0">
              <a:solidFill>
                <a:prstClr val="black"/>
              </a:solidFill>
              <a:latin typeface="Calibri Light" panose="020F0302020204030204"/>
            </a:endParaRPr>
          </a:p>
          <a:p>
            <a:pPr defTabSz="685800"/>
            <a:endParaRPr lang="cs-CZ" sz="3000" b="1" cap="all" dirty="0">
              <a:solidFill>
                <a:prstClr val="black"/>
              </a:solidFill>
              <a:latin typeface="Calibri Light" panose="020F0302020204030204"/>
            </a:endParaRPr>
          </a:p>
          <a:p>
            <a:pPr defTabSz="685800"/>
            <a:r>
              <a:rPr lang="cs-CZ" sz="3200" b="1" dirty="0">
                <a:solidFill>
                  <a:srgbClr val="000000"/>
                </a:solidFill>
              </a:rPr>
              <a:t>ÚVOD DO HARDWARE </a:t>
            </a:r>
          </a:p>
          <a:p>
            <a:pPr defTabSz="685800"/>
            <a:r>
              <a:rPr lang="cs-CZ" sz="3200" b="1" dirty="0">
                <a:solidFill>
                  <a:srgbClr val="000000"/>
                </a:solidFill>
              </a:rPr>
              <a:t>Koncept počítačů</a:t>
            </a: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buNone/>
            </a:pPr>
            <a:endParaRPr lang="cs-CZ" sz="1800" b="1" i="1" dirty="0">
              <a:solidFill>
                <a:srgbClr val="002060"/>
              </a:solidFill>
              <a:latin typeface="Calibri" panose="020F0502020204030204"/>
            </a:endParaRPr>
          </a:p>
          <a:p>
            <a:pPr marL="0" indent="0" defTabSz="685800">
              <a:buNone/>
            </a:pPr>
            <a:r>
              <a:rPr lang="en-GB" sz="9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4276052" y="1952790"/>
            <a:ext cx="3604568" cy="1456040"/>
          </a:xfrm>
          <a:prstGeom prst="rect">
            <a:avLst/>
          </a:prstGeom>
          <a:solidFill>
            <a:schemeClr val="accent6">
              <a:lumMod val="40000"/>
              <a:lumOff val="60000"/>
            </a:schemeClr>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685800">
              <a:buNone/>
            </a:pPr>
            <a:endParaRPr lang="cs-CZ" sz="1800" b="1" i="1" dirty="0">
              <a:solidFill>
                <a:srgbClr val="002060"/>
              </a:solidFill>
              <a:latin typeface="Calibri" panose="020F0502020204030204"/>
            </a:endParaRPr>
          </a:p>
          <a:p>
            <a:pPr marL="0" indent="0" algn="ctr" defTabSz="685800">
              <a:buNone/>
            </a:pPr>
            <a:r>
              <a:rPr lang="cs-CZ" sz="1800" b="1" i="1" dirty="0">
                <a:solidFill>
                  <a:srgbClr val="002060"/>
                </a:solidFill>
                <a:latin typeface="Calibri" panose="020F0502020204030204"/>
              </a:rPr>
              <a:t>Cílem kapitoly je naučit základní znalostí studentů v oblasti konceptu a principů práce počítačů</a:t>
            </a:r>
          </a:p>
          <a:p>
            <a:pPr marL="0" indent="0" algn="ctr" defTabSz="685800">
              <a:buNone/>
            </a:pPr>
            <a:r>
              <a:rPr lang="cs-CZ" sz="1800" b="1" i="1" dirty="0">
                <a:solidFill>
                  <a:srgbClr val="002060"/>
                </a:solidFill>
                <a:latin typeface="Calibri" panose="020F0502020204030204"/>
              </a:rPr>
              <a:t> </a:t>
            </a:r>
            <a:endParaRPr lang="en-GB" sz="1800" dirty="0">
              <a:solidFill>
                <a:prstClr val="white"/>
              </a:solidFill>
              <a:latin typeface="Calibri" panose="020F0502020204030204"/>
              <a:cs typeface="Times New Roman" panose="02020603050405020304" pitchFamily="18" charset="0"/>
            </a:endParaRPr>
          </a:p>
        </p:txBody>
      </p:sp>
      <p:sp>
        <p:nvSpPr>
          <p:cNvPr id="8" name="Podnadpis 2"/>
          <p:cNvSpPr txBox="1">
            <a:spLocks/>
          </p:cNvSpPr>
          <p:nvPr/>
        </p:nvSpPr>
        <p:spPr>
          <a:xfrm>
            <a:off x="6956047" y="3723879"/>
            <a:ext cx="2016224" cy="1152128"/>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defTabSz="685800"/>
            <a:endParaRPr lang="cs-CZ" altLang="cs-CZ" sz="900" dirty="0">
              <a:solidFill>
                <a:srgbClr val="307871"/>
              </a:solidFill>
              <a:latin typeface="Times New Roman" panose="02020603050405020304" pitchFamily="18" charset="0"/>
              <a:cs typeface="Times New Roman" panose="02020603050405020304" pitchFamily="18" charset="0"/>
            </a:endParaRPr>
          </a:p>
          <a:p>
            <a:pPr algn="r" defTabSz="685800"/>
            <a:endParaRPr lang="cs-CZ" altLang="cs-CZ" sz="900" dirty="0">
              <a:solidFill>
                <a:srgbClr val="307871"/>
              </a:solidFill>
              <a:latin typeface="Times New Roman" panose="02020603050405020304" pitchFamily="18" charset="0"/>
              <a:cs typeface="Times New Roman" panose="02020603050405020304" pitchFamily="18" charset="0"/>
            </a:endParaRPr>
          </a:p>
          <a:p>
            <a:pPr algn="r" defTabSz="685800"/>
            <a:endParaRPr lang="cs-CZ" altLang="cs-CZ" sz="900" dirty="0">
              <a:solidFill>
                <a:srgbClr val="307871"/>
              </a:solidFill>
              <a:latin typeface="Times New Roman" panose="02020603050405020304" pitchFamily="18" charset="0"/>
              <a:cs typeface="Times New Roman" panose="02020603050405020304" pitchFamily="18" charset="0"/>
            </a:endParaRPr>
          </a:p>
          <a:p>
            <a:pPr algn="r" defTabSz="685800"/>
            <a:endParaRPr lang="cs-CZ" altLang="cs-CZ" sz="900" dirty="0">
              <a:solidFill>
                <a:srgbClr val="307871"/>
              </a:solidFill>
              <a:latin typeface="Times New Roman" panose="02020603050405020304" pitchFamily="18" charset="0"/>
              <a:cs typeface="Times New Roman" panose="02020603050405020304" pitchFamily="18" charset="0"/>
            </a:endParaRPr>
          </a:p>
          <a:p>
            <a:pPr algn="r" defTabSz="685800"/>
            <a:r>
              <a:rPr lang="cs-CZ" altLang="cs-CZ" sz="900" dirty="0">
                <a:solidFill>
                  <a:srgbClr val="307871"/>
                </a:solidFill>
                <a:latin typeface="Times New Roman" panose="02020603050405020304" pitchFamily="18" charset="0"/>
                <a:cs typeface="Times New Roman" panose="02020603050405020304" pitchFamily="18" charset="0"/>
              </a:rPr>
              <a:t>Josef Botlík</a:t>
            </a:r>
          </a:p>
          <a:p>
            <a:pPr algn="r" defTabSz="685800"/>
            <a:r>
              <a:rPr lang="cs-CZ" altLang="cs-CZ" sz="900" dirty="0">
                <a:solidFill>
                  <a:srgbClr val="307871"/>
                </a:solidFill>
                <a:latin typeface="Times New Roman" panose="02020603050405020304" pitchFamily="18" charset="0"/>
                <a:cs typeface="Times New Roman" panose="02020603050405020304" pitchFamily="18" charset="0"/>
              </a:rPr>
              <a:t>Přednášející </a:t>
            </a:r>
            <a:endParaRPr lang="en-GB" altLang="cs-CZ" sz="900" dirty="0">
              <a:solidFill>
                <a:srgbClr val="30787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80469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27314" y="204255"/>
            <a:ext cx="7886700" cy="3263504"/>
          </a:xfrm>
        </p:spPr>
        <p:txBody>
          <a:bodyPr/>
          <a:lstStyle/>
          <a:p>
            <a:pPr marL="0" indent="0">
              <a:buNone/>
            </a:pPr>
            <a:r>
              <a:rPr lang="cs-CZ" b="1" dirty="0"/>
              <a:t>Harvardská architektura</a:t>
            </a:r>
          </a:p>
        </p:txBody>
      </p:sp>
      <p:pic>
        <p:nvPicPr>
          <p:cNvPr id="5" name="Obrázek 4"/>
          <p:cNvPicPr>
            <a:picLocks noChangeAspect="1"/>
          </p:cNvPicPr>
          <p:nvPr/>
        </p:nvPicPr>
        <p:blipFill>
          <a:blip r:embed="rId2"/>
          <a:stretch>
            <a:fillRect/>
          </a:stretch>
        </p:blipFill>
        <p:spPr>
          <a:xfrm>
            <a:off x="4826011" y="2718177"/>
            <a:ext cx="3990675" cy="2248941"/>
          </a:xfrm>
          <a:prstGeom prst="rect">
            <a:avLst/>
          </a:prstGeom>
        </p:spPr>
      </p:pic>
      <p:sp>
        <p:nvSpPr>
          <p:cNvPr id="6" name="Zástupný symbol pro obsah 2"/>
          <p:cNvSpPr txBox="1">
            <a:spLocks/>
          </p:cNvSpPr>
          <p:nvPr/>
        </p:nvSpPr>
        <p:spPr>
          <a:xfrm>
            <a:off x="114739" y="868885"/>
            <a:ext cx="4367723" cy="3760645"/>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300"/>
              </a:spcBef>
            </a:pPr>
            <a:r>
              <a:rPr lang="cs-CZ" sz="2400" dirty="0"/>
              <a:t>1. rozdělen blok paměti na dva bloky - zvlášť paměť pro programy a zvlášť paměť pro data. </a:t>
            </a:r>
          </a:p>
          <a:p>
            <a:pPr>
              <a:spcBef>
                <a:spcPts val="300"/>
              </a:spcBef>
            </a:pPr>
            <a:r>
              <a:rPr lang="cs-CZ" sz="2400" dirty="0"/>
              <a:t> koncepce dovoluje používat pro paměť programu například paměti typu ROM (</a:t>
            </a:r>
            <a:r>
              <a:rPr lang="cs-CZ" sz="2400" dirty="0" err="1"/>
              <a:t>Read</a:t>
            </a:r>
            <a:r>
              <a:rPr lang="cs-CZ" sz="2400" dirty="0"/>
              <a:t> </a:t>
            </a:r>
            <a:r>
              <a:rPr lang="cs-CZ" sz="2400" dirty="0" err="1"/>
              <a:t>Only</a:t>
            </a:r>
            <a:r>
              <a:rPr lang="cs-CZ" sz="2400" dirty="0"/>
              <a:t> </a:t>
            </a:r>
            <a:r>
              <a:rPr lang="cs-CZ" sz="2400" dirty="0" err="1"/>
              <a:t>Memory</a:t>
            </a:r>
            <a:r>
              <a:rPr lang="cs-CZ" sz="2400" dirty="0"/>
              <a:t>) a umožňuje v podstatě zdvojnásobení velikosti paměti oproti von Neumanově architektuře při stejně veliké adresové směrnici</a:t>
            </a:r>
          </a:p>
        </p:txBody>
      </p:sp>
      <p:pic>
        <p:nvPicPr>
          <p:cNvPr id="7" name="Obrázek 6"/>
          <p:cNvPicPr>
            <a:picLocks noChangeAspect="1"/>
          </p:cNvPicPr>
          <p:nvPr/>
        </p:nvPicPr>
        <p:blipFill>
          <a:blip r:embed="rId3"/>
          <a:stretch>
            <a:fillRect/>
          </a:stretch>
        </p:blipFill>
        <p:spPr>
          <a:xfrm>
            <a:off x="5096786" y="150706"/>
            <a:ext cx="3719900" cy="2474809"/>
          </a:xfrm>
          <a:prstGeom prst="rect">
            <a:avLst/>
          </a:prstGeom>
        </p:spPr>
      </p:pic>
    </p:spTree>
    <p:extLst>
      <p:ext uri="{BB962C8B-B14F-4D97-AF65-F5344CB8AC3E}">
        <p14:creationId xmlns:p14="http://schemas.microsoft.com/office/powerpoint/2010/main" val="28428926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4294967295"/>
          </p:nvPr>
        </p:nvSpPr>
        <p:spPr>
          <a:xfrm>
            <a:off x="107504" y="150468"/>
            <a:ext cx="4716016" cy="4993032"/>
          </a:xfrm>
        </p:spPr>
        <p:txBody>
          <a:bodyPr>
            <a:noAutofit/>
          </a:bodyPr>
          <a:lstStyle/>
          <a:p>
            <a:pPr>
              <a:spcBef>
                <a:spcPts val="300"/>
              </a:spcBef>
            </a:pPr>
            <a:r>
              <a:rPr lang="cs-CZ" sz="1800" dirty="0"/>
              <a:t>Typ 1: Na rozdíl od základní architektury umožňuje současné zapisování dat a instrukcí do programové i datové paměti</a:t>
            </a:r>
          </a:p>
          <a:p>
            <a:pPr>
              <a:spcBef>
                <a:spcPts val="300"/>
              </a:spcBef>
            </a:pPr>
            <a:endParaRPr lang="cs-CZ" sz="1800" dirty="0"/>
          </a:p>
          <a:p>
            <a:pPr>
              <a:spcBef>
                <a:spcPts val="300"/>
              </a:spcBef>
            </a:pPr>
            <a:r>
              <a:rPr lang="cs-CZ" sz="1800" dirty="0"/>
              <a:t>Typ 2: Používá se v případech, kdy je potřeba současně přistupovat k datům a instrukcím. Vzniká doplněním typu1 o vyrovnávací paměť před programovou paměť. Instrukci z programové paměti se načítají do vyrovnávací paměti, díku čemuž lze následně načítat operandy z datové i programové paměti současně. Toto řešení se využívá nejčastěji v systémech, kde se využívají krátké opakované smyčky bez nutnosti načítání instrukce použité ve smyčce, která je uložena ve vyrovnávací paměti.</a:t>
            </a:r>
          </a:p>
        </p:txBody>
      </p:sp>
      <p:pic>
        <p:nvPicPr>
          <p:cNvPr id="6" name="Obrázek 5"/>
          <p:cNvPicPr>
            <a:picLocks noChangeAspect="1"/>
          </p:cNvPicPr>
          <p:nvPr/>
        </p:nvPicPr>
        <p:blipFill>
          <a:blip r:embed="rId3"/>
          <a:stretch>
            <a:fillRect/>
          </a:stretch>
        </p:blipFill>
        <p:spPr>
          <a:xfrm>
            <a:off x="5134645" y="2664655"/>
            <a:ext cx="3380705" cy="2338862"/>
          </a:xfrm>
          <a:prstGeom prst="rect">
            <a:avLst/>
          </a:prstGeom>
        </p:spPr>
      </p:pic>
      <p:pic>
        <p:nvPicPr>
          <p:cNvPr id="4" name="Obrázek 3"/>
          <p:cNvPicPr>
            <a:picLocks noChangeAspect="1"/>
          </p:cNvPicPr>
          <p:nvPr/>
        </p:nvPicPr>
        <p:blipFill>
          <a:blip r:embed="rId4"/>
          <a:stretch>
            <a:fillRect/>
          </a:stretch>
        </p:blipFill>
        <p:spPr>
          <a:xfrm>
            <a:off x="5186234" y="139228"/>
            <a:ext cx="3246209" cy="2257576"/>
          </a:xfrm>
          <a:prstGeom prst="rect">
            <a:avLst/>
          </a:prstGeom>
        </p:spPr>
      </p:pic>
    </p:spTree>
    <p:extLst>
      <p:ext uri="{BB962C8B-B14F-4D97-AF65-F5344CB8AC3E}">
        <p14:creationId xmlns:p14="http://schemas.microsoft.com/office/powerpoint/2010/main" val="2434946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Instrukční sada</a:t>
            </a:r>
          </a:p>
        </p:txBody>
      </p:sp>
      <p:sp>
        <p:nvSpPr>
          <p:cNvPr id="3" name="Zástupný symbol pro obsah 2"/>
          <p:cNvSpPr>
            <a:spLocks noGrp="1"/>
          </p:cNvSpPr>
          <p:nvPr>
            <p:ph idx="1"/>
          </p:nvPr>
        </p:nvSpPr>
        <p:spPr>
          <a:xfrm>
            <a:off x="242284" y="1154412"/>
            <a:ext cx="7886700" cy="1335345"/>
          </a:xfrm>
        </p:spPr>
        <p:txBody>
          <a:bodyPr>
            <a:normAutofit/>
          </a:bodyPr>
          <a:lstStyle/>
          <a:p>
            <a:pPr>
              <a:spcBef>
                <a:spcPts val="0"/>
              </a:spcBef>
            </a:pPr>
            <a:r>
              <a:rPr lang="cs-CZ" sz="1800" b="1" dirty="0"/>
              <a:t>čtyři základní principiální architektury: </a:t>
            </a:r>
          </a:p>
          <a:p>
            <a:pPr>
              <a:spcBef>
                <a:spcPts val="0"/>
              </a:spcBef>
            </a:pPr>
            <a:r>
              <a:rPr lang="cs-CZ" sz="1800" dirty="0"/>
              <a:t>CISC (</a:t>
            </a:r>
            <a:r>
              <a:rPr lang="cs-CZ" sz="1800" dirty="0" err="1"/>
              <a:t>Complex</a:t>
            </a:r>
            <a:r>
              <a:rPr lang="cs-CZ" sz="1800" dirty="0"/>
              <a:t> </a:t>
            </a:r>
            <a:r>
              <a:rPr lang="cs-CZ" sz="1800" dirty="0" err="1"/>
              <a:t>Instruction</a:t>
            </a:r>
            <a:r>
              <a:rPr lang="cs-CZ" sz="1800" dirty="0"/>
              <a:t> Set </a:t>
            </a:r>
            <a:r>
              <a:rPr lang="cs-CZ" sz="1800" dirty="0" err="1"/>
              <a:t>Computer</a:t>
            </a:r>
            <a:r>
              <a:rPr lang="cs-CZ" sz="1800" dirty="0"/>
              <a:t>), </a:t>
            </a:r>
          </a:p>
          <a:p>
            <a:pPr>
              <a:spcBef>
                <a:spcPts val="0"/>
              </a:spcBef>
            </a:pPr>
            <a:r>
              <a:rPr lang="cs-CZ" sz="1800" dirty="0"/>
              <a:t>RISC (</a:t>
            </a:r>
            <a:r>
              <a:rPr lang="cs-CZ" sz="1800" dirty="0" err="1"/>
              <a:t>Reduced</a:t>
            </a:r>
            <a:r>
              <a:rPr lang="cs-CZ" sz="1800" dirty="0"/>
              <a:t> </a:t>
            </a:r>
            <a:r>
              <a:rPr lang="cs-CZ" sz="1800" dirty="0" err="1"/>
              <a:t>Instruction</a:t>
            </a:r>
            <a:r>
              <a:rPr lang="cs-CZ" sz="1800" dirty="0"/>
              <a:t> Set </a:t>
            </a:r>
            <a:r>
              <a:rPr lang="cs-CZ" sz="1800" dirty="0" err="1"/>
              <a:t>Computer</a:t>
            </a:r>
            <a:r>
              <a:rPr lang="cs-CZ" sz="1800" dirty="0"/>
              <a:t>), </a:t>
            </a:r>
          </a:p>
          <a:p>
            <a:pPr>
              <a:spcBef>
                <a:spcPts val="0"/>
              </a:spcBef>
            </a:pPr>
            <a:r>
              <a:rPr lang="cs-CZ" sz="1800" dirty="0"/>
              <a:t>VLIW (Very Long </a:t>
            </a:r>
            <a:r>
              <a:rPr lang="cs-CZ" sz="1800" dirty="0" err="1"/>
              <a:t>Instruction</a:t>
            </a:r>
            <a:r>
              <a:rPr lang="cs-CZ" sz="1800" dirty="0"/>
              <a:t> Word) a </a:t>
            </a:r>
          </a:p>
          <a:p>
            <a:pPr>
              <a:spcBef>
                <a:spcPts val="0"/>
              </a:spcBef>
            </a:pPr>
            <a:r>
              <a:rPr lang="cs-CZ" sz="1800" dirty="0"/>
              <a:t>MISC (Minimum </a:t>
            </a:r>
            <a:r>
              <a:rPr lang="cs-CZ" sz="1800" dirty="0" err="1"/>
              <a:t>Instruction</a:t>
            </a:r>
            <a:r>
              <a:rPr lang="cs-CZ" sz="1800" dirty="0"/>
              <a:t> Set </a:t>
            </a:r>
            <a:r>
              <a:rPr lang="cs-CZ" sz="1800" dirty="0" err="1"/>
              <a:t>Computer</a:t>
            </a:r>
            <a:r>
              <a:rPr lang="cs-CZ" sz="1800" dirty="0"/>
              <a:t>). </a:t>
            </a:r>
          </a:p>
        </p:txBody>
      </p:sp>
      <p:sp>
        <p:nvSpPr>
          <p:cNvPr id="4" name="Obdélník 3"/>
          <p:cNvSpPr/>
          <p:nvPr/>
        </p:nvSpPr>
        <p:spPr>
          <a:xfrm>
            <a:off x="143278" y="2376153"/>
            <a:ext cx="8857445" cy="2608406"/>
          </a:xfrm>
          <a:prstGeom prst="rect">
            <a:avLst/>
          </a:prstGeom>
        </p:spPr>
        <p:txBody>
          <a:bodyPr wrap="square">
            <a:spAutoFit/>
          </a:bodyPr>
          <a:lstStyle/>
          <a:p>
            <a:pPr defTabSz="685800"/>
            <a:endParaRPr lang="cs-CZ" sz="1350" dirty="0">
              <a:solidFill>
                <a:prstClr val="black"/>
              </a:solidFill>
              <a:latin typeface="Calibri" panose="020F0502020204030204"/>
            </a:endParaRPr>
          </a:p>
          <a:p>
            <a:pPr defTabSz="685800"/>
            <a:r>
              <a:rPr lang="cs-CZ" sz="1500" b="1" dirty="0">
                <a:solidFill>
                  <a:prstClr val="black"/>
                </a:solidFill>
                <a:latin typeface="Calibri" panose="020F0502020204030204"/>
              </a:rPr>
              <a:t>CISC – </a:t>
            </a:r>
            <a:r>
              <a:rPr lang="cs-CZ" sz="1500" b="1" dirty="0" err="1">
                <a:solidFill>
                  <a:prstClr val="black"/>
                </a:solidFill>
                <a:latin typeface="Calibri" panose="020F0502020204030204"/>
              </a:rPr>
              <a:t>Complex</a:t>
            </a:r>
            <a:r>
              <a:rPr lang="cs-CZ" sz="1500" b="1" dirty="0">
                <a:solidFill>
                  <a:prstClr val="black"/>
                </a:solidFill>
                <a:latin typeface="Calibri" panose="020F0502020204030204"/>
              </a:rPr>
              <a:t> </a:t>
            </a:r>
            <a:r>
              <a:rPr lang="cs-CZ" sz="1500" b="1" dirty="0" err="1">
                <a:solidFill>
                  <a:prstClr val="black"/>
                </a:solidFill>
                <a:latin typeface="Calibri" panose="020F0502020204030204"/>
              </a:rPr>
              <a:t>Instruction</a:t>
            </a:r>
            <a:r>
              <a:rPr lang="cs-CZ" sz="1500" b="1" dirty="0">
                <a:solidFill>
                  <a:prstClr val="black"/>
                </a:solidFill>
                <a:latin typeface="Calibri" panose="020F0502020204030204"/>
              </a:rPr>
              <a:t> Set </a:t>
            </a:r>
            <a:r>
              <a:rPr lang="cs-CZ" sz="1500" b="1" dirty="0" err="1">
                <a:solidFill>
                  <a:prstClr val="black"/>
                </a:solidFill>
                <a:latin typeface="Calibri" panose="020F0502020204030204"/>
              </a:rPr>
              <a:t>Computer</a:t>
            </a:r>
            <a:endParaRPr lang="cs-CZ" sz="1500" b="1" dirty="0">
              <a:solidFill>
                <a:prstClr val="black"/>
              </a:solidFill>
              <a:latin typeface="Calibri" panose="020F0502020204030204"/>
            </a:endParaRPr>
          </a:p>
          <a:p>
            <a:pPr defTabSz="685800"/>
            <a:r>
              <a:rPr lang="cs-CZ" sz="1500" dirty="0">
                <a:solidFill>
                  <a:prstClr val="black"/>
                </a:solidFill>
                <a:latin typeface="Calibri" panose="020F0502020204030204"/>
              </a:rPr>
              <a:t>Zkratka CISC označuje procesor s velkým množstvím strojových instrukcí (řádově stovky) a relativně malým počtem registrů (jejich počet obvykle nepřesahuje 30). Procesory CISC mají různě dlouhé strojové instrukce, jejichž vykonání trvá různě dlouhou dobu. Označení CISC bylo zavedeno jako protiklad až poté, co se prosadily procesory RISC, které mají instrukční sadu naopak maximálně redukovanou.</a:t>
            </a:r>
          </a:p>
          <a:p>
            <a:pPr defTabSz="685800"/>
            <a:r>
              <a:rPr lang="cs-CZ" sz="1500" b="1" dirty="0">
                <a:solidFill>
                  <a:prstClr val="black"/>
                </a:solidFill>
                <a:latin typeface="Calibri" panose="020F0502020204030204"/>
              </a:rPr>
              <a:t>RISC – </a:t>
            </a:r>
            <a:r>
              <a:rPr lang="cs-CZ" sz="1500" b="1" dirty="0" err="1">
                <a:solidFill>
                  <a:prstClr val="black"/>
                </a:solidFill>
                <a:latin typeface="Calibri" panose="020F0502020204030204"/>
              </a:rPr>
              <a:t>Reduced</a:t>
            </a:r>
            <a:r>
              <a:rPr lang="cs-CZ" sz="1500" b="1" dirty="0">
                <a:solidFill>
                  <a:prstClr val="black"/>
                </a:solidFill>
                <a:latin typeface="Calibri" panose="020F0502020204030204"/>
              </a:rPr>
              <a:t> </a:t>
            </a:r>
            <a:r>
              <a:rPr lang="cs-CZ" sz="1500" b="1" dirty="0" err="1">
                <a:solidFill>
                  <a:prstClr val="black"/>
                </a:solidFill>
                <a:latin typeface="Calibri" panose="020F0502020204030204"/>
              </a:rPr>
              <a:t>Instruction</a:t>
            </a:r>
            <a:r>
              <a:rPr lang="cs-CZ" sz="1500" b="1" dirty="0">
                <a:solidFill>
                  <a:prstClr val="black"/>
                </a:solidFill>
                <a:latin typeface="Calibri" panose="020F0502020204030204"/>
              </a:rPr>
              <a:t> Set </a:t>
            </a:r>
            <a:r>
              <a:rPr lang="cs-CZ" sz="1500" b="1" dirty="0" err="1">
                <a:solidFill>
                  <a:prstClr val="black"/>
                </a:solidFill>
                <a:latin typeface="Calibri" panose="020F0502020204030204"/>
              </a:rPr>
              <a:t>Computer</a:t>
            </a:r>
            <a:endParaRPr lang="cs-CZ" sz="1500" b="1" dirty="0">
              <a:solidFill>
                <a:prstClr val="black"/>
              </a:solidFill>
              <a:latin typeface="Calibri" panose="020F0502020204030204"/>
            </a:endParaRPr>
          </a:p>
          <a:p>
            <a:pPr defTabSz="685800"/>
            <a:r>
              <a:rPr lang="cs-CZ" sz="1500" dirty="0">
                <a:solidFill>
                  <a:prstClr val="black"/>
                </a:solidFill>
                <a:latin typeface="Calibri" panose="020F0502020204030204"/>
              </a:rPr>
              <a:t>Zkratka RISC označuje procesory s redukovanou instrukční sadou, jejichž návrh je zaměřen jednoduchou, vysoce optimalizovanou sadu strojových instrukcí, která využívá jen velmi malého množství nejčastěji užívaných, instrukcí. Téměř všechny instrukce potřebují stejnou dobu pro své vykonání, obvykle jen jeden cyklus pro své vykonání, na rozdíl od CISC, kde se doba vykonání instrukce liší podle vykonávané instrukce.</a:t>
            </a:r>
          </a:p>
        </p:txBody>
      </p:sp>
    </p:spTree>
    <p:extLst>
      <p:ext uri="{BB962C8B-B14F-4D97-AF65-F5344CB8AC3E}">
        <p14:creationId xmlns:p14="http://schemas.microsoft.com/office/powerpoint/2010/main" val="1235561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Architektura CPU</a:t>
            </a:r>
          </a:p>
        </p:txBody>
      </p:sp>
      <p:sp>
        <p:nvSpPr>
          <p:cNvPr id="3" name="Zástupný symbol pro obsah 2"/>
          <p:cNvSpPr>
            <a:spLocks noGrp="1"/>
          </p:cNvSpPr>
          <p:nvPr>
            <p:ph idx="1"/>
          </p:nvPr>
        </p:nvSpPr>
        <p:spPr/>
        <p:txBody>
          <a:bodyPr>
            <a:normAutofit/>
          </a:bodyPr>
          <a:lstStyle/>
          <a:p>
            <a:r>
              <a:rPr lang="cs-CZ" sz="2625" b="1" dirty="0"/>
              <a:t>IA-32</a:t>
            </a:r>
          </a:p>
          <a:p>
            <a:endParaRPr lang="cs-CZ" sz="2625" b="1" dirty="0"/>
          </a:p>
          <a:p>
            <a:pPr>
              <a:lnSpc>
                <a:spcPct val="110000"/>
              </a:lnSpc>
            </a:pPr>
            <a:r>
              <a:rPr lang="cs-CZ" sz="1650" dirty="0">
                <a:latin typeface="Times New Roman" panose="02020603050405020304" pitchFamily="18" charset="0"/>
                <a:cs typeface="Times New Roman" panose="02020603050405020304" pitchFamily="18" charset="0"/>
              </a:rPr>
              <a:t> (Intel </a:t>
            </a:r>
            <a:r>
              <a:rPr lang="cs-CZ" sz="1650" dirty="0" err="1">
                <a:latin typeface="Times New Roman" panose="02020603050405020304" pitchFamily="18" charset="0"/>
                <a:cs typeface="Times New Roman" panose="02020603050405020304" pitchFamily="18" charset="0"/>
              </a:rPr>
              <a:t>Architecture</a:t>
            </a:r>
            <a:r>
              <a:rPr lang="cs-CZ" sz="1650" dirty="0">
                <a:latin typeface="Times New Roman" panose="02020603050405020304" pitchFamily="18" charset="0"/>
                <a:cs typeface="Times New Roman" panose="02020603050405020304" pitchFamily="18" charset="0"/>
              </a:rPr>
              <a:t>, 32 bit) Dříve byla tato architektura označovaná, jako architektura i386, ale při přípravě nové architektury IA-64 byla přejmenovaná do současné podoby IA-32. Jedna se o 32bitovou CISC architekturu. Lze na ni pohlížet, jako na podmnožinu předchozí architektury x86, ale rozšíření, která procesor Intel 80386 do této architektury přinesl, především stránkování paměti a 32bitové registry, byla natolik významná, že procesory, které jsou s ním kompatibilní lze označit za samostatnou architekturu.</a:t>
            </a: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00761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Architektura CPU</a:t>
            </a:r>
          </a:p>
        </p:txBody>
      </p:sp>
      <p:sp>
        <p:nvSpPr>
          <p:cNvPr id="3" name="Zástupný symbol pro obsah 2"/>
          <p:cNvSpPr>
            <a:spLocks noGrp="1"/>
          </p:cNvSpPr>
          <p:nvPr>
            <p:ph idx="1"/>
          </p:nvPr>
        </p:nvSpPr>
        <p:spPr/>
        <p:txBody>
          <a:bodyPr>
            <a:normAutofit fontScale="40000" lnSpcReduction="20000"/>
          </a:bodyPr>
          <a:lstStyle/>
          <a:p>
            <a:r>
              <a:rPr lang="cs-CZ" sz="5025" b="1" dirty="0"/>
              <a:t>IA-64</a:t>
            </a:r>
            <a:r>
              <a:rPr lang="cs-CZ" sz="4350" b="1" dirty="0"/>
              <a:t> </a:t>
            </a:r>
          </a:p>
          <a:p>
            <a:r>
              <a:rPr lang="cs-CZ" sz="2625" b="1" dirty="0"/>
              <a:t> </a:t>
            </a:r>
          </a:p>
          <a:p>
            <a:endParaRPr lang="cs-CZ" sz="2625" b="1" dirty="0"/>
          </a:p>
          <a:p>
            <a:pPr>
              <a:lnSpc>
                <a:spcPct val="130000"/>
              </a:lnSpc>
            </a:pPr>
            <a:r>
              <a:rPr lang="cs-CZ" sz="3750" dirty="0">
                <a:latin typeface="Times New Roman" panose="02020603050405020304" pitchFamily="18" charset="0"/>
                <a:cs typeface="Times New Roman" panose="02020603050405020304" pitchFamily="18" charset="0"/>
              </a:rPr>
              <a:t>(Intel </a:t>
            </a:r>
            <a:r>
              <a:rPr lang="cs-CZ" sz="3750" dirty="0" err="1">
                <a:latin typeface="Times New Roman" panose="02020603050405020304" pitchFamily="18" charset="0"/>
                <a:cs typeface="Times New Roman" panose="02020603050405020304" pitchFamily="18" charset="0"/>
              </a:rPr>
              <a:t>Architecture</a:t>
            </a:r>
            <a:r>
              <a:rPr lang="cs-CZ" sz="3750" dirty="0">
                <a:latin typeface="Times New Roman" panose="02020603050405020304" pitchFamily="18" charset="0"/>
                <a:cs typeface="Times New Roman" panose="02020603050405020304" pitchFamily="18" charset="0"/>
              </a:rPr>
              <a:t>, 64-bit) je 64-bitová architektura vyvinutá firmami Intel a Hewlett-Packard, která je implementovaná v procesorech </a:t>
            </a:r>
            <a:r>
              <a:rPr lang="cs-CZ" sz="3750" dirty="0" err="1">
                <a:latin typeface="Times New Roman" panose="02020603050405020304" pitchFamily="18" charset="0"/>
                <a:cs typeface="Times New Roman" panose="02020603050405020304" pitchFamily="18" charset="0"/>
              </a:rPr>
              <a:t>Itanium</a:t>
            </a:r>
            <a:r>
              <a:rPr lang="cs-CZ" sz="3750" dirty="0">
                <a:latin typeface="Times New Roman" panose="02020603050405020304" pitchFamily="18" charset="0"/>
                <a:cs typeface="Times New Roman" panose="02020603050405020304" pitchFamily="18" charset="0"/>
              </a:rPr>
              <a:t> a </a:t>
            </a:r>
            <a:r>
              <a:rPr lang="cs-CZ" sz="3750" dirty="0" err="1">
                <a:latin typeface="Times New Roman" panose="02020603050405020304" pitchFamily="18" charset="0"/>
                <a:cs typeface="Times New Roman" panose="02020603050405020304" pitchFamily="18" charset="0"/>
              </a:rPr>
              <a:t>Itanium</a:t>
            </a:r>
            <a:r>
              <a:rPr lang="cs-CZ" sz="3750" dirty="0">
                <a:latin typeface="Times New Roman" panose="02020603050405020304" pitchFamily="18" charset="0"/>
                <a:cs typeface="Times New Roman" panose="02020603050405020304" pitchFamily="18" charset="0"/>
              </a:rPr>
              <a:t> 2. Cílem IA-64 bylo vyvinout post-RISC architekturu, která by vyřešila mnohé z problémů, kterým čelily starší architektury. Nová architektura byla vystavěna na základech počítačového modelu zvaného </a:t>
            </a:r>
            <a:r>
              <a:rPr lang="cs-CZ" sz="3750" dirty="0" err="1">
                <a:latin typeface="Times New Roman" panose="02020603050405020304" pitchFamily="18" charset="0"/>
                <a:cs typeface="Times New Roman" panose="02020603050405020304" pitchFamily="18" charset="0"/>
              </a:rPr>
              <a:t>Explicitly</a:t>
            </a:r>
            <a:r>
              <a:rPr lang="cs-CZ" sz="3750" dirty="0">
                <a:latin typeface="Times New Roman" panose="02020603050405020304" pitchFamily="18" charset="0"/>
                <a:cs typeface="Times New Roman" panose="02020603050405020304" pitchFamily="18" charset="0"/>
              </a:rPr>
              <a:t> </a:t>
            </a:r>
            <a:r>
              <a:rPr lang="cs-CZ" sz="3750" dirty="0" err="1">
                <a:latin typeface="Times New Roman" panose="02020603050405020304" pitchFamily="18" charset="0"/>
                <a:cs typeface="Times New Roman" panose="02020603050405020304" pitchFamily="18" charset="0"/>
              </a:rPr>
              <a:t>Parallel</a:t>
            </a:r>
            <a:r>
              <a:rPr lang="cs-CZ" sz="3750" dirty="0">
                <a:latin typeface="Times New Roman" panose="02020603050405020304" pitchFamily="18" charset="0"/>
                <a:cs typeface="Times New Roman" panose="02020603050405020304" pitchFamily="18" charset="0"/>
              </a:rPr>
              <a:t> </a:t>
            </a:r>
            <a:r>
              <a:rPr lang="cs-CZ" sz="3750" dirty="0" err="1">
                <a:latin typeface="Times New Roman" panose="02020603050405020304" pitchFamily="18" charset="0"/>
                <a:cs typeface="Times New Roman" panose="02020603050405020304" pitchFamily="18" charset="0"/>
              </a:rPr>
              <a:t>Instruction</a:t>
            </a:r>
            <a:r>
              <a:rPr lang="cs-CZ" sz="3750" dirty="0">
                <a:latin typeface="Times New Roman" panose="02020603050405020304" pitchFamily="18" charset="0"/>
                <a:cs typeface="Times New Roman" panose="02020603050405020304" pitchFamily="18" charset="0"/>
              </a:rPr>
              <a:t> </a:t>
            </a:r>
            <a:r>
              <a:rPr lang="cs-CZ" sz="3750" dirty="0" err="1">
                <a:latin typeface="Times New Roman" panose="02020603050405020304" pitchFamily="18" charset="0"/>
                <a:cs typeface="Times New Roman" panose="02020603050405020304" pitchFamily="18" charset="0"/>
              </a:rPr>
              <a:t>Computing</a:t>
            </a:r>
            <a:r>
              <a:rPr lang="cs-CZ" sz="3750" dirty="0">
                <a:latin typeface="Times New Roman" panose="02020603050405020304" pitchFamily="18" charset="0"/>
                <a:cs typeface="Times New Roman" panose="02020603050405020304" pitchFamily="18" charset="0"/>
              </a:rPr>
              <a:t> (EPIC). EPIC byl navržen tak, aby zvýšil schopnost mikroprocesorů vykonávat paralelně více instrukcí, a to spíše pomocí softwarového kompilátoru, než pomocí komplexních logických obvodů na procesoru. S tímto přístupem se podařilo zvýšit počet vykonaných instrukcí za jeden takt procesoru a tím zvýšit i celkový výkon procesoru. Procesory architektury IA-64 implementují nejméně 128 obecných (64 bitů širokých) registrů</a:t>
            </a:r>
          </a:p>
          <a:p>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72349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Architektura CPU</a:t>
            </a:r>
          </a:p>
        </p:txBody>
      </p:sp>
      <p:sp>
        <p:nvSpPr>
          <p:cNvPr id="3" name="Zástupný symbol pro obsah 2"/>
          <p:cNvSpPr>
            <a:spLocks noGrp="1"/>
          </p:cNvSpPr>
          <p:nvPr>
            <p:ph idx="1"/>
          </p:nvPr>
        </p:nvSpPr>
        <p:spPr>
          <a:xfrm>
            <a:off x="628650" y="1369219"/>
            <a:ext cx="7886700" cy="3595587"/>
          </a:xfrm>
        </p:spPr>
        <p:txBody>
          <a:bodyPr>
            <a:normAutofit fontScale="40000" lnSpcReduction="20000"/>
          </a:bodyPr>
          <a:lstStyle/>
          <a:p>
            <a:r>
              <a:rPr lang="cs-CZ" sz="5025" b="1" dirty="0"/>
              <a:t>x86-64</a:t>
            </a:r>
          </a:p>
          <a:p>
            <a:endParaRPr lang="cs-CZ" sz="5025" b="1" dirty="0"/>
          </a:p>
          <a:p>
            <a:pPr>
              <a:lnSpc>
                <a:spcPct val="120000"/>
              </a:lnSpc>
            </a:pPr>
            <a:r>
              <a:rPr lang="cs-CZ" sz="3750" dirty="0">
                <a:latin typeface="Times New Roman" panose="02020603050405020304" pitchFamily="18" charset="0"/>
                <a:cs typeface="Times New Roman" panose="02020603050405020304" pitchFamily="18" charset="0"/>
              </a:rPr>
              <a:t>(dříve AMD64) Je označení generace 64bitových procesorů kompatibilních s původními IBM PC (x86). Touto architekturou, která byla uvedena firmou AMD již v roce 2003, jsou momentálně vyráběny všechny současné desktopové CPU. Procesor je tedy zpětně kompatibilní s 32bitovou (IA-32) a16bitovou (x86) architekturou. Kvůli zpětné kompatibilitě je rozšíření realizováno jako další módy procesoru. Procesor je možné provozovat buď s 32bitovým jádrem operačního systému (kterým může být i systém určený pro i386) v </a:t>
            </a:r>
            <a:r>
              <a:rPr lang="cs-CZ" sz="3750" dirty="0" err="1">
                <a:latin typeface="Times New Roman" panose="02020603050405020304" pitchFamily="18" charset="0"/>
                <a:cs typeface="Times New Roman" panose="02020603050405020304" pitchFamily="18" charset="0"/>
              </a:rPr>
              <a:t>Legacy</a:t>
            </a:r>
            <a:r>
              <a:rPr lang="cs-CZ" sz="3750" dirty="0">
                <a:latin typeface="Times New Roman" panose="02020603050405020304" pitchFamily="18" charset="0"/>
                <a:cs typeface="Times New Roman" panose="02020603050405020304" pitchFamily="18" charset="0"/>
              </a:rPr>
              <a:t> (zděděných) módech, nebo s 64bitovým jádrem v Long módech - jádro potom běží v 64bitovém módu a aplikace v 64bitovém nebo v kompatibilním režimu. Vzhledem k zjištěným výkonovým výhodám architektury RISC oproti CISC, jsou procesory realizovány interně architekturou RISC emulující pomocí </a:t>
            </a:r>
            <a:r>
              <a:rPr lang="cs-CZ" sz="3750" dirty="0" err="1">
                <a:latin typeface="Times New Roman" panose="02020603050405020304" pitchFamily="18" charset="0"/>
                <a:cs typeface="Times New Roman" panose="02020603050405020304" pitchFamily="18" charset="0"/>
              </a:rPr>
              <a:t>mikrokódu</a:t>
            </a:r>
            <a:r>
              <a:rPr lang="cs-CZ" sz="3750" dirty="0">
                <a:latin typeface="Times New Roman" panose="02020603050405020304" pitchFamily="18" charset="0"/>
                <a:cs typeface="Times New Roman" panose="02020603050405020304" pitchFamily="18" charset="0"/>
              </a:rPr>
              <a:t> architekturu CISC.</a:t>
            </a:r>
          </a:p>
          <a:p>
            <a:endParaRPr lang="cs-CZ" sz="46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6672624"/>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Architektura CPU</a:t>
            </a:r>
          </a:p>
        </p:txBody>
      </p:sp>
      <p:sp>
        <p:nvSpPr>
          <p:cNvPr id="3" name="Zástupný symbol pro obsah 2"/>
          <p:cNvSpPr>
            <a:spLocks noGrp="1"/>
          </p:cNvSpPr>
          <p:nvPr>
            <p:ph idx="1"/>
          </p:nvPr>
        </p:nvSpPr>
        <p:spPr>
          <a:xfrm>
            <a:off x="628650" y="1369219"/>
            <a:ext cx="7886700" cy="3595587"/>
          </a:xfrm>
        </p:spPr>
        <p:txBody>
          <a:bodyPr>
            <a:normAutofit/>
          </a:bodyPr>
          <a:lstStyle/>
          <a:p>
            <a:r>
              <a:rPr lang="cs-CZ" sz="2025" b="1" dirty="0"/>
              <a:t>ARM</a:t>
            </a:r>
          </a:p>
          <a:p>
            <a:endParaRPr lang="cs-CZ" sz="2025" b="1" dirty="0"/>
          </a:p>
          <a:p>
            <a:pPr>
              <a:lnSpc>
                <a:spcPct val="120000"/>
              </a:lnSpc>
            </a:pPr>
            <a:r>
              <a:rPr lang="cs-CZ" sz="1500" b="1" dirty="0" err="1"/>
              <a:t>A</a:t>
            </a:r>
            <a:r>
              <a:rPr lang="cs-CZ" sz="1500" dirty="0" err="1"/>
              <a:t>dvanced</a:t>
            </a:r>
            <a:r>
              <a:rPr lang="cs-CZ" sz="1500" dirty="0"/>
              <a:t> </a:t>
            </a:r>
            <a:r>
              <a:rPr lang="cs-CZ" sz="1500" b="1" dirty="0"/>
              <a:t>R</a:t>
            </a:r>
            <a:r>
              <a:rPr lang="cs-CZ" sz="1500" dirty="0"/>
              <a:t>ISC </a:t>
            </a:r>
            <a:r>
              <a:rPr lang="cs-CZ" sz="1500" b="1" dirty="0" err="1"/>
              <a:t>M</a:t>
            </a:r>
            <a:r>
              <a:rPr lang="cs-CZ" sz="1500" dirty="0" err="1"/>
              <a:t>achines</a:t>
            </a:r>
            <a:endParaRPr lang="cs-CZ" sz="1500" dirty="0">
              <a:latin typeface="Times New Roman" panose="02020603050405020304" pitchFamily="18" charset="0"/>
              <a:cs typeface="Times New Roman" panose="02020603050405020304" pitchFamily="18" charset="0"/>
            </a:endParaRPr>
          </a:p>
          <a:p>
            <a:pPr>
              <a:lnSpc>
                <a:spcPct val="120000"/>
              </a:lnSpc>
            </a:pPr>
            <a:r>
              <a:rPr lang="cs-CZ" sz="1500" dirty="0">
                <a:latin typeface="Times New Roman" panose="02020603050405020304" pitchFamily="18" charset="0"/>
                <a:cs typeface="Times New Roman" panose="02020603050405020304" pitchFamily="18" charset="0"/>
              </a:rPr>
              <a:t>označení architektury procesorů používaných díky své nízké spotřebě elektrické energie zejména v mobilních zařízeních (mobilní telefony, tablety). Globálně je v roce 2013 ARM nejpočetněji zastoupenou architekturou mikroprocesorů</a:t>
            </a:r>
          </a:p>
          <a:p>
            <a:pPr>
              <a:lnSpc>
                <a:spcPct val="120000"/>
              </a:lnSpc>
            </a:pPr>
            <a:r>
              <a:rPr lang="cs-CZ" sz="1500" dirty="0"/>
              <a:t>60 % mobilních zařízení na světě obsahuje ARM čip. V roce 2013 bylo vyrobeno 10 miliard ARM procesorů, v roce 2014 už 50 miliard</a:t>
            </a:r>
            <a:endParaRPr lang="cs-CZ"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261725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Architektura CPU</a:t>
            </a:r>
          </a:p>
        </p:txBody>
      </p:sp>
      <p:sp>
        <p:nvSpPr>
          <p:cNvPr id="3" name="Zástupný symbol pro obsah 2"/>
          <p:cNvSpPr>
            <a:spLocks noGrp="1"/>
          </p:cNvSpPr>
          <p:nvPr>
            <p:ph idx="1"/>
          </p:nvPr>
        </p:nvSpPr>
        <p:spPr>
          <a:xfrm>
            <a:off x="628650" y="1369219"/>
            <a:ext cx="7886700" cy="3595587"/>
          </a:xfrm>
        </p:spPr>
        <p:txBody>
          <a:bodyPr>
            <a:normAutofit fontScale="47500" lnSpcReduction="20000"/>
          </a:bodyPr>
          <a:lstStyle/>
          <a:p>
            <a:r>
              <a:rPr lang="cs-CZ" sz="5025" b="1" dirty="0"/>
              <a:t>MIPS</a:t>
            </a:r>
          </a:p>
          <a:p>
            <a:pPr>
              <a:lnSpc>
                <a:spcPct val="120000"/>
              </a:lnSpc>
            </a:pPr>
            <a:r>
              <a:rPr lang="cs-CZ" sz="3750" dirty="0">
                <a:latin typeface="Times New Roman" panose="02020603050405020304" pitchFamily="18" charset="0"/>
                <a:cs typeface="Times New Roman" panose="02020603050405020304" pitchFamily="18" charset="0"/>
              </a:rPr>
              <a:t>MIPS (Microprocessor </a:t>
            </a:r>
            <a:r>
              <a:rPr lang="cs-CZ" sz="3750" dirty="0" err="1">
                <a:latin typeface="Times New Roman" panose="02020603050405020304" pitchFamily="18" charset="0"/>
                <a:cs typeface="Times New Roman" panose="02020603050405020304" pitchFamily="18" charset="0"/>
              </a:rPr>
              <a:t>without</a:t>
            </a:r>
            <a:r>
              <a:rPr lang="cs-CZ" sz="3750" dirty="0">
                <a:latin typeface="Times New Roman" panose="02020603050405020304" pitchFamily="18" charset="0"/>
                <a:cs typeface="Times New Roman" panose="02020603050405020304" pitchFamily="18" charset="0"/>
              </a:rPr>
              <a:t> </a:t>
            </a:r>
            <a:r>
              <a:rPr lang="cs-CZ" sz="3750" dirty="0" err="1">
                <a:latin typeface="Times New Roman" panose="02020603050405020304" pitchFamily="18" charset="0"/>
                <a:cs typeface="Times New Roman" panose="02020603050405020304" pitchFamily="18" charset="0"/>
              </a:rPr>
              <a:t>Interlocked</a:t>
            </a:r>
            <a:r>
              <a:rPr lang="cs-CZ" sz="3750" dirty="0">
                <a:latin typeface="Times New Roman" panose="02020603050405020304" pitchFamily="18" charset="0"/>
                <a:cs typeface="Times New Roman" panose="02020603050405020304" pitchFamily="18" charset="0"/>
              </a:rPr>
              <a:t> </a:t>
            </a:r>
            <a:r>
              <a:rPr lang="cs-CZ" sz="3750" dirty="0" err="1">
                <a:latin typeface="Times New Roman" panose="02020603050405020304" pitchFamily="18" charset="0"/>
                <a:cs typeface="Times New Roman" panose="02020603050405020304" pitchFamily="18" charset="0"/>
              </a:rPr>
              <a:t>Pipeline</a:t>
            </a:r>
            <a:r>
              <a:rPr lang="cs-CZ" sz="3750" dirty="0">
                <a:latin typeface="Times New Roman" panose="02020603050405020304" pitchFamily="18" charset="0"/>
                <a:cs typeface="Times New Roman" panose="02020603050405020304" pitchFamily="18" charset="0"/>
              </a:rPr>
              <a:t> </a:t>
            </a:r>
            <a:r>
              <a:rPr lang="cs-CZ" sz="3750" dirty="0" err="1">
                <a:latin typeface="Times New Roman" panose="02020603050405020304" pitchFamily="18" charset="0"/>
                <a:cs typeface="Times New Roman" panose="02020603050405020304" pitchFamily="18" charset="0"/>
              </a:rPr>
              <a:t>Stages</a:t>
            </a:r>
            <a:r>
              <a:rPr lang="cs-CZ" sz="3750" dirty="0">
                <a:latin typeface="Times New Roman" panose="02020603050405020304" pitchFamily="18" charset="0"/>
                <a:cs typeface="Times New Roman" panose="02020603050405020304" pitchFamily="18" charset="0"/>
              </a:rPr>
              <a:t>) je procesor bez automaticky organizované </a:t>
            </a:r>
            <a:r>
              <a:rPr lang="cs-CZ" sz="3750" dirty="0" err="1">
                <a:latin typeface="Times New Roman" panose="02020603050405020304" pitchFamily="18" charset="0"/>
                <a:cs typeface="Times New Roman" panose="02020603050405020304" pitchFamily="18" charset="0"/>
              </a:rPr>
              <a:t>pipeline</a:t>
            </a:r>
            <a:r>
              <a:rPr lang="cs-CZ" sz="3750" dirty="0">
                <a:latin typeface="Times New Roman" panose="02020603050405020304" pitchFamily="18" charset="0"/>
                <a:cs typeface="Times New Roman" panose="02020603050405020304" pitchFamily="18" charset="0"/>
              </a:rPr>
              <a:t>. </a:t>
            </a:r>
            <a:r>
              <a:rPr lang="cs-CZ" sz="3750" dirty="0" err="1">
                <a:latin typeface="Times New Roman" panose="02020603050405020304" pitchFamily="18" charset="0"/>
                <a:cs typeface="Times New Roman" panose="02020603050405020304" pitchFamily="18" charset="0"/>
              </a:rPr>
              <a:t>Pipeline</a:t>
            </a:r>
            <a:r>
              <a:rPr lang="cs-CZ" sz="3750" dirty="0">
                <a:latin typeface="Times New Roman" panose="02020603050405020304" pitchFamily="18" charset="0"/>
                <a:cs typeface="Times New Roman" panose="02020603050405020304" pitchFamily="18" charset="0"/>
              </a:rPr>
              <a:t> využívá skutečnost, že jedna instrukce nemusí vždy používat všechny prostředky procesoru. Instrukcí může tedy procesor zpracovávat více najednou. Ovšem pouze za podmínky, že u těchto instrukcí nejde o využití stejných prostředků procesoru. Splnění této podmínky však musí hlídat programátor nebo překladač, a proto jde o non-</a:t>
            </a:r>
            <a:r>
              <a:rPr lang="cs-CZ" sz="3750" dirty="0" err="1">
                <a:latin typeface="Times New Roman" panose="02020603050405020304" pitchFamily="18" charset="0"/>
                <a:cs typeface="Times New Roman" panose="02020603050405020304" pitchFamily="18" charset="0"/>
              </a:rPr>
              <a:t>interlocked</a:t>
            </a:r>
            <a:r>
              <a:rPr lang="cs-CZ" sz="3750" dirty="0">
                <a:latin typeface="Times New Roman" panose="02020603050405020304" pitchFamily="18" charset="0"/>
                <a:cs typeface="Times New Roman" panose="02020603050405020304" pitchFamily="18" charset="0"/>
              </a:rPr>
              <a:t> </a:t>
            </a:r>
            <a:r>
              <a:rPr lang="cs-CZ" sz="3750" dirty="0" err="1">
                <a:latin typeface="Times New Roman" panose="02020603050405020304" pitchFamily="18" charset="0"/>
                <a:cs typeface="Times New Roman" panose="02020603050405020304" pitchFamily="18" charset="0"/>
              </a:rPr>
              <a:t>pipeline</a:t>
            </a:r>
            <a:r>
              <a:rPr lang="cs-CZ" sz="3750" dirty="0">
                <a:latin typeface="Times New Roman" panose="02020603050405020304" pitchFamily="18" charset="0"/>
                <a:cs typeface="Times New Roman" panose="02020603050405020304" pitchFamily="18" charset="0"/>
              </a:rPr>
              <a:t>. MIPS je stejně jako ARM v kategorii RISC procesorů.</a:t>
            </a:r>
          </a:p>
          <a:p>
            <a:pPr>
              <a:lnSpc>
                <a:spcPct val="120000"/>
              </a:lnSpc>
            </a:pPr>
            <a:r>
              <a:rPr lang="cs-CZ" sz="3750" dirty="0">
                <a:latin typeface="Times New Roman" panose="02020603050405020304" pitchFamily="18" charset="0"/>
                <a:cs typeface="Times New Roman" panose="02020603050405020304" pitchFamily="18" charset="0"/>
              </a:rPr>
              <a:t>MIPS procesory se uplatnily například ve velmi rozšířených konzolách </a:t>
            </a:r>
            <a:r>
              <a:rPr lang="cs-CZ" sz="3750" dirty="0" err="1">
                <a:latin typeface="Times New Roman" panose="02020603050405020304" pitchFamily="18" charset="0"/>
                <a:cs typeface="Times New Roman" panose="02020603050405020304" pitchFamily="18" charset="0"/>
              </a:rPr>
              <a:t>Nintendo</a:t>
            </a:r>
            <a:r>
              <a:rPr lang="cs-CZ" sz="3750" dirty="0">
                <a:latin typeface="Times New Roman" panose="02020603050405020304" pitchFamily="18" charset="0"/>
                <a:cs typeface="Times New Roman" panose="02020603050405020304" pitchFamily="18" charset="0"/>
              </a:rPr>
              <a:t> 64, </a:t>
            </a:r>
            <a:r>
              <a:rPr lang="cs-CZ" sz="3750" dirty="0" err="1">
                <a:latin typeface="Times New Roman" panose="02020603050405020304" pitchFamily="18" charset="0"/>
                <a:cs typeface="Times New Roman" panose="02020603050405020304" pitchFamily="18" charset="0"/>
              </a:rPr>
              <a:t>PlayStation</a:t>
            </a:r>
            <a:r>
              <a:rPr lang="cs-CZ" sz="3750" dirty="0">
                <a:latin typeface="Times New Roman" panose="02020603050405020304" pitchFamily="18" charset="0"/>
                <a:cs typeface="Times New Roman" panose="02020603050405020304" pitchFamily="18" charset="0"/>
              </a:rPr>
              <a:t> 2, </a:t>
            </a:r>
            <a:r>
              <a:rPr lang="cs-CZ" sz="3750" dirty="0" err="1">
                <a:latin typeface="Times New Roman" panose="02020603050405020304" pitchFamily="18" charset="0"/>
                <a:cs typeface="Times New Roman" panose="02020603050405020304" pitchFamily="18" charset="0"/>
              </a:rPr>
              <a:t>PlayStation</a:t>
            </a:r>
            <a:r>
              <a:rPr lang="cs-CZ" sz="3750" dirty="0">
                <a:latin typeface="Times New Roman" panose="02020603050405020304" pitchFamily="18" charset="0"/>
                <a:cs typeface="Times New Roman" panose="02020603050405020304" pitchFamily="18" charset="0"/>
              </a:rPr>
              <a:t> Portable a dalších zařízeních jako jsou set-top boxy, mobilní telefony, tiskárny a podobně.</a:t>
            </a:r>
          </a:p>
          <a:p>
            <a:pPr marL="0" indent="0">
              <a:lnSpc>
                <a:spcPct val="120000"/>
              </a:lnSpc>
              <a:buNone/>
            </a:pPr>
            <a:endParaRPr lang="cs-CZ" sz="3750" dirty="0">
              <a:latin typeface="Times New Roman" panose="02020603050405020304" pitchFamily="18" charset="0"/>
              <a:cs typeface="Times New Roman" panose="02020603050405020304" pitchFamily="18" charset="0"/>
            </a:endParaRPr>
          </a:p>
          <a:p>
            <a:endParaRPr lang="cs-CZ" sz="465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7537767"/>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52BD4D6B-2D54-44CC-8320-96F992FF9A3A}"/>
              </a:ext>
            </a:extLst>
          </p:cNvPr>
          <p:cNvSpPr/>
          <p:nvPr/>
        </p:nvSpPr>
        <p:spPr>
          <a:xfrm>
            <a:off x="467544" y="267494"/>
            <a:ext cx="8568952" cy="4191468"/>
          </a:xfrm>
          <a:prstGeom prst="rect">
            <a:avLst/>
          </a:prstGeom>
        </p:spPr>
        <p:txBody>
          <a:bodyPr wrap="square">
            <a:spAutoFit/>
          </a:bodyPr>
          <a:lstStyle/>
          <a:p>
            <a:pPr marL="77470" indent="-6350">
              <a:lnSpc>
                <a:spcPct val="110000"/>
              </a:lnSpc>
              <a:spcAft>
                <a:spcPts val="25"/>
              </a:spcAft>
            </a:pPr>
            <a:r>
              <a:rPr lang="cs-CZ" sz="1200" b="1" dirty="0">
                <a:solidFill>
                  <a:srgbClr val="000000"/>
                </a:solidFill>
                <a:latin typeface="Times New Roman" panose="02020603050405020304" pitchFamily="18" charset="0"/>
                <a:ea typeface="Times New Roman" panose="02020603050405020304" pitchFamily="18" charset="0"/>
              </a:rPr>
              <a:t>Rozdělení podle generací počítačů: </a:t>
            </a:r>
            <a:endParaRPr lang="cs-CZ" sz="1200" dirty="0">
              <a:solidFill>
                <a:srgbClr val="000000"/>
              </a:solidFill>
              <a:latin typeface="Times New Roman" panose="02020603050405020304" pitchFamily="18" charset="0"/>
              <a:ea typeface="Times New Roman" panose="02020603050405020304" pitchFamily="18" charset="0"/>
            </a:endParaRPr>
          </a:p>
          <a:p>
            <a:pPr marL="92710" marR="719455" indent="-6350" algn="just">
              <a:lnSpc>
                <a:spcPct val="111000"/>
              </a:lnSpc>
              <a:spcAft>
                <a:spcPts val="25"/>
              </a:spcAft>
            </a:pPr>
            <a:r>
              <a:rPr lang="cs-CZ" sz="1200" dirty="0">
                <a:solidFill>
                  <a:srgbClr val="000000"/>
                </a:solidFill>
                <a:latin typeface="Times New Roman" panose="02020603050405020304" pitchFamily="18" charset="0"/>
                <a:ea typeface="Times New Roman" panose="02020603050405020304" pitchFamily="18" charset="0"/>
              </a:rPr>
              <a:t>V literatuře se můžeme setkat s různým členěním. V podstatě jsou počítače rozděleny do čtyř generací, někde se uvádí i nultá generace, pátá generace resp. tři a </a:t>
            </a:r>
            <a:r>
              <a:rPr lang="cs-CZ" sz="1200" dirty="0" err="1">
                <a:solidFill>
                  <a:srgbClr val="000000"/>
                </a:solidFill>
                <a:latin typeface="Times New Roman" panose="02020603050405020304" pitchFamily="18" charset="0"/>
                <a:ea typeface="Times New Roman" panose="02020603050405020304" pitchFamily="18" charset="0"/>
              </a:rPr>
              <a:t>půltá</a:t>
            </a:r>
            <a:r>
              <a:rPr lang="cs-CZ" sz="1200" dirty="0">
                <a:solidFill>
                  <a:srgbClr val="000000"/>
                </a:solidFill>
                <a:latin typeface="Times New Roman" panose="02020603050405020304" pitchFamily="18" charset="0"/>
                <a:ea typeface="Times New Roman" panose="02020603050405020304" pitchFamily="18" charset="0"/>
              </a:rPr>
              <a:t> generace. </a:t>
            </a:r>
          </a:p>
          <a:p>
            <a:pPr marL="80645" indent="-6350">
              <a:lnSpc>
                <a:spcPct val="107000"/>
              </a:lnSpc>
              <a:spcAft>
                <a:spcPts val="95"/>
              </a:spcAft>
            </a:pPr>
            <a:r>
              <a:rPr lang="cs-CZ" sz="1200" dirty="0">
                <a:solidFill>
                  <a:srgbClr val="000000"/>
                </a:solidFill>
                <a:latin typeface="Times New Roman" panose="02020603050405020304" pitchFamily="18" charset="0"/>
                <a:ea typeface="Times New Roman" panose="02020603050405020304" pitchFamily="18" charset="0"/>
              </a:rPr>
              <a:t> </a:t>
            </a:r>
          </a:p>
          <a:p>
            <a:pPr marL="92710" marR="719455" indent="-6350" algn="just">
              <a:lnSpc>
                <a:spcPct val="111000"/>
              </a:lnSpc>
              <a:spcAft>
                <a:spcPts val="25"/>
              </a:spcAft>
            </a:pPr>
            <a:r>
              <a:rPr lang="cs-CZ" sz="1200" dirty="0">
                <a:solidFill>
                  <a:srgbClr val="000000"/>
                </a:solidFill>
                <a:latin typeface="Times New Roman" panose="02020603050405020304" pitchFamily="18" charset="0"/>
                <a:ea typeface="Times New Roman" panose="02020603050405020304" pitchFamily="18" charset="0"/>
              </a:rPr>
              <a:t>První rozdělení bylo na základě součástkové základny:  </a:t>
            </a:r>
          </a:p>
          <a:p>
            <a:pPr marL="342900" marR="2305050" lvl="0" indent="-342900" algn="just" fontAlgn="base">
              <a:lnSpc>
                <a:spcPct val="111000"/>
              </a:lnSpc>
              <a:spcAft>
                <a:spcPts val="25"/>
              </a:spcAft>
              <a:buClr>
                <a:srgbClr val="000000"/>
              </a:buClr>
              <a:buSzPts val="1100"/>
              <a:buFont typeface="+mj-lt"/>
              <a:buAutoNum type="arabicPeriod"/>
            </a:pPr>
            <a:r>
              <a:rPr lang="cs-CZ" sz="12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generace: elektronky,  </a:t>
            </a:r>
          </a:p>
          <a:p>
            <a:pPr marL="342900" marR="2305050" lvl="0" indent="-342900" algn="just" fontAlgn="base">
              <a:lnSpc>
                <a:spcPct val="111000"/>
              </a:lnSpc>
              <a:spcAft>
                <a:spcPts val="25"/>
              </a:spcAft>
              <a:buClr>
                <a:srgbClr val="000000"/>
              </a:buClr>
              <a:buSzPts val="1100"/>
              <a:buFont typeface="+mj-lt"/>
              <a:buAutoNum type="arabicPeriod"/>
            </a:pPr>
            <a:r>
              <a:rPr lang="cs-CZ" sz="12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generace: (samostatné) tranzistory,  3. generace: integrované obvody,  </a:t>
            </a:r>
          </a:p>
          <a:p>
            <a:pPr marL="92710" marR="719455" indent="-6350" algn="just">
              <a:lnSpc>
                <a:spcPct val="111000"/>
              </a:lnSpc>
              <a:spcAft>
                <a:spcPts val="25"/>
              </a:spcAft>
            </a:pPr>
            <a:r>
              <a:rPr lang="cs-CZ" sz="1200" dirty="0">
                <a:solidFill>
                  <a:srgbClr val="000000"/>
                </a:solidFill>
                <a:latin typeface="Times New Roman" panose="02020603050405020304" pitchFamily="18" charset="0"/>
                <a:ea typeface="Times New Roman" panose="02020603050405020304" pitchFamily="18" charset="0"/>
              </a:rPr>
              <a:t>4. generace: mikroprocesory. </a:t>
            </a:r>
          </a:p>
          <a:p>
            <a:pPr marL="92710" marR="719455" indent="-6350" algn="just">
              <a:lnSpc>
                <a:spcPct val="111000"/>
              </a:lnSpc>
              <a:spcAft>
                <a:spcPts val="25"/>
              </a:spcAft>
            </a:pPr>
            <a:r>
              <a:rPr lang="cs-CZ" sz="1200" dirty="0">
                <a:solidFill>
                  <a:srgbClr val="000000"/>
                </a:solidFill>
                <a:latin typeface="Times New Roman" panose="02020603050405020304" pitchFamily="18" charset="0"/>
                <a:ea typeface="Times New Roman" panose="02020603050405020304" pitchFamily="18" charset="0"/>
              </a:rPr>
              <a:t>Postupně se zavedla nultá generace - elektromechanické prvky, zejména relé.  </a:t>
            </a:r>
          </a:p>
          <a:p>
            <a:pPr marL="92710" marR="719455" indent="-6350" algn="just">
              <a:lnSpc>
                <a:spcPct val="111000"/>
              </a:lnSpc>
              <a:spcAft>
                <a:spcPts val="25"/>
              </a:spcAft>
            </a:pPr>
            <a:r>
              <a:rPr lang="cs-CZ" sz="1200" dirty="0">
                <a:solidFill>
                  <a:srgbClr val="000000"/>
                </a:solidFill>
                <a:latin typeface="Times New Roman" panose="02020603050405020304" pitchFamily="18" charset="0"/>
                <a:ea typeface="Times New Roman" panose="02020603050405020304" pitchFamily="18" charset="0"/>
              </a:rPr>
              <a:t>Později bylo členění rozšířeno o mezistupně. Dva a </a:t>
            </a:r>
            <a:r>
              <a:rPr lang="cs-CZ" sz="1200" dirty="0" err="1">
                <a:solidFill>
                  <a:srgbClr val="000000"/>
                </a:solidFill>
                <a:latin typeface="Times New Roman" panose="02020603050405020304" pitchFamily="18" charset="0"/>
                <a:ea typeface="Times New Roman" panose="02020603050405020304" pitchFamily="18" charset="0"/>
              </a:rPr>
              <a:t>půltá</a:t>
            </a:r>
            <a:r>
              <a:rPr lang="cs-CZ" sz="1200" dirty="0">
                <a:solidFill>
                  <a:srgbClr val="000000"/>
                </a:solidFill>
                <a:latin typeface="Times New Roman" panose="02020603050405020304" pitchFamily="18" charset="0"/>
                <a:ea typeface="Times New Roman" panose="02020603050405020304" pitchFamily="18" charset="0"/>
              </a:rPr>
              <a:t> generace - IBM 360. Tři a </a:t>
            </a:r>
            <a:r>
              <a:rPr lang="cs-CZ" sz="1200" dirty="0" err="1">
                <a:solidFill>
                  <a:srgbClr val="000000"/>
                </a:solidFill>
                <a:latin typeface="Times New Roman" panose="02020603050405020304" pitchFamily="18" charset="0"/>
                <a:ea typeface="Times New Roman" panose="02020603050405020304" pitchFamily="18" charset="0"/>
              </a:rPr>
              <a:t>půltá</a:t>
            </a:r>
            <a:r>
              <a:rPr lang="cs-CZ" sz="1200" dirty="0">
                <a:solidFill>
                  <a:srgbClr val="000000"/>
                </a:solidFill>
                <a:latin typeface="Times New Roman" panose="02020603050405020304" pitchFamily="18" charset="0"/>
                <a:ea typeface="Times New Roman" panose="02020603050405020304" pitchFamily="18" charset="0"/>
              </a:rPr>
              <a:t> generace - počítače s VLSI obvody. </a:t>
            </a:r>
          </a:p>
          <a:p>
            <a:pPr marL="80645" indent="-6350">
              <a:lnSpc>
                <a:spcPct val="107000"/>
              </a:lnSpc>
              <a:spcAft>
                <a:spcPts val="105"/>
              </a:spcAft>
            </a:pPr>
            <a:r>
              <a:rPr lang="cs-CZ" sz="1200" dirty="0">
                <a:solidFill>
                  <a:srgbClr val="000000"/>
                </a:solidFill>
                <a:latin typeface="Times New Roman" panose="02020603050405020304" pitchFamily="18" charset="0"/>
                <a:ea typeface="Times New Roman" panose="02020603050405020304" pitchFamily="18" charset="0"/>
              </a:rPr>
              <a:t> </a:t>
            </a:r>
          </a:p>
          <a:p>
            <a:pPr marL="92710" marR="719455" indent="-6350" algn="just">
              <a:lnSpc>
                <a:spcPct val="111000"/>
              </a:lnSpc>
              <a:spcAft>
                <a:spcPts val="25"/>
              </a:spcAft>
            </a:pPr>
            <a:r>
              <a:rPr lang="cs-CZ" sz="1200" dirty="0">
                <a:solidFill>
                  <a:srgbClr val="000000"/>
                </a:solidFill>
                <a:latin typeface="Times New Roman" panose="02020603050405020304" pitchFamily="18" charset="0"/>
                <a:ea typeface="Times New Roman" panose="02020603050405020304" pitchFamily="18" charset="0"/>
              </a:rPr>
              <a:t>Další rozdělení na generace vychází ze schopností řízení a ovládání procesu zpracování dat:  </a:t>
            </a:r>
          </a:p>
          <a:p>
            <a:pPr marL="342900" marR="719455" lvl="0" indent="-342900" algn="just" fontAlgn="base">
              <a:lnSpc>
                <a:spcPct val="111000"/>
              </a:lnSpc>
              <a:spcAft>
                <a:spcPts val="25"/>
              </a:spcAft>
              <a:buClr>
                <a:srgbClr val="000000"/>
              </a:buClr>
              <a:buSzPts val="1100"/>
              <a:buFont typeface="+mj-lt"/>
              <a:buAutoNum type="arabicPeriod"/>
            </a:pPr>
            <a:r>
              <a:rPr lang="cs-CZ" sz="12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generace: programování ve strojovém kódu nebo v jednoduchých strojově závislých jazycích  </a:t>
            </a:r>
          </a:p>
          <a:p>
            <a:pPr marL="342900" marR="719455" lvl="0" indent="-342900" algn="just" fontAlgn="base">
              <a:lnSpc>
                <a:spcPct val="111000"/>
              </a:lnSpc>
              <a:spcAft>
                <a:spcPts val="25"/>
              </a:spcAft>
              <a:buClr>
                <a:srgbClr val="000000"/>
              </a:buClr>
              <a:buSzPts val="1100"/>
              <a:buFont typeface="+mj-lt"/>
              <a:buAutoNum type="arabicPeriod"/>
            </a:pPr>
            <a:r>
              <a:rPr lang="cs-CZ" sz="12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generace: vyšší programovací jazyky (</a:t>
            </a:r>
            <a:r>
              <a:rPr lang="cs-CZ" sz="1200" dirty="0" err="1">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Algol</a:t>
            </a:r>
            <a:r>
              <a:rPr lang="cs-CZ" sz="12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60, Fortran, Cobol)  </a:t>
            </a:r>
          </a:p>
          <a:p>
            <a:pPr marL="342900" marR="719455" lvl="0" indent="-342900" algn="just" fontAlgn="base">
              <a:lnSpc>
                <a:spcPct val="111000"/>
              </a:lnSpc>
              <a:spcAft>
                <a:spcPts val="25"/>
              </a:spcAft>
              <a:buClr>
                <a:srgbClr val="000000"/>
              </a:buClr>
              <a:buSzPts val="1100"/>
              <a:buFont typeface="+mj-lt"/>
              <a:buAutoNum type="arabicPeriod"/>
            </a:pPr>
            <a:r>
              <a:rPr lang="cs-CZ" sz="12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generace: operační systémy a modernější programovací jazyky  </a:t>
            </a:r>
          </a:p>
          <a:p>
            <a:pPr marL="342900" marR="719455" lvl="0" indent="-342900" algn="just" fontAlgn="base">
              <a:lnSpc>
                <a:spcPct val="111000"/>
              </a:lnSpc>
              <a:spcAft>
                <a:spcPts val="25"/>
              </a:spcAft>
              <a:buClr>
                <a:srgbClr val="000000"/>
              </a:buClr>
              <a:buSzPts val="1100"/>
              <a:buFont typeface="+mj-lt"/>
              <a:buAutoNum type="arabicPeriod"/>
            </a:pPr>
            <a:r>
              <a:rPr lang="cs-CZ" sz="12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generace: operační systémy a jazyky přizpůsobené uživatelům  </a:t>
            </a:r>
          </a:p>
          <a:p>
            <a:pPr marL="342900" marR="719455" lvl="0" indent="-342900" algn="just" fontAlgn="base">
              <a:lnSpc>
                <a:spcPct val="111000"/>
              </a:lnSpc>
              <a:spcAft>
                <a:spcPts val="25"/>
              </a:spcAft>
              <a:buClr>
                <a:srgbClr val="000000"/>
              </a:buClr>
              <a:buSzPts val="1100"/>
              <a:buFont typeface="+mj-lt"/>
              <a:buAutoNum type="arabicPeriod"/>
            </a:pPr>
            <a:r>
              <a:rPr lang="cs-CZ" sz="1200" dirty="0">
                <a:solidFill>
                  <a:srgbClr val="00000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generace (plánovaná): prvky umělé inteligence, ovládání v přirozeném jazyce </a:t>
            </a:r>
          </a:p>
          <a:p>
            <a:pPr marL="80645" indent="-6350">
              <a:lnSpc>
                <a:spcPct val="107000"/>
              </a:lnSpc>
              <a:spcAft>
                <a:spcPts val="85"/>
              </a:spcAft>
            </a:pPr>
            <a:r>
              <a:rPr lang="cs-CZ" sz="1200" dirty="0">
                <a:solidFill>
                  <a:srgbClr val="000000"/>
                </a:solidFill>
                <a:latin typeface="Times New Roman" panose="02020603050405020304" pitchFamily="18" charset="0"/>
                <a:ea typeface="Times New Roman" panose="02020603050405020304" pitchFamily="18" charset="0"/>
              </a:rPr>
              <a:t> </a:t>
            </a:r>
          </a:p>
          <a:p>
            <a:pPr marL="92710" marR="719455" indent="-6350" algn="just">
              <a:lnSpc>
                <a:spcPct val="111000"/>
              </a:lnSpc>
              <a:spcAft>
                <a:spcPts val="25"/>
              </a:spcAft>
            </a:pPr>
            <a:r>
              <a:rPr lang="cs-CZ" sz="1200" dirty="0">
                <a:solidFill>
                  <a:srgbClr val="000000"/>
                </a:solidFill>
                <a:latin typeface="Times New Roman" panose="02020603050405020304" pitchFamily="18" charset="0"/>
                <a:ea typeface="Times New Roman" panose="02020603050405020304" pitchFamily="18" charset="0"/>
              </a:rPr>
              <a:t>Ve dnešní době se počítače rozdělují do generací v závislosti na konfiguraci, rychlosti a základním stavebním prvku. </a:t>
            </a:r>
          </a:p>
        </p:txBody>
      </p:sp>
    </p:spTree>
    <p:extLst>
      <p:ext uri="{BB962C8B-B14F-4D97-AF65-F5344CB8AC3E}">
        <p14:creationId xmlns:p14="http://schemas.microsoft.com/office/powerpoint/2010/main" val="36077827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EF133AD9-984A-40BE-A555-38EA09B127C7}"/>
              </a:ext>
            </a:extLst>
          </p:cNvPr>
          <p:cNvSpPr/>
          <p:nvPr/>
        </p:nvSpPr>
        <p:spPr>
          <a:xfrm>
            <a:off x="251520" y="267818"/>
            <a:ext cx="8496944" cy="4607864"/>
          </a:xfrm>
          <a:prstGeom prst="rect">
            <a:avLst/>
          </a:prstGeom>
        </p:spPr>
        <p:txBody>
          <a:bodyPr wrap="square">
            <a:spAutoFit/>
          </a:bodyPr>
          <a:lstStyle/>
          <a:p>
            <a:pPr marL="77470" indent="-6350">
              <a:lnSpc>
                <a:spcPct val="110000"/>
              </a:lnSpc>
              <a:spcAft>
                <a:spcPts val="25"/>
              </a:spcAft>
            </a:pPr>
            <a:r>
              <a:rPr lang="cs-CZ" sz="1400" b="1" dirty="0">
                <a:solidFill>
                  <a:srgbClr val="000000"/>
                </a:solidFill>
                <a:latin typeface="Times New Roman" panose="02020603050405020304" pitchFamily="18" charset="0"/>
                <a:ea typeface="Times New Roman" panose="02020603050405020304" pitchFamily="18" charset="0"/>
              </a:rPr>
              <a:t>Kategorie počítačů podle velikosti </a:t>
            </a:r>
          </a:p>
          <a:p>
            <a:pPr marL="92710" marR="719455" indent="-6350" algn="just">
              <a:lnSpc>
                <a:spcPct val="111000"/>
              </a:lnSpc>
              <a:spcAft>
                <a:spcPts val="25"/>
              </a:spcAft>
            </a:pPr>
            <a:r>
              <a:rPr lang="cs-CZ" sz="1400" dirty="0">
                <a:solidFill>
                  <a:srgbClr val="000000"/>
                </a:solidFill>
                <a:latin typeface="Times New Roman" panose="02020603050405020304" pitchFamily="18" charset="0"/>
                <a:ea typeface="Times New Roman" panose="02020603050405020304" pitchFamily="18" charset="0"/>
              </a:rPr>
              <a:t>Toto členění je převzato z </a:t>
            </a:r>
            <a:r>
              <a:rPr lang="cs-CZ" sz="1400" u="sng" dirty="0">
                <a:solidFill>
                  <a:srgbClr val="0000FF"/>
                </a:solidFill>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http://www.fi.muni.cz/</a:t>
            </a:r>
            <a:r>
              <a:rPr lang="cs-CZ" sz="1400" u="sng" dirty="0" err="1">
                <a:solidFill>
                  <a:srgbClr val="0000FF"/>
                </a:solidFill>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usr</a:t>
            </a:r>
            <a:r>
              <a:rPr lang="cs-CZ" sz="1400" u="sng" dirty="0">
                <a:solidFill>
                  <a:srgbClr val="0000FF"/>
                </a:solidFill>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a:t>
            </a:r>
            <a:r>
              <a:rPr lang="cs-CZ" sz="1400" u="sng" dirty="0" err="1">
                <a:solidFill>
                  <a:srgbClr val="0000FF"/>
                </a:solidFill>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jkucera</a:t>
            </a:r>
            <a:r>
              <a:rPr lang="cs-CZ" sz="1400" u="sng" dirty="0">
                <a:solidFill>
                  <a:srgbClr val="0000FF"/>
                </a:solidFill>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/pv109/sl3.htm</a:t>
            </a:r>
            <a:r>
              <a:rPr lang="cs-CZ" sz="1400" dirty="0">
                <a:solidFill>
                  <a:srgbClr val="000000"/>
                </a:solidFill>
                <a:latin typeface="Times New Roman" panose="02020603050405020304" pitchFamily="18" charset="0"/>
                <a:ea typeface="Times New Roman" panose="02020603050405020304" pitchFamily="18" charset="0"/>
                <a:hlinkClick r:id="rId2">
                  <a:extLst>
                    <a:ext uri="{A12FA001-AC4F-418D-AE19-62706E023703}">
                      <ahyp:hlinkClr xmlns:ahyp="http://schemas.microsoft.com/office/drawing/2018/hyperlinkcolor" val="tx"/>
                    </a:ext>
                  </a:extLst>
                </a:hlinkClick>
              </a:rPr>
              <a:t>,</a:t>
            </a:r>
            <a:r>
              <a:rPr lang="cs-CZ" sz="1400" dirty="0">
                <a:solidFill>
                  <a:srgbClr val="000000"/>
                </a:solidFill>
                <a:latin typeface="Times New Roman" panose="02020603050405020304" pitchFamily="18" charset="0"/>
                <a:ea typeface="Times New Roman" panose="02020603050405020304" pitchFamily="18" charset="0"/>
              </a:rPr>
              <a:t> jak můžete vidět, částečně se překrývá s členěním podle konstrukce. </a:t>
            </a:r>
          </a:p>
          <a:p>
            <a:pPr marL="80645" indent="-6350">
              <a:lnSpc>
                <a:spcPct val="107000"/>
              </a:lnSpc>
            </a:pPr>
            <a:r>
              <a:rPr lang="cs-CZ" sz="1400" dirty="0">
                <a:solidFill>
                  <a:srgbClr val="000000"/>
                </a:solidFill>
                <a:latin typeface="Times New Roman" panose="02020603050405020304" pitchFamily="18" charset="0"/>
                <a:ea typeface="Times New Roman" panose="02020603050405020304" pitchFamily="18" charset="0"/>
              </a:rPr>
              <a:t> </a:t>
            </a:r>
          </a:p>
          <a:p>
            <a:pPr marL="50165" indent="-6350">
              <a:lnSpc>
                <a:spcPct val="110000"/>
              </a:lnSpc>
              <a:spcAft>
                <a:spcPts val="25"/>
              </a:spcAft>
            </a:pPr>
            <a:r>
              <a:rPr lang="cs-CZ" sz="1400" b="1" i="1" dirty="0">
                <a:solidFill>
                  <a:srgbClr val="000000"/>
                </a:solidFill>
                <a:latin typeface="Times New Roman" panose="02020603050405020304" pitchFamily="18" charset="0"/>
                <a:ea typeface="Times New Roman" panose="02020603050405020304" pitchFamily="18" charset="0"/>
              </a:rPr>
              <a:t>Historické členění: </a:t>
            </a:r>
            <a:endParaRPr lang="cs-CZ" sz="1400" dirty="0">
              <a:solidFill>
                <a:srgbClr val="000000"/>
              </a:solidFill>
              <a:latin typeface="Times New Roman" panose="02020603050405020304" pitchFamily="18" charset="0"/>
              <a:ea typeface="Times New Roman" panose="02020603050405020304" pitchFamily="18" charset="0"/>
            </a:endParaRPr>
          </a:p>
          <a:p>
            <a:pPr marL="342900" marR="719455" lvl="0" indent="-342900" algn="just" fontAlgn="base">
              <a:lnSpc>
                <a:spcPct val="111000"/>
              </a:lnSpc>
              <a:spcAft>
                <a:spcPts val="25"/>
              </a:spcAft>
              <a:buClr>
                <a:srgbClr val="000000"/>
              </a:buClr>
              <a:buSzPts val="1100"/>
              <a:buFont typeface="Arial" panose="020B0604020202020204" pitchFamily="34" charset="0"/>
              <a:buChar char="•"/>
            </a:pPr>
            <a:r>
              <a:rPr lang="cs-CZ" sz="14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Superpočítače  </a:t>
            </a:r>
          </a:p>
          <a:p>
            <a:pPr marL="342900" marR="719455" lvl="0" indent="-342900" algn="just" fontAlgn="base">
              <a:lnSpc>
                <a:spcPct val="111000"/>
              </a:lnSpc>
              <a:spcAft>
                <a:spcPts val="25"/>
              </a:spcAft>
              <a:buClr>
                <a:srgbClr val="000000"/>
              </a:buClr>
              <a:buSzPts val="1100"/>
              <a:buFont typeface="Arial" panose="020B0604020202020204" pitchFamily="34" charset="0"/>
              <a:buChar char="•"/>
            </a:pPr>
            <a:r>
              <a:rPr lang="cs-CZ" sz="14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Sálové počítače (mainframe)  </a:t>
            </a:r>
          </a:p>
          <a:p>
            <a:pPr marL="342900" marR="719455" lvl="0" indent="-342900" algn="just" fontAlgn="base">
              <a:lnSpc>
                <a:spcPct val="111000"/>
              </a:lnSpc>
              <a:spcAft>
                <a:spcPts val="25"/>
              </a:spcAft>
              <a:buClr>
                <a:srgbClr val="000000"/>
              </a:buClr>
              <a:buSzPts val="1100"/>
              <a:buFont typeface="Arial" panose="020B0604020202020204" pitchFamily="34" charset="0"/>
              <a:buChar char="•"/>
            </a:pPr>
            <a:r>
              <a:rPr lang="cs-CZ" sz="14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Minipočítače  </a:t>
            </a:r>
          </a:p>
          <a:p>
            <a:pPr marL="342900" marR="719455" lvl="0" indent="-342900" algn="just" fontAlgn="base">
              <a:lnSpc>
                <a:spcPct val="111000"/>
              </a:lnSpc>
              <a:spcAft>
                <a:spcPts val="25"/>
              </a:spcAft>
              <a:buClr>
                <a:srgbClr val="000000"/>
              </a:buClr>
              <a:buSzPts val="1100"/>
              <a:buFont typeface="Arial" panose="020B0604020202020204" pitchFamily="34" charset="0"/>
              <a:buChar char="•"/>
            </a:pPr>
            <a:r>
              <a:rPr lang="cs-CZ" sz="14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Mikropočítače  </a:t>
            </a:r>
          </a:p>
          <a:p>
            <a:pPr marL="80645" indent="-6350">
              <a:lnSpc>
                <a:spcPct val="107000"/>
              </a:lnSpc>
              <a:spcAft>
                <a:spcPts val="120"/>
              </a:spcAft>
            </a:pPr>
            <a:r>
              <a:rPr lang="cs-CZ" sz="1400" b="1" i="1" dirty="0">
                <a:solidFill>
                  <a:srgbClr val="000000"/>
                </a:solidFill>
                <a:latin typeface="Times New Roman" panose="02020603050405020304" pitchFamily="18" charset="0"/>
                <a:ea typeface="Times New Roman" panose="02020603050405020304" pitchFamily="18" charset="0"/>
              </a:rPr>
              <a:t> </a:t>
            </a:r>
            <a:endParaRPr lang="cs-CZ" sz="1400" dirty="0">
              <a:solidFill>
                <a:srgbClr val="000000"/>
              </a:solidFill>
              <a:latin typeface="Times New Roman" panose="02020603050405020304" pitchFamily="18" charset="0"/>
              <a:ea typeface="Times New Roman" panose="02020603050405020304" pitchFamily="18" charset="0"/>
            </a:endParaRPr>
          </a:p>
          <a:p>
            <a:pPr marL="50165" indent="-6350">
              <a:lnSpc>
                <a:spcPct val="110000"/>
              </a:lnSpc>
              <a:spcAft>
                <a:spcPts val="25"/>
              </a:spcAft>
            </a:pPr>
            <a:r>
              <a:rPr lang="cs-CZ" sz="1400" b="1" i="1" dirty="0">
                <a:solidFill>
                  <a:srgbClr val="000000"/>
                </a:solidFill>
                <a:latin typeface="Times New Roman" panose="02020603050405020304" pitchFamily="18" charset="0"/>
                <a:ea typeface="Times New Roman" panose="02020603050405020304" pitchFamily="18" charset="0"/>
              </a:rPr>
              <a:t>Soudobé členění </a:t>
            </a:r>
            <a:endParaRPr lang="cs-CZ" sz="1400" b="1" dirty="0">
              <a:solidFill>
                <a:srgbClr val="000000"/>
              </a:solidFill>
              <a:latin typeface="Times New Roman" panose="02020603050405020304" pitchFamily="18" charset="0"/>
              <a:ea typeface="Times New Roman" panose="02020603050405020304" pitchFamily="18" charset="0"/>
            </a:endParaRPr>
          </a:p>
          <a:p>
            <a:pPr marL="342900" marR="719455" lvl="0" indent="-342900" algn="just" fontAlgn="base">
              <a:lnSpc>
                <a:spcPct val="111000"/>
              </a:lnSpc>
              <a:spcAft>
                <a:spcPts val="25"/>
              </a:spcAft>
              <a:buClr>
                <a:srgbClr val="000000"/>
              </a:buClr>
              <a:buSzPts val="1100"/>
              <a:buFont typeface="Arial" panose="020B0604020202020204" pitchFamily="34" charset="0"/>
              <a:buChar char="•"/>
            </a:pPr>
            <a:r>
              <a:rPr lang="cs-CZ" sz="14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Superpočítače  </a:t>
            </a:r>
          </a:p>
          <a:p>
            <a:pPr marL="342900" marR="719455" lvl="0" indent="-342900" algn="just" fontAlgn="base">
              <a:lnSpc>
                <a:spcPct val="111000"/>
              </a:lnSpc>
              <a:spcAft>
                <a:spcPts val="25"/>
              </a:spcAft>
              <a:buClr>
                <a:srgbClr val="000000"/>
              </a:buClr>
              <a:buSzPts val="1100"/>
              <a:buFont typeface="Arial" panose="020B0604020202020204" pitchFamily="34" charset="0"/>
              <a:buChar char="•"/>
            </a:pPr>
            <a:r>
              <a:rPr lang="cs-CZ" sz="14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Sálové počítače (datová skladiště)  </a:t>
            </a:r>
          </a:p>
          <a:p>
            <a:pPr marL="342900" marR="719455" lvl="0" indent="-342900" algn="just" fontAlgn="base">
              <a:lnSpc>
                <a:spcPct val="111000"/>
              </a:lnSpc>
              <a:spcAft>
                <a:spcPts val="25"/>
              </a:spcAft>
              <a:buClr>
                <a:srgbClr val="000000"/>
              </a:buClr>
              <a:buSzPts val="1100"/>
              <a:buFont typeface="Arial" panose="020B0604020202020204" pitchFamily="34" charset="0"/>
              <a:buChar char="•"/>
            </a:pPr>
            <a:r>
              <a:rPr lang="cs-CZ" sz="14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Servery (souborové, databázové, síťové - FTP, WWW aj.)  </a:t>
            </a:r>
          </a:p>
          <a:p>
            <a:pPr marL="342900" marR="719455" lvl="0" indent="-342900" algn="just" fontAlgn="base">
              <a:lnSpc>
                <a:spcPct val="111000"/>
              </a:lnSpc>
              <a:spcAft>
                <a:spcPts val="25"/>
              </a:spcAft>
              <a:buClr>
                <a:srgbClr val="000000"/>
              </a:buClr>
              <a:buSzPts val="1100"/>
              <a:buFont typeface="Arial" panose="020B0604020202020204" pitchFamily="34" charset="0"/>
              <a:buChar char="•"/>
            </a:pPr>
            <a:r>
              <a:rPr lang="cs-CZ" sz="14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Pracovní stanice  </a:t>
            </a:r>
          </a:p>
          <a:p>
            <a:pPr marL="342900" marR="719455" lvl="0" indent="-342900" algn="just" fontAlgn="base">
              <a:lnSpc>
                <a:spcPct val="111000"/>
              </a:lnSpc>
              <a:spcAft>
                <a:spcPts val="25"/>
              </a:spcAft>
              <a:buClr>
                <a:srgbClr val="000000"/>
              </a:buClr>
              <a:buSzPts val="1100"/>
              <a:buFont typeface="Arial" panose="020B0604020202020204" pitchFamily="34" charset="0"/>
              <a:buChar char="•"/>
            </a:pPr>
            <a:r>
              <a:rPr lang="cs-CZ" sz="14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Osobní počítače (desktop, notebook)  </a:t>
            </a:r>
          </a:p>
          <a:p>
            <a:pPr marL="342900" marR="719455" lvl="0" indent="-342900" algn="just" fontAlgn="base">
              <a:lnSpc>
                <a:spcPct val="111000"/>
              </a:lnSpc>
              <a:spcAft>
                <a:spcPts val="25"/>
              </a:spcAft>
              <a:buClr>
                <a:srgbClr val="000000"/>
              </a:buClr>
              <a:buSzPts val="1100"/>
              <a:buFont typeface="Arial" panose="020B0604020202020204" pitchFamily="34" charset="0"/>
              <a:buChar char="•"/>
            </a:pPr>
            <a:r>
              <a:rPr lang="cs-CZ" sz="14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Kapesní počítače (palmtop, PDA, MDA)</a:t>
            </a:r>
          </a:p>
          <a:p>
            <a:pPr marL="342900" marR="719455" lvl="0" indent="-342900" algn="just" fontAlgn="base">
              <a:lnSpc>
                <a:spcPct val="111000"/>
              </a:lnSpc>
              <a:spcAft>
                <a:spcPts val="25"/>
              </a:spcAft>
              <a:buClr>
                <a:srgbClr val="000000"/>
              </a:buClr>
              <a:buSzPts val="1100"/>
              <a:buFont typeface="Arial" panose="020B0604020202020204" pitchFamily="34" charset="0"/>
              <a:buChar char="•"/>
            </a:pPr>
            <a:r>
              <a:rPr lang="cs-CZ" sz="14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Tablety, Mini PC, </a:t>
            </a:r>
            <a:r>
              <a:rPr lang="cs-CZ" sz="1400" dirty="0" err="1">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Barbone</a:t>
            </a:r>
            <a:r>
              <a:rPr lang="cs-CZ" sz="1400" dirty="0">
                <a:solidFill>
                  <a:srgbClr val="000000"/>
                </a:solidFill>
                <a:uFill>
                  <a:solidFill>
                    <a:srgbClr val="000000"/>
                  </a:solidFill>
                </a:uFill>
                <a:latin typeface="Arial" panose="020B0604020202020204" pitchFamily="34" charset="0"/>
                <a:ea typeface="Arial" panose="020B0604020202020204" pitchFamily="34" charset="0"/>
                <a:cs typeface="Arial" panose="020B0604020202020204" pitchFamily="34" charset="0"/>
              </a:rPr>
              <a:t>  </a:t>
            </a:r>
          </a:p>
          <a:p>
            <a:pPr marL="92710" marR="719455" indent="-6350" algn="just">
              <a:lnSpc>
                <a:spcPct val="111000"/>
              </a:lnSpc>
              <a:spcAft>
                <a:spcPts val="1835"/>
              </a:spcAft>
            </a:pPr>
            <a:r>
              <a:rPr lang="cs-CZ" sz="1400" dirty="0">
                <a:solidFill>
                  <a:srgbClr val="000000"/>
                </a:solidFill>
                <a:latin typeface="Times New Roman" panose="02020603050405020304" pitchFamily="18" charset="0"/>
                <a:ea typeface="Times New Roman" panose="02020603050405020304" pitchFamily="18" charset="0"/>
              </a:rPr>
              <a:t>Dále počítače řídicí, jednoúčelové, vestavěné do jiných zařízení aj. </a:t>
            </a:r>
          </a:p>
        </p:txBody>
      </p:sp>
    </p:spTree>
    <p:extLst>
      <p:ext uri="{BB962C8B-B14F-4D97-AF65-F5344CB8AC3E}">
        <p14:creationId xmlns:p14="http://schemas.microsoft.com/office/powerpoint/2010/main" val="2865726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1"/>
          <p:cNvSpPr txBox="1">
            <a:spLocks/>
          </p:cNvSpPr>
          <p:nvPr/>
        </p:nvSpPr>
        <p:spPr>
          <a:xfrm>
            <a:off x="188640" y="146615"/>
            <a:ext cx="3402378" cy="380777"/>
          </a:xfrm>
          <a:prstGeom prst="rect">
            <a:avLst/>
          </a:prstGeom>
        </p:spPr>
        <p:txBody>
          <a:bodyPr vert="horz" lIns="68580" tIns="34290" rIns="68580" bIns="3429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defTabSz="685800"/>
            <a:endParaRPr lang="cs-CZ" sz="4500" dirty="0">
              <a:solidFill>
                <a:prstClr val="black"/>
              </a:solidFill>
              <a:latin typeface="Calibri Light" panose="020F0302020204030204"/>
            </a:endParaRPr>
          </a:p>
        </p:txBody>
      </p:sp>
      <p:sp>
        <p:nvSpPr>
          <p:cNvPr id="6" name="Obdélník 5"/>
          <p:cNvSpPr/>
          <p:nvPr/>
        </p:nvSpPr>
        <p:spPr>
          <a:xfrm>
            <a:off x="424745" y="366072"/>
            <a:ext cx="3588569" cy="4547937"/>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GB" sz="1350" b="1" dirty="0">
              <a:ln w="12700">
                <a:solidFill>
                  <a:srgbClr val="44546A">
                    <a:satMod val="155000"/>
                  </a:srgbClr>
                </a:solidFill>
                <a:prstDash val="solid"/>
              </a:ln>
              <a:solidFill>
                <a:srgbClr val="FF0000"/>
              </a:solidFill>
              <a:effectLst>
                <a:outerShdw blurRad="41275" dist="20320" dir="1800000" algn="tl" rotWithShape="0">
                  <a:srgbClr val="000000">
                    <a:alpha val="40000"/>
                  </a:srgbClr>
                </a:outerShdw>
              </a:effectLst>
              <a:latin typeface="Calibri" panose="020F0502020204030204"/>
            </a:endParaRPr>
          </a:p>
        </p:txBody>
      </p:sp>
      <p:pic>
        <p:nvPicPr>
          <p:cNvPr id="2" name="Obráze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0620" y="205641"/>
            <a:ext cx="1098625" cy="845920"/>
          </a:xfrm>
          <a:prstGeom prst="rect">
            <a:avLst/>
          </a:prstGeom>
        </p:spPr>
      </p:pic>
      <p:sp>
        <p:nvSpPr>
          <p:cNvPr id="9" name="Nadpis 1"/>
          <p:cNvSpPr txBox="1">
            <a:spLocks/>
          </p:cNvSpPr>
          <p:nvPr/>
        </p:nvSpPr>
        <p:spPr>
          <a:xfrm>
            <a:off x="500105" y="873903"/>
            <a:ext cx="3222810" cy="1712888"/>
          </a:xfrm>
          <a:prstGeom prst="rect">
            <a:avLst/>
          </a:prstGeom>
        </p:spPr>
        <p:txBody>
          <a:bodyPr vert="horz" lIns="68580" tIns="34290" rIns="68580" bIns="34290" rtlCol="0" anchor="t">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defTabSz="685800"/>
            <a:endParaRPr lang="cs-CZ" sz="3000" b="1" dirty="0">
              <a:solidFill>
                <a:prstClr val="black"/>
              </a:solidFill>
              <a:latin typeface="Calibri Light" panose="020F0302020204030204"/>
            </a:endParaRPr>
          </a:p>
          <a:p>
            <a:pPr algn="l" defTabSz="685800"/>
            <a:endParaRPr lang="cs-CZ" sz="3000" b="1" dirty="0">
              <a:solidFill>
                <a:prstClr val="black"/>
              </a:solidFill>
              <a:latin typeface="Calibri Light" panose="020F0302020204030204"/>
            </a:endParaRPr>
          </a:p>
          <a:p>
            <a:pPr defTabSz="685800"/>
            <a:r>
              <a:rPr lang="cs-CZ" sz="3300" b="1" dirty="0">
                <a:solidFill>
                  <a:srgbClr val="000000"/>
                </a:solidFill>
              </a:rPr>
              <a:t>ÚVOD DO HARDWARE </a:t>
            </a:r>
          </a:p>
          <a:p>
            <a:pPr defTabSz="685800"/>
            <a:r>
              <a:rPr lang="cs-CZ" sz="3300" b="1" dirty="0">
                <a:solidFill>
                  <a:srgbClr val="000000"/>
                </a:solidFill>
              </a:rPr>
              <a:t>Koncept počítačů</a:t>
            </a:r>
          </a:p>
        </p:txBody>
      </p:sp>
      <p:sp>
        <p:nvSpPr>
          <p:cNvPr id="10" name="Zástupný symbol pro obsah 2"/>
          <p:cNvSpPr txBox="1">
            <a:spLocks/>
          </p:cNvSpPr>
          <p:nvPr/>
        </p:nvSpPr>
        <p:spPr>
          <a:xfrm>
            <a:off x="297632" y="2232670"/>
            <a:ext cx="3627756" cy="2163263"/>
          </a:xfrm>
          <a:prstGeom prst="rect">
            <a:avLst/>
          </a:prstGeom>
        </p:spPr>
        <p:txBody>
          <a:bodyPr vert="horz" lIns="68580" tIns="34290" rIns="68580" bIns="34290" numCol="1"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685800">
              <a:buNone/>
            </a:pPr>
            <a:endParaRPr lang="cs-CZ" sz="1800" b="1" i="1" dirty="0">
              <a:solidFill>
                <a:srgbClr val="002060"/>
              </a:solidFill>
              <a:latin typeface="Calibri" panose="020F0502020204030204"/>
            </a:endParaRPr>
          </a:p>
          <a:p>
            <a:pPr marL="0" indent="0" defTabSz="685800">
              <a:buNone/>
            </a:pPr>
            <a:r>
              <a:rPr lang="en-GB" sz="900" dirty="0">
                <a:solidFill>
                  <a:prstClr val="white"/>
                </a:solidFill>
                <a:latin typeface="Times New Roman" panose="02020603050405020304" pitchFamily="18" charset="0"/>
                <a:cs typeface="Times New Roman" panose="02020603050405020304" pitchFamily="18" charset="0"/>
              </a:rPr>
              <a:t>. </a:t>
            </a:r>
          </a:p>
        </p:txBody>
      </p:sp>
      <p:sp>
        <p:nvSpPr>
          <p:cNvPr id="11" name="Zástupný symbol pro obsah 2"/>
          <p:cNvSpPr txBox="1">
            <a:spLocks/>
          </p:cNvSpPr>
          <p:nvPr/>
        </p:nvSpPr>
        <p:spPr>
          <a:xfrm>
            <a:off x="4101240" y="1051561"/>
            <a:ext cx="4255724" cy="3862448"/>
          </a:xfrm>
          <a:prstGeom prst="rect">
            <a:avLst/>
          </a:prstGeom>
          <a:solidFill>
            <a:schemeClr val="accent6">
              <a:lumMod val="40000"/>
              <a:lumOff val="60000"/>
            </a:schemeClr>
          </a:solidFill>
        </p:spPr>
        <p:txBody>
          <a:bodyPr vert="horz" lIns="68580" tIns="34290" rIns="68580" bIns="3429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just">
              <a:spcBef>
                <a:spcPts val="0"/>
              </a:spcBef>
              <a:buNone/>
            </a:pPr>
            <a:r>
              <a:rPr lang="cs-CZ" sz="1800" b="1" dirty="0">
                <a:solidFill>
                  <a:prstClr val="black"/>
                </a:solidFill>
              </a:rPr>
              <a:t>Počítač </a:t>
            </a:r>
          </a:p>
          <a:p>
            <a:pPr marL="0" lvl="1" indent="0" algn="just">
              <a:spcBef>
                <a:spcPts val="0"/>
              </a:spcBef>
              <a:buNone/>
            </a:pPr>
            <a:r>
              <a:rPr lang="cs-CZ" sz="1500" dirty="0">
                <a:solidFill>
                  <a:prstClr val="black"/>
                </a:solidFill>
              </a:rPr>
              <a:t>univerzální stroj na automatické zpracování informace, programovatelný - program určuje využití (univerzalita). </a:t>
            </a:r>
          </a:p>
          <a:p>
            <a:pPr marL="0" lvl="1" indent="0" algn="just">
              <a:spcBef>
                <a:spcPts val="0"/>
              </a:spcBef>
              <a:buNone/>
            </a:pPr>
            <a:r>
              <a:rPr lang="cs-CZ" sz="1500" dirty="0">
                <a:solidFill>
                  <a:prstClr val="black"/>
                </a:solidFill>
              </a:rPr>
              <a:t>Program - skupina příkazů, kterým rozumí počítač a které postupně provádí. </a:t>
            </a:r>
          </a:p>
          <a:p>
            <a:pPr marL="0" lvl="1" indent="0" algn="just">
              <a:spcBef>
                <a:spcPts val="0"/>
              </a:spcBef>
              <a:buNone/>
            </a:pPr>
            <a:r>
              <a:rPr lang="cs-CZ" sz="1500" dirty="0">
                <a:solidFill>
                  <a:prstClr val="black"/>
                </a:solidFill>
              </a:rPr>
              <a:t>Data - všechny zpracovávané informace. Numerické (číslicové počítače) - informace (programy a data) jako čísla ve dvojkové soustavě (1/0) - výhodné uložení a zpracování dat. </a:t>
            </a:r>
          </a:p>
          <a:p>
            <a:pPr marL="0" lvl="1" indent="0" algn="just">
              <a:spcBef>
                <a:spcPts val="0"/>
              </a:spcBef>
              <a:buNone/>
            </a:pPr>
            <a:r>
              <a:rPr lang="cs-CZ" sz="1500" dirty="0">
                <a:solidFill>
                  <a:prstClr val="black"/>
                </a:solidFill>
              </a:rPr>
              <a:t>Hardware - technické vybavení počítače. </a:t>
            </a:r>
          </a:p>
          <a:p>
            <a:pPr marL="0" lvl="1" indent="0" algn="just">
              <a:spcBef>
                <a:spcPts val="0"/>
              </a:spcBef>
              <a:buNone/>
            </a:pPr>
            <a:r>
              <a:rPr lang="cs-CZ" sz="1500" dirty="0">
                <a:solidFill>
                  <a:prstClr val="black"/>
                </a:solidFill>
              </a:rPr>
              <a:t>Software - programové vybavení počítače (umístění v operační paměti, lze měnit). </a:t>
            </a:r>
          </a:p>
          <a:p>
            <a:pPr marL="0" lvl="1" indent="0" algn="just">
              <a:spcBef>
                <a:spcPts val="0"/>
              </a:spcBef>
              <a:buNone/>
            </a:pPr>
            <a:r>
              <a:rPr lang="cs-CZ" sz="1500" dirty="0">
                <a:solidFill>
                  <a:prstClr val="black"/>
                </a:solidFill>
              </a:rPr>
              <a:t>Firmware - souhrn základních programů, bez kterých by počítač vůbec nepracoval (BIOS,...) - trvale uloženy v počítači, pro každý počítač jiný firmware.</a:t>
            </a:r>
          </a:p>
          <a:p>
            <a:pPr marL="457200" lvl="1" indent="0">
              <a:buNone/>
            </a:pPr>
            <a:endParaRPr lang="cs-CZ" sz="1600" b="1" dirty="0"/>
          </a:p>
        </p:txBody>
      </p:sp>
      <p:sp>
        <p:nvSpPr>
          <p:cNvPr id="3" name="TextovéPole 2"/>
          <p:cNvSpPr txBox="1"/>
          <p:nvPr/>
        </p:nvSpPr>
        <p:spPr>
          <a:xfrm>
            <a:off x="645459" y="2904565"/>
            <a:ext cx="2702859" cy="400110"/>
          </a:xfrm>
          <a:prstGeom prst="rect">
            <a:avLst/>
          </a:prstGeom>
          <a:noFill/>
        </p:spPr>
        <p:txBody>
          <a:bodyPr wrap="square" rtlCol="0">
            <a:spAutoFit/>
          </a:bodyPr>
          <a:lstStyle/>
          <a:p>
            <a:pPr marL="342900" lvl="1" algn="ctr" defTabSz="685800"/>
            <a:r>
              <a:rPr lang="cs-CZ" sz="2000" b="1" dirty="0">
                <a:solidFill>
                  <a:schemeClr val="bg1"/>
                </a:solidFill>
                <a:latin typeface="Calibri" panose="020F0502020204030204"/>
              </a:rPr>
              <a:t>počítač</a:t>
            </a:r>
          </a:p>
        </p:txBody>
      </p:sp>
    </p:spTree>
    <p:extLst>
      <p:ext uri="{BB962C8B-B14F-4D97-AF65-F5344CB8AC3E}">
        <p14:creationId xmlns:p14="http://schemas.microsoft.com/office/powerpoint/2010/main" val="1543860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délník 5"/>
          <p:cNvSpPr/>
          <p:nvPr/>
        </p:nvSpPr>
        <p:spPr>
          <a:xfrm>
            <a:off x="-231558" y="208562"/>
            <a:ext cx="8928992" cy="369332"/>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cs-CZ" sz="1800" b="1" i="0" u="none" strike="noStrike" kern="1200" cap="none" spc="0" normalizeH="0" baseline="0" noProof="0" dirty="0">
                <a:ln>
                  <a:noFill/>
                </a:ln>
                <a:solidFill>
                  <a:srgbClr val="000000"/>
                </a:solidFill>
                <a:effectLst/>
                <a:uLnTx/>
                <a:uFillTx/>
                <a:latin typeface="Times New Roman"/>
                <a:ea typeface="+mn-ea"/>
                <a:cs typeface="+mn-cs"/>
              </a:rPr>
              <a:t>Shrnutí přednášky </a:t>
            </a:r>
            <a:endParaRPr kumimoji="0" lang="cs-CZ" sz="1800" b="1" i="0" u="none" strike="noStrike" kern="1200" cap="small" spc="0" normalizeH="0" baseline="0" noProof="0" dirty="0">
              <a:ln>
                <a:noFill/>
              </a:ln>
              <a:solidFill>
                <a:srgbClr val="000000"/>
              </a:solidFill>
              <a:effectLst/>
              <a:uLnTx/>
              <a:uFillTx/>
              <a:latin typeface="Times New Roman"/>
              <a:ea typeface="+mn-ea"/>
              <a:cs typeface="+mn-cs"/>
            </a:endParaRPr>
          </a:p>
        </p:txBody>
      </p:sp>
      <p:sp>
        <p:nvSpPr>
          <p:cNvPr id="7" name="TextovéPole 6"/>
          <p:cNvSpPr txBox="1"/>
          <p:nvPr/>
        </p:nvSpPr>
        <p:spPr>
          <a:xfrm>
            <a:off x="69105" y="615538"/>
            <a:ext cx="7671248" cy="203112"/>
          </a:xfrm>
          <a:prstGeom prst="rect">
            <a:avLst/>
          </a:prstGeom>
          <a:solidFill>
            <a:schemeClr val="bg1">
              <a:lumMod val="75000"/>
            </a:scheme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cs-CZ" sz="2400" b="1" i="0" u="none" strike="noStrike" kern="1200" cap="none" spc="0" normalizeH="0" baseline="0" noProof="0" dirty="0">
              <a:ln>
                <a:noFill/>
              </a:ln>
              <a:solidFill>
                <a:srgbClr val="002060"/>
              </a:solidFill>
              <a:effectLst/>
              <a:uLnTx/>
              <a:uFillTx/>
              <a:latin typeface="Times New Roman"/>
              <a:ea typeface="+mn-ea"/>
              <a:cs typeface="Arial" panose="020B0604020202020204" pitchFamily="34" charset="0"/>
            </a:endParaRPr>
          </a:p>
        </p:txBody>
      </p:sp>
      <p:pic>
        <p:nvPicPr>
          <p:cNvPr id="9" name="Obrázek 8"/>
          <p:cNvPicPr>
            <a:picLocks noChangeAspect="1"/>
          </p:cNvPicPr>
          <p:nvPr/>
        </p:nvPicPr>
        <p:blipFill>
          <a:blip r:embed="rId3"/>
          <a:stretch>
            <a:fillRect/>
          </a:stretch>
        </p:blipFill>
        <p:spPr>
          <a:xfrm>
            <a:off x="7884368" y="87067"/>
            <a:ext cx="938865" cy="731583"/>
          </a:xfrm>
          <a:prstGeom prst="rect">
            <a:avLst/>
          </a:prstGeom>
        </p:spPr>
      </p:pic>
      <p:sp>
        <p:nvSpPr>
          <p:cNvPr id="5" name="Obdélník 4"/>
          <p:cNvSpPr/>
          <p:nvPr/>
        </p:nvSpPr>
        <p:spPr>
          <a:xfrm>
            <a:off x="69105" y="1491630"/>
            <a:ext cx="8424936" cy="1708160"/>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Cílem bylo představit základní principy fungování počítače. V první části se studenti seznámili s </a:t>
            </a:r>
            <a:r>
              <a:rPr kumimoji="0" lang="cs-CZ"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historiií</a:t>
            </a:r>
            <a:r>
              <a:rPr kumimoji="0" lang="cs-CZ"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 poznatky, které vedly ke vzniku konceptu počítacích strojů, </a:t>
            </a:r>
            <a:r>
              <a:rPr kumimoji="0" lang="cs-CZ"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Booleovou</a:t>
            </a:r>
            <a:r>
              <a:rPr kumimoji="0" lang="cs-CZ"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algebrou, </a:t>
            </a:r>
            <a:r>
              <a:rPr kumimoji="0" lang="cs-CZ" sz="15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Turingovým</a:t>
            </a:r>
            <a:r>
              <a:rPr kumimoji="0" lang="cs-CZ"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strojem von Neumannovým schématem, který definuje základní principy a strukturu počítačů.</a:t>
            </a:r>
          </a:p>
          <a:p>
            <a:pPr marL="0" marR="0" lvl="0" indent="0" algn="just" defTabSz="914400" rtl="0" eaLnBrk="1" fontAlgn="auto" latinLnBrk="0" hangingPunct="1">
              <a:lnSpc>
                <a:spcPct val="100000"/>
              </a:lnSpc>
              <a:spcBef>
                <a:spcPts val="0"/>
              </a:spcBef>
              <a:spcAft>
                <a:spcPts val="0"/>
              </a:spcAft>
              <a:buClrTx/>
              <a:buSzTx/>
              <a:buFontTx/>
              <a:buNone/>
              <a:tabLst/>
              <a:defRPr/>
            </a:pPr>
            <a:r>
              <a:rPr lang="cs-CZ" sz="15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Dále se studenti seznámili s principy fungování a koncepty procesorů podle instrukčních sad, které určuje základní rozdělení procesorů.</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cs-CZ" sz="15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V další části bude představena modulární struktura počítačů PC, studenti se seznámí s generacemi a klasifikací počítačů a se základním hardwarem počítačů.</a:t>
            </a:r>
          </a:p>
        </p:txBody>
      </p:sp>
    </p:spTree>
    <p:extLst>
      <p:ext uri="{BB962C8B-B14F-4D97-AF65-F5344CB8AC3E}">
        <p14:creationId xmlns:p14="http://schemas.microsoft.com/office/powerpoint/2010/main" val="3792660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9" name="Obrázek 8"/>
          <p:cNvPicPr>
            <a:picLocks noChangeAspect="1"/>
          </p:cNvPicPr>
          <p:nvPr/>
        </p:nvPicPr>
        <p:blipFill>
          <a:blip r:embed="rId2"/>
          <a:stretch>
            <a:fillRect/>
          </a:stretch>
        </p:blipFill>
        <p:spPr>
          <a:xfrm>
            <a:off x="1023871" y="3263975"/>
            <a:ext cx="1873550" cy="1873550"/>
          </a:xfrm>
          <a:prstGeom prst="rect">
            <a:avLst/>
          </a:prstGeom>
        </p:spPr>
      </p:pic>
      <p:pic>
        <p:nvPicPr>
          <p:cNvPr id="6" name="Obrázek 5"/>
          <p:cNvPicPr>
            <a:picLocks noChangeAspect="1"/>
          </p:cNvPicPr>
          <p:nvPr/>
        </p:nvPicPr>
        <p:blipFill rotWithShape="1">
          <a:blip r:embed="rId3" cstate="print">
            <a:extLst>
              <a:ext uri="{28A0092B-C50C-407E-A947-70E740481C1C}">
                <a14:useLocalDpi xmlns:a14="http://schemas.microsoft.com/office/drawing/2010/main" val="0"/>
              </a:ext>
            </a:extLst>
          </a:blip>
          <a:srcRect l="-948" r="6472"/>
          <a:stretch/>
        </p:blipFill>
        <p:spPr>
          <a:xfrm>
            <a:off x="2866116" y="1820610"/>
            <a:ext cx="3697664" cy="3277130"/>
          </a:xfrm>
          <a:prstGeom prst="rect">
            <a:avLst/>
          </a:prstGeom>
        </p:spPr>
      </p:pic>
      <p:sp>
        <p:nvSpPr>
          <p:cNvPr id="2" name="Nadpis 1"/>
          <p:cNvSpPr>
            <a:spLocks noGrp="1"/>
          </p:cNvSpPr>
          <p:nvPr>
            <p:ph type="ctrTitle"/>
          </p:nvPr>
        </p:nvSpPr>
        <p:spPr>
          <a:xfrm>
            <a:off x="1220273" y="64252"/>
            <a:ext cx="6858000" cy="787574"/>
          </a:xfrm>
        </p:spPr>
        <p:txBody>
          <a:bodyPr/>
          <a:lstStyle/>
          <a:p>
            <a:r>
              <a:rPr lang="cs-CZ" dirty="0"/>
              <a:t>Co dělá počítač počítačem ?</a:t>
            </a:r>
          </a:p>
        </p:txBody>
      </p:sp>
      <p:sp>
        <p:nvSpPr>
          <p:cNvPr id="3" name="Podnadpis 2"/>
          <p:cNvSpPr>
            <a:spLocks noGrp="1"/>
          </p:cNvSpPr>
          <p:nvPr>
            <p:ph type="subTitle" idx="1"/>
          </p:nvPr>
        </p:nvSpPr>
        <p:spPr>
          <a:xfrm>
            <a:off x="-50946" y="839102"/>
            <a:ext cx="9194946" cy="938183"/>
          </a:xfrm>
        </p:spPr>
        <p:txBody>
          <a:bodyPr>
            <a:normAutofit/>
          </a:bodyPr>
          <a:lstStyle/>
          <a:p>
            <a:r>
              <a:rPr lang="cs-CZ" dirty="0"/>
              <a:t>Kalkulátor-databanka-organizér-PDA-MDA-mobil-tablet-miniPC-ultrabook-notebook-barbone-desktop-server-superpočítač</a:t>
            </a:r>
          </a:p>
          <a:p>
            <a:r>
              <a:rPr lang="cs-CZ" dirty="0"/>
              <a:t>Hardware, software, platforma, operační systém, konektivita, internet, technologie…? </a:t>
            </a:r>
          </a:p>
        </p:txBody>
      </p:sp>
      <p:pic>
        <p:nvPicPr>
          <p:cNvPr id="7" name="Obrázek 6"/>
          <p:cNvPicPr>
            <a:picLocks noChangeAspect="1"/>
          </p:cNvPicPr>
          <p:nvPr/>
        </p:nvPicPr>
        <p:blipFill>
          <a:blip r:embed="rId4">
            <a:clrChange>
              <a:clrFrom>
                <a:srgbClr val="FFFFFF"/>
              </a:clrFrom>
              <a:clrTo>
                <a:srgbClr val="FFFFFF">
                  <a:alpha val="0"/>
                </a:srgbClr>
              </a:clrTo>
            </a:clrChange>
          </a:blip>
          <a:stretch>
            <a:fillRect/>
          </a:stretch>
        </p:blipFill>
        <p:spPr>
          <a:xfrm>
            <a:off x="-50946" y="2445969"/>
            <a:ext cx="1966102" cy="1743277"/>
          </a:xfrm>
          <a:prstGeom prst="rect">
            <a:avLst/>
          </a:prstGeom>
        </p:spPr>
      </p:pic>
      <p:pic>
        <p:nvPicPr>
          <p:cNvPr id="8" name="Obrázek 7"/>
          <p:cNvPicPr>
            <a:picLocks noChangeAspect="1"/>
          </p:cNvPicPr>
          <p:nvPr/>
        </p:nvPicPr>
        <p:blipFill>
          <a:blip r:embed="rId5"/>
          <a:stretch>
            <a:fillRect/>
          </a:stretch>
        </p:blipFill>
        <p:spPr>
          <a:xfrm>
            <a:off x="6937826" y="1665268"/>
            <a:ext cx="2052570" cy="1539428"/>
          </a:xfrm>
          <a:prstGeom prst="rect">
            <a:avLst/>
          </a:prstGeom>
        </p:spPr>
      </p:pic>
      <p:pic>
        <p:nvPicPr>
          <p:cNvPr id="10" name="Obrázek 9"/>
          <p:cNvPicPr>
            <a:picLocks noChangeAspect="1"/>
          </p:cNvPicPr>
          <p:nvPr/>
        </p:nvPicPr>
        <p:blipFill>
          <a:blip r:embed="rId6">
            <a:clrChange>
              <a:clrFrom>
                <a:srgbClr val="FDFDFD"/>
              </a:clrFrom>
              <a:clrTo>
                <a:srgbClr val="FDFDFD">
                  <a:alpha val="0"/>
                </a:srgbClr>
              </a:clrTo>
            </a:clrChange>
          </a:blip>
          <a:stretch>
            <a:fillRect/>
          </a:stretch>
        </p:blipFill>
        <p:spPr>
          <a:xfrm>
            <a:off x="5586231" y="3295640"/>
            <a:ext cx="1887392" cy="1802100"/>
          </a:xfrm>
          <a:prstGeom prst="rect">
            <a:avLst/>
          </a:prstGeom>
        </p:spPr>
      </p:pic>
      <p:pic>
        <p:nvPicPr>
          <p:cNvPr id="11" name="Obrázek 10"/>
          <p:cNvPicPr>
            <a:picLocks noChangeAspect="1"/>
          </p:cNvPicPr>
          <p:nvPr/>
        </p:nvPicPr>
        <p:blipFill>
          <a:blip r:embed="rId7">
            <a:clrChange>
              <a:clrFrom>
                <a:srgbClr val="FFFFFF"/>
              </a:clrFrom>
              <a:clrTo>
                <a:srgbClr val="FFFFFF">
                  <a:alpha val="0"/>
                </a:srgbClr>
              </a:clrTo>
            </a:clrChange>
          </a:blip>
          <a:stretch>
            <a:fillRect/>
          </a:stretch>
        </p:blipFill>
        <p:spPr>
          <a:xfrm>
            <a:off x="1312990" y="1723218"/>
            <a:ext cx="1952423" cy="1437200"/>
          </a:xfrm>
          <a:prstGeom prst="rect">
            <a:avLst/>
          </a:prstGeom>
        </p:spPr>
      </p:pic>
      <p:pic>
        <p:nvPicPr>
          <p:cNvPr id="12" name="Obrázek 11"/>
          <p:cNvPicPr>
            <a:picLocks noChangeAspect="1"/>
          </p:cNvPicPr>
          <p:nvPr/>
        </p:nvPicPr>
        <p:blipFill>
          <a:blip r:embed="rId8">
            <a:clrChange>
              <a:clrFrom>
                <a:srgbClr val="FFFFFF"/>
              </a:clrFrom>
              <a:clrTo>
                <a:srgbClr val="FFFFFF">
                  <a:alpha val="0"/>
                </a:srgbClr>
              </a:clrTo>
            </a:clrChange>
          </a:blip>
          <a:stretch>
            <a:fillRect/>
          </a:stretch>
        </p:blipFill>
        <p:spPr>
          <a:xfrm rot="1098332">
            <a:off x="7442546" y="3347798"/>
            <a:ext cx="1702673" cy="1553032"/>
          </a:xfrm>
          <a:prstGeom prst="rect">
            <a:avLst/>
          </a:prstGeom>
        </p:spPr>
      </p:pic>
    </p:spTree>
    <p:extLst>
      <p:ext uri="{BB962C8B-B14F-4D97-AF65-F5344CB8AC3E}">
        <p14:creationId xmlns:p14="http://schemas.microsoft.com/office/powerpoint/2010/main" val="24787359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77AB2CA-0BB6-4761-8C46-2BB42DCE161C}"/>
              </a:ext>
            </a:extLst>
          </p:cNvPr>
          <p:cNvSpPr/>
          <p:nvPr/>
        </p:nvSpPr>
        <p:spPr>
          <a:xfrm>
            <a:off x="395536" y="339502"/>
            <a:ext cx="8424936" cy="3144194"/>
          </a:xfrm>
          <a:prstGeom prst="rect">
            <a:avLst/>
          </a:prstGeom>
        </p:spPr>
        <p:txBody>
          <a:bodyPr wrap="square">
            <a:spAutoFit/>
          </a:bodyPr>
          <a:lstStyle/>
          <a:p>
            <a:pPr marL="92710" marR="719455" indent="-6350" algn="just">
              <a:lnSpc>
                <a:spcPct val="111000"/>
              </a:lnSpc>
              <a:spcAft>
                <a:spcPts val="25"/>
              </a:spcAft>
            </a:pPr>
            <a:r>
              <a:rPr lang="cs-CZ" b="1" dirty="0">
                <a:solidFill>
                  <a:srgbClr val="000000"/>
                </a:solidFill>
                <a:latin typeface="Times New Roman" panose="02020603050405020304" pitchFamily="18" charset="0"/>
                <a:ea typeface="Times New Roman" panose="02020603050405020304" pitchFamily="18" charset="0"/>
              </a:rPr>
              <a:t>Číslicový počítač je zařízení, které zpracovává data. </a:t>
            </a:r>
          </a:p>
          <a:p>
            <a:pPr marL="92710" marR="719455" indent="-6350" algn="just">
              <a:lnSpc>
                <a:spcPct val="111000"/>
              </a:lnSpc>
              <a:spcAft>
                <a:spcPts val="25"/>
              </a:spcAft>
            </a:pPr>
            <a:endParaRPr lang="cs-CZ" dirty="0">
              <a:solidFill>
                <a:srgbClr val="000000"/>
              </a:solidFill>
              <a:latin typeface="Times New Roman" panose="02020603050405020304" pitchFamily="18" charset="0"/>
              <a:ea typeface="Times New Roman" panose="02020603050405020304" pitchFamily="18" charset="0"/>
            </a:endParaRPr>
          </a:p>
          <a:p>
            <a:pPr marL="92710" marR="719455" indent="-6350" algn="just">
              <a:lnSpc>
                <a:spcPct val="111000"/>
              </a:lnSpc>
              <a:spcAft>
                <a:spcPts val="25"/>
              </a:spcAft>
            </a:pPr>
            <a:r>
              <a:rPr lang="cs-CZ" dirty="0">
                <a:solidFill>
                  <a:srgbClr val="000000"/>
                </a:solidFill>
                <a:latin typeface="Times New Roman" panose="02020603050405020304" pitchFamily="18" charset="0"/>
                <a:ea typeface="Times New Roman" panose="02020603050405020304" pitchFamily="18" charset="0"/>
              </a:rPr>
              <a:t>Je to stroj, který zpracovává symboly podle předem určeného (naprogramovaného) postupu. Počítač umí provádět i velmi složité operace rychle, přesně a jistě. Je schopen také číst, zpracovávat a ukládat velké množství těchto symbolů - dat. </a:t>
            </a:r>
          </a:p>
          <a:p>
            <a:pPr marL="92710" marR="719455" indent="-6350" algn="just">
              <a:lnSpc>
                <a:spcPct val="111000"/>
              </a:lnSpc>
              <a:spcAft>
                <a:spcPts val="25"/>
              </a:spcAft>
            </a:pPr>
            <a:endParaRPr lang="cs-CZ" dirty="0">
              <a:solidFill>
                <a:srgbClr val="000000"/>
              </a:solidFill>
              <a:latin typeface="Times New Roman" panose="02020603050405020304" pitchFamily="18" charset="0"/>
              <a:ea typeface="Times New Roman" panose="02020603050405020304" pitchFamily="18" charset="0"/>
            </a:endParaRPr>
          </a:p>
          <a:p>
            <a:pPr marL="92710" marR="719455" indent="-6350" algn="just">
              <a:lnSpc>
                <a:spcPct val="111000"/>
              </a:lnSpc>
              <a:spcAft>
                <a:spcPts val="25"/>
              </a:spcAft>
            </a:pPr>
            <a:r>
              <a:rPr lang="cs-CZ" dirty="0">
                <a:solidFill>
                  <a:srgbClr val="000000"/>
                </a:solidFill>
                <a:latin typeface="Times New Roman" panose="02020603050405020304" pitchFamily="18" charset="0"/>
                <a:ea typeface="Times New Roman" panose="02020603050405020304" pitchFamily="18" charset="0"/>
              </a:rPr>
              <a:t>Kromě tohoto typu počítače ještě existuje analogový počítač, který pracuje na principu simulace elektrickými veličinami. Pro speciální účely byly vytvořeny i počítače pracující na dalších principech - například pneumatický počítač. </a:t>
            </a:r>
          </a:p>
        </p:txBody>
      </p:sp>
      <p:sp>
        <p:nvSpPr>
          <p:cNvPr id="5" name="Obdélník 4">
            <a:extLst>
              <a:ext uri="{FF2B5EF4-FFF2-40B4-BE49-F238E27FC236}">
                <a16:creationId xmlns:a16="http://schemas.microsoft.com/office/drawing/2014/main" id="{F72B9D87-7CD8-4C99-989E-375BAD6B7460}"/>
              </a:ext>
            </a:extLst>
          </p:cNvPr>
          <p:cNvSpPr/>
          <p:nvPr/>
        </p:nvSpPr>
        <p:spPr>
          <a:xfrm>
            <a:off x="467544" y="3723878"/>
            <a:ext cx="7848872" cy="1200329"/>
          </a:xfrm>
          <a:prstGeom prst="rect">
            <a:avLst/>
          </a:prstGeom>
        </p:spPr>
        <p:txBody>
          <a:bodyPr wrap="square">
            <a:spAutoFit/>
          </a:bodyPr>
          <a:lstStyle/>
          <a:p>
            <a:pPr algn="just"/>
            <a:r>
              <a:rPr lang="cs-CZ" dirty="0"/>
              <a:t>Každý počítač je sestaven z nějakých komponent, na které si můžete sáhnout a které něco váží (elektronické obvody, vstupní a výstupní zařízení, zařízení na ukládání dat a komunikaci apod.). To všechno bývá obvykle označováno termínem hardware. </a:t>
            </a:r>
          </a:p>
        </p:txBody>
      </p:sp>
    </p:spTree>
    <p:extLst>
      <p:ext uri="{BB962C8B-B14F-4D97-AF65-F5344CB8AC3E}">
        <p14:creationId xmlns:p14="http://schemas.microsoft.com/office/powerpoint/2010/main" val="31967156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Obdélník 53">
            <a:extLst>
              <a:ext uri="{FF2B5EF4-FFF2-40B4-BE49-F238E27FC236}">
                <a16:creationId xmlns:a16="http://schemas.microsoft.com/office/drawing/2014/main" id="{98E27ACB-D8A0-41DA-A4D6-BF5C5ADE1574}"/>
              </a:ext>
            </a:extLst>
          </p:cNvPr>
          <p:cNvSpPr/>
          <p:nvPr/>
        </p:nvSpPr>
        <p:spPr>
          <a:xfrm>
            <a:off x="251520" y="339502"/>
            <a:ext cx="4572000" cy="4722127"/>
          </a:xfrm>
          <a:prstGeom prst="rect">
            <a:avLst/>
          </a:prstGeom>
        </p:spPr>
        <p:txBody>
          <a:bodyPr>
            <a:spAutoFit/>
          </a:bodyPr>
          <a:lstStyle/>
          <a:p>
            <a:pPr marL="287020" marR="32385" indent="-6350" algn="just">
              <a:lnSpc>
                <a:spcPct val="112000"/>
              </a:lnSpc>
              <a:spcAft>
                <a:spcPts val="0"/>
              </a:spcAft>
            </a:pPr>
            <a:r>
              <a:rPr lang="cs-CZ" dirty="0">
                <a:solidFill>
                  <a:srgbClr val="000000"/>
                </a:solidFill>
                <a:latin typeface="Times New Roman" panose="02020603050405020304" pitchFamily="18" charset="0"/>
                <a:ea typeface="Times New Roman" panose="02020603050405020304" pitchFamily="18" charset="0"/>
              </a:rPr>
              <a:t>Pomůcky, které by jim usnadnily provádění nejrůznějších numerických výpočtů, si lidé vyráběli od nepaměti. Jednou z nejstarších forem byl tzv. </a:t>
            </a:r>
            <a:r>
              <a:rPr lang="cs-CZ" b="1" dirty="0">
                <a:solidFill>
                  <a:srgbClr val="000000"/>
                </a:solidFill>
                <a:latin typeface="Times New Roman" panose="02020603050405020304" pitchFamily="18" charset="0"/>
                <a:ea typeface="Times New Roman" panose="02020603050405020304" pitchFamily="18" charset="0"/>
              </a:rPr>
              <a:t>abakus</a:t>
            </a:r>
            <a:r>
              <a:rPr lang="cs-CZ" dirty="0">
                <a:solidFill>
                  <a:srgbClr val="000000"/>
                </a:solidFill>
                <a:latin typeface="Times New Roman" panose="02020603050405020304" pitchFamily="18" charset="0"/>
                <a:ea typeface="Times New Roman" panose="02020603050405020304" pitchFamily="18" charset="0"/>
              </a:rPr>
              <a:t>, po kterém následovaly dokonalejší pomůcky typu logaritmických pravítek, mechanických sčítaček, násobiček a jiných kalkulátorů. Stále to však byly jen pasivní pomůcky, které prováděly jednotlivé úkony na bezprostřední pokyn člověka (či přímo pod jeho řízením), ale samy si nedokázaly volit další pokračování či další akce. Ty jim opět musel předepisovat člověk, který se tak musel sám starat o to, čemu se dnes říká řízení (anglicky: </a:t>
            </a:r>
            <a:r>
              <a:rPr lang="cs-CZ" dirty="0" err="1">
                <a:solidFill>
                  <a:srgbClr val="000000"/>
                </a:solidFill>
                <a:latin typeface="Times New Roman" panose="02020603050405020304" pitchFamily="18" charset="0"/>
                <a:ea typeface="Times New Roman" panose="02020603050405020304" pitchFamily="18" charset="0"/>
              </a:rPr>
              <a:t>control</a:t>
            </a:r>
            <a:r>
              <a:rPr lang="cs-CZ" dirty="0">
                <a:solidFill>
                  <a:srgbClr val="000000"/>
                </a:solidFill>
                <a:latin typeface="Times New Roman" panose="02020603050405020304" pitchFamily="18" charset="0"/>
                <a:ea typeface="Times New Roman" panose="02020603050405020304" pitchFamily="18" charset="0"/>
              </a:rPr>
              <a:t>).  </a:t>
            </a:r>
          </a:p>
        </p:txBody>
      </p:sp>
      <p:pic>
        <p:nvPicPr>
          <p:cNvPr id="55" name="Picture 4456">
            <a:extLst>
              <a:ext uri="{FF2B5EF4-FFF2-40B4-BE49-F238E27FC236}">
                <a16:creationId xmlns:a16="http://schemas.microsoft.com/office/drawing/2014/main" id="{1DA94C86-C027-47FF-83C2-2183F5F62E23}"/>
              </a:ext>
            </a:extLst>
          </p:cNvPr>
          <p:cNvPicPr/>
          <p:nvPr/>
        </p:nvPicPr>
        <p:blipFill>
          <a:blip r:embed="rId2"/>
          <a:stretch>
            <a:fillRect/>
          </a:stretch>
        </p:blipFill>
        <p:spPr>
          <a:xfrm>
            <a:off x="5076056" y="1275606"/>
            <a:ext cx="3456384" cy="2592288"/>
          </a:xfrm>
          <a:prstGeom prst="rect">
            <a:avLst/>
          </a:prstGeom>
        </p:spPr>
      </p:pic>
    </p:spTree>
    <p:extLst>
      <p:ext uri="{BB962C8B-B14F-4D97-AF65-F5344CB8AC3E}">
        <p14:creationId xmlns:p14="http://schemas.microsoft.com/office/powerpoint/2010/main" val="3783507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délník 3">
            <a:extLst>
              <a:ext uri="{FF2B5EF4-FFF2-40B4-BE49-F238E27FC236}">
                <a16:creationId xmlns:a16="http://schemas.microsoft.com/office/drawing/2014/main" id="{05378327-CD14-4683-9153-43EB070B2B45}"/>
              </a:ext>
            </a:extLst>
          </p:cNvPr>
          <p:cNvSpPr/>
          <p:nvPr/>
        </p:nvSpPr>
        <p:spPr>
          <a:xfrm>
            <a:off x="467544" y="1059582"/>
            <a:ext cx="4572000" cy="3207929"/>
          </a:xfrm>
          <a:prstGeom prst="rect">
            <a:avLst/>
          </a:prstGeom>
        </p:spPr>
        <p:txBody>
          <a:bodyPr>
            <a:spAutoFit/>
          </a:bodyPr>
          <a:lstStyle/>
          <a:p>
            <a:pPr marL="8890" indent="-6350">
              <a:lnSpc>
                <a:spcPct val="107000"/>
              </a:lnSpc>
            </a:pPr>
            <a:r>
              <a:rPr lang="cs-CZ" b="1" dirty="0">
                <a:solidFill>
                  <a:srgbClr val="000000"/>
                </a:solidFill>
                <a:latin typeface="Times New Roman" panose="02020603050405020304" pitchFamily="18" charset="0"/>
                <a:ea typeface="Times New Roman" panose="02020603050405020304" pitchFamily="18" charset="0"/>
              </a:rPr>
              <a:t>1623 - První mechanický kalkulátor (</a:t>
            </a:r>
            <a:r>
              <a:rPr lang="cs-CZ" b="1" dirty="0" err="1">
                <a:solidFill>
                  <a:srgbClr val="000000"/>
                </a:solidFill>
                <a:latin typeface="Times New Roman" panose="02020603050405020304" pitchFamily="18" charset="0"/>
                <a:ea typeface="Times New Roman" panose="02020603050405020304" pitchFamily="18" charset="0"/>
              </a:rPr>
              <a:t>Shickard</a:t>
            </a:r>
            <a:r>
              <a:rPr lang="cs-CZ" dirty="0">
                <a:solidFill>
                  <a:srgbClr val="000000"/>
                </a:solidFill>
                <a:latin typeface="Times New Roman" panose="02020603050405020304" pitchFamily="18" charset="0"/>
                <a:ea typeface="Times New Roman" panose="02020603050405020304" pitchFamily="18" charset="0"/>
              </a:rPr>
              <a:t>) </a:t>
            </a:r>
          </a:p>
          <a:p>
            <a:pPr marL="8890" indent="-6350" algn="just">
              <a:lnSpc>
                <a:spcPct val="115000"/>
              </a:lnSpc>
              <a:spcAft>
                <a:spcPts val="0"/>
              </a:spcAft>
            </a:pPr>
            <a:r>
              <a:rPr lang="cs-CZ" dirty="0">
                <a:solidFill>
                  <a:srgbClr val="000000"/>
                </a:solidFill>
                <a:latin typeface="Times New Roman" panose="02020603050405020304" pitchFamily="18" charset="0"/>
                <a:ea typeface="Times New Roman" panose="02020603050405020304" pitchFamily="18" charset="0"/>
              </a:rPr>
              <a:t>Profesor Wilhelm </a:t>
            </a:r>
            <a:r>
              <a:rPr lang="cs-CZ" dirty="0" err="1">
                <a:solidFill>
                  <a:srgbClr val="000000"/>
                </a:solidFill>
                <a:latin typeface="Times New Roman" panose="02020603050405020304" pitchFamily="18" charset="0"/>
                <a:ea typeface="Times New Roman" panose="02020603050405020304" pitchFamily="18" charset="0"/>
              </a:rPr>
              <a:t>Schickard</a:t>
            </a:r>
            <a:r>
              <a:rPr lang="cs-CZ" dirty="0">
                <a:solidFill>
                  <a:srgbClr val="000000"/>
                </a:solidFill>
                <a:latin typeface="Times New Roman" panose="02020603050405020304" pitchFamily="18" charset="0"/>
                <a:ea typeface="Times New Roman" panose="02020603050405020304" pitchFamily="18" charset="0"/>
              </a:rPr>
              <a:t> (1592-1635), vynalezl</a:t>
            </a:r>
            <a:r>
              <a:rPr lang="cs-CZ" b="1" dirty="0">
                <a:solidFill>
                  <a:srgbClr val="000000"/>
                </a:solidFill>
                <a:latin typeface="Times New Roman" panose="02020603050405020304" pitchFamily="18" charset="0"/>
                <a:ea typeface="Times New Roman" panose="02020603050405020304" pitchFamily="18" charset="0"/>
              </a:rPr>
              <a:t> mechanickou kalkulačku</a:t>
            </a:r>
            <a:r>
              <a:rPr lang="cs-CZ" dirty="0">
                <a:solidFill>
                  <a:srgbClr val="000000"/>
                </a:solidFill>
                <a:latin typeface="Times New Roman" panose="02020603050405020304" pitchFamily="18" charset="0"/>
                <a:ea typeface="Times New Roman" panose="02020603050405020304" pitchFamily="18" charset="0"/>
              </a:rPr>
              <a:t>. Pracovala již se systémem plovoucí řádové čárky. Byl to mechanický stroj, schopný násobit a dělit, přičemž tyto dvě operace převáděl pomocí logaritmů na sčítání a odčítání (k reprezentaci desítkových čísel přitom používal kolečka s desíti zuby).  </a:t>
            </a:r>
          </a:p>
        </p:txBody>
      </p:sp>
      <p:pic>
        <p:nvPicPr>
          <p:cNvPr id="5" name="Picture 4694">
            <a:extLst>
              <a:ext uri="{FF2B5EF4-FFF2-40B4-BE49-F238E27FC236}">
                <a16:creationId xmlns:a16="http://schemas.microsoft.com/office/drawing/2014/main" id="{218C3283-F7E0-4601-836A-62D39568E27D}"/>
              </a:ext>
            </a:extLst>
          </p:cNvPr>
          <p:cNvPicPr/>
          <p:nvPr/>
        </p:nvPicPr>
        <p:blipFill>
          <a:blip r:embed="rId2"/>
          <a:stretch>
            <a:fillRect/>
          </a:stretch>
        </p:blipFill>
        <p:spPr>
          <a:xfrm>
            <a:off x="5364088" y="1059582"/>
            <a:ext cx="3240360" cy="2520280"/>
          </a:xfrm>
          <a:prstGeom prst="rect">
            <a:avLst/>
          </a:prstGeom>
        </p:spPr>
      </p:pic>
    </p:spTree>
    <p:extLst>
      <p:ext uri="{BB962C8B-B14F-4D97-AF65-F5344CB8AC3E}">
        <p14:creationId xmlns:p14="http://schemas.microsoft.com/office/powerpoint/2010/main" val="1596205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E41E9E4A-A70D-4B1A-997E-10992EB4E365}"/>
              </a:ext>
            </a:extLst>
          </p:cNvPr>
          <p:cNvSpPr/>
          <p:nvPr/>
        </p:nvSpPr>
        <p:spPr>
          <a:xfrm>
            <a:off x="323528" y="223381"/>
            <a:ext cx="8496944" cy="2890215"/>
          </a:xfrm>
          <a:prstGeom prst="rect">
            <a:avLst/>
          </a:prstGeom>
        </p:spPr>
        <p:txBody>
          <a:bodyPr wrap="square">
            <a:spAutoFit/>
          </a:bodyPr>
          <a:lstStyle/>
          <a:p>
            <a:pPr marL="25400" indent="-6350">
              <a:lnSpc>
                <a:spcPct val="107000"/>
              </a:lnSpc>
              <a:spcAft>
                <a:spcPts val="20"/>
              </a:spcAft>
            </a:pPr>
            <a:r>
              <a:rPr lang="cs-CZ" b="1" dirty="0">
                <a:solidFill>
                  <a:srgbClr val="000000"/>
                </a:solidFill>
                <a:latin typeface="Times New Roman" panose="02020603050405020304" pitchFamily="18" charset="0"/>
                <a:ea typeface="Times New Roman" panose="02020603050405020304" pitchFamily="18" charset="0"/>
              </a:rPr>
              <a:t>1673 - První univerzální počítací stroj (</a:t>
            </a:r>
            <a:r>
              <a:rPr lang="cs-CZ" b="1" dirty="0" err="1">
                <a:solidFill>
                  <a:srgbClr val="000000"/>
                </a:solidFill>
                <a:latin typeface="Times New Roman" panose="02020603050405020304" pitchFamily="18" charset="0"/>
                <a:ea typeface="Times New Roman" panose="02020603050405020304" pitchFamily="18" charset="0"/>
              </a:rPr>
              <a:t>Leibnitz</a:t>
            </a:r>
            <a:r>
              <a:rPr lang="cs-CZ" b="1" dirty="0">
                <a:solidFill>
                  <a:srgbClr val="000000"/>
                </a:solidFill>
                <a:latin typeface="Times New Roman" panose="02020603050405020304" pitchFamily="18" charset="0"/>
                <a:ea typeface="Times New Roman" panose="02020603050405020304" pitchFamily="18" charset="0"/>
              </a:rPr>
              <a:t>) </a:t>
            </a:r>
            <a:endParaRPr lang="cs-CZ" dirty="0">
              <a:solidFill>
                <a:srgbClr val="000000"/>
              </a:solidFill>
              <a:latin typeface="Times New Roman" panose="02020603050405020304" pitchFamily="18" charset="0"/>
              <a:ea typeface="Times New Roman" panose="02020603050405020304" pitchFamily="18" charset="0"/>
            </a:endParaRPr>
          </a:p>
          <a:p>
            <a:pPr marL="25400" marR="24765" indent="-6350" algn="just">
              <a:lnSpc>
                <a:spcPct val="114000"/>
              </a:lnSpc>
              <a:spcAft>
                <a:spcPts val="0"/>
              </a:spcAft>
            </a:pPr>
            <a:r>
              <a:rPr lang="cs-CZ" dirty="0">
                <a:solidFill>
                  <a:srgbClr val="000000"/>
                </a:solidFill>
                <a:latin typeface="Times New Roman" panose="02020603050405020304" pitchFamily="18" charset="0"/>
                <a:ea typeface="Times New Roman" panose="02020603050405020304" pitchFamily="18" charset="0"/>
              </a:rPr>
              <a:t>Německý filosof a matematik </a:t>
            </a:r>
            <a:r>
              <a:rPr lang="cs-CZ" dirty="0" err="1">
                <a:solidFill>
                  <a:srgbClr val="000000"/>
                </a:solidFill>
                <a:latin typeface="Times New Roman" panose="02020603050405020304" pitchFamily="18" charset="0"/>
                <a:ea typeface="Times New Roman" panose="02020603050405020304" pitchFamily="18" charset="0"/>
              </a:rPr>
              <a:t>Gottfriend</a:t>
            </a:r>
            <a:r>
              <a:rPr lang="cs-CZ" dirty="0">
                <a:solidFill>
                  <a:srgbClr val="000000"/>
                </a:solidFill>
                <a:latin typeface="Times New Roman" panose="02020603050405020304" pitchFamily="18" charset="0"/>
                <a:ea typeface="Times New Roman" panose="02020603050405020304" pitchFamily="18" charset="0"/>
              </a:rPr>
              <a:t> Wilhelm von Leibniz (1646-1716) sestrojil v roce 1673 svůj vlastní stroj, ve kterém použil ozubené kolo, známé také jako tzv. </a:t>
            </a:r>
            <a:r>
              <a:rPr lang="cs-CZ" dirty="0" err="1">
                <a:solidFill>
                  <a:srgbClr val="000000"/>
                </a:solidFill>
                <a:latin typeface="Times New Roman" panose="02020603050405020304" pitchFamily="18" charset="0"/>
                <a:ea typeface="Times New Roman" panose="02020603050405020304" pitchFamily="18" charset="0"/>
              </a:rPr>
              <a:t>Leibnitzovo</a:t>
            </a:r>
            <a:r>
              <a:rPr lang="cs-CZ" dirty="0">
                <a:solidFill>
                  <a:srgbClr val="000000"/>
                </a:solidFill>
                <a:latin typeface="Times New Roman" panose="02020603050405020304" pitchFamily="18" charset="0"/>
                <a:ea typeface="Times New Roman" panose="02020603050405020304" pitchFamily="18" charset="0"/>
              </a:rPr>
              <a:t> kolo. Výsledkem byl počítací stroj, který dokázal pracovat s 5 až 12-místnými čísly, a splňoval tehdejší požadavky matematiků. V roce 1694 sestrojil tzv. </a:t>
            </a:r>
            <a:r>
              <a:rPr lang="cs-CZ" b="1" dirty="0">
                <a:solidFill>
                  <a:srgbClr val="000000"/>
                </a:solidFill>
                <a:latin typeface="Times New Roman" panose="02020603050405020304" pitchFamily="18" charset="0"/>
                <a:ea typeface="Times New Roman" panose="02020603050405020304" pitchFamily="18" charset="0"/>
              </a:rPr>
              <a:t>krokový kalkulátor</a:t>
            </a:r>
            <a:r>
              <a:rPr lang="cs-CZ" dirty="0">
                <a:solidFill>
                  <a:srgbClr val="000000"/>
                </a:solidFill>
                <a:latin typeface="Times New Roman" panose="02020603050405020304" pitchFamily="18" charset="0"/>
                <a:ea typeface="Times New Roman" panose="02020603050405020304" pitchFamily="18" charset="0"/>
              </a:rPr>
              <a:t>, který uměl násobit, dělit a provádět druhou odmocninu. Leibniz toho dosáhl tím, že nahradil původní jednoduché ploché ozubené kolo, které bylo srdcem mechanizmu, ozubeným válcem. Tento válec, na němž byly umístěny kovové kolíčky reprezentoval jakýsi pevný program, který se měnil s výměnou tohoto válce. </a:t>
            </a:r>
          </a:p>
        </p:txBody>
      </p:sp>
      <p:grpSp>
        <p:nvGrpSpPr>
          <p:cNvPr id="3" name="Group 376796">
            <a:extLst>
              <a:ext uri="{FF2B5EF4-FFF2-40B4-BE49-F238E27FC236}">
                <a16:creationId xmlns:a16="http://schemas.microsoft.com/office/drawing/2014/main" id="{A1C69FEE-7A83-4DC0-9015-7D14569FE1F4}"/>
              </a:ext>
            </a:extLst>
          </p:cNvPr>
          <p:cNvGrpSpPr/>
          <p:nvPr/>
        </p:nvGrpSpPr>
        <p:grpSpPr>
          <a:xfrm>
            <a:off x="2267744" y="3113596"/>
            <a:ext cx="4608512" cy="1988329"/>
            <a:chOff x="0" y="0"/>
            <a:chExt cx="3159125" cy="1340582"/>
          </a:xfrm>
        </p:grpSpPr>
        <p:sp>
          <p:nvSpPr>
            <p:cNvPr id="4" name="Rectangle 4870">
              <a:extLst>
                <a:ext uri="{FF2B5EF4-FFF2-40B4-BE49-F238E27FC236}">
                  <a16:creationId xmlns:a16="http://schemas.microsoft.com/office/drawing/2014/main" id="{11B78A48-549F-4492-8C6D-C19A55A178B9}"/>
                </a:ext>
              </a:extLst>
            </p:cNvPr>
            <p:cNvSpPr/>
            <p:nvPr/>
          </p:nvSpPr>
          <p:spPr>
            <a:xfrm>
              <a:off x="14732" y="9060"/>
              <a:ext cx="46619" cy="206429"/>
            </a:xfrm>
            <a:prstGeom prst="rect">
              <a:avLst/>
            </a:prstGeom>
            <a:ln>
              <a:noFill/>
            </a:ln>
          </p:spPr>
          <p:txBody>
            <a:bodyPr vert="horz" lIns="0" tIns="0" rIns="0" bIns="0" rtlCol="0">
              <a:noAutofit/>
            </a:bodyPr>
            <a:lstStyle/>
            <a:p>
              <a:pPr marL="287020" indent="-6350" algn="l">
                <a:lnSpc>
                  <a:spcPct val="107000"/>
                </a:lnSpc>
                <a:spcAft>
                  <a:spcPts val="800"/>
                </a:spcAft>
              </a:pPr>
              <a:r>
                <a:rPr lang="cs-CZ" sz="1100">
                  <a:solidFill>
                    <a:srgbClr val="000000"/>
                  </a:solidFill>
                  <a:effectLst/>
                  <a:latin typeface="Times New Roman" panose="02020603050405020304" pitchFamily="18" charset="0"/>
                  <a:ea typeface="Times New Roman" panose="02020603050405020304" pitchFamily="18" charset="0"/>
                </a:rPr>
                <a:t> </a:t>
              </a:r>
            </a:p>
          </p:txBody>
        </p:sp>
        <p:sp>
          <p:nvSpPr>
            <p:cNvPr id="5" name="Rectangle 4872">
              <a:extLst>
                <a:ext uri="{FF2B5EF4-FFF2-40B4-BE49-F238E27FC236}">
                  <a16:creationId xmlns:a16="http://schemas.microsoft.com/office/drawing/2014/main" id="{5BC36532-7B11-45F8-B998-F474183D16A5}"/>
                </a:ext>
              </a:extLst>
            </p:cNvPr>
            <p:cNvSpPr/>
            <p:nvPr/>
          </p:nvSpPr>
          <p:spPr>
            <a:xfrm>
              <a:off x="14732" y="170604"/>
              <a:ext cx="46619" cy="206429"/>
            </a:xfrm>
            <a:prstGeom prst="rect">
              <a:avLst/>
            </a:prstGeom>
            <a:ln>
              <a:noFill/>
            </a:ln>
          </p:spPr>
          <p:txBody>
            <a:bodyPr vert="horz" lIns="0" tIns="0" rIns="0" bIns="0" rtlCol="0">
              <a:noAutofit/>
            </a:bodyPr>
            <a:lstStyle/>
            <a:p>
              <a:pPr marL="287020" indent="-6350" algn="l">
                <a:lnSpc>
                  <a:spcPct val="107000"/>
                </a:lnSpc>
                <a:spcAft>
                  <a:spcPts val="800"/>
                </a:spcAft>
              </a:pPr>
              <a:r>
                <a:rPr lang="cs-CZ" sz="1100">
                  <a:solidFill>
                    <a:srgbClr val="000000"/>
                  </a:solidFill>
                  <a:effectLst/>
                  <a:latin typeface="Times New Roman" panose="02020603050405020304" pitchFamily="18" charset="0"/>
                  <a:ea typeface="Times New Roman" panose="02020603050405020304" pitchFamily="18" charset="0"/>
                </a:rPr>
                <a:t> </a:t>
              </a:r>
            </a:p>
          </p:txBody>
        </p:sp>
        <p:sp>
          <p:nvSpPr>
            <p:cNvPr id="6" name="Rectangle 4874">
              <a:extLst>
                <a:ext uri="{FF2B5EF4-FFF2-40B4-BE49-F238E27FC236}">
                  <a16:creationId xmlns:a16="http://schemas.microsoft.com/office/drawing/2014/main" id="{1C6B8F63-9368-4518-B33B-C813937ED8F8}"/>
                </a:ext>
              </a:extLst>
            </p:cNvPr>
            <p:cNvSpPr/>
            <p:nvPr/>
          </p:nvSpPr>
          <p:spPr>
            <a:xfrm>
              <a:off x="14732" y="331005"/>
              <a:ext cx="46619" cy="206429"/>
            </a:xfrm>
            <a:prstGeom prst="rect">
              <a:avLst/>
            </a:prstGeom>
            <a:ln>
              <a:noFill/>
            </a:ln>
          </p:spPr>
          <p:txBody>
            <a:bodyPr vert="horz" lIns="0" tIns="0" rIns="0" bIns="0" rtlCol="0">
              <a:noAutofit/>
            </a:bodyPr>
            <a:lstStyle/>
            <a:p>
              <a:pPr marL="287020" indent="-6350" algn="l">
                <a:lnSpc>
                  <a:spcPct val="107000"/>
                </a:lnSpc>
                <a:spcAft>
                  <a:spcPts val="800"/>
                </a:spcAft>
              </a:pPr>
              <a:r>
                <a:rPr lang="cs-CZ" sz="1100">
                  <a:solidFill>
                    <a:srgbClr val="000000"/>
                  </a:solidFill>
                  <a:effectLst/>
                  <a:latin typeface="Times New Roman" panose="02020603050405020304" pitchFamily="18" charset="0"/>
                  <a:ea typeface="Times New Roman" panose="02020603050405020304" pitchFamily="18" charset="0"/>
                </a:rPr>
                <a:t> </a:t>
              </a:r>
            </a:p>
          </p:txBody>
        </p:sp>
        <p:sp>
          <p:nvSpPr>
            <p:cNvPr id="7" name="Rectangle 4876">
              <a:extLst>
                <a:ext uri="{FF2B5EF4-FFF2-40B4-BE49-F238E27FC236}">
                  <a16:creationId xmlns:a16="http://schemas.microsoft.com/office/drawing/2014/main" id="{5B2EEFAB-7146-4AF8-BB05-0FDBAACD8972}"/>
                </a:ext>
              </a:extLst>
            </p:cNvPr>
            <p:cNvSpPr/>
            <p:nvPr/>
          </p:nvSpPr>
          <p:spPr>
            <a:xfrm>
              <a:off x="14732" y="492549"/>
              <a:ext cx="46619" cy="206430"/>
            </a:xfrm>
            <a:prstGeom prst="rect">
              <a:avLst/>
            </a:prstGeom>
            <a:ln>
              <a:noFill/>
            </a:ln>
          </p:spPr>
          <p:txBody>
            <a:bodyPr vert="horz" lIns="0" tIns="0" rIns="0" bIns="0" rtlCol="0">
              <a:noAutofit/>
            </a:bodyPr>
            <a:lstStyle/>
            <a:p>
              <a:pPr marL="287020" indent="-6350" algn="l">
                <a:lnSpc>
                  <a:spcPct val="107000"/>
                </a:lnSpc>
                <a:spcAft>
                  <a:spcPts val="800"/>
                </a:spcAft>
              </a:pPr>
              <a:r>
                <a:rPr lang="cs-CZ" sz="1100">
                  <a:solidFill>
                    <a:srgbClr val="000000"/>
                  </a:solidFill>
                  <a:effectLst/>
                  <a:latin typeface="Times New Roman" panose="02020603050405020304" pitchFamily="18" charset="0"/>
                  <a:ea typeface="Times New Roman" panose="02020603050405020304" pitchFamily="18" charset="0"/>
                </a:rPr>
                <a:t> </a:t>
              </a:r>
            </a:p>
          </p:txBody>
        </p:sp>
        <p:sp>
          <p:nvSpPr>
            <p:cNvPr id="8" name="Rectangle 4878">
              <a:extLst>
                <a:ext uri="{FF2B5EF4-FFF2-40B4-BE49-F238E27FC236}">
                  <a16:creationId xmlns:a16="http://schemas.microsoft.com/office/drawing/2014/main" id="{215A2BF0-4239-4CE6-8B04-CC4B8CC9CBAC}"/>
                </a:ext>
              </a:extLst>
            </p:cNvPr>
            <p:cNvSpPr/>
            <p:nvPr/>
          </p:nvSpPr>
          <p:spPr>
            <a:xfrm>
              <a:off x="14732" y="652569"/>
              <a:ext cx="46619" cy="206430"/>
            </a:xfrm>
            <a:prstGeom prst="rect">
              <a:avLst/>
            </a:prstGeom>
            <a:ln>
              <a:noFill/>
            </a:ln>
          </p:spPr>
          <p:txBody>
            <a:bodyPr vert="horz" lIns="0" tIns="0" rIns="0" bIns="0" rtlCol="0">
              <a:noAutofit/>
            </a:bodyPr>
            <a:lstStyle/>
            <a:p>
              <a:pPr marL="287020" indent="-6350" algn="l">
                <a:lnSpc>
                  <a:spcPct val="107000"/>
                </a:lnSpc>
                <a:spcAft>
                  <a:spcPts val="800"/>
                </a:spcAft>
              </a:pPr>
              <a:r>
                <a:rPr lang="cs-CZ" sz="1100">
                  <a:solidFill>
                    <a:srgbClr val="000000"/>
                  </a:solidFill>
                  <a:effectLst/>
                  <a:latin typeface="Times New Roman" panose="02020603050405020304" pitchFamily="18" charset="0"/>
                  <a:ea typeface="Times New Roman" panose="02020603050405020304" pitchFamily="18" charset="0"/>
                </a:rPr>
                <a:t> </a:t>
              </a:r>
            </a:p>
          </p:txBody>
        </p:sp>
        <p:sp>
          <p:nvSpPr>
            <p:cNvPr id="9" name="Rectangle 4880">
              <a:extLst>
                <a:ext uri="{FF2B5EF4-FFF2-40B4-BE49-F238E27FC236}">
                  <a16:creationId xmlns:a16="http://schemas.microsoft.com/office/drawing/2014/main" id="{6029DB80-D597-4A03-BDBD-B8E760390C3F}"/>
                </a:ext>
              </a:extLst>
            </p:cNvPr>
            <p:cNvSpPr/>
            <p:nvPr/>
          </p:nvSpPr>
          <p:spPr>
            <a:xfrm>
              <a:off x="14732" y="812589"/>
              <a:ext cx="46619" cy="206429"/>
            </a:xfrm>
            <a:prstGeom prst="rect">
              <a:avLst/>
            </a:prstGeom>
            <a:ln>
              <a:noFill/>
            </a:ln>
          </p:spPr>
          <p:txBody>
            <a:bodyPr vert="horz" lIns="0" tIns="0" rIns="0" bIns="0" rtlCol="0">
              <a:noAutofit/>
            </a:bodyPr>
            <a:lstStyle/>
            <a:p>
              <a:pPr marL="287020" indent="-6350" algn="l">
                <a:lnSpc>
                  <a:spcPct val="107000"/>
                </a:lnSpc>
                <a:spcAft>
                  <a:spcPts val="800"/>
                </a:spcAft>
              </a:pPr>
              <a:r>
                <a:rPr lang="cs-CZ" sz="1100">
                  <a:solidFill>
                    <a:srgbClr val="000000"/>
                  </a:solidFill>
                  <a:effectLst/>
                  <a:latin typeface="Times New Roman" panose="02020603050405020304" pitchFamily="18" charset="0"/>
                  <a:ea typeface="Times New Roman" panose="02020603050405020304" pitchFamily="18" charset="0"/>
                </a:rPr>
                <a:t> </a:t>
              </a:r>
            </a:p>
          </p:txBody>
        </p:sp>
        <p:sp>
          <p:nvSpPr>
            <p:cNvPr id="10" name="Rectangle 4882">
              <a:extLst>
                <a:ext uri="{FF2B5EF4-FFF2-40B4-BE49-F238E27FC236}">
                  <a16:creationId xmlns:a16="http://schemas.microsoft.com/office/drawing/2014/main" id="{105670A8-DDB3-4B84-80C1-4795CC89951A}"/>
                </a:ext>
              </a:extLst>
            </p:cNvPr>
            <p:cNvSpPr/>
            <p:nvPr/>
          </p:nvSpPr>
          <p:spPr>
            <a:xfrm>
              <a:off x="14732" y="974133"/>
              <a:ext cx="46619" cy="206430"/>
            </a:xfrm>
            <a:prstGeom prst="rect">
              <a:avLst/>
            </a:prstGeom>
            <a:ln>
              <a:noFill/>
            </a:ln>
          </p:spPr>
          <p:txBody>
            <a:bodyPr vert="horz" lIns="0" tIns="0" rIns="0" bIns="0" rtlCol="0">
              <a:noAutofit/>
            </a:bodyPr>
            <a:lstStyle/>
            <a:p>
              <a:pPr marL="287020" indent="-6350" algn="l">
                <a:lnSpc>
                  <a:spcPct val="107000"/>
                </a:lnSpc>
                <a:spcAft>
                  <a:spcPts val="800"/>
                </a:spcAft>
              </a:pPr>
              <a:r>
                <a:rPr lang="cs-CZ" sz="1100">
                  <a:solidFill>
                    <a:srgbClr val="000000"/>
                  </a:solidFill>
                  <a:effectLst/>
                  <a:latin typeface="Times New Roman" panose="02020603050405020304" pitchFamily="18" charset="0"/>
                  <a:ea typeface="Times New Roman" panose="02020603050405020304" pitchFamily="18" charset="0"/>
                </a:rPr>
                <a:t> </a:t>
              </a:r>
            </a:p>
          </p:txBody>
        </p:sp>
        <p:sp>
          <p:nvSpPr>
            <p:cNvPr id="11" name="Rectangle 4884">
              <a:extLst>
                <a:ext uri="{FF2B5EF4-FFF2-40B4-BE49-F238E27FC236}">
                  <a16:creationId xmlns:a16="http://schemas.microsoft.com/office/drawing/2014/main" id="{7E3B2F1E-59BD-498E-BA76-641D3287CA17}"/>
                </a:ext>
              </a:extLst>
            </p:cNvPr>
            <p:cNvSpPr/>
            <p:nvPr/>
          </p:nvSpPr>
          <p:spPr>
            <a:xfrm>
              <a:off x="14732" y="1134153"/>
              <a:ext cx="46619" cy="206429"/>
            </a:xfrm>
            <a:prstGeom prst="rect">
              <a:avLst/>
            </a:prstGeom>
            <a:ln>
              <a:noFill/>
            </a:ln>
          </p:spPr>
          <p:txBody>
            <a:bodyPr vert="horz" lIns="0" tIns="0" rIns="0" bIns="0" rtlCol="0">
              <a:noAutofit/>
            </a:bodyPr>
            <a:lstStyle/>
            <a:p>
              <a:pPr marL="287020" indent="-6350" algn="l">
                <a:lnSpc>
                  <a:spcPct val="107000"/>
                </a:lnSpc>
                <a:spcAft>
                  <a:spcPts val="800"/>
                </a:spcAft>
              </a:pPr>
              <a:r>
                <a:rPr lang="cs-CZ" sz="1100">
                  <a:solidFill>
                    <a:srgbClr val="000000"/>
                  </a:solidFill>
                  <a:effectLst/>
                  <a:latin typeface="Times New Roman" panose="02020603050405020304" pitchFamily="18" charset="0"/>
                  <a:ea typeface="Times New Roman" panose="02020603050405020304" pitchFamily="18" charset="0"/>
                </a:rPr>
                <a:t> </a:t>
              </a:r>
            </a:p>
          </p:txBody>
        </p:sp>
        <p:pic>
          <p:nvPicPr>
            <p:cNvPr id="12" name="Picture 4920">
              <a:extLst>
                <a:ext uri="{FF2B5EF4-FFF2-40B4-BE49-F238E27FC236}">
                  <a16:creationId xmlns:a16="http://schemas.microsoft.com/office/drawing/2014/main" id="{2533560B-7DC8-49AD-8885-7BD619BCED5E}"/>
                </a:ext>
              </a:extLst>
            </p:cNvPr>
            <p:cNvPicPr/>
            <p:nvPr/>
          </p:nvPicPr>
          <p:blipFill>
            <a:blip r:embed="rId2"/>
            <a:stretch>
              <a:fillRect/>
            </a:stretch>
          </p:blipFill>
          <p:spPr>
            <a:xfrm>
              <a:off x="0" y="0"/>
              <a:ext cx="3159125" cy="1247775"/>
            </a:xfrm>
            <a:prstGeom prst="rect">
              <a:avLst/>
            </a:prstGeom>
          </p:spPr>
        </p:pic>
      </p:grpSp>
    </p:spTree>
    <p:extLst>
      <p:ext uri="{BB962C8B-B14F-4D97-AF65-F5344CB8AC3E}">
        <p14:creationId xmlns:p14="http://schemas.microsoft.com/office/powerpoint/2010/main" val="10396030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BD3851C-2751-435C-A5D7-70EDAFF6E0C3}"/>
              </a:ext>
            </a:extLst>
          </p:cNvPr>
          <p:cNvSpPr/>
          <p:nvPr/>
        </p:nvSpPr>
        <p:spPr>
          <a:xfrm>
            <a:off x="755576" y="431141"/>
            <a:ext cx="8208912" cy="1776255"/>
          </a:xfrm>
          <a:prstGeom prst="rect">
            <a:avLst/>
          </a:prstGeom>
        </p:spPr>
        <p:txBody>
          <a:bodyPr wrap="square">
            <a:spAutoFit/>
          </a:bodyPr>
          <a:lstStyle/>
          <a:p>
            <a:pPr marL="25400" indent="-6350" algn="just">
              <a:lnSpc>
                <a:spcPct val="102000"/>
              </a:lnSpc>
            </a:pPr>
            <a:r>
              <a:rPr lang="cs-CZ" b="1" dirty="0">
                <a:solidFill>
                  <a:srgbClr val="000000"/>
                </a:solidFill>
                <a:latin typeface="Times New Roman" panose="02020603050405020304" pitchFamily="18" charset="0"/>
                <a:ea typeface="Times New Roman" panose="02020603050405020304" pitchFamily="18" charset="0"/>
              </a:rPr>
              <a:t>Koncepce diferenciálního stroje (</a:t>
            </a:r>
            <a:r>
              <a:rPr lang="cs-CZ" b="1" dirty="0" err="1">
                <a:solidFill>
                  <a:srgbClr val="000000"/>
                </a:solidFill>
                <a:latin typeface="Times New Roman" panose="02020603050405020304" pitchFamily="18" charset="0"/>
                <a:ea typeface="Times New Roman" panose="02020603050405020304" pitchFamily="18" charset="0"/>
              </a:rPr>
              <a:t>Müeller</a:t>
            </a:r>
            <a:r>
              <a:rPr lang="cs-CZ" b="1" dirty="0">
                <a:solidFill>
                  <a:srgbClr val="000000"/>
                </a:solidFill>
                <a:latin typeface="Times New Roman" panose="02020603050405020304" pitchFamily="18" charset="0"/>
                <a:ea typeface="Times New Roman" panose="02020603050405020304" pitchFamily="18" charset="0"/>
              </a:rPr>
              <a:t>) </a:t>
            </a:r>
            <a:r>
              <a:rPr lang="cs-CZ" dirty="0" err="1">
                <a:solidFill>
                  <a:srgbClr val="000000"/>
                </a:solidFill>
                <a:latin typeface="Times New Roman" panose="02020603050405020304" pitchFamily="18" charset="0"/>
                <a:ea typeface="Times New Roman" panose="02020603050405020304" pitchFamily="18" charset="0"/>
              </a:rPr>
              <a:t>J.H.Müeller</a:t>
            </a:r>
            <a:r>
              <a:rPr lang="cs-CZ" dirty="0">
                <a:solidFill>
                  <a:srgbClr val="000000"/>
                </a:solidFill>
                <a:latin typeface="Times New Roman" panose="02020603050405020304" pitchFamily="18" charset="0"/>
                <a:ea typeface="Times New Roman" panose="02020603050405020304" pitchFamily="18" charset="0"/>
              </a:rPr>
              <a:t> přichází v roce 1786 s myšlenkou tzv. " </a:t>
            </a:r>
            <a:r>
              <a:rPr lang="cs-CZ" dirty="0"/>
              <a:t>diferenciálního stroje", neboli </a:t>
            </a:r>
            <a:r>
              <a:rPr lang="cs-CZ" dirty="0" err="1"/>
              <a:t>specializo</a:t>
            </a:r>
            <a:r>
              <a:rPr lang="cs-CZ" dirty="0"/>
              <a:t>-</a:t>
            </a:r>
          </a:p>
          <a:p>
            <a:pPr marL="25400" indent="-6350" algn="just">
              <a:lnSpc>
                <a:spcPct val="102000"/>
              </a:lnSpc>
            </a:pPr>
            <a:r>
              <a:rPr lang="cs-CZ" dirty="0" err="1">
                <a:solidFill>
                  <a:srgbClr val="000000"/>
                </a:solidFill>
                <a:latin typeface="Times New Roman" panose="02020603050405020304" pitchFamily="18" charset="0"/>
                <a:ea typeface="Times New Roman" panose="02020603050405020304" pitchFamily="18" charset="0"/>
              </a:rPr>
              <a:t>vaného</a:t>
            </a:r>
            <a:r>
              <a:rPr lang="cs-CZ" dirty="0">
                <a:solidFill>
                  <a:srgbClr val="000000"/>
                </a:solidFill>
                <a:latin typeface="Times New Roman" panose="02020603050405020304" pitchFamily="18" charset="0"/>
                <a:ea typeface="Times New Roman" panose="02020603050405020304" pitchFamily="18" charset="0"/>
              </a:rPr>
              <a:t> kalkulátoru pro výpočet hodnot polynomu na základě </a:t>
            </a:r>
            <a:r>
              <a:rPr lang="cs-CZ" dirty="0"/>
              <a:t>rozdílu (diference) mezi hodnota</a:t>
            </a:r>
            <a:r>
              <a:rPr lang="cs-CZ" dirty="0">
                <a:solidFill>
                  <a:srgbClr val="000000"/>
                </a:solidFill>
                <a:latin typeface="Times New Roman" panose="02020603050405020304" pitchFamily="18" charset="0"/>
                <a:ea typeface="Times New Roman" panose="02020603050405020304" pitchFamily="18" charset="0"/>
              </a:rPr>
              <a:t>mi funkce v definovaných bodech (což je použi</a:t>
            </a:r>
            <a:r>
              <a:rPr lang="cs-CZ" dirty="0"/>
              <a:t>telné pro všechny funkce, které jsou na zvoleném </a:t>
            </a:r>
            <a:r>
              <a:rPr lang="cs-CZ" dirty="0">
                <a:solidFill>
                  <a:srgbClr val="000000"/>
                </a:solidFill>
                <a:latin typeface="Times New Roman" panose="02020603050405020304" pitchFamily="18" charset="0"/>
                <a:ea typeface="Times New Roman" panose="02020603050405020304" pitchFamily="18" charset="0"/>
              </a:rPr>
              <a:t>intervalu aproximova</a:t>
            </a:r>
            <a:r>
              <a:rPr lang="cs-CZ" dirty="0"/>
              <a:t>telné polynomiální funkcí). </a:t>
            </a:r>
            <a:r>
              <a:rPr lang="cs-CZ" dirty="0" err="1"/>
              <a:t>Müeller</a:t>
            </a:r>
            <a:r>
              <a:rPr lang="cs-CZ" dirty="0"/>
              <a:t> však nedokázal sehnat dost finančních svého projektu, a tak od něj nakonec ustoupil</a:t>
            </a:r>
            <a:endParaRPr lang="cs-CZ" dirty="0">
              <a:solidFill>
                <a:srgbClr val="000000"/>
              </a:solidFill>
              <a:latin typeface="Times New Roman" panose="02020603050405020304" pitchFamily="18" charset="0"/>
              <a:ea typeface="Times New Roman" panose="02020603050405020304" pitchFamily="18" charset="0"/>
            </a:endParaRPr>
          </a:p>
        </p:txBody>
      </p:sp>
      <p:sp>
        <p:nvSpPr>
          <p:cNvPr id="5" name="Obdélník 4">
            <a:extLst>
              <a:ext uri="{FF2B5EF4-FFF2-40B4-BE49-F238E27FC236}">
                <a16:creationId xmlns:a16="http://schemas.microsoft.com/office/drawing/2014/main" id="{BC5C3A00-4157-4587-881A-2FEA13BDE181}"/>
              </a:ext>
            </a:extLst>
          </p:cNvPr>
          <p:cNvSpPr/>
          <p:nvPr/>
        </p:nvSpPr>
        <p:spPr>
          <a:xfrm>
            <a:off x="539552" y="2427734"/>
            <a:ext cx="8352928" cy="1637371"/>
          </a:xfrm>
          <a:prstGeom prst="rect">
            <a:avLst/>
          </a:prstGeom>
        </p:spPr>
        <p:txBody>
          <a:bodyPr wrap="square">
            <a:spAutoFit/>
          </a:bodyPr>
          <a:lstStyle/>
          <a:p>
            <a:pPr marL="287020" indent="-6350">
              <a:lnSpc>
                <a:spcPct val="107000"/>
              </a:lnSpc>
              <a:spcAft>
                <a:spcPts val="25"/>
              </a:spcAft>
            </a:pPr>
            <a:r>
              <a:rPr lang="cs-CZ" b="1" dirty="0">
                <a:solidFill>
                  <a:srgbClr val="000000"/>
                </a:solidFill>
                <a:latin typeface="Times New Roman" panose="02020603050405020304" pitchFamily="18" charset="0"/>
                <a:ea typeface="Times New Roman" panose="02020603050405020304" pitchFamily="18" charset="0"/>
              </a:rPr>
              <a:t>1833 - </a:t>
            </a:r>
            <a:r>
              <a:rPr lang="cs-CZ" b="1" dirty="0" err="1">
                <a:solidFill>
                  <a:srgbClr val="000000"/>
                </a:solidFill>
                <a:latin typeface="Times New Roman" panose="02020603050405020304" pitchFamily="18" charset="0"/>
                <a:ea typeface="Times New Roman" panose="02020603050405020304" pitchFamily="18" charset="0"/>
              </a:rPr>
              <a:t>Analytical</a:t>
            </a:r>
            <a:r>
              <a:rPr lang="cs-CZ" b="1" dirty="0">
                <a:solidFill>
                  <a:srgbClr val="000000"/>
                </a:solidFill>
                <a:latin typeface="Times New Roman" panose="02020603050405020304" pitchFamily="18" charset="0"/>
                <a:ea typeface="Times New Roman" panose="02020603050405020304" pitchFamily="18" charset="0"/>
              </a:rPr>
              <a:t> </a:t>
            </a:r>
            <a:r>
              <a:rPr lang="cs-CZ" b="1" dirty="0" err="1">
                <a:solidFill>
                  <a:srgbClr val="000000"/>
                </a:solidFill>
                <a:latin typeface="Times New Roman" panose="02020603050405020304" pitchFamily="18" charset="0"/>
                <a:ea typeface="Times New Roman" panose="02020603050405020304" pitchFamily="18" charset="0"/>
              </a:rPr>
              <a:t>Engine</a:t>
            </a:r>
            <a:r>
              <a:rPr lang="cs-CZ" b="1" dirty="0">
                <a:solidFill>
                  <a:srgbClr val="000000"/>
                </a:solidFill>
                <a:latin typeface="Times New Roman" panose="02020603050405020304" pitchFamily="18" charset="0"/>
                <a:ea typeface="Times New Roman" panose="02020603050405020304" pitchFamily="18" charset="0"/>
              </a:rPr>
              <a:t> (</a:t>
            </a:r>
            <a:r>
              <a:rPr lang="cs-CZ" b="1" dirty="0" err="1">
                <a:solidFill>
                  <a:srgbClr val="000000"/>
                </a:solidFill>
                <a:latin typeface="Times New Roman" panose="02020603050405020304" pitchFamily="18" charset="0"/>
                <a:ea typeface="Times New Roman" panose="02020603050405020304" pitchFamily="18" charset="0"/>
              </a:rPr>
              <a:t>Babbage</a:t>
            </a:r>
            <a:r>
              <a:rPr lang="cs-CZ" b="1" dirty="0">
                <a:solidFill>
                  <a:srgbClr val="000000"/>
                </a:solidFill>
                <a:latin typeface="Times New Roman" panose="02020603050405020304" pitchFamily="18" charset="0"/>
                <a:ea typeface="Times New Roman" panose="02020603050405020304" pitchFamily="18" charset="0"/>
              </a:rPr>
              <a:t>) </a:t>
            </a:r>
            <a:endParaRPr lang="cs-CZ" dirty="0">
              <a:solidFill>
                <a:srgbClr val="000000"/>
              </a:solidFill>
              <a:latin typeface="Times New Roman" panose="02020603050405020304" pitchFamily="18" charset="0"/>
              <a:ea typeface="Times New Roman" panose="02020603050405020304" pitchFamily="18" charset="0"/>
            </a:endParaRPr>
          </a:p>
          <a:p>
            <a:pPr marL="287020" marR="24765" indent="-6350" algn="just">
              <a:lnSpc>
                <a:spcPct val="115000"/>
              </a:lnSpc>
              <a:spcAft>
                <a:spcPts val="0"/>
              </a:spcAft>
            </a:pPr>
            <a:r>
              <a:rPr lang="cs-CZ" dirty="0">
                <a:solidFill>
                  <a:srgbClr val="000000"/>
                </a:solidFill>
                <a:latin typeface="Times New Roman" panose="02020603050405020304" pitchFamily="18" charset="0"/>
                <a:ea typeface="Times New Roman" panose="02020603050405020304" pitchFamily="18" charset="0"/>
              </a:rPr>
              <a:t>Angličan Charles </a:t>
            </a:r>
            <a:r>
              <a:rPr lang="cs-CZ" dirty="0" err="1">
                <a:solidFill>
                  <a:srgbClr val="000000"/>
                </a:solidFill>
                <a:latin typeface="Times New Roman" panose="02020603050405020304" pitchFamily="18" charset="0"/>
                <a:ea typeface="Times New Roman" panose="02020603050405020304" pitchFamily="18" charset="0"/>
              </a:rPr>
              <a:t>Babbage</a:t>
            </a:r>
            <a:r>
              <a:rPr lang="cs-CZ" dirty="0">
                <a:solidFill>
                  <a:srgbClr val="000000"/>
                </a:solidFill>
                <a:latin typeface="Times New Roman" panose="02020603050405020304" pitchFamily="18" charset="0"/>
                <a:ea typeface="Times New Roman" panose="02020603050405020304" pitchFamily="18" charset="0"/>
              </a:rPr>
              <a:t> (1792-1871) oživil myšlenky diferenciálních stroje, a v roce 1822 začal s jeho konstrukcí. V roce 1832 dokončil fungující prototyp svého diferenciálního stroje, ale místo dalšího pokračování na něm se raději rozhodl pro "</a:t>
            </a:r>
            <a:r>
              <a:rPr lang="cs-CZ" b="1" dirty="0">
                <a:solidFill>
                  <a:srgbClr val="000000"/>
                </a:solidFill>
                <a:latin typeface="Times New Roman" panose="02020603050405020304" pitchFamily="18" charset="0"/>
                <a:ea typeface="Times New Roman" panose="02020603050405020304" pitchFamily="18" charset="0"/>
              </a:rPr>
              <a:t>analytický stroj</a:t>
            </a:r>
            <a:r>
              <a:rPr lang="cs-CZ" dirty="0">
                <a:solidFill>
                  <a:srgbClr val="000000"/>
                </a:solidFill>
                <a:latin typeface="Times New Roman" panose="02020603050405020304" pitchFamily="18" charset="0"/>
                <a:ea typeface="Times New Roman" panose="02020603050405020304" pitchFamily="18" charset="0"/>
              </a:rPr>
              <a:t>", který by byl schopen provádět jakékoli numerické výpočty.  </a:t>
            </a:r>
          </a:p>
        </p:txBody>
      </p:sp>
    </p:spTree>
    <p:extLst>
      <p:ext uri="{BB962C8B-B14F-4D97-AF65-F5344CB8AC3E}">
        <p14:creationId xmlns:p14="http://schemas.microsoft.com/office/powerpoint/2010/main" val="727139325"/>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4092</TotalTime>
  <Words>3296</Words>
  <Application>Microsoft Office PowerPoint</Application>
  <PresentationFormat>Předvádění na obrazovce (16:9)</PresentationFormat>
  <Paragraphs>223</Paragraphs>
  <Slides>30</Slides>
  <Notes>3</Notes>
  <HiddenSlides>0</HiddenSlides>
  <MMClips>0</MMClips>
  <ScaleCrop>false</ScaleCrop>
  <HeadingPairs>
    <vt:vector size="6" baseType="variant">
      <vt:variant>
        <vt:lpstr>Použitá písma</vt:lpstr>
      </vt:variant>
      <vt:variant>
        <vt:i4>4</vt:i4>
      </vt:variant>
      <vt:variant>
        <vt:lpstr>Motiv</vt:lpstr>
      </vt:variant>
      <vt:variant>
        <vt:i4>3</vt:i4>
      </vt:variant>
      <vt:variant>
        <vt:lpstr>Nadpisy snímků</vt:lpstr>
      </vt:variant>
      <vt:variant>
        <vt:i4>30</vt:i4>
      </vt:variant>
    </vt:vector>
  </HeadingPairs>
  <TitlesOfParts>
    <vt:vector size="37" baseType="lpstr">
      <vt:lpstr>Arial</vt:lpstr>
      <vt:lpstr>Calibri</vt:lpstr>
      <vt:lpstr>Calibri Light</vt:lpstr>
      <vt:lpstr>Times New Roman</vt:lpstr>
      <vt:lpstr>SLU</vt:lpstr>
      <vt:lpstr>Motiv Office</vt:lpstr>
      <vt:lpstr>1_Motiv Office</vt:lpstr>
      <vt:lpstr>Název prezentace</vt:lpstr>
      <vt:lpstr>Prezentace aplikace PowerPoint</vt:lpstr>
      <vt:lpstr>Prezentace aplikace PowerPoint</vt:lpstr>
      <vt:lpstr>Co dělá počítač počítačem ?</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Instrukční sada</vt:lpstr>
      <vt:lpstr>Architektura CPU</vt:lpstr>
      <vt:lpstr>Architektura CPU</vt:lpstr>
      <vt:lpstr>Architektura CPU</vt:lpstr>
      <vt:lpstr>Architektura CPU</vt:lpstr>
      <vt:lpstr>Architektura CPU</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Josef Botlík</cp:lastModifiedBy>
  <cp:revision>179</cp:revision>
  <cp:lastPrinted>2018-03-27T09:30:31Z</cp:lastPrinted>
  <dcterms:created xsi:type="dcterms:W3CDTF">2016-07-06T15:42:34Z</dcterms:created>
  <dcterms:modified xsi:type="dcterms:W3CDTF">2021-12-06T04:54:50Z</dcterms:modified>
</cp:coreProperties>
</file>