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44"/>
  </p:notesMasterIdLst>
  <p:sldIdLst>
    <p:sldId id="363" r:id="rId2"/>
    <p:sldId id="364" r:id="rId3"/>
    <p:sldId id="261" r:id="rId4"/>
    <p:sldId id="262" r:id="rId5"/>
    <p:sldId id="263" r:id="rId6"/>
    <p:sldId id="266" r:id="rId7"/>
    <p:sldId id="268" r:id="rId8"/>
    <p:sldId id="269" r:id="rId9"/>
    <p:sldId id="273" r:id="rId10"/>
    <p:sldId id="275" r:id="rId11"/>
    <p:sldId id="274" r:id="rId12"/>
    <p:sldId id="278" r:id="rId13"/>
    <p:sldId id="280" r:id="rId14"/>
    <p:sldId id="281" r:id="rId15"/>
    <p:sldId id="282" r:id="rId16"/>
    <p:sldId id="285" r:id="rId17"/>
    <p:sldId id="286" r:id="rId18"/>
    <p:sldId id="287" r:id="rId19"/>
    <p:sldId id="311" r:id="rId20"/>
    <p:sldId id="288" r:id="rId21"/>
    <p:sldId id="289" r:id="rId22"/>
    <p:sldId id="290" r:id="rId23"/>
    <p:sldId id="291" r:id="rId24"/>
    <p:sldId id="293" r:id="rId25"/>
    <p:sldId id="296" r:id="rId26"/>
    <p:sldId id="298" r:id="rId27"/>
    <p:sldId id="299" r:id="rId28"/>
    <p:sldId id="300" r:id="rId29"/>
    <p:sldId id="302" r:id="rId30"/>
    <p:sldId id="305" r:id="rId31"/>
    <p:sldId id="304" r:id="rId32"/>
    <p:sldId id="306" r:id="rId33"/>
    <p:sldId id="310" r:id="rId34"/>
    <p:sldId id="307" r:id="rId35"/>
    <p:sldId id="256" r:id="rId36"/>
    <p:sldId id="257" r:id="rId37"/>
    <p:sldId id="258" r:id="rId38"/>
    <p:sldId id="365" r:id="rId39"/>
    <p:sldId id="259" r:id="rId40"/>
    <p:sldId id="260" r:id="rId41"/>
    <p:sldId id="366" r:id="rId42"/>
    <p:sldId id="313" r:id="rId43"/>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0066"/>
    <a:srgbClr val="CC0099"/>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71" autoAdjust="0"/>
  </p:normalViewPr>
  <p:slideViewPr>
    <p:cSldViewPr>
      <p:cViewPr varScale="1">
        <p:scale>
          <a:sx n="88" d="100"/>
          <a:sy n="88" d="100"/>
        </p:scale>
        <p:origin x="876" y="6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06.12.2021</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cs typeface="Times New Roman" panose="02020603050405020304" pitchFamily="18" charset="0"/>
              </a:rPr>
              <a:t>(3) Americká výzkumná agentura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cs typeface="Times New Roman" panose="02020603050405020304" pitchFamily="18" charset="0"/>
              </a:rPr>
              <a:t>(4)</a:t>
            </a:r>
            <a:r>
              <a:rPr lang="cs-CZ" sz="1200" baseline="0" dirty="0">
                <a:solidFill>
                  <a:srgbClr val="000000"/>
                </a:solidFill>
                <a:latin typeface="Times New Roman" panose="02020603050405020304" pitchFamily="18" charset="0"/>
                <a:cs typeface="Times New Roman" panose="02020603050405020304" pitchFamily="18" charset="0"/>
              </a:rPr>
              <a:t> </a:t>
            </a:r>
            <a:r>
              <a:rPr lang="cs-CZ" sz="1200" dirty="0">
                <a:solidFill>
                  <a:srgbClr val="000000"/>
                </a:solidFill>
                <a:latin typeface="Times New Roman" panose="02020603050405020304" pitchFamily="18" charset="0"/>
                <a:cs typeface="Times New Roman" panose="02020603050405020304" pitchFamily="18" charset="0"/>
              </a:rPr>
              <a:t>Převzato z https://www.tyden.cz/rubriky/veda/technologie/technologicke-trendy-pro-rok-2017_406901.html</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33572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28133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59987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Times New Roman"/>
                <a:ea typeface="+mn-ea"/>
                <a:cs typeface="+mn-cs"/>
              </a:rPr>
              <a:t>Microsft tento produkt představil v San Franciscu na konferenci BUILD 2015, označil je jako brýle budoucnosti, které mají do reálného světa kolem nás vložit ten virtuální s hologramy</a:t>
            </a:r>
            <a:r>
              <a:rPr kumimoji="0" lang="cs-CZ" sz="1800" b="0" i="0" u="none" strike="noStrike" kern="1200" cap="none" spc="0" normalizeH="0" baseline="0" noProof="0" dirty="0">
                <a:ln>
                  <a:noFill/>
                </a:ln>
                <a:solidFill>
                  <a:srgbClr val="307871"/>
                </a:solidFill>
                <a:effectLst/>
                <a:uLnTx/>
                <a:uFillTx/>
                <a:latin typeface="Times New Roman"/>
                <a:ea typeface="+mn-ea"/>
                <a:cs typeface="+mn-cs"/>
              </a:rPr>
              <a:t>.</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0144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29194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latin typeface="Times New Roman" panose="02020603050405020304" pitchFamily="18" charset="0"/>
                <a:ea typeface="Calibri" panose="020F0502020204030204" pitchFamily="34" charset="0"/>
                <a:cs typeface="Times New Roman" panose="02020603050405020304" pitchFamily="18" charset="0"/>
              </a:rPr>
              <a:t>http://vtm.e15.cz/fujitsu-vyrobilo-opticke-spojeni-pro-kremikove-cpu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85081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Dostupné z https://vtm.zive.cz/clanky/microsoft-jsme-pripraveni-vyrobit-prvni-kvantovy-pocitac/sc-870-a-185007/default.aspx</a:t>
            </a:r>
            <a:endPar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99807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Dostupné z https://vtm.zive.cz/clanky/microsoft-jsme-pripraveni-vyrobit-prvni-kvantovy-pocitac/sc-870-a-185007/default.aspx</a:t>
            </a:r>
            <a:endPar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56429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Dostupné z https://vtm.zive.cz/clanky/microsoft-jsme-pripraveni-vyrobit-prvni-kvantovy-pocitac/sc-870-a-185007/default.aspx</a:t>
            </a:r>
            <a:endPar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88154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61434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Aft>
                <a:spcPts val="0"/>
              </a:spcAft>
            </a:pPr>
            <a:r>
              <a:rPr lang="cs-CZ" sz="1200" dirty="0">
                <a:latin typeface="Times New Roman" panose="02020603050405020304" pitchFamily="18" charset="0"/>
                <a:ea typeface="Calibri" panose="020F0502020204030204" pitchFamily="34" charset="0"/>
                <a:cs typeface="Times New Roman" panose="02020603050405020304" pitchFamily="18" charset="0"/>
              </a:rPr>
              <a:t>Blíže je technologie popsána na http://vtm.e15.cz/biologicky-tranzistor-bude-zaklad-organickeho-pocitace</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336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856135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9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T647CGsuOVU" TargetMode="External"/><Relationship Id="rId2" Type="http://schemas.openxmlformats.org/officeDocument/2006/relationships/hyperlink" Target="https://www.youtube.com/watch?v=aircAruvnK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Io-HXZTepH4" TargetMode="External"/><Relationship Id="rId2" Type="http://schemas.openxmlformats.org/officeDocument/2006/relationships/hyperlink" Target="https://www.youtube.com/watch?v=QVuU2YCwHjw"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SzAQ36b9dzs" TargetMode="External"/><Relationship Id="rId2" Type="http://schemas.openxmlformats.org/officeDocument/2006/relationships/hyperlink" Target="https://www.youtube.com/watch?v=JhHMJCUmq28"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vethardware.cz/intel-uvadi-optane-pro-akceleraci-beznych-pc/44168"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2"/>
            <a:ext cx="936104" cy="730162"/>
          </a:xfrm>
          <a:prstGeom prst="rect">
            <a:avLst/>
          </a:prstGeom>
        </p:spPr>
      </p:pic>
      <p:sp>
        <p:nvSpPr>
          <p:cNvPr id="7" name="Obdélník 6"/>
          <p:cNvSpPr/>
          <p:nvPr/>
        </p:nvSpPr>
        <p:spPr>
          <a:xfrm>
            <a:off x="395536" y="2365808"/>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dirty="0">
                <a:ln w="0"/>
                <a:solidFill>
                  <a:schemeClr val="bg1"/>
                </a:solidFill>
                <a:effectLst>
                  <a:outerShdw blurRad="38100" dist="19050" dir="2700000" algn="tl" rotWithShape="0">
                    <a:schemeClr val="dk1">
                      <a:alpha val="40000"/>
                    </a:schemeClr>
                  </a:outerShdw>
                </a:effectLst>
              </a:rPr>
              <a:t>Prezentace předmětu:</a:t>
            </a:r>
          </a:p>
          <a:p>
            <a:pPr algn="ctr"/>
            <a:r>
              <a:rPr lang="cs-CZ" b="1" dirty="0">
                <a:ln w="0"/>
                <a:solidFill>
                  <a:schemeClr val="bg1"/>
                </a:solidFill>
                <a:effectLst>
                  <a:outerShdw blurRad="38100" dist="19050" dir="2700000" algn="tl" rotWithShape="0">
                    <a:schemeClr val="dk1">
                      <a:alpha val="40000"/>
                    </a:schemeClr>
                  </a:outerShdw>
                </a:effectLst>
              </a:rPr>
              <a:t>ZÁKLADY INFORMAČNÍCH TECHNOGIÍ </a:t>
            </a:r>
          </a:p>
          <a:p>
            <a:pPr algn="ctr"/>
            <a:r>
              <a:rPr lang="cs-CZ" b="1" dirty="0">
                <a:ln w="0"/>
                <a:solidFill>
                  <a:schemeClr val="bg1"/>
                </a:solidFill>
                <a:effectLst>
                  <a:outerShdw blurRad="38100" dist="19050" dir="2700000" algn="tl" rotWithShape="0">
                    <a:schemeClr val="dk1">
                      <a:alpha val="40000"/>
                    </a:schemeClr>
                  </a:outerShdw>
                </a:effectLst>
              </a:rPr>
              <a:t>3. tutoriál </a:t>
            </a:r>
          </a:p>
          <a:p>
            <a:pPr algn="ctr"/>
            <a:endParaRPr lang="cs-CZ" dirty="0">
              <a:ln w="0"/>
              <a:solidFill>
                <a:schemeClr val="bg1"/>
              </a:solidFill>
              <a:effectLst>
                <a:outerShdw blurRad="38100" dist="19050" dir="2700000" algn="tl" rotWithShape="0">
                  <a:schemeClr val="dk1">
                    <a:alpha val="40000"/>
                  </a:schemeClr>
                </a:outerShdw>
              </a:effectLst>
            </a:endParaRPr>
          </a:p>
          <a:p>
            <a:pPr algn="ctr"/>
            <a:r>
              <a:rPr lang="cs-CZ" dirty="0">
                <a:ln w="0"/>
                <a:solidFill>
                  <a:schemeClr val="bg1"/>
                </a:solidFill>
                <a:effectLst>
                  <a:outerShdw blurRad="38100" dist="19050" dir="2700000" algn="tl" rotWithShape="0">
                    <a:schemeClr val="dk1">
                      <a:alpha val="40000"/>
                    </a:schemeClr>
                  </a:outerShdw>
                </a:effectLst>
              </a:rPr>
              <a:t>Vyučující:</a:t>
            </a:r>
          </a:p>
          <a:p>
            <a:pPr algn="ctr"/>
            <a:r>
              <a:rPr lang="cs-CZ" b="1" dirty="0">
                <a:ln w="0"/>
                <a:solidFill>
                  <a:schemeClr val="bg1"/>
                </a:solidFill>
                <a:effectLst>
                  <a:outerShdw blurRad="38100" dist="19050" dir="2700000" algn="tl" rotWithShape="0">
                    <a:schemeClr val="dk1">
                      <a:alpha val="40000"/>
                    </a:schemeClr>
                  </a:outerShdw>
                </a:effectLst>
              </a:rPr>
              <a:t>Ing. Josef Botlík</a:t>
            </a:r>
          </a:p>
        </p:txBody>
      </p:sp>
      <p:sp>
        <p:nvSpPr>
          <p:cNvPr id="2" name="Nadpis 1"/>
          <p:cNvSpPr>
            <a:spLocks noGrp="1"/>
          </p:cNvSpPr>
          <p:nvPr>
            <p:ph type="ctrTitle" idx="4294967295"/>
          </p:nvPr>
        </p:nvSpPr>
        <p:spPr>
          <a:xfrm>
            <a:off x="0" y="700088"/>
            <a:ext cx="5111750" cy="215900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sp>
        <p:nvSpPr>
          <p:cNvPr id="5" name="Rectangle 2"/>
          <p:cNvSpPr>
            <a:spLocks noChangeArrowheads="1"/>
          </p:cNvSpPr>
          <p:nvPr/>
        </p:nvSpPr>
        <p:spPr bwMode="auto">
          <a:xfrm>
            <a:off x="1849683" y="27537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6" name="Rectangle 3"/>
          <p:cNvSpPr>
            <a:spLocks noChangeArrowheads="1"/>
          </p:cNvSpPr>
          <p:nvPr/>
        </p:nvSpPr>
        <p:spPr bwMode="auto">
          <a:xfrm>
            <a:off x="1878013" y="4513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169423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611560" y="520240"/>
            <a:ext cx="7560840" cy="1200329"/>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1.2. Vývoj a inovace zařízení založených na existujících technologiích</a:t>
            </a:r>
          </a:p>
          <a:p>
            <a:endParaRPr lang="cs-CZ" b="1" dirty="0">
              <a:solidFill>
                <a:srgbClr val="000000"/>
              </a:solidFill>
            </a:endParaRPr>
          </a:p>
          <a:p>
            <a:endParaRPr lang="cs-CZ" b="1" dirty="0">
              <a:solidFill>
                <a:srgbClr val="000000"/>
              </a:solidFill>
            </a:endParaRPr>
          </a:p>
        </p:txBody>
      </p:sp>
      <p:sp>
        <p:nvSpPr>
          <p:cNvPr id="3" name="Obdélník 2"/>
          <p:cNvSpPr/>
          <p:nvPr/>
        </p:nvSpPr>
        <p:spPr>
          <a:xfrm>
            <a:off x="35471" y="1491630"/>
            <a:ext cx="9144000" cy="3385542"/>
          </a:xfrm>
          <a:prstGeom prst="rect">
            <a:avLst/>
          </a:prstGeom>
        </p:spPr>
        <p:txBody>
          <a:bodyPr wrap="square">
            <a:spAutoFit/>
          </a:bodyPr>
          <a:lstStyle/>
          <a:p>
            <a:pPr algn="just"/>
            <a:r>
              <a:rPr lang="cs-CZ" b="1" cap="small" dirty="0">
                <a:solidFill>
                  <a:srgbClr val="000000"/>
                </a:solidFill>
              </a:rPr>
              <a:t>Inteligentní digitální sítě </a:t>
            </a:r>
          </a:p>
          <a:p>
            <a:pPr algn="just"/>
            <a:r>
              <a:rPr lang="cs-CZ" dirty="0">
                <a:latin typeface="Times New Roman" panose="02020603050405020304" pitchFamily="18" charset="0"/>
                <a:ea typeface="Calibri" panose="020F0502020204030204" pitchFamily="34" charset="0"/>
                <a:cs typeface="Times New Roman" panose="02020603050405020304" pitchFamily="18" charset="0"/>
              </a:rPr>
              <a:t>V</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rámci posunu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nebude v budoucnu docházet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pouze ke k propojení věcí, procesů a lidí,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předpokládá se implementace umělé inteligence a s tím spojená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schopnost přístrojů se učit, a to i v oblasti softwarové kooperace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 Google i Microsoft vybavují pokročilými systémy umělé inteligence své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služby. Dále by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rámci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IoE</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měly větší roli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začít hrát virtuální asistenční služby a virtuální umělá inteligence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(prozatím např. ve formě hlasových asistentů jako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Siri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Cortana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b="1" cap="small" dirty="0" err="1">
                <a:solidFill>
                  <a:srgbClr val="000000"/>
                </a:solidFill>
              </a:rPr>
              <a:t>Sofwarové</a:t>
            </a:r>
            <a:r>
              <a:rPr lang="cs-CZ" b="1" cap="small" dirty="0">
                <a:solidFill>
                  <a:srgbClr val="000000"/>
                </a:solidFill>
              </a:rPr>
              <a:t> klony</a:t>
            </a:r>
          </a:p>
          <a:p>
            <a:pPr algn="just"/>
            <a:r>
              <a:rPr lang="cs-CZ" sz="1600" dirty="0">
                <a:solidFill>
                  <a:srgbClr val="000000"/>
                </a:solidFill>
              </a:rPr>
              <a:t>Samostatnou vizí související nejen s </a:t>
            </a:r>
            <a:r>
              <a:rPr lang="cs-CZ" sz="1600" dirty="0" err="1">
                <a:solidFill>
                  <a:srgbClr val="000000"/>
                </a:solidFill>
              </a:rPr>
              <a:t>IoE</a:t>
            </a:r>
            <a:r>
              <a:rPr lang="cs-CZ" sz="1600" dirty="0">
                <a:solidFill>
                  <a:srgbClr val="000000"/>
                </a:solidFill>
              </a:rPr>
              <a:t> je vytváření </a:t>
            </a:r>
            <a:r>
              <a:rPr lang="cs-CZ" sz="1600" b="1" dirty="0">
                <a:solidFill>
                  <a:srgbClr val="000000"/>
                </a:solidFill>
              </a:rPr>
              <a:t>digitálních kopií</a:t>
            </a:r>
            <a:r>
              <a:rPr lang="cs-CZ" sz="1600" dirty="0">
                <a:solidFill>
                  <a:srgbClr val="000000"/>
                </a:solidFill>
              </a:rPr>
              <a:t>, v praxi formou softwarových klonů skutečných přístrojů, které mohou analyzovat a napodobit chování techniky v reálném světě. Tyto technologie předurčují (např. v souvislosti s projektem Microsoft </a:t>
            </a:r>
            <a:r>
              <a:rPr lang="cs-CZ" sz="1600" dirty="0" err="1">
                <a:solidFill>
                  <a:srgbClr val="000000"/>
                </a:solidFill>
              </a:rPr>
              <a:t>HoloLens</a:t>
            </a:r>
            <a:r>
              <a:rPr lang="cs-CZ" sz="1600" dirty="0">
                <a:solidFill>
                  <a:srgbClr val="000000"/>
                </a:solidFill>
              </a:rPr>
              <a:t>) další formu </a:t>
            </a:r>
            <a:r>
              <a:rPr lang="cs-CZ" sz="1600" dirty="0" err="1">
                <a:solidFill>
                  <a:srgbClr val="000000"/>
                </a:solidFill>
              </a:rPr>
              <a:t>IoE</a:t>
            </a:r>
            <a:r>
              <a:rPr lang="cs-CZ" sz="1600" dirty="0">
                <a:solidFill>
                  <a:srgbClr val="000000"/>
                </a:solidFill>
              </a:rPr>
              <a:t>, a to virtuálního </a:t>
            </a:r>
            <a:r>
              <a:rPr lang="cs-CZ" sz="1600" dirty="0" err="1">
                <a:solidFill>
                  <a:srgbClr val="000000"/>
                </a:solidFill>
              </a:rPr>
              <a:t>IoE</a:t>
            </a:r>
            <a:r>
              <a:rPr lang="cs-CZ" sz="1600" dirty="0">
                <a:solidFill>
                  <a:srgbClr val="000000"/>
                </a:solidFill>
              </a:rPr>
              <a:t>, který nejen propojuje věci, procesy a osoby, ale rovněž umělou inteligenci a virtuální objekty.</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956376" y="432222"/>
            <a:ext cx="938865" cy="731583"/>
          </a:xfrm>
          <a:prstGeom prst="rect">
            <a:avLst/>
          </a:prstGeom>
        </p:spPr>
      </p:pic>
    </p:spTree>
    <p:extLst>
      <p:ext uri="{BB962C8B-B14F-4D97-AF65-F5344CB8AC3E}">
        <p14:creationId xmlns:p14="http://schemas.microsoft.com/office/powerpoint/2010/main" val="150284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36046" y="339502"/>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1.2.1 Komunikace pro podporu </a:t>
            </a:r>
            <a:r>
              <a:rPr lang="cs-CZ" b="1" cap="small" dirty="0" err="1">
                <a:solidFill>
                  <a:srgbClr val="000000"/>
                </a:solidFill>
              </a:rPr>
              <a:t>IoT</a:t>
            </a:r>
            <a:r>
              <a:rPr lang="cs-CZ" b="1" cap="small" dirty="0">
                <a:solidFill>
                  <a:srgbClr val="000000"/>
                </a:solidFill>
              </a:rPr>
              <a:t>, </a:t>
            </a:r>
            <a:r>
              <a:rPr lang="cs-CZ" b="1" cap="small" dirty="0" err="1">
                <a:solidFill>
                  <a:srgbClr val="000000"/>
                </a:solidFill>
              </a:rPr>
              <a:t>IoE</a:t>
            </a:r>
            <a:endParaRPr lang="cs-CZ" b="1" cap="small" dirty="0">
              <a:solidFill>
                <a:srgbClr val="000000"/>
              </a:solidFill>
            </a:endParaRPr>
          </a:p>
        </p:txBody>
      </p:sp>
      <p:sp>
        <p:nvSpPr>
          <p:cNvPr id="3" name="Obdélník 2"/>
          <p:cNvSpPr/>
          <p:nvPr/>
        </p:nvSpPr>
        <p:spPr>
          <a:xfrm>
            <a:off x="29326" y="977973"/>
            <a:ext cx="9114674" cy="830997"/>
          </a:xfrm>
          <a:prstGeom prst="rect">
            <a:avLst/>
          </a:prstGeom>
        </p:spPr>
        <p:txBody>
          <a:bodyPr wrap="square">
            <a:spAutoFit/>
          </a:bodyPr>
          <a:lstStyle/>
          <a:p>
            <a:pPr algn="just"/>
            <a:r>
              <a:rPr lang="cs-CZ" sz="1600" dirty="0">
                <a:solidFill>
                  <a:srgbClr val="000000"/>
                </a:solidFill>
              </a:rPr>
              <a:t>V souvislosti s </a:t>
            </a:r>
            <a:r>
              <a:rPr lang="cs-CZ" sz="1600" dirty="0" err="1">
                <a:solidFill>
                  <a:srgbClr val="000000"/>
                </a:solidFill>
              </a:rPr>
              <a:t>IoT</a:t>
            </a:r>
            <a:r>
              <a:rPr lang="cs-CZ" sz="1600" dirty="0">
                <a:solidFill>
                  <a:srgbClr val="000000"/>
                </a:solidFill>
              </a:rPr>
              <a:t> a </a:t>
            </a:r>
            <a:r>
              <a:rPr lang="cs-CZ" sz="1600" dirty="0" err="1">
                <a:solidFill>
                  <a:srgbClr val="000000"/>
                </a:solidFill>
              </a:rPr>
              <a:t>IoE</a:t>
            </a:r>
            <a:r>
              <a:rPr lang="cs-CZ" sz="1600" dirty="0">
                <a:solidFill>
                  <a:srgbClr val="000000"/>
                </a:solidFill>
              </a:rPr>
              <a:t> tedy vyvstává </a:t>
            </a:r>
            <a:r>
              <a:rPr lang="cs-CZ" sz="1600" b="1" dirty="0">
                <a:solidFill>
                  <a:srgbClr val="000000"/>
                </a:solidFill>
              </a:rPr>
              <a:t>nutnost kvalitnějších komunikačních kanálů</a:t>
            </a:r>
            <a:r>
              <a:rPr lang="cs-CZ" sz="1600" dirty="0">
                <a:solidFill>
                  <a:srgbClr val="000000"/>
                </a:solidFill>
              </a:rPr>
              <a:t>, zejména </a:t>
            </a:r>
            <a:r>
              <a:rPr lang="cs-CZ" sz="1600" b="1" dirty="0">
                <a:solidFill>
                  <a:srgbClr val="000000"/>
                </a:solidFill>
              </a:rPr>
              <a:t>zvyšování rychlosti bezdrátových technologií a vytváření alternativních páteřních cest. </a:t>
            </a:r>
          </a:p>
          <a:p>
            <a:pPr algn="just"/>
            <a:r>
              <a:rPr lang="cs-CZ" sz="1600" dirty="0">
                <a:solidFill>
                  <a:srgbClr val="000000"/>
                </a:solidFill>
              </a:rPr>
              <a:t>Rozšíření standardu IEE 802.11</a:t>
            </a:r>
            <a:r>
              <a:rPr lang="cs-CZ" sz="1600" cap="small" dirty="0">
                <a:solidFill>
                  <a:srgbClr val="000000"/>
                </a:solidFill>
              </a:rPr>
              <a:t>802.11 </a:t>
            </a:r>
            <a:r>
              <a:rPr lang="cs-CZ" sz="1600" cap="small" dirty="0" err="1">
                <a:solidFill>
                  <a:srgbClr val="000000"/>
                </a:solidFill>
              </a:rPr>
              <a:t>ac</a:t>
            </a:r>
            <a:r>
              <a:rPr lang="cs-CZ" sz="1600" cap="small" dirty="0">
                <a:solidFill>
                  <a:srgbClr val="000000"/>
                </a:solidFill>
              </a:rPr>
              <a:t>  802.11 ad</a:t>
            </a:r>
          </a:p>
        </p:txBody>
      </p:sp>
      <p:pic>
        <p:nvPicPr>
          <p:cNvPr id="9" name="Obrázek 8"/>
          <p:cNvPicPr/>
          <p:nvPr/>
        </p:nvPicPr>
        <p:blipFill>
          <a:blip r:embed="rId2">
            <a:extLst>
              <a:ext uri="{28A0092B-C50C-407E-A947-70E740481C1C}">
                <a14:useLocalDpi xmlns:a14="http://schemas.microsoft.com/office/drawing/2010/main" val="0"/>
              </a:ext>
            </a:extLst>
          </a:blip>
          <a:srcRect/>
          <a:stretch>
            <a:fillRect/>
          </a:stretch>
        </p:blipFill>
        <p:spPr bwMode="auto">
          <a:xfrm>
            <a:off x="5018861" y="1565541"/>
            <a:ext cx="3804371" cy="1760644"/>
          </a:xfrm>
          <a:prstGeom prst="rect">
            <a:avLst/>
          </a:prstGeom>
          <a:noFill/>
          <a:ln>
            <a:noFill/>
          </a:ln>
        </p:spPr>
      </p:pic>
      <p:sp>
        <p:nvSpPr>
          <p:cNvPr id="10" name="Obdélník 9"/>
          <p:cNvSpPr/>
          <p:nvPr/>
        </p:nvSpPr>
        <p:spPr>
          <a:xfrm>
            <a:off x="6007305" y="3326184"/>
            <a:ext cx="1534138" cy="307777"/>
          </a:xfrm>
          <a:prstGeom prst="rect">
            <a:avLst/>
          </a:prstGeom>
        </p:spPr>
        <p:txBody>
          <a:bodyPr wrap="none">
            <a:spAutoFit/>
          </a:bodyPr>
          <a:lstStyle/>
          <a:p>
            <a:pPr algn="ctr">
              <a:spcAft>
                <a:spcPts val="1000"/>
              </a:spcAft>
            </a:pP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Standardy 802.11x</a:t>
            </a:r>
          </a:p>
        </p:txBody>
      </p:sp>
      <p:pic>
        <p:nvPicPr>
          <p:cNvPr id="13" name="Obrázek 12"/>
          <p:cNvPicPr>
            <a:picLocks noChangeAspect="1"/>
          </p:cNvPicPr>
          <p:nvPr/>
        </p:nvPicPr>
        <p:blipFill>
          <a:blip r:embed="rId3"/>
          <a:stretch>
            <a:fillRect/>
          </a:stretch>
        </p:blipFill>
        <p:spPr>
          <a:xfrm>
            <a:off x="7884368" y="195486"/>
            <a:ext cx="938865" cy="731583"/>
          </a:xfrm>
          <a:prstGeom prst="rect">
            <a:avLst/>
          </a:prstGeom>
        </p:spPr>
      </p:pic>
      <p:pic>
        <p:nvPicPr>
          <p:cNvPr id="14" name="Obrázek 13"/>
          <p:cNvPicPr>
            <a:picLocks noChangeAspect="1"/>
          </p:cNvPicPr>
          <p:nvPr/>
        </p:nvPicPr>
        <p:blipFill>
          <a:blip r:embed="rId4"/>
          <a:stretch>
            <a:fillRect/>
          </a:stretch>
        </p:blipFill>
        <p:spPr>
          <a:xfrm>
            <a:off x="5148064" y="3633961"/>
            <a:ext cx="3675168" cy="1549823"/>
          </a:xfrm>
          <a:prstGeom prst="rect">
            <a:avLst/>
          </a:prstGeom>
        </p:spPr>
      </p:pic>
      <p:sp>
        <p:nvSpPr>
          <p:cNvPr id="16" name="Obdélník 15"/>
          <p:cNvSpPr/>
          <p:nvPr/>
        </p:nvSpPr>
        <p:spPr>
          <a:xfrm>
            <a:off x="126093" y="1859874"/>
            <a:ext cx="4572000" cy="3293209"/>
          </a:xfrm>
          <a:prstGeom prst="rect">
            <a:avLst/>
          </a:prstGeom>
        </p:spPr>
        <p:txBody>
          <a:bodyPr>
            <a:spAutoFit/>
          </a:bodyPr>
          <a:lstStyle/>
          <a:p>
            <a:pPr lvl="0" algn="just"/>
            <a:r>
              <a:rPr lang="cs-CZ" sz="1600" dirty="0">
                <a:solidFill>
                  <a:srgbClr val="000000"/>
                </a:solidFill>
                <a:latin typeface="Times New Roman" panose="02020603050405020304" pitchFamily="18" charset="0"/>
                <a:ea typeface="Calibri" panose="020F0502020204030204" pitchFamily="34" charset="0"/>
              </a:rPr>
              <a:t>Význam mají technologie související s páteřní infrastrukturou, je nutné vytvářet alternativní a nezávislé páteřní sítě.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 alternativní infrastrukturou souvisí i zvýšení propustnosti stávající infrastruktury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zejména pak nutnost posílení páteřních podmořských kabelů.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Otázka propustnosti úzce souvisí i s bezpečností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 v roce 2012 způsobil škody na infrastruktuře na východním pobřeží USA hurikán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Sandy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především v New Jersey a New Yorku, kde ústí převážná část transatlantických kabelů. Došlo k narušení komunikace mezi celou Severní Amerikou a Evropou a značnému omezení přenosu dat. </a:t>
            </a:r>
          </a:p>
        </p:txBody>
      </p:sp>
    </p:spTree>
    <p:extLst>
      <p:ext uri="{BB962C8B-B14F-4D97-AF65-F5344CB8AC3E}">
        <p14:creationId xmlns:p14="http://schemas.microsoft.com/office/powerpoint/2010/main" val="416534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602"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1.2.1 Komunikace pro podporu </a:t>
            </a:r>
            <a:r>
              <a:rPr lang="cs-CZ" b="1" cap="small" dirty="0" err="1">
                <a:solidFill>
                  <a:srgbClr val="000000"/>
                </a:solidFill>
              </a:rPr>
              <a:t>IoT</a:t>
            </a:r>
            <a:r>
              <a:rPr lang="cs-CZ" b="1" cap="small" dirty="0">
                <a:solidFill>
                  <a:srgbClr val="000000"/>
                </a:solidFill>
              </a:rPr>
              <a:t>, </a:t>
            </a:r>
            <a:r>
              <a:rPr lang="cs-CZ" b="1" cap="small" dirty="0" err="1">
                <a:solidFill>
                  <a:srgbClr val="000000"/>
                </a:solidFill>
              </a:rPr>
              <a:t>IoE</a:t>
            </a:r>
            <a:endParaRPr lang="cs-CZ" b="1" cap="small" dirty="0">
              <a:solidFill>
                <a:srgbClr val="000000"/>
              </a:solidFill>
            </a:endParaRPr>
          </a:p>
        </p:txBody>
      </p:sp>
      <p:sp>
        <p:nvSpPr>
          <p:cNvPr id="4" name="Obdélník 3"/>
          <p:cNvSpPr/>
          <p:nvPr/>
        </p:nvSpPr>
        <p:spPr>
          <a:xfrm>
            <a:off x="0" y="985833"/>
            <a:ext cx="9067700" cy="4370427"/>
          </a:xfrm>
          <a:prstGeom prst="rect">
            <a:avLst/>
          </a:prstGeom>
        </p:spPr>
        <p:txBody>
          <a:bodyPr wrap="square">
            <a:spAutoFit/>
          </a:bodyPr>
          <a:lstStyle/>
          <a:p>
            <a:pPr algn="just"/>
            <a:r>
              <a:rPr lang="cs-CZ" b="1" cap="small" dirty="0">
                <a:solidFill>
                  <a:srgbClr val="000000"/>
                </a:solidFill>
              </a:rPr>
              <a:t>Projekt </a:t>
            </a:r>
            <a:r>
              <a:rPr lang="cs-CZ" b="1" cap="small" dirty="0" err="1">
                <a:solidFill>
                  <a:srgbClr val="000000"/>
                </a:solidFill>
              </a:rPr>
              <a:t>Marea</a:t>
            </a:r>
            <a:endParaRPr lang="cs-CZ" b="1" cap="small" dirty="0">
              <a:solidFill>
                <a:srgbClr val="000000"/>
              </a:solidFill>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Microsoft,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Facebook</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Telxius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dokončily propojení mezi španělským Bilbaem a Virginia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Beach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kabelem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(6600 km, v hloubce 5,2 km). Kabel s nejvyšší datovou propustností propojující USA a Evropou.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přenese až 160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Tb</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dat/s, plní současně funkci zálohy pro internetové spojení s USA.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posiluje stávající komunikaci a propustnost mezi USA, Evropou i Afrikou. Mezi USA a Evropou proteče o 55 % více dat než prostřednictví pacifických linek a o 40 % více dat než prostřednictvím latinskoamerických. </a:t>
            </a:r>
          </a:p>
          <a:p>
            <a:pPr lvl="0" algn="just" eaLnBrk="0" fontAlgn="base" hangingPunct="0">
              <a:spcBef>
                <a:spcPct val="0"/>
              </a:spcBef>
              <a:spcAft>
                <a:spcPct val="0"/>
              </a:spcAft>
            </a:pPr>
            <a:endParaRPr lang="cs-CZ" alt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Přínosy projektu → </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posílit služby </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související s </a:t>
            </a:r>
            <a:r>
              <a:rPr lang="cs-CZ" alt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cloudy</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sociálními sítěmi, u Microsoftu lze předpokládat </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nárůstu počtu uživatelů </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Bingu, Office 365, Skype, Xbox Live či Microsoft Azure a </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uspokojení nároků na přenosová data </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spojená s </a:t>
            </a:r>
            <a:r>
              <a:rPr lang="cs-CZ" altLang="cs-CZ" sz="1600" dirty="0" err="1" bmk="OLE_LINK37">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cloudovými</a:t>
            </a:r>
            <a:r>
              <a:rPr lang="cs-CZ" altLang="cs-CZ" sz="1600" dirty="0" bmk="OLE_LINK37">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službami. Přínosem je i </a:t>
            </a:r>
            <a:r>
              <a:rPr lang="cs-CZ" altLang="cs-CZ" sz="1600" b="1" dirty="0" bmk="OLE_LINK37">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uspokojení</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budoucí poptávky</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eaLnBrk="0" fontAlgn="base" hangingPunct="0">
              <a:spcBef>
                <a:spcPct val="0"/>
              </a:spcBef>
              <a:spcAft>
                <a:spcPct val="0"/>
              </a:spcAft>
            </a:pPr>
            <a:endParaRPr lang="cs-CZ" altLang="cs-CZ" sz="1000" dirty="0">
              <a:latin typeface="Arial" panose="020B0604020202020204" pitchFamily="34" charset="0"/>
              <a:cs typeface="Times New Roman" panose="02020603050405020304" pitchFamily="18" charset="0"/>
            </a:endParaRPr>
          </a:p>
          <a:p>
            <a:pPr algn="just" eaLnBrk="0" fontAlgn="base" hangingPunct="0">
              <a:spcBef>
                <a:spcPct val="0"/>
              </a:spcBef>
              <a:spcAft>
                <a:spcPct val="0"/>
              </a:spcAft>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Google s 5ti asijskými firmami provozuje od 2016 kabelovou síť mezi USA a Japonskem prostřednictvím šesti párů optických vláken. Výstavba byla ohlášena 8/2014, vývoj a financování → konsorcium FASTER, složené z 6-ti společností. Parametry projektu: cca 300 mil. $, délka 9000 km, kapacitě 60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Tb</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dat/sekundu. Z těchto informací je rozeznatelné riziko monopolizace Internetu a rozdělení majoritní komunikace mezi malý počet komunikačních hráčů, což by vedlo ke zvýšení rizika a možnosti „vypnutí“ Internetu, resp. možnosti cíleného snížení propustnosti Internetu.</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Obrázek 12"/>
          <p:cNvPicPr>
            <a:picLocks noChangeAspect="1"/>
          </p:cNvPicPr>
          <p:nvPr/>
        </p:nvPicPr>
        <p:blipFill>
          <a:blip r:embed="rId2"/>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24425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626801"/>
            <a:ext cx="8928992" cy="369332"/>
          </a:xfrm>
          <a:prstGeom prst="rect">
            <a:avLst/>
          </a:prstGeom>
        </p:spPr>
        <p:txBody>
          <a:bodyPr wrap="square">
            <a:spAutoFit/>
          </a:bodyPr>
          <a:lstStyle/>
          <a:p>
            <a:pPr algn="ctr"/>
            <a:r>
              <a:rPr lang="cs-CZ" b="1" dirty="0">
                <a:solidFill>
                  <a:srgbClr val="000000"/>
                </a:solidFill>
              </a:rPr>
              <a:t>VÝVOJOVÉ TRENDY V OBLASTI HARDWARE</a:t>
            </a:r>
          </a:p>
        </p:txBody>
      </p:sp>
      <p:pic>
        <p:nvPicPr>
          <p:cNvPr id="5" name="Obrázek 4"/>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75606"/>
            <a:ext cx="6768752" cy="3312368"/>
          </a:xfrm>
          <a:prstGeom prst="rect">
            <a:avLst/>
          </a:prstGeom>
          <a:noFill/>
        </p:spPr>
      </p:pic>
      <p:sp>
        <p:nvSpPr>
          <p:cNvPr id="7" name="Obdélník 6"/>
          <p:cNvSpPr/>
          <p:nvPr/>
        </p:nvSpPr>
        <p:spPr>
          <a:xfrm>
            <a:off x="1979712" y="4615533"/>
            <a:ext cx="5904656" cy="307777"/>
          </a:xfrm>
          <a:prstGeom prst="rect">
            <a:avLst/>
          </a:prstGeom>
        </p:spPr>
        <p:txBody>
          <a:bodyPr wrap="square">
            <a:spAutoFit/>
          </a:bodyPr>
          <a:lstStyle/>
          <a:p>
            <a:pPr algn="ctr">
              <a:spcAft>
                <a:spcPts val="1000"/>
              </a:spcAft>
            </a:pP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Podmořský kabel </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(vpravo) a část zbývající kabeláže (vlevo</a:t>
            </a:r>
            <a:r>
              <a:rPr lang="cs-CZ" sz="14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Obrázek 8"/>
          <p:cNvPicPr>
            <a:picLocks noChangeAspect="1"/>
          </p:cNvPicPr>
          <p:nvPr/>
        </p:nvPicPr>
        <p:blipFill>
          <a:blip r:embed="rId3"/>
          <a:stretch>
            <a:fillRect/>
          </a:stretch>
        </p:blipFill>
        <p:spPr>
          <a:xfrm>
            <a:off x="7884368" y="216869"/>
            <a:ext cx="938865" cy="731583"/>
          </a:xfrm>
          <a:prstGeom prst="rect">
            <a:avLst/>
          </a:prstGeom>
        </p:spPr>
      </p:pic>
    </p:spTree>
    <p:extLst>
      <p:ext uri="{BB962C8B-B14F-4D97-AF65-F5344CB8AC3E}">
        <p14:creationId xmlns:p14="http://schemas.microsoft.com/office/powerpoint/2010/main" val="136611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4652" y="358106"/>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 </a:t>
            </a:r>
          </a:p>
        </p:txBody>
      </p:sp>
      <p:sp>
        <p:nvSpPr>
          <p:cNvPr id="3" name="Obdélník 2"/>
          <p:cNvSpPr/>
          <p:nvPr/>
        </p:nvSpPr>
        <p:spPr>
          <a:xfrm>
            <a:off x="73360" y="938115"/>
            <a:ext cx="8712968" cy="4431983"/>
          </a:xfrm>
          <a:prstGeom prst="rect">
            <a:avLst/>
          </a:prstGeom>
        </p:spPr>
        <p:txBody>
          <a:bodyPr wrap="square">
            <a:spAutoFit/>
          </a:bodyPr>
          <a:lstStyle/>
          <a:p>
            <a:pPr algn="just"/>
            <a:r>
              <a:rPr lang="cs-CZ" sz="1600" b="1" cap="small" dirty="0">
                <a:solidFill>
                  <a:srgbClr val="000000"/>
                </a:solidFill>
              </a:rPr>
              <a:t>Virtuální realita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Fenomén současnosti → virtuální realita (VR) → nahrazuje vjemy z okolí novými. Vidíme jiný svět kolem sebe, slyšíme jeho zvuky a jsme vytrženi z reality. Ve většině případů se nejedná o nové technologie, ale o využití možností výpočetního výkonu stávajících počítačů, bezdrátových technologií a Internetových technologií. VR bývá realizována pomocí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headsetu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hardwarově výkonného PC nebo herní konzole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PlayStation</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a:t>
            </a:r>
            <a:r>
              <a:rPr lang="cs-CZ" sz="1600" b="1" dirty="0">
                <a:solidFill>
                  <a:srgbClr val="000000"/>
                </a:solidFill>
              </a:rPr>
              <a:t>Cílem VR </a:t>
            </a:r>
            <a:r>
              <a:rPr lang="cs-CZ" sz="1600" dirty="0">
                <a:solidFill>
                  <a:srgbClr val="000000"/>
                </a:solidFill>
              </a:rPr>
              <a:t>je prezentovat </a:t>
            </a:r>
            <a:r>
              <a:rPr lang="cs-CZ" sz="1600" b="1" dirty="0">
                <a:solidFill>
                  <a:srgbClr val="000000"/>
                </a:solidFill>
              </a:rPr>
              <a:t>fiktivní digitální svět v pokročilé simulaci včetně snímání vašeho pohybu. </a:t>
            </a:r>
          </a:p>
          <a:p>
            <a:pPr algn="just"/>
            <a:endParaRPr lang="cs-CZ" sz="1000" dirty="0">
              <a:solidFill>
                <a:srgbClr val="000000"/>
              </a:solidFill>
            </a:endParaRPr>
          </a:p>
          <a:p>
            <a:pPr algn="just"/>
            <a:r>
              <a:rPr lang="cs-CZ" sz="1600" b="1" dirty="0">
                <a:solidFill>
                  <a:srgbClr val="000000"/>
                </a:solidFill>
              </a:rPr>
              <a:t>Základem </a:t>
            </a:r>
            <a:r>
              <a:rPr lang="cs-CZ" sz="1600" dirty="0">
                <a:solidFill>
                  <a:srgbClr val="000000"/>
                </a:solidFill>
              </a:rPr>
              <a:t>jsou </a:t>
            </a:r>
            <a:r>
              <a:rPr lang="cs-CZ" sz="1600" b="1" dirty="0">
                <a:solidFill>
                  <a:srgbClr val="000000"/>
                </a:solidFill>
              </a:rPr>
              <a:t>speciální brýle</a:t>
            </a:r>
            <a:r>
              <a:rPr lang="cs-CZ" sz="1600" dirty="0">
                <a:solidFill>
                  <a:srgbClr val="000000"/>
                </a:solidFill>
              </a:rPr>
              <a:t>, které detekují polohu hlavy a zabezpečují prezentaci stereoskopického obrazu. Obraz bývá </a:t>
            </a:r>
            <a:r>
              <a:rPr lang="cs-CZ" sz="1600" b="1" dirty="0">
                <a:solidFill>
                  <a:srgbClr val="000000"/>
                </a:solidFill>
              </a:rPr>
              <a:t>doplněn prostorovým zvukem</a:t>
            </a:r>
            <a:r>
              <a:rPr lang="cs-CZ" sz="1600" dirty="0">
                <a:solidFill>
                  <a:srgbClr val="000000"/>
                </a:solidFill>
              </a:rPr>
              <a:t>, v současnosti jsou ve vývoji prostředky pro realizaci dalších vjemů, např. </a:t>
            </a:r>
            <a:r>
              <a:rPr lang="cs-CZ" sz="1600" b="1" dirty="0">
                <a:solidFill>
                  <a:srgbClr val="000000"/>
                </a:solidFill>
              </a:rPr>
              <a:t>oblek s elektromagnetickými impulsy</a:t>
            </a:r>
            <a:r>
              <a:rPr lang="cs-CZ" sz="1600" dirty="0">
                <a:solidFill>
                  <a:srgbClr val="000000"/>
                </a:solidFill>
              </a:rPr>
              <a:t>. Iluzi přenesení do virtuálního světa umocňují další senzory, snímající pohyb hlavy a údaje v reálu přenášejí do aplikace. Interakci s prostředím ve virtuálním světě zajišťují další ovladače v ruce uživatele.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Směr VR→ využití mobilních telefonů a příslušných aplikací prostřednictvím speciálních brýlí. Důležité je mít alespoň Full HD rozlišení, 4jádrový procesor, pohybové senzory akcelerometr,  gyroskop, nutná je speciální aplikace, která prezentuje VR ve dvou samostatných oblastech displeje.</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Obrázek 6"/>
          <p:cNvPicPr>
            <a:picLocks noChangeAspect="1"/>
          </p:cNvPicPr>
          <p:nvPr/>
        </p:nvPicPr>
        <p:blipFill>
          <a:blip r:embed="rId2"/>
          <a:stretch>
            <a:fillRect/>
          </a:stretch>
        </p:blipFill>
        <p:spPr>
          <a:xfrm>
            <a:off x="7668344" y="171086"/>
            <a:ext cx="938865" cy="731583"/>
          </a:xfrm>
          <a:prstGeom prst="rect">
            <a:avLst/>
          </a:prstGeom>
        </p:spPr>
      </p:pic>
    </p:spTree>
    <p:extLst>
      <p:ext uri="{BB962C8B-B14F-4D97-AF65-F5344CB8AC3E}">
        <p14:creationId xmlns:p14="http://schemas.microsoft.com/office/powerpoint/2010/main" val="665182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311131"/>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 </a:t>
            </a:r>
          </a:p>
        </p:txBody>
      </p:sp>
      <p:sp>
        <p:nvSpPr>
          <p:cNvPr id="3" name="Obdélník 2"/>
          <p:cNvSpPr/>
          <p:nvPr/>
        </p:nvSpPr>
        <p:spPr>
          <a:xfrm>
            <a:off x="88454" y="914326"/>
            <a:ext cx="9055546" cy="4339650"/>
          </a:xfrm>
          <a:prstGeom prst="rect">
            <a:avLst/>
          </a:prstGeom>
        </p:spPr>
        <p:txBody>
          <a:bodyPr wrap="square">
            <a:spAutoFit/>
          </a:bodyPr>
          <a:lstStyle/>
          <a:p>
            <a:pPr algn="just"/>
            <a:r>
              <a:rPr lang="cs-CZ" sz="1600" b="1" cap="small" dirty="0" err="1">
                <a:solidFill>
                  <a:srgbClr val="000000"/>
                </a:solidFill>
              </a:rPr>
              <a:t>TextGoogle</a:t>
            </a:r>
            <a:r>
              <a:rPr lang="cs-CZ" sz="1600" b="1" cap="small" dirty="0">
                <a:solidFill>
                  <a:srgbClr val="000000"/>
                </a:solidFill>
              </a:rPr>
              <a:t> </a:t>
            </a:r>
            <a:r>
              <a:rPr lang="cs-CZ" sz="1600" b="1" cap="small" dirty="0" err="1">
                <a:solidFill>
                  <a:srgbClr val="000000"/>
                </a:solidFill>
              </a:rPr>
              <a:t>Glass</a:t>
            </a:r>
            <a:endParaRPr lang="cs-CZ" sz="1600" b="1" cap="small" dirty="0">
              <a:solidFill>
                <a:srgbClr val="000000"/>
              </a:solidFill>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První využitelnou technologií souvisejících s VR→ projekt Google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Glass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Patří do kategorie nositelných technologií, tzv.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Wearables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Nejedná o simulaci virtuální reality ale o jakési informační okno zobrazované před očima pomocí projekce na speciální projekční plochu, realizované nositelným počítačem s náhlavním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head</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-up) displejem. Google označuje tuto technologii spíše za rozšířenou realitu.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cap="small" dirty="0">
                <a:solidFill>
                  <a:srgbClr val="000000"/>
                </a:solidFill>
              </a:rPr>
              <a:t>Rozšířená realita (AR) </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oproti VR pracuje s okolím a mapuje virtuální objekty do reálného prostředí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Informace poskytované uživateli jsou kombinací informací handsfree formátu smartphonů, a komunikace s internetem prostřednictvím hlasových příkazů. Reálný svět dotváří virtuální prvky, brýle mohly skrytě nahrávat videa, což kolidovalo s ochranou osobnosti. Tento problém je však obecným problémem mobilních záznamových prostředků</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cap="small" dirty="0">
                <a:solidFill>
                  <a:srgbClr val="000000"/>
                </a:solidFill>
              </a:rPr>
              <a:t>Google XE23</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potenciálu technologie svědčí, že Google ohlásil aktualizaci, která přináší podporu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Bluetooth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brýlím lze nyní připárovat například ovládací zařízení, jako jsou myš nebo klávesnice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Nová verze má označení XE23. Rovněž Apple oznámil na rok 2018 uvedení vlastních brýlí pro VR a AR.</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12360" y="268506"/>
            <a:ext cx="938865" cy="731583"/>
          </a:xfrm>
          <a:prstGeom prst="rect">
            <a:avLst/>
          </a:prstGeom>
        </p:spPr>
      </p:pic>
      <p:pic>
        <p:nvPicPr>
          <p:cNvPr id="4" name="Obrázek 3"/>
          <p:cNvPicPr>
            <a:picLocks noChangeAspect="1"/>
          </p:cNvPicPr>
          <p:nvPr/>
        </p:nvPicPr>
        <p:blipFill>
          <a:blip r:embed="rId3"/>
          <a:stretch>
            <a:fillRect/>
          </a:stretch>
        </p:blipFill>
        <p:spPr>
          <a:xfrm>
            <a:off x="7311065" y="1923678"/>
            <a:ext cx="1440160" cy="639769"/>
          </a:xfrm>
          <a:prstGeom prst="rect">
            <a:avLst/>
          </a:prstGeom>
        </p:spPr>
      </p:pic>
      <p:pic>
        <p:nvPicPr>
          <p:cNvPr id="5" name="Obrázek 4"/>
          <p:cNvPicPr>
            <a:picLocks noChangeAspect="1"/>
          </p:cNvPicPr>
          <p:nvPr/>
        </p:nvPicPr>
        <p:blipFill>
          <a:blip r:embed="rId4"/>
          <a:stretch>
            <a:fillRect/>
          </a:stretch>
        </p:blipFill>
        <p:spPr>
          <a:xfrm>
            <a:off x="7311065" y="3579862"/>
            <a:ext cx="1537877" cy="647846"/>
          </a:xfrm>
          <a:prstGeom prst="rect">
            <a:avLst/>
          </a:prstGeom>
        </p:spPr>
      </p:pic>
    </p:spTree>
    <p:extLst>
      <p:ext uri="{BB962C8B-B14F-4D97-AF65-F5344CB8AC3E}">
        <p14:creationId xmlns:p14="http://schemas.microsoft.com/office/powerpoint/2010/main" val="419370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91902" y="36825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3" name="Obdélník 2"/>
          <p:cNvSpPr/>
          <p:nvPr/>
        </p:nvSpPr>
        <p:spPr>
          <a:xfrm>
            <a:off x="193701" y="1222762"/>
            <a:ext cx="8928992" cy="2862322"/>
          </a:xfrm>
          <a:prstGeom prst="rect">
            <a:avLst/>
          </a:prstGeom>
        </p:spPr>
        <p:txBody>
          <a:bodyPr wrap="square">
            <a:spAutoFit/>
          </a:bodyPr>
          <a:lstStyle/>
          <a:p>
            <a:pPr algn="just"/>
            <a:r>
              <a:rPr lang="cs-CZ" sz="1600" b="1" cap="small" dirty="0" err="1">
                <a:solidFill>
                  <a:srgbClr val="000000"/>
                </a:solidFill>
              </a:rPr>
              <a:t>HoloLens</a:t>
            </a:r>
            <a:r>
              <a:rPr lang="cs-CZ" sz="1600" b="1" cap="small" dirty="0">
                <a:solidFill>
                  <a:srgbClr val="000000"/>
                </a:solidFill>
              </a:rPr>
              <a:t> </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Kombinací VR a AR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založené na integraci VR do AR, přináší Microsoft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HoloLens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Technologie je některými odborníky označována jako h</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olografická</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(zařízení, které zobrazuje interaktivní trojrozměrné objekty v běžné realitě). Microsoft popisuje technologii jako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mixovanou realitu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která přináší možnosti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virtuální teleportace označené jako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holoportace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Projekt vychází z mapování objektů do reality, kdy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největším problémem je prostorová stabilizace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namapovaného</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prostředí s reálným prostředím při pohybu obrazu. </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rPr>
              <a:t>Microsft tento produkt představil v San Franciscu na konferenci BUILD 2015, označil je jako brýle budoucnosti, které mají do reálného světa kolem nás vložit ten virtuální s hologramy</a:t>
            </a:r>
            <a:r>
              <a:rPr lang="cs-CZ" dirty="0"/>
              <a:t>.</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Obrázek 3"/>
          <p:cNvPicPr>
            <a:picLocks noChangeAspect="1"/>
          </p:cNvPicPr>
          <p:nvPr/>
        </p:nvPicPr>
        <p:blipFill>
          <a:blip r:embed="rId3">
            <a:clrChange>
              <a:clrFrom>
                <a:srgbClr val="EEEEEE"/>
              </a:clrFrom>
              <a:clrTo>
                <a:srgbClr val="EEEEEE">
                  <a:alpha val="0"/>
                </a:srgbClr>
              </a:clrTo>
            </a:clrChange>
          </a:blip>
          <a:stretch>
            <a:fillRect/>
          </a:stretch>
        </p:blipFill>
        <p:spPr>
          <a:xfrm>
            <a:off x="6300192" y="3705579"/>
            <a:ext cx="2307874" cy="1148927"/>
          </a:xfrm>
          <a:prstGeom prst="rect">
            <a:avLst/>
          </a:prstGeom>
        </p:spPr>
      </p:pic>
      <p:sp>
        <p:nvSpPr>
          <p:cNvPr id="5" name="Obdélník 4"/>
          <p:cNvSpPr/>
          <p:nvPr/>
        </p:nvSpPr>
        <p:spPr>
          <a:xfrm>
            <a:off x="3169224" y="4854506"/>
            <a:ext cx="5112568" cy="307777"/>
          </a:xfrm>
          <a:prstGeom prst="rect">
            <a:avLst/>
          </a:prstGeom>
        </p:spPr>
        <p:txBody>
          <a:bodyPr wrap="square">
            <a:spAutoFit/>
          </a:bodyPr>
          <a:lstStyle/>
          <a:p>
            <a:pPr algn="ctr">
              <a:spcAft>
                <a:spcPts val="1000"/>
              </a:spcAft>
            </a:pP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Microsoft </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HoloLens</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brýle pro mixovanou realitu</a:t>
            </a:r>
          </a:p>
        </p:txBody>
      </p:sp>
      <p:pic>
        <p:nvPicPr>
          <p:cNvPr id="11" name="Obrázek 10"/>
          <p:cNvPicPr>
            <a:picLocks noChangeAspect="1"/>
          </p:cNvPicPr>
          <p:nvPr/>
        </p:nvPicPr>
        <p:blipFill>
          <a:blip r:embed="rId4"/>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51768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52536" y="267494"/>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3" name="Obdélník 2"/>
          <p:cNvSpPr/>
          <p:nvPr/>
        </p:nvSpPr>
        <p:spPr>
          <a:xfrm>
            <a:off x="107504" y="885797"/>
            <a:ext cx="8928992" cy="3293209"/>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Microsoft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HoloLens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obsahují jednoduchý průhledový displej (HUD).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inteligentně mapují okolní prostor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chápou gesta, pohyby, pohled očí i hlas uživatele, což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umožňuje pracovat s obsahem a informacemi přirozenými gesty a pohyby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tedy způsobem, jaký je přirozený v klasické realitě.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Digitální svět je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namapovaný</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skutečného a stává se jeho 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oučástí, stejně jako fyzické objekty v okolí.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Průhlednost displeje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umožňuje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trvalou pozornost a kontrolu nad okolním světem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čímž překonává zejména displeje mobilní elektroniky i klasické displeje VR, které způsobují ztrátu pozornosti a kontroly nad realitou, uživatel neví, co se děje v okolí.</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Potřebný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výpočetní výkon a hardware je implementován do helmy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Helma má hmotnost 579 gramů, uchycení zabezpečuje polstrovaný prstenec, který přilehne k hlavě a hmotnost rovnoměrně rozloží. Náhlavní prstenec se následně přitáhne zadním kolečkem, obdobně, jako např. na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cyklo</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přilbě. Brýle musí být fixovány poměrně těsně, protože pro správné zobrazení musí být fixována vzdálenost očí.</a:t>
            </a:r>
          </a:p>
        </p:txBody>
      </p:sp>
      <p:pic>
        <p:nvPicPr>
          <p:cNvPr id="10" name="Obrázek 9"/>
          <p:cNvPicPr>
            <a:picLocks noChangeAspect="1"/>
          </p:cNvPicPr>
          <p:nvPr/>
        </p:nvPicPr>
        <p:blipFill>
          <a:blip r:embed="rId2"/>
          <a:stretch>
            <a:fillRect/>
          </a:stretch>
        </p:blipFill>
        <p:spPr>
          <a:xfrm>
            <a:off x="7884368" y="166393"/>
            <a:ext cx="938865" cy="731583"/>
          </a:xfrm>
          <a:prstGeom prst="rect">
            <a:avLst/>
          </a:prstGeom>
        </p:spPr>
      </p:pic>
    </p:spTree>
    <p:extLst>
      <p:ext uri="{BB962C8B-B14F-4D97-AF65-F5344CB8AC3E}">
        <p14:creationId xmlns:p14="http://schemas.microsoft.com/office/powerpoint/2010/main" val="133612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28167" y="532266"/>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4" name="Obdélník 3"/>
          <p:cNvSpPr/>
          <p:nvPr/>
        </p:nvSpPr>
        <p:spPr>
          <a:xfrm>
            <a:off x="128167" y="1263849"/>
            <a:ext cx="8784976" cy="3785652"/>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jsou vybaveny 32bitovým procesorem Intel Atom 14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technologie, nejsou známé další parametry procesoru, vzhledem k vývoji procesorů Atom se bude jednat pravděpodobně o řadu architektury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Goldmont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podporou ECC pamětí. Výkon procesorů Atom je spíše průměrný, v některých případech nejsou schopny konkurovat výkonným ARM procesorům, proto je mimo vestavěného grafického procesoru (GPU) součástí hardware ještě další, 24 jádrový procesor HPU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Holographic</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Processing</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Unit), který dokáže zpracovat až bilion operací za vteřinu. HPU obsahuje SRAM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cache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 velikosti 8MB a 1 GB DDR3 RAM. Zpracovává vstupy ze senzorů a kamer a zajišťuje, aby všechny hologramy vypadaly přirozeně a byly fixovány na svém místě v reálném světě tak, jako skutečné objekty, tj. aby při pohybu nevznikaly žádné prodlevy nebo zpoždění.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mají dále k dispozici 2 GB RAM a 64 GB paměti pro uživatelská data, jsou osazeny operačním systémem Windows 10. Napájení je zajištěno akumulátorem zabezpečujícím chod cca 3 hodiny, který lze klasicky nabíjet přes mikro USB. S okolím se brýle propojují přes Wi-Fi nebo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Bluetooth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12360" y="166474"/>
            <a:ext cx="938865" cy="731583"/>
          </a:xfrm>
          <a:prstGeom prst="rect">
            <a:avLst/>
          </a:prstGeom>
        </p:spPr>
      </p:pic>
    </p:spTree>
    <p:extLst>
      <p:ext uri="{BB962C8B-B14F-4D97-AF65-F5344CB8AC3E}">
        <p14:creationId xmlns:p14="http://schemas.microsoft.com/office/powerpoint/2010/main" val="306860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41151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5" name="Obdélník 4"/>
          <p:cNvSpPr/>
          <p:nvPr/>
        </p:nvSpPr>
        <p:spPr>
          <a:xfrm>
            <a:off x="323528" y="987574"/>
            <a:ext cx="8712968" cy="2554545"/>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disponují prostorovým zvukem zabezpečovaným několika reproduktory zabudovanými do prstence přiléhajícího k hlavě, čímž nedochází k přenosu zvuku do okolí.</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 zachycení hlasových pokynů slouží soustava mikrofonů, dále lze hardware rozšířit o senzory pro snímání rukou pro hmatové vjemy s hologramem (umožní uživateli „doslova“ sáhnout na hologram) a ovládání přirozenými gesty. Ke snímání pohybu slouží rovnou čtveřice kamer, vždy dvě na každé straně, přičemž každá z nich pod jiným úhlem. Další kamera slouží na měření hloubky ostrosti, přesněni řečeno, identifikuje, jak daleko od předmětů jste. Pro video hovory, interakci a sdílení reality slouží 2Mpx kamera, natáčení videa zvládá v HD rozlišení.</a:t>
            </a:r>
          </a:p>
        </p:txBody>
      </p:sp>
      <p:pic>
        <p:nvPicPr>
          <p:cNvPr id="10" name="Obrázek 9"/>
          <p:cNvPicPr>
            <a:picLocks noChangeAspect="1"/>
          </p:cNvPicPr>
          <p:nvPr/>
        </p:nvPicPr>
        <p:blipFill>
          <a:blip r:embed="rId2"/>
          <a:stretch>
            <a:fillRect/>
          </a:stretch>
        </p:blipFill>
        <p:spPr>
          <a:xfrm>
            <a:off x="7884368" y="193791"/>
            <a:ext cx="938865" cy="857973"/>
          </a:xfrm>
          <a:prstGeom prst="rect">
            <a:avLst/>
          </a:prstGeom>
        </p:spPr>
      </p:pic>
    </p:spTree>
    <p:extLst>
      <p:ext uri="{BB962C8B-B14F-4D97-AF65-F5344CB8AC3E}">
        <p14:creationId xmlns:p14="http://schemas.microsoft.com/office/powerpoint/2010/main" val="246566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endParaRPr lang="cs-CZ" sz="4500" dirty="0">
              <a:solidFill>
                <a:prstClr val="black"/>
              </a:solidFill>
              <a:latin typeface="Calibri Light" panose="020F0302020204030204"/>
            </a:endParaRPr>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620" y="205641"/>
            <a:ext cx="1098625" cy="845920"/>
          </a:xfrm>
          <a:prstGeom prst="rect">
            <a:avLst/>
          </a:prstGeom>
        </p:spPr>
      </p:pic>
      <p:sp>
        <p:nvSpPr>
          <p:cNvPr id="9" name="Nadpis 1"/>
          <p:cNvSpPr txBox="1">
            <a:spLocks/>
          </p:cNvSpPr>
          <p:nvPr/>
        </p:nvSpPr>
        <p:spPr>
          <a:xfrm>
            <a:off x="500105" y="540454"/>
            <a:ext cx="3222810" cy="2545646"/>
          </a:xfrm>
          <a:prstGeom prst="rect">
            <a:avLst/>
          </a:prstGeom>
        </p:spPr>
        <p:txBody>
          <a:bodyPr vert="horz" lIns="68580" tIns="34290" rIns="68580" bIns="3429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a:endParaRPr lang="cs-CZ" sz="3000" b="1" dirty="0">
              <a:solidFill>
                <a:prstClr val="black"/>
              </a:solidFill>
              <a:latin typeface="Calibri Light" panose="020F0302020204030204"/>
            </a:endParaRPr>
          </a:p>
          <a:p>
            <a:pPr algn="l" defTabSz="685800"/>
            <a:endParaRPr lang="cs-CZ" sz="3000" b="1" dirty="0">
              <a:solidFill>
                <a:prstClr val="black"/>
              </a:solidFill>
              <a:latin typeface="Calibri Light" panose="020F0302020204030204"/>
            </a:endParaRPr>
          </a:p>
          <a:p>
            <a:pPr defTabSz="685800"/>
            <a:endParaRPr lang="cs-CZ" sz="3000" b="1" cap="all" dirty="0">
              <a:solidFill>
                <a:prstClr val="black"/>
              </a:solidFill>
              <a:latin typeface="Calibri Light" panose="020F0302020204030204"/>
            </a:endParaRPr>
          </a:p>
          <a:p>
            <a:pPr defTabSz="685800"/>
            <a:endParaRPr lang="cs-CZ" sz="3000" b="1" cap="all" dirty="0">
              <a:solidFill>
                <a:prstClr val="black"/>
              </a:solidFill>
              <a:latin typeface="Calibri Light" panose="020F0302020204030204"/>
            </a:endParaRPr>
          </a:p>
          <a:p>
            <a:pPr defTabSz="685800"/>
            <a:r>
              <a:rPr lang="cs-CZ" sz="3000" b="1" dirty="0">
                <a:solidFill>
                  <a:srgbClr val="000000"/>
                </a:solidFill>
                <a:latin typeface="Calibri Light" panose="020F0302020204030204"/>
              </a:rPr>
              <a:t>ÚVOD DO HARDWARE</a:t>
            </a:r>
          </a:p>
          <a:p>
            <a:pPr defTabSz="685800"/>
            <a:r>
              <a:rPr lang="cs-CZ" sz="2000" b="1" dirty="0">
                <a:solidFill>
                  <a:srgbClr val="000000"/>
                </a:solidFill>
              </a:rPr>
              <a:t>VÝVOJOVÉ TRENDY V OBLASTI HARDWARE</a:t>
            </a:r>
          </a:p>
          <a:p>
            <a:pPr defTabSz="685800"/>
            <a:endParaRPr lang="cs-CZ" sz="3000" b="1" dirty="0">
              <a:solidFill>
                <a:srgbClr val="000000"/>
              </a:solidFill>
              <a:latin typeface="Calibri Light" panose="020F0302020204030204"/>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pPr>
            <a:endParaRPr lang="cs-CZ" sz="1800" b="1" i="1" dirty="0">
              <a:solidFill>
                <a:srgbClr val="002060"/>
              </a:solidFill>
              <a:latin typeface="Calibri" panose="020F0502020204030204"/>
            </a:endParaRPr>
          </a:p>
          <a:p>
            <a:pPr marL="0" indent="0" defTabSz="685800">
              <a:buNone/>
            </a:pPr>
            <a:r>
              <a:rPr lang="en-GB" sz="9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952790"/>
            <a:ext cx="3604568" cy="1456040"/>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pPr>
            <a:endParaRPr lang="cs-CZ" sz="1800" b="1" i="1" dirty="0">
              <a:solidFill>
                <a:srgbClr val="002060"/>
              </a:solidFill>
              <a:latin typeface="Calibri" panose="020F0502020204030204"/>
            </a:endParaRPr>
          </a:p>
          <a:p>
            <a:pPr marL="0" indent="0" algn="ctr" defTabSz="685800">
              <a:buNone/>
            </a:pPr>
            <a:r>
              <a:rPr lang="cs-CZ" sz="1800" b="1" i="1" dirty="0">
                <a:solidFill>
                  <a:srgbClr val="002060"/>
                </a:solidFill>
                <a:latin typeface="Calibri" panose="020F0502020204030204"/>
              </a:rPr>
              <a:t>Cílem kapitoly seznámit studenty s vývojovými trendy v oblasti hardware</a:t>
            </a:r>
          </a:p>
          <a:p>
            <a:pPr marL="0" indent="0" algn="ctr" defTabSz="685800">
              <a:buNone/>
            </a:pPr>
            <a:r>
              <a:rPr lang="cs-CZ" sz="1800" b="1" i="1" dirty="0">
                <a:solidFill>
                  <a:srgbClr val="002060"/>
                </a:solidFill>
                <a:latin typeface="Calibri" panose="020F0502020204030204"/>
              </a:rPr>
              <a:t> </a:t>
            </a:r>
            <a:endParaRPr lang="en-GB" sz="18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6956047" y="3723879"/>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685800"/>
            <a:endParaRPr lang="cs-CZ" altLang="cs-CZ" sz="900" dirty="0">
              <a:solidFill>
                <a:srgbClr val="307871"/>
              </a:solidFill>
              <a:latin typeface="Times New Roman" panose="02020603050405020304" pitchFamily="18" charset="0"/>
              <a:cs typeface="Times New Roman" panose="02020603050405020304" pitchFamily="18" charset="0"/>
            </a:endParaRPr>
          </a:p>
          <a:p>
            <a:pPr algn="r" defTabSz="685800"/>
            <a:endParaRPr lang="cs-CZ" altLang="cs-CZ" sz="900" dirty="0">
              <a:solidFill>
                <a:srgbClr val="307871"/>
              </a:solidFill>
              <a:latin typeface="Times New Roman" panose="02020603050405020304" pitchFamily="18" charset="0"/>
              <a:cs typeface="Times New Roman" panose="02020603050405020304" pitchFamily="18" charset="0"/>
            </a:endParaRPr>
          </a:p>
          <a:p>
            <a:pPr algn="r" defTabSz="685800"/>
            <a:endParaRPr lang="cs-CZ" altLang="cs-CZ" sz="900" dirty="0">
              <a:solidFill>
                <a:srgbClr val="307871"/>
              </a:solidFill>
              <a:latin typeface="Times New Roman" panose="02020603050405020304" pitchFamily="18" charset="0"/>
              <a:cs typeface="Times New Roman" panose="02020603050405020304" pitchFamily="18" charset="0"/>
            </a:endParaRPr>
          </a:p>
          <a:p>
            <a:pPr algn="r" defTabSz="685800"/>
            <a:endParaRPr lang="cs-CZ" altLang="cs-CZ" sz="900" dirty="0">
              <a:solidFill>
                <a:srgbClr val="307871"/>
              </a:solidFill>
              <a:latin typeface="Times New Roman" panose="02020603050405020304" pitchFamily="18" charset="0"/>
              <a:cs typeface="Times New Roman" panose="02020603050405020304" pitchFamily="18" charset="0"/>
            </a:endParaRPr>
          </a:p>
          <a:p>
            <a:pPr algn="r" defTabSz="685800"/>
            <a:r>
              <a:rPr lang="cs-CZ" altLang="cs-CZ" sz="900" dirty="0">
                <a:solidFill>
                  <a:srgbClr val="307871"/>
                </a:solidFill>
                <a:latin typeface="Times New Roman" panose="02020603050405020304" pitchFamily="18" charset="0"/>
                <a:cs typeface="Times New Roman" panose="02020603050405020304" pitchFamily="18" charset="0"/>
              </a:rPr>
              <a:t>Josef Botlík</a:t>
            </a:r>
          </a:p>
          <a:p>
            <a:pPr algn="r" defTabSz="685800"/>
            <a:r>
              <a:rPr lang="cs-CZ" altLang="cs-CZ" sz="900" dirty="0">
                <a:solidFill>
                  <a:srgbClr val="307871"/>
                </a:solidFill>
                <a:latin typeface="Times New Roman" panose="02020603050405020304" pitchFamily="18" charset="0"/>
                <a:cs typeface="Times New Roman" panose="02020603050405020304" pitchFamily="18" charset="0"/>
              </a:rPr>
              <a:t>Přednášející </a:t>
            </a:r>
            <a:endParaRPr lang="en-GB"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236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5" name="Obdélník 4"/>
          <p:cNvSpPr/>
          <p:nvPr/>
        </p:nvSpPr>
        <p:spPr>
          <a:xfrm>
            <a:off x="179512" y="983179"/>
            <a:ext cx="8640960" cy="3539430"/>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Aby byl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dojem z hologramu přirozený</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snímají brýle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neustále uživatelovu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aktivitu pomocí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akcelerometru,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gyroskopu a</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magnetometru,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což Microsoft označuje jako IMU (inerciální jednotka měření), která má zajistit to, že brýle pochopí to, kam se zrovna díváte, nebo kam se pohybujete.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Ostrost a kvalitu hologramů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podle okolního osvětlení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zabezpečuje senzor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okolního osvětlení.</a:t>
            </a:r>
          </a:p>
          <a:p>
            <a:endParaRPr lang="cs-CZ" sz="1200" dirty="0">
              <a:solidFill>
                <a:srgbClr val="000000"/>
              </a:solidFill>
              <a:latin typeface="Times New Roman" panose="02020603050405020304" pitchFamily="18" charset="0"/>
              <a:ea typeface="Calibri" panose="020F0502020204030204" pitchFamily="34" charset="0"/>
            </a:endParaRPr>
          </a:p>
          <a:p>
            <a:pPr algn="just"/>
            <a:r>
              <a:rPr lang="cs-CZ" sz="1600" dirty="0">
                <a:solidFill>
                  <a:srgbClr val="000000"/>
                </a:solidFill>
                <a:latin typeface="Times New Roman" panose="02020603050405020304" pitchFamily="18" charset="0"/>
                <a:ea typeface="Calibri" panose="020F0502020204030204" pitchFamily="34" charset="0"/>
              </a:rPr>
              <a:t>Nejvýraznější částí brýlí je </a:t>
            </a:r>
            <a:r>
              <a:rPr lang="cs-CZ" sz="1600" b="1" dirty="0" err="1">
                <a:solidFill>
                  <a:srgbClr val="000000"/>
                </a:solidFill>
                <a:latin typeface="Times New Roman" panose="02020603050405020304" pitchFamily="18" charset="0"/>
                <a:ea typeface="Calibri" panose="020F0502020204030204" pitchFamily="34" charset="0"/>
              </a:rPr>
              <a:t>vizor</a:t>
            </a:r>
            <a:r>
              <a:rPr lang="cs-CZ" sz="1600" dirty="0">
                <a:solidFill>
                  <a:srgbClr val="000000"/>
                </a:solidFill>
                <a:latin typeface="Times New Roman" panose="02020603050405020304" pitchFamily="18" charset="0"/>
                <a:ea typeface="Calibri" panose="020F0502020204030204" pitchFamily="34" charset="0"/>
              </a:rPr>
              <a:t>, na který se prostřednictvím dvou projektorů s HD rozlišením promítají hologramy. </a:t>
            </a:r>
            <a:r>
              <a:rPr lang="cs-CZ" sz="1600" b="1" dirty="0" err="1">
                <a:solidFill>
                  <a:srgbClr val="000000"/>
                </a:solidFill>
                <a:latin typeface="Times New Roman" panose="02020603050405020304" pitchFamily="18" charset="0"/>
                <a:ea typeface="Calibri" panose="020F0502020204030204" pitchFamily="34" charset="0"/>
              </a:rPr>
              <a:t>Vizor</a:t>
            </a:r>
            <a:r>
              <a:rPr lang="cs-CZ" sz="1600" b="1" dirty="0">
                <a:solidFill>
                  <a:srgbClr val="000000"/>
                </a:solidFill>
                <a:latin typeface="Times New Roman" panose="02020603050405020304" pitchFamily="18" charset="0"/>
                <a:ea typeface="Calibri" panose="020F0502020204030204" pitchFamily="34" charset="0"/>
              </a:rPr>
              <a:t> je téměř zcela průhledný a </a:t>
            </a:r>
            <a:r>
              <a:rPr lang="cs-CZ" sz="1600" b="1" dirty="0" err="1">
                <a:solidFill>
                  <a:srgbClr val="000000"/>
                </a:solidFill>
                <a:latin typeface="Times New Roman" panose="02020603050405020304" pitchFamily="18" charset="0"/>
                <a:ea typeface="Calibri" panose="020F0502020204030204" pitchFamily="34" charset="0"/>
              </a:rPr>
              <a:t>zatmavení</a:t>
            </a:r>
            <a:r>
              <a:rPr lang="cs-CZ" sz="1600" b="1" dirty="0">
                <a:solidFill>
                  <a:srgbClr val="000000"/>
                </a:solidFill>
                <a:latin typeface="Times New Roman" panose="02020603050405020304" pitchFamily="18" charset="0"/>
                <a:ea typeface="Calibri" panose="020F0502020204030204" pitchFamily="34" charset="0"/>
              </a:rPr>
              <a:t> je minimální</a:t>
            </a:r>
            <a:r>
              <a:rPr lang="cs-CZ" sz="1600" dirty="0">
                <a:solidFill>
                  <a:srgbClr val="000000"/>
                </a:solidFill>
                <a:latin typeface="Times New Roman" panose="02020603050405020304" pitchFamily="18" charset="0"/>
                <a:ea typeface="Calibri" panose="020F0502020204030204" pitchFamily="34" charset="0"/>
              </a:rPr>
              <a:t>. Okolní realita je viditelná bez omezení. To je hlavní rozdíl oproti brýlím virtuální reality, které reálný svět eliminují a zobrazují pouze virtuální. Koncepce Microsoftu umožňuje, aby byly hologramy přirozeně vloženy do reálného světa a oba světa byly propojené</a:t>
            </a:r>
            <a:endParaRPr lang="cs-CZ" sz="1600" dirty="0">
              <a:solidFill>
                <a:srgbClr val="000000"/>
              </a:solidFill>
            </a:endParaRPr>
          </a:p>
        </p:txBody>
      </p:sp>
      <p:pic>
        <p:nvPicPr>
          <p:cNvPr id="11" name="Obrázek 10"/>
          <p:cNvPicPr>
            <a:picLocks noChangeAspect="1"/>
          </p:cNvPicPr>
          <p:nvPr/>
        </p:nvPicPr>
        <p:blipFill>
          <a:blip r:embed="rId2"/>
          <a:stretch>
            <a:fillRect/>
          </a:stretch>
        </p:blipFill>
        <p:spPr>
          <a:xfrm>
            <a:off x="7809599" y="123478"/>
            <a:ext cx="938865" cy="731583"/>
          </a:xfrm>
          <a:prstGeom prst="rect">
            <a:avLst/>
          </a:prstGeom>
        </p:spPr>
      </p:pic>
    </p:spTree>
    <p:extLst>
      <p:ext uri="{BB962C8B-B14F-4D97-AF65-F5344CB8AC3E}">
        <p14:creationId xmlns:p14="http://schemas.microsoft.com/office/powerpoint/2010/main" val="18557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41151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1.3 Vývoj nových technologií</a:t>
            </a:r>
          </a:p>
        </p:txBody>
      </p:sp>
      <p:sp>
        <p:nvSpPr>
          <p:cNvPr id="3" name="Obdélník 2"/>
          <p:cNvSpPr/>
          <p:nvPr/>
        </p:nvSpPr>
        <p:spPr>
          <a:xfrm>
            <a:off x="107504" y="1057841"/>
            <a:ext cx="8928992" cy="4031873"/>
          </a:xfrm>
          <a:prstGeom prst="rect">
            <a:avLst/>
          </a:prstGeom>
        </p:spPr>
        <p:txBody>
          <a:bodyPr wrap="square">
            <a:spAutoFit/>
          </a:bodyPr>
          <a:lstStyle/>
          <a:p>
            <a:pPr algn="just"/>
            <a:r>
              <a:rPr lang="cs-CZ" b="1" cap="small" dirty="0">
                <a:solidFill>
                  <a:srgbClr val="000000"/>
                </a:solidFill>
              </a:rPr>
              <a:t>Kvantový bit</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Kvantový bit (Qubit)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jednotka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kvantové informace.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 všech současných (klasických) počítačů je základní jednotka informace „bit“, jehož stav je definován hodnotou 1 nebo 0. Posloupnost několika qubitů nazýváme kvantový registr. Osm spojených qubitů tvoří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qubyte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Qubit může nabývat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hodnot 1 a 0</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současně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libovolné hodnoty mezi tím, tedy stavy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„ani 1 ani 0“.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Logické stavy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qubitu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proto označují symbolem |0⟩ a |1⟩. Qubit zahrnuje navíc všechny superpozice a|0⟩+b|1⟩. Superpozice znamená, že nelze jednoznačně rozhodnout, zda má hodnotu 0, nebo 1, uvažujeme pak, že má současně hodnotu 1 i 0, kvantový stav může nabývat zároveň všech svých hodnot.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Konkrétní hodnotu |0⟩, nebo |1⟩ nabude teprve v okamžiku měření.</a:t>
            </a:r>
          </a:p>
          <a:p>
            <a:pPr algn="just"/>
            <a:endParaRPr lang="cs-CZ" sz="1600" dirty="0">
              <a:solidFill>
                <a:srgbClr val="000000"/>
              </a:solidFill>
            </a:endParaRPr>
          </a:p>
          <a:p>
            <a:pPr algn="just"/>
            <a:r>
              <a:rPr lang="cs-CZ" sz="1600" dirty="0">
                <a:solidFill>
                  <a:srgbClr val="000000"/>
                </a:solidFill>
              </a:rPr>
              <a:t>Někteří autoři demonstrují </a:t>
            </a:r>
            <a:r>
              <a:rPr lang="cs-CZ" sz="1600" b="1" dirty="0">
                <a:solidFill>
                  <a:srgbClr val="000000"/>
                </a:solidFill>
              </a:rPr>
              <a:t>kvantový stav na imaginárních číslech</a:t>
            </a:r>
            <a:r>
              <a:rPr lang="cs-CZ" sz="1600" dirty="0">
                <a:solidFill>
                  <a:srgbClr val="000000"/>
                </a:solidFill>
              </a:rPr>
              <a:t>, kdy, zjednodušeně řečeno, </a:t>
            </a:r>
            <a:r>
              <a:rPr lang="cs-CZ" sz="1600" b="1" dirty="0">
                <a:solidFill>
                  <a:srgbClr val="000000"/>
                </a:solidFill>
              </a:rPr>
              <a:t>číslo</a:t>
            </a:r>
            <a:r>
              <a:rPr lang="cs-CZ" sz="1600" dirty="0">
                <a:solidFill>
                  <a:srgbClr val="000000"/>
                </a:solidFill>
              </a:rPr>
              <a:t> má dvě složky, reálnou, udávající jeho </a:t>
            </a:r>
            <a:r>
              <a:rPr lang="cs-CZ" sz="1600" b="1" dirty="0">
                <a:solidFill>
                  <a:srgbClr val="000000"/>
                </a:solidFill>
              </a:rPr>
              <a:t>reálnou hodnotu a imaginární</a:t>
            </a:r>
            <a:r>
              <a:rPr lang="cs-CZ" sz="1600" dirty="0">
                <a:solidFill>
                  <a:srgbClr val="000000"/>
                </a:solidFill>
              </a:rPr>
              <a:t>, udávající jeho umístění v prostoru.</a:t>
            </a:r>
          </a:p>
          <a:p>
            <a:pPr algn="just"/>
            <a:endPar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b="1" cap="small" dirty="0">
              <a:solidFill>
                <a:srgbClr val="000000"/>
              </a:solidFill>
            </a:endParaRPr>
          </a:p>
        </p:txBody>
      </p:sp>
      <p:pic>
        <p:nvPicPr>
          <p:cNvPr id="10" name="Obrázek 9"/>
          <p:cNvPicPr>
            <a:picLocks noChangeAspect="1"/>
          </p:cNvPicPr>
          <p:nvPr/>
        </p:nvPicPr>
        <p:blipFill>
          <a:blip r:embed="rId2"/>
          <a:stretch>
            <a:fillRect/>
          </a:stretch>
        </p:blipFill>
        <p:spPr>
          <a:xfrm>
            <a:off x="7834411" y="304497"/>
            <a:ext cx="938865" cy="731583"/>
          </a:xfrm>
          <a:prstGeom prst="rect">
            <a:avLst/>
          </a:prstGeom>
        </p:spPr>
      </p:pic>
    </p:spTree>
    <p:extLst>
      <p:ext uri="{BB962C8B-B14F-4D97-AF65-F5344CB8AC3E}">
        <p14:creationId xmlns:p14="http://schemas.microsoft.com/office/powerpoint/2010/main" val="1379303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27739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1.3 Vývoj nových technologií</a:t>
            </a:r>
          </a:p>
        </p:txBody>
      </p:sp>
      <p:sp>
        <p:nvSpPr>
          <p:cNvPr id="3" name="Obdélník 2"/>
          <p:cNvSpPr/>
          <p:nvPr/>
        </p:nvSpPr>
        <p:spPr>
          <a:xfrm>
            <a:off x="107504" y="929453"/>
            <a:ext cx="8856984" cy="3631763"/>
          </a:xfrm>
          <a:prstGeom prst="rect">
            <a:avLst/>
          </a:prstGeom>
        </p:spPr>
        <p:txBody>
          <a:bodyPr wrap="square">
            <a:spAutoFit/>
          </a:bodyPr>
          <a:lstStyle/>
          <a:p>
            <a:pPr algn="just"/>
            <a:r>
              <a:rPr lang="cs-CZ" b="1" cap="small" dirty="0">
                <a:solidFill>
                  <a:srgbClr val="000000"/>
                </a:solidFill>
              </a:rPr>
              <a:t>Kvantový bit</a:t>
            </a:r>
          </a:p>
          <a:p>
            <a:pPr algn="just"/>
            <a:r>
              <a:rPr lang="cs-CZ" sz="1600" dirty="0">
                <a:solidFill>
                  <a:srgbClr val="000000"/>
                </a:solidFill>
              </a:rPr>
              <a:t>Kvantová informace </a:t>
            </a:r>
            <a:r>
              <a:rPr lang="cs-CZ" sz="1600" b="1" dirty="0">
                <a:solidFill>
                  <a:srgbClr val="000000"/>
                </a:solidFill>
              </a:rPr>
              <a:t>je založena na neurčitosti informace </a:t>
            </a:r>
            <a:r>
              <a:rPr lang="cs-CZ" sz="1600" dirty="0">
                <a:solidFill>
                  <a:srgbClr val="000000"/>
                </a:solidFill>
              </a:rPr>
              <a:t>a </a:t>
            </a:r>
            <a:r>
              <a:rPr lang="cs-CZ" sz="1600" b="1" dirty="0">
                <a:solidFill>
                  <a:srgbClr val="000000"/>
                </a:solidFill>
              </a:rPr>
              <a:t>kvantových jevech </a:t>
            </a:r>
            <a:r>
              <a:rPr lang="cs-CZ" sz="1600" dirty="0">
                <a:solidFill>
                  <a:srgbClr val="000000"/>
                </a:solidFill>
              </a:rPr>
              <a:t>plynoucích z vlnové povahy kvantových jevů. Pro pochopení kvantové povahy je uváděn </a:t>
            </a:r>
            <a:r>
              <a:rPr lang="cs-CZ" sz="1600" b="1" dirty="0">
                <a:solidFill>
                  <a:srgbClr val="000000"/>
                </a:solidFill>
              </a:rPr>
              <a:t>tzv. dvouštěrbinový experiment</a:t>
            </a:r>
            <a:r>
              <a:rPr lang="cs-CZ" sz="1600" dirty="0">
                <a:solidFill>
                  <a:srgbClr val="000000"/>
                </a:solidFill>
              </a:rPr>
              <a:t>. </a:t>
            </a:r>
          </a:p>
          <a:p>
            <a:pPr algn="just"/>
            <a:endParaRPr lang="cs-CZ" sz="1000" dirty="0"/>
          </a:p>
          <a:p>
            <a:pPr algn="just"/>
            <a:r>
              <a:rPr lang="cs-CZ" sz="1600" b="1" dirty="0">
                <a:solidFill>
                  <a:srgbClr val="000000"/>
                </a:solidFill>
              </a:rPr>
              <a:t>Klasický bit má dva stavy 0 nebo 1</a:t>
            </a:r>
            <a:r>
              <a:rPr lang="cs-CZ" sz="1600" dirty="0">
                <a:solidFill>
                  <a:srgbClr val="000000"/>
                </a:solidFill>
              </a:rPr>
              <a:t>. S nimi pracují tranzistory, které napětí propouští nebo nikoli. Qubit funguje na stejném principu, jeho hodnota je ale uložena v kvantových vlastnostech částice. Částice může mít 2^</a:t>
            </a:r>
            <a:r>
              <a:rPr lang="cs-CZ" sz="1600" baseline="30000" dirty="0">
                <a:solidFill>
                  <a:srgbClr val="000000"/>
                </a:solidFill>
              </a:rPr>
              <a:t>N</a:t>
            </a:r>
            <a:r>
              <a:rPr lang="cs-CZ" sz="1600" dirty="0">
                <a:solidFill>
                  <a:srgbClr val="000000"/>
                </a:solidFill>
              </a:rPr>
              <a:t> kvantových stavů lze pro data využít obrovské množství prostoru. </a:t>
            </a:r>
            <a:r>
              <a:rPr lang="cs-CZ" sz="1600" b="1" dirty="0">
                <a:solidFill>
                  <a:srgbClr val="000000"/>
                </a:solidFill>
              </a:rPr>
              <a:t>Oproti klasickému chápání informace je zde ale vlastnost kvantové mechaniky </a:t>
            </a:r>
            <a:r>
              <a:rPr lang="cs-CZ" sz="1600" dirty="0">
                <a:solidFill>
                  <a:srgbClr val="000000"/>
                </a:solidFill>
              </a:rPr>
              <a:t>– </a:t>
            </a:r>
            <a:r>
              <a:rPr lang="cs-CZ" sz="1600" b="1" dirty="0">
                <a:solidFill>
                  <a:srgbClr val="000000"/>
                </a:solidFill>
              </a:rPr>
              <a:t>až do okamžiku měření se přenáší oba stavy – tedy nula i jednička – zároveň.</a:t>
            </a:r>
          </a:p>
          <a:p>
            <a:pPr algn="just"/>
            <a:endParaRPr lang="cs-CZ" sz="1000" dirty="0">
              <a:solidFill>
                <a:srgbClr val="000000"/>
              </a:solidFill>
              <a:ea typeface="Calibri" panose="020F0502020204030204" pitchFamily="34" charset="0"/>
            </a:endParaRPr>
          </a:p>
          <a:p>
            <a:pPr algn="just"/>
            <a:r>
              <a:rPr lang="cs-CZ" sz="1600" dirty="0">
                <a:solidFill>
                  <a:srgbClr val="000000"/>
                </a:solidFill>
                <a:ea typeface="Calibri" panose="020F0502020204030204" pitchFamily="34" charset="0"/>
              </a:rPr>
              <a:t>Zobrazení kvantový bitu vektor v </a:t>
            </a:r>
            <a:r>
              <a:rPr lang="cs-CZ" sz="1600" dirty="0" err="1">
                <a:solidFill>
                  <a:srgbClr val="000000"/>
                </a:solidFill>
                <a:ea typeface="Calibri" panose="020F0502020204030204" pitchFamily="34" charset="0"/>
              </a:rPr>
              <a:t>Riemannově</a:t>
            </a:r>
            <a:r>
              <a:rPr lang="cs-CZ" sz="1600" dirty="0">
                <a:solidFill>
                  <a:srgbClr val="000000"/>
                </a:solidFill>
                <a:ea typeface="Calibri" panose="020F0502020204030204" pitchFamily="34" charset="0"/>
              </a:rPr>
              <a:t> kouli s umístěním v počátku souřadnic. V něm je |1</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 vektor směřující k severnímu pólu, |0</a:t>
            </a:r>
            <a:r>
              <a:rPr lang="cs-CZ" sz="1600" dirty="0">
                <a:solidFill>
                  <a:srgbClr val="000000"/>
                </a:solidFill>
                <a:ea typeface="Calibri" panose="020F0502020204030204" pitchFamily="34" charset="0"/>
                <a:cs typeface="Cambria Math" panose="02040503050406030204" pitchFamily="18" charset="0"/>
              </a:rPr>
              <a:t>⟩ </a:t>
            </a:r>
            <a:r>
              <a:rPr lang="cs-CZ" sz="1600" dirty="0">
                <a:solidFill>
                  <a:srgbClr val="000000"/>
                </a:solidFill>
                <a:ea typeface="Calibri" panose="020F0502020204030204" pitchFamily="34" charset="0"/>
              </a:rPr>
              <a:t>k jižnímu. Z úhlu, který vektor svírá, se svislou osou je možné vyčíst poměrné zastoupení |1</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a |0</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ve stavovém vektoru. Úhel, o který je vektor otočen kolem svislé osy → fáze, která nemění poměr |1</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a |0</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ale je významná vzhledem k jevu kvantové interference</a:t>
            </a:r>
            <a:endParaRPr lang="cs-CZ" sz="1600" dirty="0">
              <a:solidFill>
                <a:srgbClr val="000000"/>
              </a:solidFill>
            </a:endParaRPr>
          </a:p>
          <a:p>
            <a:pPr algn="just"/>
            <a:endParaRPr lang="cs-CZ" sz="1600" b="1" dirty="0">
              <a:solidFill>
                <a:srgbClr val="000000"/>
              </a:solidFill>
            </a:endParaRPr>
          </a:p>
        </p:txBody>
      </p:sp>
      <p:pic>
        <p:nvPicPr>
          <p:cNvPr id="10" name="Obrázek 9"/>
          <p:cNvPicPr>
            <a:picLocks noChangeAspect="1"/>
          </p:cNvPicPr>
          <p:nvPr/>
        </p:nvPicPr>
        <p:blipFill>
          <a:blip r:embed="rId2"/>
          <a:stretch>
            <a:fillRect/>
          </a:stretch>
        </p:blipFill>
        <p:spPr>
          <a:xfrm>
            <a:off x="7812360" y="192140"/>
            <a:ext cx="938865" cy="731583"/>
          </a:xfrm>
          <a:prstGeom prst="rect">
            <a:avLst/>
          </a:prstGeom>
        </p:spPr>
      </p:pic>
    </p:spTree>
    <p:extLst>
      <p:ext uri="{BB962C8B-B14F-4D97-AF65-F5344CB8AC3E}">
        <p14:creationId xmlns:p14="http://schemas.microsoft.com/office/powerpoint/2010/main" val="95894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8992" y="489641"/>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1.3 Vývoj nových technologií</a:t>
            </a:r>
          </a:p>
        </p:txBody>
      </p:sp>
      <p:pic>
        <p:nvPicPr>
          <p:cNvPr id="3" name="Obrázek 2"/>
          <p:cNvPicPr>
            <a:picLocks noChangeAspect="1"/>
          </p:cNvPicPr>
          <p:nvPr/>
        </p:nvPicPr>
        <p:blipFill>
          <a:blip r:embed="rId2"/>
          <a:stretch>
            <a:fillRect/>
          </a:stretch>
        </p:blipFill>
        <p:spPr>
          <a:xfrm>
            <a:off x="422537" y="1809519"/>
            <a:ext cx="3881839" cy="2733769"/>
          </a:xfrm>
          <a:prstGeom prst="rect">
            <a:avLst/>
          </a:prstGeom>
        </p:spPr>
      </p:pic>
      <p:sp>
        <p:nvSpPr>
          <p:cNvPr id="4" name="Obdélník 3"/>
          <p:cNvSpPr/>
          <p:nvPr/>
        </p:nvSpPr>
        <p:spPr>
          <a:xfrm>
            <a:off x="107504" y="4543288"/>
            <a:ext cx="4248000" cy="523220"/>
          </a:xfrm>
          <a:prstGeom prst="rect">
            <a:avLst/>
          </a:prstGeom>
        </p:spPr>
        <p:txBody>
          <a:bodyPr wrap="square">
            <a:spAutoFit/>
          </a:bodyPr>
          <a:lstStyle/>
          <a:p>
            <a:pPr algn="ct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Kvantová teorie, vlnová povaha informace, interference</a:t>
            </a:r>
          </a:p>
          <a:p>
            <a:pPr algn="ct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dvouštěrbinový experiment</a:t>
            </a:r>
          </a:p>
        </p:txBody>
      </p:sp>
      <p:pic>
        <p:nvPicPr>
          <p:cNvPr id="10" name="Obrázek 9"/>
          <p:cNvPicPr>
            <a:picLocks noChangeAspect="1"/>
          </p:cNvPicPr>
          <p:nvPr/>
        </p:nvPicPr>
        <p:blipFill>
          <a:blip r:embed="rId3"/>
          <a:stretch>
            <a:fillRect/>
          </a:stretch>
        </p:blipFill>
        <p:spPr>
          <a:xfrm>
            <a:off x="7881135" y="273289"/>
            <a:ext cx="938865" cy="731583"/>
          </a:xfrm>
          <a:prstGeom prst="rect">
            <a:avLst/>
          </a:prstGeom>
        </p:spPr>
      </p:pic>
      <p:pic>
        <p:nvPicPr>
          <p:cNvPr id="5" name="Obrázek 4"/>
          <p:cNvPicPr>
            <a:picLocks noChangeAspect="1"/>
          </p:cNvPicPr>
          <p:nvPr/>
        </p:nvPicPr>
        <p:blipFill>
          <a:blip r:embed="rId4"/>
          <a:stretch>
            <a:fillRect/>
          </a:stretch>
        </p:blipFill>
        <p:spPr>
          <a:xfrm>
            <a:off x="4487457" y="2453576"/>
            <a:ext cx="4602879" cy="1408298"/>
          </a:xfrm>
          <a:prstGeom prst="rect">
            <a:avLst/>
          </a:prstGeom>
        </p:spPr>
      </p:pic>
      <p:sp>
        <p:nvSpPr>
          <p:cNvPr id="11" name="Obdélník 10"/>
          <p:cNvSpPr/>
          <p:nvPr/>
        </p:nvSpPr>
        <p:spPr>
          <a:xfrm>
            <a:off x="4487457" y="4078226"/>
            <a:ext cx="4443844" cy="954107"/>
          </a:xfrm>
          <a:prstGeom prst="rect">
            <a:avLst/>
          </a:prstGeom>
        </p:spPr>
        <p:txBody>
          <a:bodyPr wrap="square">
            <a:spAutoFit/>
          </a:bodyPr>
          <a:lstStyle/>
          <a:p>
            <a:pPr algn="ctr">
              <a:spcAft>
                <a:spcPts val="1000"/>
              </a:spcAft>
            </a:pPr>
            <a:r>
              <a:rPr lang="cs-CZ" sz="1400" dirty="0">
                <a:solidFill>
                  <a:srgbClr val="000000"/>
                </a:solidFill>
                <a:latin typeface="+mj-lt"/>
                <a:ea typeface="Calibri" panose="020F0502020204030204" pitchFamily="34" charset="0"/>
                <a:cs typeface="Times New Roman" panose="02020603050405020304" pitchFamily="18" charset="0"/>
              </a:rPr>
              <a:t>Reprezentace dvoustavového systému: na obrázku vlevo je znázorněn doposud neměřený stav </a:t>
            </a:r>
            <a:r>
              <a:rPr lang="cs-CZ" sz="1400" dirty="0" err="1">
                <a:solidFill>
                  <a:srgbClr val="000000"/>
                </a:solidFill>
                <a:latin typeface="+mj-lt"/>
                <a:ea typeface="Calibri" panose="020F0502020204030204" pitchFamily="34" charset="0"/>
                <a:cs typeface="Times New Roman" panose="02020603050405020304" pitchFamily="18" charset="0"/>
              </a:rPr>
              <a:t>Qubitu</a:t>
            </a:r>
            <a:r>
              <a:rPr lang="cs-CZ" sz="1400" dirty="0">
                <a:solidFill>
                  <a:srgbClr val="000000"/>
                </a:solidFill>
                <a:latin typeface="+mj-lt"/>
                <a:ea typeface="Calibri" panose="020F0502020204030204" pitchFamily="34" charset="0"/>
                <a:cs typeface="Times New Roman" panose="02020603050405020304" pitchFamily="18" charset="0"/>
              </a:rPr>
              <a:t>, v němž jsou v určitém poměru zastoupeny stavy |1</a:t>
            </a:r>
            <a:r>
              <a:rPr lang="cs-CZ" sz="1400" dirty="0">
                <a:solidFill>
                  <a:srgbClr val="000000"/>
                </a:solidFill>
                <a:latin typeface="+mj-lt"/>
                <a:ea typeface="Calibri" panose="020F0502020204030204" pitchFamily="34" charset="0"/>
                <a:cs typeface="Cambria Math" panose="02040503050406030204" pitchFamily="18" charset="0"/>
              </a:rPr>
              <a:t>⟩</a:t>
            </a:r>
            <a:r>
              <a:rPr lang="cs-CZ" sz="1400" dirty="0">
                <a:solidFill>
                  <a:srgbClr val="000000"/>
                </a:solidFill>
                <a:latin typeface="+mj-lt"/>
                <a:ea typeface="Calibri" panose="020F0502020204030204" pitchFamily="34" charset="0"/>
                <a:cs typeface="Times New Roman" panose="02020603050405020304" pitchFamily="18" charset="0"/>
              </a:rPr>
              <a:t> a |0</a:t>
            </a:r>
            <a:r>
              <a:rPr lang="cs-CZ" sz="1400" dirty="0">
                <a:solidFill>
                  <a:srgbClr val="000000"/>
                </a:solidFill>
                <a:latin typeface="+mj-lt"/>
                <a:ea typeface="Calibri" panose="020F0502020204030204" pitchFamily="34" charset="0"/>
                <a:cs typeface="Cambria Math" panose="02040503050406030204" pitchFamily="18" charset="0"/>
              </a:rPr>
              <a:t>⟩</a:t>
            </a:r>
            <a:r>
              <a:rPr lang="cs-CZ" sz="1400" dirty="0">
                <a:solidFill>
                  <a:srgbClr val="000000"/>
                </a:solidFill>
                <a:latin typeface="+mj-lt"/>
                <a:ea typeface="Calibri" panose="020F0502020204030204" pitchFamily="34" charset="0"/>
                <a:cs typeface="Times New Roman" panose="02020603050405020304" pitchFamily="18" charset="0"/>
              </a:rPr>
              <a:t>, na prostředním obrázku je pak vlastní stav |1</a:t>
            </a:r>
            <a:r>
              <a:rPr lang="cs-CZ" sz="1400" dirty="0">
                <a:solidFill>
                  <a:srgbClr val="000000"/>
                </a:solidFill>
                <a:latin typeface="+mj-lt"/>
                <a:ea typeface="Calibri" panose="020F0502020204030204" pitchFamily="34" charset="0"/>
                <a:cs typeface="Cambria Math" panose="02040503050406030204" pitchFamily="18" charset="0"/>
              </a:rPr>
              <a:t>⟩</a:t>
            </a:r>
            <a:r>
              <a:rPr lang="cs-CZ" sz="1400" dirty="0">
                <a:solidFill>
                  <a:srgbClr val="000000"/>
                </a:solidFill>
                <a:latin typeface="+mj-lt"/>
                <a:ea typeface="Calibri" panose="020F0502020204030204" pitchFamily="34" charset="0"/>
                <a:cs typeface="Times New Roman" panose="02020603050405020304" pitchFamily="18" charset="0"/>
              </a:rPr>
              <a:t> a vpravo stav |0</a:t>
            </a:r>
            <a:r>
              <a:rPr lang="cs-CZ" sz="1400" dirty="0">
                <a:solidFill>
                  <a:srgbClr val="000000"/>
                </a:solidFill>
                <a:latin typeface="+mj-lt"/>
                <a:ea typeface="Calibri" panose="020F0502020204030204" pitchFamily="34" charset="0"/>
                <a:cs typeface="Cambria Math" panose="02040503050406030204" pitchFamily="18" charset="0"/>
              </a:rPr>
              <a:t>⟩</a:t>
            </a:r>
            <a:endParaRPr lang="cs-CZ" sz="1400" dirty="0">
              <a:solidFill>
                <a:srgbClr val="00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343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62884" y="41151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1.3.2 Kvantový počítač</a:t>
            </a:r>
          </a:p>
        </p:txBody>
      </p:sp>
      <p:sp>
        <p:nvSpPr>
          <p:cNvPr id="3" name="Obdélník 2"/>
          <p:cNvSpPr/>
          <p:nvPr/>
        </p:nvSpPr>
        <p:spPr>
          <a:xfrm>
            <a:off x="17136" y="1221224"/>
            <a:ext cx="8568952" cy="3939540"/>
          </a:xfrm>
          <a:prstGeom prst="rect">
            <a:avLst/>
          </a:prstGeom>
        </p:spPr>
        <p:txBody>
          <a:bodyPr wrap="square">
            <a:spAutoFit/>
          </a:bodyPr>
          <a:lstStyle/>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Klasický počítač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pracuje tak,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že algoritmus řeší jako konečnou sekvenci příkazů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realizovaných jako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posloupnost instrukcí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sekvenční přístup znamená řešení problému stylem krok-za-krokem. Kvantový počítač postupuje sekvenčně, krok je však realizován kvantovým výpočtem.</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Klasický počítač musí při výpočtu či řešení algoritmu čekat na úplné informace na vstupu, aby mohl začít řešit úlohu, kvantový počítač má vstupy neurčité, proto má počáteční stav úlohy teoreticky již v určité fázi řešení, čímž je výpočet složitých algoritmů mnohonásobně rychlejší než u nejrychlejších klasických počítačů.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Neurčitost však současně znamená, že nelze zjistit hodnoty průběhu výpočtu, protože bychom z neurčité hodnoty vytvořili určitý stav a tím bychom zneplatnili kvantový výpočet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Mezi základní operace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kvantových počítačů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patří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kvantová interference qubitů</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což je vzájemné ovlivňování stavu qubitů, kdy dojít k vzájemnému vyrušení stavu qubitů, nebo naopak k zesílení pravděpodobnosti jejich stavu. Další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operací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kvantové provázání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(propletení)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qubitů</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(entaglement), což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forma korelace mezi částicemi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kdy dvě provázané částice vzájemně přejímají svoje vlastnosti</a:t>
            </a:r>
            <a:endPar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50435" y="326258"/>
            <a:ext cx="938865" cy="731583"/>
          </a:xfrm>
          <a:prstGeom prst="rect">
            <a:avLst/>
          </a:prstGeom>
        </p:spPr>
      </p:pic>
    </p:spTree>
    <p:extLst>
      <p:ext uri="{BB962C8B-B14F-4D97-AF65-F5344CB8AC3E}">
        <p14:creationId xmlns:p14="http://schemas.microsoft.com/office/powerpoint/2010/main" val="1034049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1.3.2 Kvantový počítač</a:t>
            </a:r>
          </a:p>
        </p:txBody>
      </p:sp>
      <p:sp>
        <p:nvSpPr>
          <p:cNvPr id="3" name="Obdélník 2"/>
          <p:cNvSpPr/>
          <p:nvPr/>
        </p:nvSpPr>
        <p:spPr>
          <a:xfrm>
            <a:off x="107504" y="1131590"/>
            <a:ext cx="8928992" cy="4370427"/>
          </a:xfrm>
          <a:prstGeom prst="rect">
            <a:avLst/>
          </a:prstGeom>
        </p:spPr>
        <p:txBody>
          <a:bodyPr wrap="square">
            <a:spAutoFit/>
          </a:bodyPr>
          <a:lstStyle/>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Praktická realizace je poměrně komplikovaná</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existují dohady, zda realizované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kvantové počítače jsou reálnými kvantovým počítači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nebo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pouze simulací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jsou to pouhé emulátory</a:t>
            </a:r>
          </a:p>
          <a:p>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První 2 qubitový kvantový procesor na světě fungující na bázi elektroniky sestrojili v roce 2009 vědci, vedení profesorem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Schoelkopfem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Yale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University, jednalo se o konkrétní model, nikoli matematickou reprezentaci.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První kvantový počítač</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 qubitový počítač společností IBM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(2000) určený pro testovací účely této technologie. V 2007 existoval už 16 qubitový počítač a v roce 2011 byl představen první, 128 qubitový, komerční, kvantový počítač D-</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Wave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jehož procesor je vyrobený ze supravodivých kovů.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Průlomový počin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(2013): vesmírná agentura NASA koupila ve spolupráci s Googlem počítač firmy D-</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Wave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cs-CZ" sz="1000" b="1" cap="small" dirty="0">
              <a:solidFill>
                <a:srgbClr val="000000"/>
              </a:solidFill>
            </a:endParaRPr>
          </a:p>
          <a:p>
            <a:pPr algn="just"/>
            <a:r>
              <a:rPr lang="cs-CZ" sz="1600" b="1" cap="small" dirty="0">
                <a:solidFill>
                  <a:srgbClr val="000000"/>
                </a:solidFill>
              </a:rPr>
              <a:t>Kvantový počítač </a:t>
            </a:r>
            <a:r>
              <a:rPr lang="cs-CZ" sz="1600" b="1" cap="small" dirty="0" err="1">
                <a:solidFill>
                  <a:srgbClr val="000000"/>
                </a:solidFill>
              </a:rPr>
              <a:t>Wave</a:t>
            </a:r>
            <a:endParaRPr lang="cs-CZ" sz="1600" b="1" cap="small" dirty="0">
              <a:solidFill>
                <a:srgbClr val="000000"/>
              </a:solidFill>
            </a:endParaRPr>
          </a:p>
          <a:p>
            <a:pPr algn="just"/>
            <a:r>
              <a:rPr lang="cs-CZ" sz="1600" dirty="0">
                <a:solidFill>
                  <a:srgbClr val="000000"/>
                </a:solidFill>
              </a:rPr>
              <a:t>Při testování výkonnosti, byl </a:t>
            </a:r>
            <a:r>
              <a:rPr lang="cs-CZ" sz="1600" b="1" dirty="0">
                <a:solidFill>
                  <a:srgbClr val="000000"/>
                </a:solidFill>
              </a:rPr>
              <a:t>kvantový počítač D-</a:t>
            </a:r>
            <a:r>
              <a:rPr lang="cs-CZ" sz="1600" b="1" dirty="0" err="1">
                <a:solidFill>
                  <a:srgbClr val="000000"/>
                </a:solidFill>
              </a:rPr>
              <a:t>Wave</a:t>
            </a:r>
            <a:r>
              <a:rPr lang="cs-CZ" sz="1600" b="1" dirty="0">
                <a:solidFill>
                  <a:srgbClr val="000000"/>
                </a:solidFill>
              </a:rPr>
              <a:t> </a:t>
            </a:r>
            <a:r>
              <a:rPr lang="cs-CZ" sz="1600" dirty="0">
                <a:solidFill>
                  <a:srgbClr val="000000"/>
                </a:solidFill>
              </a:rPr>
              <a:t>s 442 </a:t>
            </a:r>
            <a:r>
              <a:rPr lang="cs-CZ" sz="1600" dirty="0" err="1">
                <a:solidFill>
                  <a:srgbClr val="000000"/>
                </a:solidFill>
              </a:rPr>
              <a:t>qubitovým</a:t>
            </a:r>
            <a:r>
              <a:rPr lang="cs-CZ" sz="1600" dirty="0">
                <a:solidFill>
                  <a:srgbClr val="000000"/>
                </a:solidFill>
              </a:rPr>
              <a:t> čipem (V5, </a:t>
            </a:r>
            <a:r>
              <a:rPr lang="cs-CZ" sz="1600" dirty="0" err="1">
                <a:solidFill>
                  <a:srgbClr val="000000"/>
                </a:solidFill>
              </a:rPr>
              <a:t>Vesuvius</a:t>
            </a:r>
            <a:r>
              <a:rPr lang="cs-CZ" sz="1600" dirty="0">
                <a:solidFill>
                  <a:srgbClr val="000000"/>
                </a:solidFill>
              </a:rPr>
              <a:t>) výkonnostně srovnáván se 7 pracovními stanicemi </a:t>
            </a:r>
            <a:r>
              <a:rPr lang="cs-CZ" sz="1600" dirty="0" err="1">
                <a:solidFill>
                  <a:srgbClr val="000000"/>
                </a:solidFill>
              </a:rPr>
              <a:t>Lenovo</a:t>
            </a:r>
            <a:r>
              <a:rPr lang="cs-CZ" sz="1600" dirty="0">
                <a:solidFill>
                  <a:srgbClr val="000000"/>
                </a:solidFill>
              </a:rPr>
              <a:t> D20 se 4-jádrovými procesory </a:t>
            </a:r>
            <a:r>
              <a:rPr lang="cs-CZ" sz="1600" dirty="0" err="1">
                <a:solidFill>
                  <a:srgbClr val="000000"/>
                </a:solidFill>
              </a:rPr>
              <a:t>Xeon</a:t>
            </a:r>
            <a:r>
              <a:rPr lang="cs-CZ" sz="1600" dirty="0">
                <a:solidFill>
                  <a:srgbClr val="000000"/>
                </a:solidFill>
              </a:rPr>
              <a:t> X5550 na frekvenci 1,6 GHz a 16 GB operační paměti,  byl klasický počítač složený z </a:t>
            </a:r>
            <a:r>
              <a:rPr lang="cs-CZ" sz="1600" dirty="0" err="1">
                <a:solidFill>
                  <a:srgbClr val="000000"/>
                </a:solidFill>
              </a:rPr>
              <a:t>Xeonů</a:t>
            </a:r>
            <a:r>
              <a:rPr lang="cs-CZ" sz="1600" dirty="0">
                <a:solidFill>
                  <a:srgbClr val="000000"/>
                </a:solidFill>
              </a:rPr>
              <a:t> a běžného testovacího softwaru s operačním systémem Linux pětkrát rychlejší, kvantový zase našel více tzv. „dobrých řešení“. </a:t>
            </a:r>
          </a:p>
          <a:p>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84368" y="254250"/>
            <a:ext cx="938865" cy="731583"/>
          </a:xfrm>
          <a:prstGeom prst="rect">
            <a:avLst/>
          </a:prstGeom>
        </p:spPr>
      </p:pic>
    </p:spTree>
    <p:extLst>
      <p:ext uri="{BB962C8B-B14F-4D97-AF65-F5344CB8AC3E}">
        <p14:creationId xmlns:p14="http://schemas.microsoft.com/office/powerpoint/2010/main" val="214978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936" y="362348"/>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1.3.2 Kvantový počítač</a:t>
            </a:r>
          </a:p>
        </p:txBody>
      </p:sp>
      <p:sp>
        <p:nvSpPr>
          <p:cNvPr id="4" name="Obdélník 3"/>
          <p:cNvSpPr/>
          <p:nvPr/>
        </p:nvSpPr>
        <p:spPr>
          <a:xfrm>
            <a:off x="75023" y="1064136"/>
            <a:ext cx="8928992" cy="1569660"/>
          </a:xfrm>
          <a:prstGeom prst="rect">
            <a:avLst/>
          </a:prstGeom>
        </p:spPr>
        <p:txBody>
          <a:bodyPr wrap="square">
            <a:spAutoFit/>
          </a:bodyPr>
          <a:lstStyle/>
          <a:p>
            <a:pPr algn="just"/>
            <a:r>
              <a:rPr lang="cs-CZ" sz="1600" b="1" dirty="0">
                <a:solidFill>
                  <a:srgbClr val="000000"/>
                </a:solidFill>
              </a:rPr>
              <a:t>Při specializovaných úlohách optimalizace byl kvantový počítač 3600x rychlejší, než klasická počítačová sestava. </a:t>
            </a:r>
            <a:r>
              <a:rPr lang="cs-CZ" sz="1600" dirty="0">
                <a:solidFill>
                  <a:srgbClr val="000000"/>
                </a:solidFill>
              </a:rPr>
              <a:t>Nutno však dodat, že kvantový počítač byl složený z tzv. optimalizátoru, který disponoval dvěma čtyř jádrovými </a:t>
            </a:r>
            <a:r>
              <a:rPr lang="cs-CZ" sz="1600" dirty="0" err="1">
                <a:solidFill>
                  <a:srgbClr val="000000"/>
                </a:solidFill>
              </a:rPr>
              <a:t>Xeony</a:t>
            </a:r>
            <a:r>
              <a:rPr lang="cs-CZ" sz="1600" dirty="0">
                <a:solidFill>
                  <a:srgbClr val="000000"/>
                </a:solidFill>
              </a:rPr>
              <a:t>, starajícími se o propojení a zpracování dat z kvantového čipu.</a:t>
            </a:r>
          </a:p>
          <a:p>
            <a:pPr algn="just"/>
            <a:r>
              <a:rPr lang="cs-CZ" sz="1600" dirty="0">
                <a:solidFill>
                  <a:srgbClr val="000000"/>
                </a:solidFill>
              </a:rPr>
              <a:t>Následný model D-</a:t>
            </a:r>
            <a:r>
              <a:rPr lang="cs-CZ" sz="1600" dirty="0" err="1">
                <a:solidFill>
                  <a:srgbClr val="000000"/>
                </a:solidFill>
              </a:rPr>
              <a:t>Wave</a:t>
            </a:r>
            <a:r>
              <a:rPr lang="cs-CZ" sz="1600" dirty="0">
                <a:solidFill>
                  <a:srgbClr val="000000"/>
                </a:solidFill>
              </a:rPr>
              <a:t> </a:t>
            </a:r>
            <a:r>
              <a:rPr lang="cs-CZ" sz="1600" dirty="0" err="1">
                <a:solidFill>
                  <a:srgbClr val="000000"/>
                </a:solidFill>
              </a:rPr>
              <a:t>Two</a:t>
            </a:r>
            <a:r>
              <a:rPr lang="cs-CZ" sz="1600" dirty="0">
                <a:solidFill>
                  <a:srgbClr val="000000"/>
                </a:solidFill>
              </a:rPr>
              <a:t> obsahoval kvantový čip s 512 </a:t>
            </a:r>
            <a:r>
              <a:rPr lang="cs-CZ" sz="1600" dirty="0" err="1">
                <a:solidFill>
                  <a:srgbClr val="000000"/>
                </a:solidFill>
              </a:rPr>
              <a:t>Qubity</a:t>
            </a:r>
            <a:r>
              <a:rPr lang="cs-CZ" sz="1600" dirty="0">
                <a:solidFill>
                  <a:srgbClr val="000000"/>
                </a:solidFill>
              </a:rPr>
              <a:t>. V  2015 generace D-</a:t>
            </a:r>
            <a:r>
              <a:rPr lang="cs-CZ" sz="1600" dirty="0" err="1">
                <a:solidFill>
                  <a:srgbClr val="000000"/>
                </a:solidFill>
              </a:rPr>
              <a:t>Wave</a:t>
            </a:r>
            <a:r>
              <a:rPr lang="cs-CZ" sz="1600" dirty="0">
                <a:solidFill>
                  <a:srgbClr val="000000"/>
                </a:solidFill>
              </a:rPr>
              <a:t> 2X disponovala kvantovým čipem s více než tisícovkou Qubitů. Díky tomu dokázal počítač v jednu chvíli analyzovat až 2</a:t>
            </a:r>
            <a:r>
              <a:rPr lang="cs-CZ" sz="1600" baseline="30000" dirty="0">
                <a:solidFill>
                  <a:srgbClr val="000000"/>
                </a:solidFill>
              </a:rPr>
              <a:t>1000</a:t>
            </a:r>
            <a:r>
              <a:rPr lang="cs-CZ" sz="1600" dirty="0">
                <a:solidFill>
                  <a:srgbClr val="000000"/>
                </a:solidFill>
              </a:rPr>
              <a:t> možností, což je více možností, než je počet částic ve známém vesmíru.</a:t>
            </a:r>
          </a:p>
        </p:txBody>
      </p:sp>
      <p:pic>
        <p:nvPicPr>
          <p:cNvPr id="10" name="Obrázek 9"/>
          <p:cNvPicPr>
            <a:picLocks noChangeAspect="1"/>
          </p:cNvPicPr>
          <p:nvPr/>
        </p:nvPicPr>
        <p:blipFill>
          <a:blip r:embed="rId2"/>
          <a:stretch>
            <a:fillRect/>
          </a:stretch>
        </p:blipFill>
        <p:spPr>
          <a:xfrm>
            <a:off x="7884368" y="123478"/>
            <a:ext cx="938865" cy="731583"/>
          </a:xfrm>
          <a:prstGeom prst="rect">
            <a:avLst/>
          </a:prstGeom>
        </p:spPr>
      </p:pic>
      <p:pic>
        <p:nvPicPr>
          <p:cNvPr id="3" name="Obrázek 2"/>
          <p:cNvPicPr>
            <a:picLocks noChangeAspect="1"/>
          </p:cNvPicPr>
          <p:nvPr/>
        </p:nvPicPr>
        <p:blipFill>
          <a:blip r:embed="rId3"/>
          <a:stretch>
            <a:fillRect/>
          </a:stretch>
        </p:blipFill>
        <p:spPr>
          <a:xfrm>
            <a:off x="4932039" y="2689253"/>
            <a:ext cx="3891193" cy="2149381"/>
          </a:xfrm>
          <a:prstGeom prst="rect">
            <a:avLst/>
          </a:prstGeom>
        </p:spPr>
      </p:pic>
      <p:sp>
        <p:nvSpPr>
          <p:cNvPr id="5" name="Obdélník 4"/>
          <p:cNvSpPr/>
          <p:nvPr/>
        </p:nvSpPr>
        <p:spPr>
          <a:xfrm>
            <a:off x="5283435" y="4835723"/>
            <a:ext cx="1457450" cy="307777"/>
          </a:xfrm>
          <a:prstGeom prst="rect">
            <a:avLst/>
          </a:prstGeom>
        </p:spPr>
        <p:txBody>
          <a:bodyPr wrap="none">
            <a:spAutoFit/>
          </a:bodyPr>
          <a:lstStyle/>
          <a:p>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Kvantový počítač</a:t>
            </a:r>
            <a:endParaRPr lang="cs-CZ" dirty="0"/>
          </a:p>
        </p:txBody>
      </p:sp>
      <p:sp>
        <p:nvSpPr>
          <p:cNvPr id="11" name="Obdélník 10"/>
          <p:cNvSpPr/>
          <p:nvPr/>
        </p:nvSpPr>
        <p:spPr>
          <a:xfrm>
            <a:off x="75023" y="2798383"/>
            <a:ext cx="4778796" cy="1569660"/>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Kvantový počítač </a:t>
            </a:r>
            <a:r>
              <a:rPr lang="cs-CZ" sz="1600" b="1" cap="small" dirty="0" err="1">
                <a:solidFill>
                  <a:srgbClr val="000000"/>
                </a:solidFill>
                <a:latin typeface="Times New Roman" panose="02020603050405020304" pitchFamily="18" charset="0"/>
                <a:cs typeface="Times New Roman" panose="02020603050405020304" pitchFamily="18" charset="0"/>
              </a:rPr>
              <a:t>Wave</a:t>
            </a:r>
            <a:endParaRPr lang="cs-CZ" sz="1600" b="1" cap="small" dirty="0">
              <a:solidFill>
                <a:srgbClr val="000000"/>
              </a:solidFill>
              <a:latin typeface="Times New Roman" panose="02020603050405020304" pitchFamily="18"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Podle informací z roku 2017 je připravený vyrobit reálný Qubitový počítač (nikoli emulaci) i Microsoft. Ze stejného zdroje pochází i informace, že IBM sestrojilo 50 qubitový procesor, který běží při teplotě -273,135 °C. </a:t>
            </a:r>
          </a:p>
        </p:txBody>
      </p:sp>
    </p:spTree>
    <p:extLst>
      <p:ext uri="{BB962C8B-B14F-4D97-AF65-F5344CB8AC3E}">
        <p14:creationId xmlns:p14="http://schemas.microsoft.com/office/powerpoint/2010/main" val="2421132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10666"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9" name="Obdélník 8"/>
          <p:cNvSpPr/>
          <p:nvPr/>
        </p:nvSpPr>
        <p:spPr>
          <a:xfrm>
            <a:off x="105358" y="959548"/>
            <a:ext cx="8712968" cy="3724096"/>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Optické počítače a nanotranzistory</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Současné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křemíkové procesory pracují s elektrickou energií.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Jejich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efektivita ale není dokonalá</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vznikají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velké ztráty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podobě přeměny na teplo.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Stávající technologie pracují na základě pohybu elektronů,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jedním z důvodů zmenšování čipů minimalizace drah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které po kterých se elektrony pohybují. Stávající technologie pro výrobu tranzistorů se pohybují na úrovni 10 nanometrů. Přes technologická omezení lze předpokládat zvládnutí výroby extrémně malých tranzistorů, které pracují s jedním nebo dvěma elektrony, v současnosti existuje experimentální model s tranzistorem 1,5nm, který pracuje pouze s jediným elektronem.</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Využívání metalického spojení počítačových komponent začíná být vzhledem k propustnosti nedostatečné.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Místo zmenšování vzdáleností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nelze zvýšit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rychlost přenosu signálu?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Protože nejrychleji pohybující se částicí je foton (300 tisíc km/s.), nabízí se konstrukce fotonových resp. optických počítačů. Princip optických počítačů je obdobný principu elektronických počítačů, pouze se pohybují částice světla, fotony</a:t>
            </a:r>
          </a:p>
        </p:txBody>
      </p:sp>
      <p:pic>
        <p:nvPicPr>
          <p:cNvPr id="12" name="Obrázek 11"/>
          <p:cNvPicPr>
            <a:picLocks noChangeAspect="1"/>
          </p:cNvPicPr>
          <p:nvPr/>
        </p:nvPicPr>
        <p:blipFill>
          <a:blip r:embed="rId3"/>
          <a:stretch>
            <a:fillRect/>
          </a:stretch>
        </p:blipFill>
        <p:spPr>
          <a:xfrm>
            <a:off x="7879461" y="127957"/>
            <a:ext cx="938865" cy="731583"/>
          </a:xfrm>
          <a:prstGeom prst="rect">
            <a:avLst/>
          </a:prstGeom>
        </p:spPr>
      </p:pic>
    </p:spTree>
    <p:extLst>
      <p:ext uri="{BB962C8B-B14F-4D97-AF65-F5344CB8AC3E}">
        <p14:creationId xmlns:p14="http://schemas.microsoft.com/office/powerpoint/2010/main" val="1724240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388009"/>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107504" y="1202922"/>
            <a:ext cx="8928992" cy="4093428"/>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Optické počítače a nanotranzistory</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Výhodou optických 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ystémů je oproti elektronickým dále lepší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propustnost cest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enší energetické ztráty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tepelné zatížení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které může dále elektrony zpomalovat.</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 optických, resp. optoelektronických systémů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problémem, že na rozdíl od elektronů fotony vzájemně nereagují.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 toho důvodu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obtížnější se světlem pracovat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Řešení, které by bylo založeno čistě na optické bázi, by využívalo světelné čipy pracující pouze s fotony; včetně přenosu dat mezi dalšími částmi počítače. To je v současnosti komplikované, např. z důvodu praktického omezení daného velikostí součástek, které světlo směrují, i když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nanolasery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nanotranzistory jsou známy od počátku století.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Vývoj v oblasti optoelektroniky se v současnosti proto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orientuje na napodobení klíčových součástek elektronických počítačů</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Fujitsu se podařilo úspěšně vyrobit hybridní řešení, kdy na křemíkový čip navazují optické cesty.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Křemíková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fotonika</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funguje tak, že v elektronických obvodech nepřenáší informaci elektrony, ale fotony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zpracování je prováděné prostřednictvím elektronů. Fotonické mikročipy představují, podle zástupců firmy Fujitsu, obrovský skok ve výpočetní technice.</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0" name="Obrázek 9"/>
          <p:cNvPicPr>
            <a:picLocks noChangeAspect="1"/>
          </p:cNvPicPr>
          <p:nvPr/>
        </p:nvPicPr>
        <p:blipFill>
          <a:blip r:embed="rId3"/>
          <a:stretch>
            <a:fillRect/>
          </a:stretch>
        </p:blipFill>
        <p:spPr>
          <a:xfrm>
            <a:off x="7815681" y="219427"/>
            <a:ext cx="938865" cy="731583"/>
          </a:xfrm>
          <a:prstGeom prst="rect">
            <a:avLst/>
          </a:prstGeom>
        </p:spPr>
      </p:pic>
    </p:spTree>
    <p:extLst>
      <p:ext uri="{BB962C8B-B14F-4D97-AF65-F5344CB8AC3E}">
        <p14:creationId xmlns:p14="http://schemas.microsoft.com/office/powerpoint/2010/main" val="1688402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338710"/>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95275" y="1065973"/>
            <a:ext cx="5366742" cy="3785652"/>
          </a:xfrm>
          <a:prstGeom prst="rect">
            <a:avLst/>
          </a:prstGeom>
        </p:spPr>
        <p:txBody>
          <a:bodyPr wrap="square">
            <a:spAutoFit/>
          </a:bodyPr>
          <a:lstStyle/>
          <a:p>
            <a:r>
              <a:rPr lang="cs-CZ" sz="1600" b="1" cap="small" dirty="0">
                <a:solidFill>
                  <a:srgbClr val="000000"/>
                </a:solidFill>
                <a:latin typeface="Times New Roman" panose="02020603050405020304" pitchFamily="18" charset="0"/>
                <a:cs typeface="Times New Roman" panose="02020603050405020304" pitchFamily="18" charset="0"/>
              </a:rPr>
              <a:t>Tranzistor na úrovni práce s elektrony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Fotony nedokážou vytvářet obdobné interakce. Pokrok v oblasti křemíkové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fotoniky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umožnil vývoj polarizačního děliče paprsků (rozdělí tok paprsků světla do dvou samostatných informačních kanálů) o rozměrech 2,4 x 2,4 mikronu. Současně se v 2007 na Harvardské univerzitě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podařilo nasimulovat optický tranzistor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optistor</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pomocí polovodičových nanovláken</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kdy jsou stavy měněny fotonem.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přepnutí stavu stačí podle vědců jediný foton. To by mohlo umožnit stavbu velmi výkonných počítačů, pamětí, elektroniky i materiálů. Dalším problémem optických členů je obousměrný pohyb světla, kdy nelze vyloučit zpětné ovlivnění čipu na výstupu. Řešením jsou usměrňovače a izolátory, které jsou již laboratorně testovány</a:t>
            </a:r>
          </a:p>
          <a:p>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3"/>
          <a:stretch>
            <a:fillRect/>
          </a:stretch>
        </p:blipFill>
        <p:spPr>
          <a:xfrm>
            <a:off x="7884368" y="128524"/>
            <a:ext cx="938865" cy="731583"/>
          </a:xfrm>
          <a:prstGeom prst="rect">
            <a:avLst/>
          </a:prstGeom>
        </p:spPr>
      </p:pic>
      <p:pic>
        <p:nvPicPr>
          <p:cNvPr id="4" name="Obrázek 3"/>
          <p:cNvPicPr>
            <a:picLocks noChangeAspect="1"/>
          </p:cNvPicPr>
          <p:nvPr/>
        </p:nvPicPr>
        <p:blipFill rotWithShape="1">
          <a:blip r:embed="rId4"/>
          <a:srcRect t="-1" r="50000" b="-833"/>
          <a:stretch/>
        </p:blipFill>
        <p:spPr>
          <a:xfrm>
            <a:off x="5868144" y="1717227"/>
            <a:ext cx="2657974" cy="1298377"/>
          </a:xfrm>
          <a:prstGeom prst="rect">
            <a:avLst/>
          </a:prstGeom>
        </p:spPr>
      </p:pic>
      <p:pic>
        <p:nvPicPr>
          <p:cNvPr id="5" name="Obrázek 4"/>
          <p:cNvPicPr>
            <a:picLocks noChangeAspect="1"/>
          </p:cNvPicPr>
          <p:nvPr/>
        </p:nvPicPr>
        <p:blipFill>
          <a:blip r:embed="rId5"/>
          <a:stretch>
            <a:fillRect/>
          </a:stretch>
        </p:blipFill>
        <p:spPr>
          <a:xfrm>
            <a:off x="5858197" y="3225790"/>
            <a:ext cx="2685475" cy="1440000"/>
          </a:xfrm>
          <a:prstGeom prst="rect">
            <a:avLst/>
          </a:prstGeom>
        </p:spPr>
      </p:pic>
      <p:sp>
        <p:nvSpPr>
          <p:cNvPr id="11" name="Obdélník 10"/>
          <p:cNvSpPr/>
          <p:nvPr/>
        </p:nvSpPr>
        <p:spPr>
          <a:xfrm>
            <a:off x="6190918" y="2927708"/>
            <a:ext cx="1864613" cy="276999"/>
          </a:xfrm>
          <a:prstGeom prst="rect">
            <a:avLst/>
          </a:prstGeom>
        </p:spPr>
        <p:txBody>
          <a:bodyPr wrap="none">
            <a:spAutoFit/>
          </a:bodyPr>
          <a:lstStyle/>
          <a:p>
            <a:r>
              <a:rPr lang="cs-CZ" sz="1200" dirty="0">
                <a:solidFill>
                  <a:srgbClr val="000000"/>
                </a:solidFill>
              </a:rPr>
              <a:t>Průřez tranzistorem 1,5 </a:t>
            </a:r>
            <a:r>
              <a:rPr lang="cs-CZ" sz="1200" dirty="0" err="1">
                <a:solidFill>
                  <a:srgbClr val="000000"/>
                </a:solidFill>
              </a:rPr>
              <a:t>nm</a:t>
            </a:r>
            <a:endParaRPr lang="cs-CZ" sz="1200" dirty="0"/>
          </a:p>
        </p:txBody>
      </p:sp>
      <p:sp>
        <p:nvSpPr>
          <p:cNvPr id="12" name="Obdélník 11"/>
          <p:cNvSpPr/>
          <p:nvPr/>
        </p:nvSpPr>
        <p:spPr>
          <a:xfrm>
            <a:off x="5462017" y="4654805"/>
            <a:ext cx="3744416" cy="461665"/>
          </a:xfrm>
          <a:prstGeom prst="rect">
            <a:avLst/>
          </a:prstGeom>
        </p:spPr>
        <p:txBody>
          <a:bodyPr wrap="square">
            <a:spAutoFit/>
          </a:bodyPr>
          <a:lstStyle/>
          <a:p>
            <a:pPr lvl="0" algn="ctr"/>
            <a:r>
              <a:rPr lang="cs-CZ" sz="1200" dirty="0">
                <a:solidFill>
                  <a:srgbClr val="000000"/>
                </a:solidFill>
                <a:latin typeface="Times New Roman" panose="02020603050405020304" pitchFamily="18" charset="0"/>
                <a:ea typeface="Calibri" panose="020F0502020204030204" pitchFamily="34" charset="0"/>
              </a:rPr>
              <a:t>Grafické znázornění optického obvodu a kvantové provázání procházejících fotonů</a:t>
            </a:r>
          </a:p>
        </p:txBody>
      </p:sp>
    </p:spTree>
    <p:extLst>
      <p:ext uri="{BB962C8B-B14F-4D97-AF65-F5344CB8AC3E}">
        <p14:creationId xmlns:p14="http://schemas.microsoft.com/office/powerpoint/2010/main" val="72002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47664" y="411799"/>
            <a:ext cx="5238328" cy="369332"/>
          </a:xfrm>
          <a:prstGeom prst="rect">
            <a:avLst/>
          </a:prstGeom>
        </p:spPr>
        <p:txBody>
          <a:bodyPr wrap="square">
            <a:spAutoFit/>
          </a:bodyPr>
          <a:lstStyle/>
          <a:p>
            <a:r>
              <a:rPr lang="cs-CZ" b="1" dirty="0">
                <a:solidFill>
                  <a:srgbClr val="000000"/>
                </a:solidFill>
              </a:rPr>
              <a:t>VÝVOJOVÉ TRENDY V OBLASTI HARDWARE</a:t>
            </a:r>
          </a:p>
        </p:txBody>
      </p:sp>
      <p:sp>
        <p:nvSpPr>
          <p:cNvPr id="3" name="Obdélník 2"/>
          <p:cNvSpPr/>
          <p:nvPr/>
        </p:nvSpPr>
        <p:spPr>
          <a:xfrm>
            <a:off x="224935" y="818183"/>
            <a:ext cx="8857004" cy="4832092"/>
          </a:xfrm>
          <a:prstGeom prst="rect">
            <a:avLst/>
          </a:prstGeom>
        </p:spPr>
        <p:txBody>
          <a:bodyPr wrap="square">
            <a:spAutoFit/>
          </a:bodyPr>
          <a:lstStyle/>
          <a:p>
            <a:pPr marL="285750" indent="-285750" algn="just">
              <a:buFont typeface="Arial" panose="020B0604020202020204" pitchFamily="34" charset="0"/>
              <a:buChar char="•"/>
            </a:pPr>
            <a:r>
              <a:rPr lang="cs-CZ" sz="1600" b="1" dirty="0">
                <a:solidFill>
                  <a:srgbClr val="000000"/>
                </a:solidFill>
                <a:latin typeface="Times New Roman" panose="02020603050405020304" pitchFamily="18" charset="0"/>
                <a:ea typeface="Calibri" panose="020F0502020204030204" pitchFamily="34" charset="0"/>
              </a:rPr>
              <a:t>Východiska změn v oblasti hardware</a:t>
            </a:r>
          </a:p>
          <a:p>
            <a:pPr marL="285750" indent="-285750" algn="just">
              <a:buFont typeface="Arial" panose="020B0604020202020204" pitchFamily="34" charset="0"/>
              <a:buChar char="•"/>
            </a:pPr>
            <a:r>
              <a:rPr lang="cs-CZ" sz="1600" b="1" dirty="0">
                <a:solidFill>
                  <a:srgbClr val="000000"/>
                </a:solidFill>
                <a:latin typeface="Times New Roman" panose="02020603050405020304" pitchFamily="18" charset="0"/>
                <a:ea typeface="Calibri" panose="020F0502020204030204" pitchFamily="34" charset="0"/>
              </a:rPr>
              <a:t>Oblasti vývojových trendů</a:t>
            </a:r>
          </a:p>
          <a:p>
            <a:pPr marL="285750" indent="-285750" algn="just">
              <a:buFont typeface="Arial" panose="020B0604020202020204" pitchFamily="34" charset="0"/>
              <a:buChar char="•"/>
            </a:pPr>
            <a:r>
              <a:rPr lang="cs-CZ" sz="1600" b="1" dirty="0">
                <a:solidFill>
                  <a:srgbClr val="000000"/>
                </a:solidFill>
                <a:latin typeface="Times New Roman" panose="02020603050405020304" pitchFamily="18" charset="0"/>
                <a:ea typeface="Calibri" panose="020F0502020204030204" pitchFamily="34" charset="0"/>
              </a:rPr>
              <a:t>Platformy technologií a jejich prolínání</a:t>
            </a:r>
          </a:p>
          <a:p>
            <a:pPr algn="just"/>
            <a:endParaRPr lang="cs-CZ" sz="1000" b="1" dirty="0">
              <a:solidFill>
                <a:srgbClr val="000000"/>
              </a:solidFill>
              <a:latin typeface="Times New Roman" panose="02020603050405020304" pitchFamily="18" charset="0"/>
              <a:ea typeface="Calibri" panose="020F0502020204030204" pitchFamily="34" charset="0"/>
            </a:endParaRP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Vývojové trendy v oblasti IT budou směrovány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především do roviny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komunikací, mobility a virtuální reality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roviny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virtuálního</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propojeného a komunikujícího světa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000" b="1" dirty="0">
              <a:solidFill>
                <a:srgbClr val="000000"/>
              </a:solidFill>
              <a:latin typeface="Times New Roman" panose="02020603050405020304" pitchFamily="18" charset="0"/>
              <a:ea typeface="Calibri" panose="020F0502020204030204" pitchFamily="34" charset="0"/>
            </a:endParaRPr>
          </a:p>
          <a:p>
            <a:pPr algn="just"/>
            <a:r>
              <a:rPr lang="cs-CZ" b="1" dirty="0">
                <a:solidFill>
                  <a:srgbClr val="000000"/>
                </a:solidFill>
                <a:latin typeface="Times New Roman" panose="02020603050405020304" pitchFamily="18" charset="0"/>
                <a:ea typeface="Calibri" panose="020F0502020204030204" pitchFamily="34" charset="0"/>
              </a:rPr>
              <a:t>Funkcionalita Internetu</a:t>
            </a:r>
            <a:r>
              <a:rPr lang="cs-CZ" dirty="0">
                <a:solidFill>
                  <a:srgbClr val="000000"/>
                </a:solidFill>
                <a:latin typeface="Times New Roman" panose="02020603050405020304" pitchFamily="18" charset="0"/>
                <a:ea typeface="Calibri" panose="020F0502020204030204" pitchFamily="34" charset="0"/>
              </a:rPr>
              <a:t>: oblast bezpečnosti a nezávislosti → s tím souvisí i nové komunikační infrastruktury a konkurence v oblasti poskytovatelů přenosových cest.</a:t>
            </a:r>
          </a:p>
          <a:p>
            <a:pPr algn="just"/>
            <a:endParaRPr lang="cs-CZ" sz="1000" dirty="0">
              <a:solidFill>
                <a:srgbClr val="000000"/>
              </a:solidFill>
              <a:latin typeface="Times New Roman" panose="02020603050405020304" pitchFamily="18" charset="0"/>
            </a:endParaRPr>
          </a:p>
          <a:p>
            <a:pPr algn="just"/>
            <a:r>
              <a:rPr lang="cs-CZ" b="1" dirty="0">
                <a:solidFill>
                  <a:srgbClr val="000000"/>
                </a:solidFill>
                <a:latin typeface="Times New Roman" panose="02020603050405020304" pitchFamily="18" charset="0"/>
                <a:ea typeface="Calibri" panose="020F0502020204030204" pitchFamily="34" charset="0"/>
              </a:rPr>
              <a:t>Požadavky na hardware: </a:t>
            </a:r>
            <a:r>
              <a:rPr lang="cs-CZ" dirty="0">
                <a:solidFill>
                  <a:srgbClr val="000000"/>
                </a:solidFill>
              </a:rPr>
              <a:t>výpočetní výkon, rychlost zpracování a objem dat. </a:t>
            </a:r>
          </a:p>
          <a:p>
            <a:pPr algn="just"/>
            <a:r>
              <a:rPr lang="cs-CZ" dirty="0">
                <a:solidFill>
                  <a:srgbClr val="000000"/>
                </a:solidFill>
              </a:rPr>
              <a:t>Dochází k </a:t>
            </a:r>
            <a:r>
              <a:rPr lang="cs-CZ" b="1" dirty="0">
                <a:solidFill>
                  <a:srgbClr val="000000"/>
                </a:solidFill>
              </a:rPr>
              <a:t>vyčerpání možností stávajících technologií </a:t>
            </a:r>
            <a:r>
              <a:rPr lang="cs-CZ" dirty="0">
                <a:solidFill>
                  <a:srgbClr val="000000"/>
                </a:solidFill>
              </a:rPr>
              <a:t>a principů. </a:t>
            </a:r>
          </a:p>
          <a:p>
            <a:pPr algn="just"/>
            <a:r>
              <a:rPr lang="cs-CZ" b="1" dirty="0">
                <a:solidFill>
                  <a:srgbClr val="000000"/>
                </a:solidFill>
              </a:rPr>
              <a:t>Tendence  v technologiích</a:t>
            </a:r>
            <a:r>
              <a:rPr lang="cs-CZ" dirty="0">
                <a:solidFill>
                  <a:srgbClr val="000000"/>
                </a:solidFill>
              </a:rPr>
              <a:t>: </a:t>
            </a:r>
          </a:p>
          <a:p>
            <a:pPr marL="285750" indent="-285750" algn="just">
              <a:buFont typeface="Arial" panose="020B0604020202020204" pitchFamily="34" charset="0"/>
              <a:buChar char="•"/>
            </a:pPr>
            <a:r>
              <a:rPr lang="cs-CZ" dirty="0">
                <a:solidFill>
                  <a:srgbClr val="000000"/>
                </a:solidFill>
              </a:rPr>
              <a:t>k náhradě dvoustavové jednotky informace (bit) Qubitem, tedy kvantovým bitem,</a:t>
            </a:r>
          </a:p>
          <a:p>
            <a:pPr marL="285750" indent="-285750" algn="just">
              <a:buFont typeface="Arial" panose="020B0604020202020204" pitchFamily="34" charset="0"/>
              <a:buChar char="•"/>
            </a:pPr>
            <a:r>
              <a:rPr lang="cs-CZ" dirty="0">
                <a:solidFill>
                  <a:srgbClr val="000000"/>
                </a:solidFill>
              </a:rPr>
              <a:t>nástupu kvantových počítačů. </a:t>
            </a:r>
          </a:p>
          <a:p>
            <a:pPr marL="285750" indent="-285750" algn="just">
              <a:buFont typeface="Arial" panose="020B0604020202020204" pitchFamily="34" charset="0"/>
              <a:buChar char="•"/>
            </a:pPr>
            <a:r>
              <a:rPr lang="cs-CZ" dirty="0">
                <a:solidFill>
                  <a:srgbClr val="000000"/>
                </a:solidFill>
              </a:rPr>
              <a:t>tendencí je  vyvíjet technologie založené na jiné, než křemíkové bázi, např.  uhlíkové (nebo dokonce organické), nanotechnologie, membránové počítače apod.</a:t>
            </a:r>
          </a:p>
          <a:p>
            <a:pPr algn="just"/>
            <a:endParaRPr lang="cs-CZ" dirty="0">
              <a:solidFill>
                <a:srgbClr val="000000"/>
              </a:solidFill>
            </a:endParaRPr>
          </a:p>
          <a:p>
            <a:pPr algn="just"/>
            <a:endParaRPr lang="cs-CZ" dirty="0">
              <a:solidFill>
                <a:srgbClr val="000000"/>
              </a:solidFill>
            </a:endParaRPr>
          </a:p>
        </p:txBody>
      </p:sp>
      <p:pic>
        <p:nvPicPr>
          <p:cNvPr id="4" name="Obrázek 3"/>
          <p:cNvPicPr>
            <a:picLocks noChangeAspect="1"/>
          </p:cNvPicPr>
          <p:nvPr/>
        </p:nvPicPr>
        <p:blipFill>
          <a:blip r:embed="rId2"/>
          <a:stretch>
            <a:fillRect/>
          </a:stretch>
        </p:blipFill>
        <p:spPr>
          <a:xfrm>
            <a:off x="7884368" y="267494"/>
            <a:ext cx="938865" cy="731583"/>
          </a:xfrm>
          <a:prstGeom prst="rect">
            <a:avLst/>
          </a:prstGeom>
        </p:spPr>
      </p:pic>
    </p:spTree>
    <p:extLst>
      <p:ext uri="{BB962C8B-B14F-4D97-AF65-F5344CB8AC3E}">
        <p14:creationId xmlns:p14="http://schemas.microsoft.com/office/powerpoint/2010/main" val="1288905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76506" y="310285"/>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76506" y="967817"/>
            <a:ext cx="8928992" cy="4647426"/>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Chemické a biologické počítače, DNA počítače</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Specifické místo zaujímají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chemické a biologické počítače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 nich většinou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není primární výkon</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ale dokonalé přizpůsobení prostředí, ve kterém mají fungovat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Neřeší zpravidla konkrétní algoritmy ale podstatná je odezva na vstupy, obdobně, jako u analogových počítačů.</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Princip fungování: molekuly polymerů, mění svou vnější podobu na základě chemických reakcí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biologické procesy jsou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určené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například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 výpočty postavené na buněčných metabolických procesech</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rPr>
              <a:t>Chemické sloučeniny simulují změny a reakce prostřednictvím složek směsí různých koncentrací, výpočty a výsledky jsou dány koncentrací po smíchání různých poměrů látek. Tímto způsobem nemusí výpočty probíhat jedno vláknově, ale v několika směrech a vrstvách najednou. Fungování takového počítače pak připomíná procesy, probíhající v mozku, např. chování obarvené kapaliny nalité do jiné, kdy prostupování obou složek připomíná tvorbu mraků nebo růst houby</a:t>
            </a:r>
            <a:r>
              <a:rPr lang="cs-CZ" sz="1600" dirty="0">
                <a:latin typeface="Times New Roman" panose="02020603050405020304" pitchFamily="18" charset="0"/>
                <a:ea typeface="Calibri" panose="020F0502020204030204" pitchFamily="34" charset="0"/>
              </a:rPr>
              <a:t>.</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Klasické počítače pracují se součástkami, uspořádanými do vyrobených obvodů. Chemický počítač v ideálním případě nic takového potřebovat nebude.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Rozlitím chemického počítače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dvou nádob vzniknou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dva samostatně fungující systémy s menší výpočetní silou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3"/>
          <a:stretch>
            <a:fillRect/>
          </a:stretch>
        </p:blipFill>
        <p:spPr>
          <a:xfrm>
            <a:off x="7812360" y="126257"/>
            <a:ext cx="938865" cy="731583"/>
          </a:xfrm>
          <a:prstGeom prst="rect">
            <a:avLst/>
          </a:prstGeom>
        </p:spPr>
      </p:pic>
    </p:spTree>
    <p:extLst>
      <p:ext uri="{BB962C8B-B14F-4D97-AF65-F5344CB8AC3E}">
        <p14:creationId xmlns:p14="http://schemas.microsoft.com/office/powerpoint/2010/main" val="2858526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455725"/>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0" y="1419622"/>
            <a:ext cx="9036496" cy="2800767"/>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Chemické a biologické počítače, DNA počítače</a:t>
            </a:r>
          </a:p>
          <a:p>
            <a:pPr algn="just"/>
            <a:r>
              <a:rPr lang="cs-CZ" sz="1600" b="1" dirty="0">
                <a:solidFill>
                  <a:srgbClr val="000000"/>
                </a:solidFill>
                <a:latin typeface="Times New Roman" panose="02020603050405020304" pitchFamily="18" charset="0"/>
                <a:ea typeface="Calibri" panose="020F0502020204030204" pitchFamily="34" charset="0"/>
              </a:rPr>
              <a:t>Mnohem blíž realitě </a:t>
            </a:r>
            <a:r>
              <a:rPr lang="cs-CZ" sz="1600" dirty="0">
                <a:solidFill>
                  <a:srgbClr val="000000"/>
                </a:solidFill>
                <a:latin typeface="Times New Roman" panose="02020603050405020304" pitchFamily="18" charset="0"/>
                <a:ea typeface="Calibri" panose="020F0502020204030204" pitchFamily="34" charset="0"/>
              </a:rPr>
              <a:t>jsou biologické počítače, označované také jako </a:t>
            </a:r>
            <a:r>
              <a:rPr lang="cs-CZ" sz="1600" b="1" dirty="0">
                <a:solidFill>
                  <a:srgbClr val="000000"/>
                </a:solidFill>
                <a:latin typeface="Times New Roman" panose="02020603050405020304" pitchFamily="18" charset="0"/>
                <a:ea typeface="Calibri" panose="020F0502020204030204" pitchFamily="34" charset="0"/>
              </a:rPr>
              <a:t>molekulární nebo DNA </a:t>
            </a:r>
            <a:r>
              <a:rPr lang="cs-CZ" sz="1600" dirty="0">
                <a:solidFill>
                  <a:srgbClr val="000000"/>
                </a:solidFill>
                <a:latin typeface="Times New Roman" panose="02020603050405020304" pitchFamily="18" charset="0"/>
                <a:ea typeface="Calibri" panose="020F0502020204030204" pitchFamily="34" charset="0"/>
              </a:rPr>
              <a:t>technologie. DNA počítače existují miliardy let uvnitř všech živočichů a rostlin. Molekuly DNA jsou v prostředí pro výpočty propojeny do komplexu, který funguje jako řídící a paměťová složka. V DNA počítačích je paměťové médium pro uchovávání informací i procesor sloužící k provádění výpočtů využito molekul nukleových kyselin. V 2003 vyvinuli izraelským vědcům DNA komplex, tedy biologický počítač vytvořeným člověkem. </a:t>
            </a:r>
          </a:p>
          <a:p>
            <a:pPr algn="just"/>
            <a:endParaRPr lang="cs-CZ" sz="1600" dirty="0">
              <a:solidFill>
                <a:srgbClr val="000000"/>
              </a:solidFill>
              <a:latin typeface="Times New Roman" panose="02020603050405020304" pitchFamily="18" charset="0"/>
              <a:ea typeface="Calibri" panose="020F0502020204030204" pitchFamily="34" charset="0"/>
            </a:endParaRPr>
          </a:p>
          <a:p>
            <a:pPr algn="just"/>
            <a:r>
              <a:rPr lang="cs-CZ" sz="1600" dirty="0">
                <a:solidFill>
                  <a:srgbClr val="000000"/>
                </a:solidFill>
                <a:latin typeface="Times New Roman" panose="02020603050405020304" pitchFamily="18" charset="0"/>
                <a:ea typeface="Calibri" panose="020F0502020204030204" pitchFamily="34" charset="0"/>
              </a:rPr>
              <a:t>Další počítače DNA v řadě byly označeny MAYA a MAYA-II prozatím zvládají pouze jednoduché algoritmy.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Předpokládá se, že systémy založené na DNA by mohly vést ke vzniku nedeterministického chování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Turingova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stroje a tím by byly dány základy zcela nového typu počítače</a:t>
            </a:r>
            <a:endParaRPr lang="cs-CZ" sz="1600" dirty="0">
              <a:solidFill>
                <a:srgbClr val="000000"/>
              </a:solidFill>
            </a:endParaRPr>
          </a:p>
        </p:txBody>
      </p:sp>
      <p:pic>
        <p:nvPicPr>
          <p:cNvPr id="9" name="Obrázek 8"/>
          <p:cNvPicPr>
            <a:picLocks noChangeAspect="1"/>
          </p:cNvPicPr>
          <p:nvPr/>
        </p:nvPicPr>
        <p:blipFill>
          <a:blip r:embed="rId3"/>
          <a:stretch>
            <a:fillRect/>
          </a:stretch>
        </p:blipFill>
        <p:spPr>
          <a:xfrm>
            <a:off x="7812360" y="265367"/>
            <a:ext cx="938865" cy="731583"/>
          </a:xfrm>
          <a:prstGeom prst="rect">
            <a:avLst/>
          </a:prstGeom>
        </p:spPr>
      </p:pic>
    </p:spTree>
    <p:extLst>
      <p:ext uri="{BB962C8B-B14F-4D97-AF65-F5344CB8AC3E}">
        <p14:creationId xmlns:p14="http://schemas.microsoft.com/office/powerpoint/2010/main" val="2801847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96552" y="509972"/>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4" name="Obdélník 3"/>
          <p:cNvSpPr/>
          <p:nvPr/>
        </p:nvSpPr>
        <p:spPr>
          <a:xfrm>
            <a:off x="-22793" y="1419622"/>
            <a:ext cx="8928992" cy="3046988"/>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Chemické a biologické počítače, DNA počítače</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DNA počítač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lze v současnosti definovat jako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systém pro řešení příslušně formalizovaných úloh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zejména takových,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které vedou k mnoha řešením a alternativám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 nichž hledáme řešení vyhovující zadaným podmínkám. Jedná se 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úlohy obtížně vyčíslitelné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kdy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namísto sofistikovaného algoritmu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požívá metoda „hrubé síly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 prolamování šifrovacích algoritmů v současnosti znamená testování všech možností.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 DNA počítači budou všechny alternativy reprezentovány různými molekulami DNA, řešením bude mezi nimi výběr jedné, splňující podmínky. Existují vědecké publikace a studie informující o představení komunikačního systému, který dokázal přenášet genetické informace mezi jednotlivými buňkami, který byl předveden týmem pod vedením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Jerome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Bonneta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současně existují informace o záznamu až 700 TB dat do jednoho gramu DNA.</a:t>
            </a:r>
          </a:p>
        </p:txBody>
      </p:sp>
      <p:pic>
        <p:nvPicPr>
          <p:cNvPr id="9" name="Obrázek 8"/>
          <p:cNvPicPr>
            <a:picLocks noChangeAspect="1"/>
          </p:cNvPicPr>
          <p:nvPr/>
        </p:nvPicPr>
        <p:blipFill>
          <a:blip r:embed="rId3"/>
          <a:stretch>
            <a:fillRect/>
          </a:stretch>
        </p:blipFill>
        <p:spPr>
          <a:xfrm>
            <a:off x="7884368" y="144180"/>
            <a:ext cx="938865" cy="731583"/>
          </a:xfrm>
          <a:prstGeom prst="rect">
            <a:avLst/>
          </a:prstGeom>
        </p:spPr>
      </p:pic>
    </p:spTree>
    <p:extLst>
      <p:ext uri="{BB962C8B-B14F-4D97-AF65-F5344CB8AC3E}">
        <p14:creationId xmlns:p14="http://schemas.microsoft.com/office/powerpoint/2010/main" val="2601324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8963" y="489641"/>
            <a:ext cx="892899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00"/>
                </a:solidFill>
                <a:effectLst/>
                <a:uLnTx/>
                <a:uFillTx/>
                <a:latin typeface="Times New Roman"/>
                <a:ea typeface="+mn-ea"/>
                <a:cs typeface="+mn-cs"/>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105912" y="1347614"/>
            <a:ext cx="8180598" cy="3231654"/>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Biologický tranzistor</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segmentu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biologických počítačů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lze předpokládat, že do jisté míry může zůstat zachována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základní koncepce založená na polovodičových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tranzistorech, obdobně jako u optických počítačů by potom zůstal základním stavebním kamenem tranzistor na biologické bázi. Vědcům se již v minulosti podařilo vyvinout klíčové součásti, které jsou nutné pro stavbu organického počítače, zejména biologický tranzistor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Transcriptor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který dokáže provádět logické operace a zesilovat signál.</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 stavbu počítače v moderním pojetí je nutné mít k dispozici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tři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hlavní funkce,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respektive části. Informace je nutné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ukládat (a číst), přenášet je a zpracovat prostřednictvím logických operací.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Biologické počítače se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vzhledem ke své teoretické velikosti a biologické povaze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budou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využívat především v medicíně</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kdy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kombinaci s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nanoroboty</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mohou významně přispět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novým formám léčby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Obrázek 8"/>
          <p:cNvPicPr>
            <a:picLocks noChangeAspect="1"/>
          </p:cNvPicPr>
          <p:nvPr/>
        </p:nvPicPr>
        <p:blipFill>
          <a:blip r:embed="rId3"/>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732935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90339"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162347" y="1563638"/>
            <a:ext cx="8856984" cy="3847207"/>
          </a:xfrm>
          <a:prstGeom prst="rect">
            <a:avLst/>
          </a:prstGeom>
          <a:noFill/>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Uhlík místo křemíku, </a:t>
            </a:r>
            <a:r>
              <a:rPr lang="cs-CZ" sz="1600" b="1" cap="small" dirty="0" err="1">
                <a:solidFill>
                  <a:srgbClr val="000000"/>
                </a:solidFill>
                <a:latin typeface="Times New Roman" panose="02020603050405020304" pitchFamily="18" charset="0"/>
                <a:cs typeface="Times New Roman" panose="02020603050405020304" pitchFamily="18" charset="0"/>
              </a:rPr>
              <a:t>nanotrubice</a:t>
            </a:r>
            <a:endParaRPr lang="cs-CZ" sz="1600" b="1" cap="small" dirty="0">
              <a:solidFill>
                <a:srgbClr val="000000"/>
              </a:solidFill>
              <a:latin typeface="Times New Roman" panose="02020603050405020304" pitchFamily="18"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 desetiletí probíhá vývoj počítačových procesorů používáním čím dál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menších a hustěji osázených křemíkových tranzistorů.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Nespolehlivost těchto součástek při velikostech menších než 10 nanometrů nutí hledat jiné řešení</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Výhled → křemíkové tranzistory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nahradí uhlíkové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nanotrubice</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průměru 1-2 nanometrů, jediného uhlíkového atomu. Výhodou uhlíkového počítače jsou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malé rozměry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dané využitím nanotechnologií a s tím související nízká spotřeba.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Každá struktura, která umí pracovat s informacemi, se může stát počítačem svého druhu. Existují projekty s genetickými tranzistor pracující uvnitř buněk či studie membránových počítačů využívajících povrchové napětí kapalin. Schopnosti křemíkových počítačů mají své limity, vývoj směruje do segmentu jiných anorganických materiálů, zejména uhlíku, je snaha využívat, respektive kopírovat živé organismy a využívat duální povahu světla, ať ve formě fotonu nebo ve formě kvantové energie. Vývoj nových materiálů vede jednoznačně k nanotechnologiím</a:t>
            </a:r>
            <a:endParaRPr lang="cs-CZ" sz="1600" dirty="0"/>
          </a:p>
          <a:p>
            <a:pPr algn="just"/>
            <a:endPar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a:picLocks noChangeAspect="1"/>
          </p:cNvPicPr>
          <p:nvPr/>
        </p:nvPicPr>
        <p:blipFill>
          <a:blip r:embed="rId3"/>
          <a:stretch>
            <a:fillRect/>
          </a:stretch>
        </p:blipFill>
        <p:spPr>
          <a:xfrm>
            <a:off x="7812360" y="182410"/>
            <a:ext cx="938865" cy="731583"/>
          </a:xfrm>
          <a:prstGeom prst="rect">
            <a:avLst/>
          </a:prstGeom>
        </p:spPr>
      </p:pic>
    </p:spTree>
    <p:extLst>
      <p:ext uri="{BB962C8B-B14F-4D97-AF65-F5344CB8AC3E}">
        <p14:creationId xmlns:p14="http://schemas.microsoft.com/office/powerpoint/2010/main" val="2024923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9169B794-093C-4E5E-B8A4-79B1ABF8FBB5}"/>
              </a:ext>
            </a:extLst>
          </p:cNvPr>
          <p:cNvSpPr>
            <a:spLocks noGrp="1"/>
          </p:cNvSpPr>
          <p:nvPr>
            <p:ph type="subTitle" idx="1"/>
          </p:nvPr>
        </p:nvSpPr>
        <p:spPr>
          <a:xfrm>
            <a:off x="155864" y="197427"/>
            <a:ext cx="8988137" cy="1423555"/>
          </a:xfrm>
        </p:spPr>
        <p:txBody>
          <a:bodyPr>
            <a:noAutofit/>
          </a:bodyPr>
          <a:lstStyle/>
          <a:p>
            <a:r>
              <a:rPr lang="cs-CZ" sz="2700" dirty="0"/>
              <a:t>Poslední vývojové trendy v oblasti hardware (stanice a servery)</a:t>
            </a:r>
          </a:p>
          <a:p>
            <a:r>
              <a:rPr lang="cs-CZ" sz="2700" dirty="0"/>
              <a:t> a operačních systémů, </a:t>
            </a:r>
          </a:p>
          <a:p>
            <a:r>
              <a:rPr lang="cs-CZ" sz="2700" dirty="0"/>
              <a:t>mobilní prostředky informačních systémů, jejich přínosy a rizika</a:t>
            </a:r>
          </a:p>
          <a:p>
            <a:endParaRPr lang="cs-CZ" sz="2700" dirty="0"/>
          </a:p>
          <a:p>
            <a:r>
              <a:rPr lang="cs-CZ" sz="2700" dirty="0" err="1"/>
              <a:t>IoS</a:t>
            </a:r>
            <a:r>
              <a:rPr lang="cs-CZ" sz="2700" dirty="0"/>
              <a:t>, </a:t>
            </a:r>
            <a:r>
              <a:rPr lang="cs-CZ" sz="2700" dirty="0" err="1"/>
              <a:t>IoT</a:t>
            </a:r>
            <a:r>
              <a:rPr lang="cs-CZ" sz="2700" dirty="0"/>
              <a:t>. </a:t>
            </a:r>
            <a:r>
              <a:rPr lang="cs-CZ" sz="2700" dirty="0" err="1"/>
              <a:t>Industry</a:t>
            </a:r>
            <a:r>
              <a:rPr lang="cs-CZ" sz="2700" dirty="0"/>
              <a:t> 4.0</a:t>
            </a:r>
          </a:p>
          <a:p>
            <a:r>
              <a:rPr lang="cs-CZ" sz="2700" dirty="0"/>
              <a:t>chytrá domácnost</a:t>
            </a:r>
          </a:p>
          <a:p>
            <a:r>
              <a:rPr lang="cs-CZ" sz="2700" dirty="0"/>
              <a:t>kvantové počítače a vše kolem</a:t>
            </a:r>
          </a:p>
        </p:txBody>
      </p:sp>
    </p:spTree>
    <p:extLst>
      <p:ext uri="{BB962C8B-B14F-4D97-AF65-F5344CB8AC3E}">
        <p14:creationId xmlns:p14="http://schemas.microsoft.com/office/powerpoint/2010/main" val="908902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9169B794-093C-4E5E-B8A4-79B1ABF8FBB5}"/>
              </a:ext>
            </a:extLst>
          </p:cNvPr>
          <p:cNvSpPr>
            <a:spLocks noGrp="1"/>
          </p:cNvSpPr>
          <p:nvPr>
            <p:ph type="subTitle" idx="1"/>
          </p:nvPr>
        </p:nvSpPr>
        <p:spPr>
          <a:xfrm>
            <a:off x="155864" y="197427"/>
            <a:ext cx="8988137" cy="1423555"/>
          </a:xfrm>
        </p:spPr>
        <p:txBody>
          <a:bodyPr>
            <a:noAutofit/>
          </a:bodyPr>
          <a:lstStyle/>
          <a:p>
            <a:r>
              <a:rPr lang="cs-CZ" sz="3000" dirty="0" err="1"/>
              <a:t>Industry</a:t>
            </a:r>
            <a:r>
              <a:rPr lang="cs-CZ" sz="3000" dirty="0"/>
              <a:t> 4.0 (I4.0) se používá pro tři, vzájemně propojené a ovlivňující se faktory:</a:t>
            </a:r>
          </a:p>
          <a:p>
            <a:pPr marL="428625" indent="-428625" algn="l">
              <a:buFont typeface="Arial" panose="020B0604020202020204" pitchFamily="34" charset="0"/>
              <a:buChar char="•"/>
            </a:pPr>
            <a:r>
              <a:rPr lang="cs-CZ" sz="3000" dirty="0"/>
              <a:t>Digitalizaci a integraci jakéhokoli jednoduchého výrobně-obchodního vztahu až po digitalizaci a integraci komplexních propojených výrobně-obchodních řetězců</a:t>
            </a:r>
          </a:p>
          <a:p>
            <a:pPr marL="428625" indent="-428625" algn="l">
              <a:buFont typeface="Arial" panose="020B0604020202020204" pitchFamily="34" charset="0"/>
              <a:buChar char="•"/>
            </a:pPr>
            <a:r>
              <a:rPr lang="cs-CZ" sz="3000" dirty="0"/>
              <a:t>Digitalizaci produkce a nabídky služeb</a:t>
            </a:r>
          </a:p>
          <a:p>
            <a:pPr marL="428625" indent="-428625" algn="l">
              <a:buFont typeface="Arial" panose="020B0604020202020204" pitchFamily="34" charset="0"/>
              <a:buChar char="•"/>
            </a:pPr>
            <a:r>
              <a:rPr lang="cs-CZ" sz="3000" dirty="0"/>
              <a:t>Nové obchodní modely</a:t>
            </a:r>
          </a:p>
          <a:p>
            <a:endParaRPr lang="cs-CZ" sz="3000" dirty="0"/>
          </a:p>
        </p:txBody>
      </p:sp>
    </p:spTree>
    <p:extLst>
      <p:ext uri="{BB962C8B-B14F-4D97-AF65-F5344CB8AC3E}">
        <p14:creationId xmlns:p14="http://schemas.microsoft.com/office/powerpoint/2010/main" val="220904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9169B794-093C-4E5E-B8A4-79B1ABF8FBB5}"/>
              </a:ext>
            </a:extLst>
          </p:cNvPr>
          <p:cNvSpPr>
            <a:spLocks noGrp="1"/>
          </p:cNvSpPr>
          <p:nvPr>
            <p:ph type="subTitle" idx="1"/>
          </p:nvPr>
        </p:nvSpPr>
        <p:spPr>
          <a:xfrm>
            <a:off x="249382" y="145473"/>
            <a:ext cx="8988137" cy="1423555"/>
          </a:xfrm>
        </p:spPr>
        <p:txBody>
          <a:bodyPr>
            <a:noAutofit/>
          </a:bodyPr>
          <a:lstStyle/>
          <a:p>
            <a:r>
              <a:rPr lang="cs-CZ" sz="2400" dirty="0"/>
              <a:t>Všechny tyto lidské aktivity jsou v současnosti vzájemně propojené množstvím komunikačních systémů.</a:t>
            </a:r>
          </a:p>
          <a:p>
            <a:r>
              <a:rPr lang="cs-CZ" sz="750" dirty="0"/>
              <a:t> </a:t>
            </a:r>
          </a:p>
          <a:p>
            <a:pPr algn="l"/>
            <a:r>
              <a:rPr lang="cs-CZ" dirty="0"/>
              <a:t>Nejprogresivnější komunikační techniky jsou:</a:t>
            </a:r>
          </a:p>
          <a:p>
            <a:pPr marL="428625" indent="-428625" algn="l">
              <a:buFont typeface="Arial" panose="020B0604020202020204" pitchFamily="34" charset="0"/>
              <a:buChar char="•"/>
            </a:pPr>
            <a:r>
              <a:rPr lang="cs-CZ" dirty="0"/>
              <a:t>Internet věcí (</a:t>
            </a:r>
            <a:r>
              <a:rPr lang="cs-CZ" dirty="0" err="1"/>
              <a:t>IoT</a:t>
            </a:r>
            <a:r>
              <a:rPr lang="cs-CZ" dirty="0"/>
              <a:t>), </a:t>
            </a:r>
          </a:p>
          <a:p>
            <a:pPr marL="428625" indent="-428625" algn="l">
              <a:buFont typeface="Arial" panose="020B0604020202020204" pitchFamily="34" charset="0"/>
              <a:buChar char="•"/>
            </a:pPr>
            <a:r>
              <a:rPr lang="cs-CZ" dirty="0"/>
              <a:t>Internet služeb (</a:t>
            </a:r>
            <a:r>
              <a:rPr lang="cs-CZ" dirty="0" err="1"/>
              <a:t>IoS</a:t>
            </a:r>
            <a:r>
              <a:rPr lang="cs-CZ" dirty="0"/>
              <a:t>) </a:t>
            </a:r>
          </a:p>
          <a:p>
            <a:pPr marL="428625" indent="-428625" algn="l">
              <a:buFont typeface="Arial" panose="020B0604020202020204" pitchFamily="34" charset="0"/>
              <a:buChar char="•"/>
            </a:pPr>
            <a:r>
              <a:rPr lang="cs-CZ" dirty="0"/>
              <a:t>Internet osob (</a:t>
            </a:r>
            <a:r>
              <a:rPr lang="cs-CZ" dirty="0" err="1"/>
              <a:t>IoP</a:t>
            </a:r>
            <a:r>
              <a:rPr lang="cs-CZ" dirty="0"/>
              <a:t>)</a:t>
            </a:r>
          </a:p>
          <a:p>
            <a:pPr marL="428625" indent="-428625" algn="l">
              <a:buFont typeface="Arial" panose="020B0604020202020204" pitchFamily="34" charset="0"/>
              <a:buChar char="•"/>
            </a:pPr>
            <a:r>
              <a:rPr lang="cs-CZ" dirty="0"/>
              <a:t>Internet všeho (</a:t>
            </a:r>
            <a:r>
              <a:rPr lang="cs-CZ" dirty="0" err="1"/>
              <a:t>IoE</a:t>
            </a:r>
            <a:r>
              <a:rPr lang="cs-CZ" dirty="0"/>
              <a:t>). </a:t>
            </a:r>
          </a:p>
          <a:p>
            <a:pPr algn="l"/>
            <a:r>
              <a:rPr lang="cs-CZ" dirty="0"/>
              <a:t>Internet věcí </a:t>
            </a:r>
            <a:r>
              <a:rPr lang="cs-CZ" dirty="0" err="1"/>
              <a:t>IoT</a:t>
            </a:r>
            <a:r>
              <a:rPr lang="cs-CZ" dirty="0"/>
              <a:t> se ještě člení na:</a:t>
            </a:r>
          </a:p>
          <a:p>
            <a:pPr marL="428625" indent="-428625" algn="l">
              <a:buFont typeface="Arial" panose="020B0604020202020204" pitchFamily="34" charset="0"/>
              <a:buChar char="•"/>
            </a:pPr>
            <a:r>
              <a:rPr lang="cs-CZ" dirty="0"/>
              <a:t>komerční </a:t>
            </a:r>
            <a:r>
              <a:rPr lang="cs-CZ" dirty="0" err="1"/>
              <a:t>Commercial</a:t>
            </a:r>
            <a:r>
              <a:rPr lang="cs-CZ" dirty="0"/>
              <a:t> </a:t>
            </a:r>
            <a:r>
              <a:rPr lang="cs-CZ" dirty="0" err="1"/>
              <a:t>IoT</a:t>
            </a:r>
            <a:r>
              <a:rPr lang="cs-CZ" dirty="0"/>
              <a:t> (</a:t>
            </a:r>
            <a:r>
              <a:rPr lang="cs-CZ" dirty="0" err="1"/>
              <a:t>CIoT</a:t>
            </a:r>
            <a:r>
              <a:rPr lang="cs-CZ" dirty="0"/>
              <a:t>) </a:t>
            </a:r>
          </a:p>
          <a:p>
            <a:pPr marL="428625" indent="-428625" algn="l">
              <a:buFont typeface="Arial" panose="020B0604020202020204" pitchFamily="34" charset="0"/>
              <a:buChar char="•"/>
            </a:pPr>
            <a:r>
              <a:rPr lang="cs-CZ" dirty="0"/>
              <a:t>tzv. </a:t>
            </a:r>
            <a:r>
              <a:rPr lang="cs-CZ" dirty="0" err="1"/>
              <a:t>Industry</a:t>
            </a:r>
            <a:r>
              <a:rPr lang="cs-CZ" dirty="0"/>
              <a:t> Internet </a:t>
            </a:r>
            <a:r>
              <a:rPr lang="cs-CZ" dirty="0" err="1"/>
              <a:t>of</a:t>
            </a:r>
            <a:r>
              <a:rPr lang="cs-CZ" dirty="0"/>
              <a:t> </a:t>
            </a:r>
            <a:r>
              <a:rPr lang="cs-CZ" dirty="0" err="1"/>
              <a:t>Things</a:t>
            </a:r>
            <a:r>
              <a:rPr lang="cs-CZ" dirty="0"/>
              <a:t> (</a:t>
            </a:r>
            <a:r>
              <a:rPr lang="cs-CZ" dirty="0" err="1"/>
              <a:t>IIoT</a:t>
            </a:r>
            <a:r>
              <a:rPr lang="cs-CZ" dirty="0"/>
              <a:t>). </a:t>
            </a:r>
          </a:p>
        </p:txBody>
      </p:sp>
      <p:sp>
        <p:nvSpPr>
          <p:cNvPr id="2" name="Obdélník 1">
            <a:extLst>
              <a:ext uri="{FF2B5EF4-FFF2-40B4-BE49-F238E27FC236}">
                <a16:creationId xmlns:a16="http://schemas.microsoft.com/office/drawing/2014/main" id="{14E88755-AEEC-4030-9106-83992362DAE9}"/>
              </a:ext>
            </a:extLst>
          </p:cNvPr>
          <p:cNvSpPr/>
          <p:nvPr/>
        </p:nvSpPr>
        <p:spPr>
          <a:xfrm>
            <a:off x="249382" y="3962491"/>
            <a:ext cx="3090974" cy="300082"/>
          </a:xfrm>
          <a:prstGeom prst="rect">
            <a:avLst/>
          </a:prstGeom>
        </p:spPr>
        <p:txBody>
          <a:bodyPr wrap="none">
            <a:spAutoFit/>
          </a:bodyPr>
          <a:lstStyle/>
          <a:p>
            <a:r>
              <a:rPr lang="cs-CZ" sz="1350" dirty="0"/>
              <a:t>https://cs.wikipedia.org/wiki/Průmysl_4.0</a:t>
            </a:r>
          </a:p>
        </p:txBody>
      </p:sp>
      <p:sp>
        <p:nvSpPr>
          <p:cNvPr id="4" name="Obdélník 3">
            <a:extLst>
              <a:ext uri="{FF2B5EF4-FFF2-40B4-BE49-F238E27FC236}">
                <a16:creationId xmlns:a16="http://schemas.microsoft.com/office/drawing/2014/main" id="{57D83C4E-4714-48B1-8CF9-52945256E34C}"/>
              </a:ext>
            </a:extLst>
          </p:cNvPr>
          <p:cNvSpPr/>
          <p:nvPr/>
        </p:nvSpPr>
        <p:spPr>
          <a:xfrm>
            <a:off x="249382" y="4239490"/>
            <a:ext cx="8094518" cy="300082"/>
          </a:xfrm>
          <a:prstGeom prst="rect">
            <a:avLst/>
          </a:prstGeom>
        </p:spPr>
        <p:txBody>
          <a:bodyPr wrap="square">
            <a:spAutoFit/>
          </a:bodyPr>
          <a:lstStyle/>
          <a:p>
            <a:r>
              <a:rPr lang="cs-CZ" sz="1350" dirty="0"/>
              <a:t>https://www.systemonline.cz/rizeni-vyroby/uvod-do-problematiky-a-zakladni-modely-industry-4.0.htm</a:t>
            </a:r>
          </a:p>
        </p:txBody>
      </p:sp>
      <p:sp>
        <p:nvSpPr>
          <p:cNvPr id="5" name="Obdélník 4">
            <a:extLst>
              <a:ext uri="{FF2B5EF4-FFF2-40B4-BE49-F238E27FC236}">
                <a16:creationId xmlns:a16="http://schemas.microsoft.com/office/drawing/2014/main" id="{696B5AB7-3900-4158-88A2-590625F0D94E}"/>
              </a:ext>
            </a:extLst>
          </p:cNvPr>
          <p:cNvSpPr/>
          <p:nvPr/>
        </p:nvSpPr>
        <p:spPr>
          <a:xfrm>
            <a:off x="249382" y="4516489"/>
            <a:ext cx="3124638" cy="300082"/>
          </a:xfrm>
          <a:prstGeom prst="rect">
            <a:avLst/>
          </a:prstGeom>
        </p:spPr>
        <p:txBody>
          <a:bodyPr wrap="none">
            <a:spAutoFit/>
          </a:bodyPr>
          <a:lstStyle/>
          <a:p>
            <a:r>
              <a:rPr lang="cs-CZ" sz="1350" dirty="0"/>
              <a:t>https://cs.wikipedia.org/wiki/</a:t>
            </a:r>
            <a:r>
              <a:rPr lang="cs-CZ" sz="1350" dirty="0" err="1"/>
              <a:t>Internet_věcí</a:t>
            </a:r>
            <a:endParaRPr lang="cs-CZ" sz="1350" dirty="0"/>
          </a:p>
        </p:txBody>
      </p:sp>
    </p:spTree>
    <p:extLst>
      <p:ext uri="{BB962C8B-B14F-4D97-AF65-F5344CB8AC3E}">
        <p14:creationId xmlns:p14="http://schemas.microsoft.com/office/powerpoint/2010/main" val="180209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9169B794-093C-4E5E-B8A4-79B1ABF8FBB5}"/>
              </a:ext>
            </a:extLst>
          </p:cNvPr>
          <p:cNvSpPr>
            <a:spLocks noGrp="1"/>
          </p:cNvSpPr>
          <p:nvPr>
            <p:ph type="subTitle" idx="1"/>
          </p:nvPr>
        </p:nvSpPr>
        <p:spPr>
          <a:xfrm>
            <a:off x="155864" y="197427"/>
            <a:ext cx="8988137" cy="1101437"/>
          </a:xfrm>
        </p:spPr>
        <p:txBody>
          <a:bodyPr>
            <a:noAutofit/>
          </a:bodyPr>
          <a:lstStyle/>
          <a:p>
            <a:r>
              <a:rPr lang="cs-CZ" sz="2700" dirty="0"/>
              <a:t>SMART</a:t>
            </a:r>
          </a:p>
          <a:p>
            <a:r>
              <a:rPr lang="cs-CZ" b="1" dirty="0" err="1"/>
              <a:t>SmartHome</a:t>
            </a:r>
            <a:r>
              <a:rPr lang="cs-CZ" b="1" dirty="0"/>
              <a:t> - inteligentní domácnost</a:t>
            </a:r>
          </a:p>
          <a:p>
            <a:endParaRPr lang="cs-CZ" b="1" dirty="0"/>
          </a:p>
          <a:p>
            <a:r>
              <a:rPr lang="cs-CZ" b="1" dirty="0" err="1"/>
              <a:t>ZigBee</a:t>
            </a:r>
            <a:r>
              <a:rPr lang="cs-CZ" b="1" dirty="0"/>
              <a:t> a Z-</a:t>
            </a:r>
            <a:r>
              <a:rPr lang="cs-CZ" b="1" dirty="0" err="1"/>
              <a:t>Wave</a:t>
            </a:r>
            <a:endParaRPr lang="cs-CZ" b="1" dirty="0"/>
          </a:p>
          <a:p>
            <a:r>
              <a:rPr lang="cs-CZ" b="1" dirty="0"/>
              <a:t>Apple </a:t>
            </a:r>
            <a:r>
              <a:rPr lang="cs-CZ" b="1" dirty="0" err="1"/>
              <a:t>HomeKit</a:t>
            </a:r>
            <a:endParaRPr lang="cs-CZ" b="1" dirty="0"/>
          </a:p>
          <a:p>
            <a:endParaRPr lang="cs-CZ" b="1" dirty="0"/>
          </a:p>
          <a:p>
            <a:r>
              <a:rPr lang="cs-CZ" b="1" dirty="0"/>
              <a:t> </a:t>
            </a:r>
          </a:p>
          <a:p>
            <a:endParaRPr lang="cs-CZ" sz="2700" dirty="0"/>
          </a:p>
        </p:txBody>
      </p:sp>
      <p:sp>
        <p:nvSpPr>
          <p:cNvPr id="2" name="Obdélník 1">
            <a:extLst>
              <a:ext uri="{FF2B5EF4-FFF2-40B4-BE49-F238E27FC236}">
                <a16:creationId xmlns:a16="http://schemas.microsoft.com/office/drawing/2014/main" id="{175C9D4D-543D-4AED-825C-0A792D032582}"/>
              </a:ext>
            </a:extLst>
          </p:cNvPr>
          <p:cNvSpPr/>
          <p:nvPr/>
        </p:nvSpPr>
        <p:spPr>
          <a:xfrm>
            <a:off x="1433946" y="3196982"/>
            <a:ext cx="6037118" cy="300082"/>
          </a:xfrm>
          <a:prstGeom prst="rect">
            <a:avLst/>
          </a:prstGeom>
        </p:spPr>
        <p:txBody>
          <a:bodyPr wrap="square">
            <a:spAutoFit/>
          </a:bodyPr>
          <a:lstStyle/>
          <a:p>
            <a:r>
              <a:rPr lang="cs-CZ" sz="1350" dirty="0"/>
              <a:t>https://www.alza.cz/smarthome-inteligentni-domacnost/18855843.htm</a:t>
            </a:r>
          </a:p>
        </p:txBody>
      </p:sp>
    </p:spTree>
    <p:extLst>
      <p:ext uri="{BB962C8B-B14F-4D97-AF65-F5344CB8AC3E}">
        <p14:creationId xmlns:p14="http://schemas.microsoft.com/office/powerpoint/2010/main" val="1770705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9169B794-093C-4E5E-B8A4-79B1ABF8FBB5}"/>
              </a:ext>
            </a:extLst>
          </p:cNvPr>
          <p:cNvSpPr>
            <a:spLocks noGrp="1"/>
          </p:cNvSpPr>
          <p:nvPr>
            <p:ph type="subTitle" idx="1"/>
          </p:nvPr>
        </p:nvSpPr>
        <p:spPr>
          <a:xfrm>
            <a:off x="155864" y="197427"/>
            <a:ext cx="8988137" cy="1423555"/>
          </a:xfrm>
        </p:spPr>
        <p:txBody>
          <a:bodyPr>
            <a:noAutofit/>
          </a:bodyPr>
          <a:lstStyle/>
          <a:p>
            <a:r>
              <a:rPr lang="cs-CZ" sz="2700" dirty="0"/>
              <a:t>Umělá inteligence, </a:t>
            </a:r>
          </a:p>
          <a:p>
            <a:r>
              <a:rPr lang="cs-CZ" sz="2700" dirty="0"/>
              <a:t>Neuronové sítě</a:t>
            </a:r>
          </a:p>
          <a:p>
            <a:r>
              <a:rPr lang="cs-CZ" sz="2700" dirty="0">
                <a:hlinkClick r:id="rId2"/>
              </a:rPr>
              <a:t>https://www.youtube.com/watch?v=aircAruvnKk</a:t>
            </a:r>
            <a:endParaRPr lang="cs-CZ" sz="2700" dirty="0"/>
          </a:p>
          <a:p>
            <a:endParaRPr lang="cs-CZ" sz="2700" dirty="0"/>
          </a:p>
          <a:p>
            <a:r>
              <a:rPr lang="cs-CZ" sz="2700" dirty="0"/>
              <a:t>Imaginární čísla x virtuální svět</a:t>
            </a:r>
          </a:p>
          <a:p>
            <a:r>
              <a:rPr lang="cs-CZ" sz="2700" dirty="0">
                <a:hlinkClick r:id="rId3"/>
              </a:rPr>
              <a:t>https://www.youtube.com/watch?v=T647CGsuOVU</a:t>
            </a:r>
            <a:endParaRPr lang="cs-CZ" sz="2700" dirty="0"/>
          </a:p>
          <a:p>
            <a:r>
              <a:rPr lang="cs-CZ" sz="2700" dirty="0"/>
              <a:t>https://www.youtube.com/watch?v=bIY6ahHVgqA</a:t>
            </a:r>
          </a:p>
          <a:p>
            <a:endParaRPr lang="cs-CZ" sz="2700" dirty="0"/>
          </a:p>
        </p:txBody>
      </p:sp>
    </p:spTree>
    <p:extLst>
      <p:ext uri="{BB962C8B-B14F-4D97-AF65-F5344CB8AC3E}">
        <p14:creationId xmlns:p14="http://schemas.microsoft.com/office/powerpoint/2010/main" val="184378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475656" y="489641"/>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5" name="Obdélník 4"/>
          <p:cNvSpPr/>
          <p:nvPr/>
        </p:nvSpPr>
        <p:spPr>
          <a:xfrm>
            <a:off x="107504" y="1135972"/>
            <a:ext cx="8784976" cy="4339650"/>
          </a:xfrm>
          <a:prstGeom prst="rect">
            <a:avLst/>
          </a:prstGeom>
        </p:spPr>
        <p:txBody>
          <a:bodyPr wrap="square">
            <a:spAutoFit/>
          </a:bodyPr>
          <a:lstStyle/>
          <a:p>
            <a:pPr algn="just"/>
            <a:r>
              <a:rPr lang="cs-CZ" sz="1600" dirty="0">
                <a:solidFill>
                  <a:srgbClr val="000000"/>
                </a:solidFill>
                <a:latin typeface="Times New Roman" panose="02020603050405020304" pitchFamily="18" charset="0"/>
                <a:ea typeface="Calibri" panose="020F0502020204030204" pitchFamily="34" charset="0"/>
              </a:rPr>
              <a:t>Platforma osob. počítačů zaznamenala značné změny → </a:t>
            </a:r>
            <a:r>
              <a:rPr lang="cs-CZ" sz="1600" b="1" dirty="0">
                <a:solidFill>
                  <a:srgbClr val="000000"/>
                </a:solidFill>
                <a:latin typeface="Times New Roman" panose="02020603050405020304" pitchFamily="18" charset="0"/>
                <a:ea typeface="Calibri" panose="020F0502020204030204" pitchFamily="34" charset="0"/>
              </a:rPr>
              <a:t>pokles podílu na trhu a značnou diferenciaci</a:t>
            </a:r>
            <a:r>
              <a:rPr lang="cs-CZ" sz="1600" dirty="0">
                <a:solidFill>
                  <a:srgbClr val="000000"/>
                </a:solidFill>
                <a:latin typeface="Times New Roman" panose="02020603050405020304" pitchFamily="18" charset="0"/>
                <a:ea typeface="Calibri" panose="020F0502020204030204" pitchFamily="34" charset="0"/>
              </a:rPr>
              <a:t>. </a:t>
            </a:r>
            <a:r>
              <a:rPr lang="cs-CZ" sz="1600" b="1" dirty="0">
                <a:solidFill>
                  <a:srgbClr val="000000"/>
                </a:solidFill>
                <a:latin typeface="Times New Roman" panose="02020603050405020304" pitchFamily="18" charset="0"/>
                <a:ea typeface="Calibri" panose="020F0502020204030204" pitchFamily="34" charset="0"/>
              </a:rPr>
              <a:t>V minulosti: </a:t>
            </a:r>
            <a:r>
              <a:rPr lang="cs-CZ" sz="1600" dirty="0">
                <a:solidFill>
                  <a:srgbClr val="000000"/>
                </a:solidFill>
                <a:latin typeface="Times New Roman" panose="02020603050405020304" pitchFamily="18" charset="0"/>
                <a:ea typeface="Calibri" panose="020F0502020204030204" pitchFamily="34" charset="0"/>
              </a:rPr>
              <a:t>platforma klasické stolní počítače a notebooky, okrajově byly do této platformy zahrnovány serverové počítače. </a:t>
            </a:r>
            <a:r>
              <a:rPr lang="cs-CZ" sz="1600" b="1" dirty="0">
                <a:solidFill>
                  <a:srgbClr val="000000"/>
                </a:solidFill>
                <a:latin typeface="Times New Roman" panose="02020603050405020304" pitchFamily="18" charset="0"/>
                <a:ea typeface="Calibri" panose="020F0502020204030204" pitchFamily="34" charset="0"/>
              </a:rPr>
              <a:t>V současnosti</a:t>
            </a:r>
            <a:r>
              <a:rPr lang="cs-CZ" sz="1600" dirty="0">
                <a:solidFill>
                  <a:srgbClr val="000000"/>
                </a:solidFill>
                <a:latin typeface="Times New Roman" panose="02020603050405020304" pitchFamily="18" charset="0"/>
                <a:ea typeface="Calibri" panose="020F0502020204030204" pitchFamily="34" charset="0"/>
              </a:rPr>
              <a:t>: trh diferencován širokou škálou produktů → chytré telefony, tablety, tablet PC až po klasické PC. Definovat začátek a konec platformy je problematické. </a:t>
            </a:r>
          </a:p>
          <a:p>
            <a:pPr algn="just"/>
            <a:endParaRPr lang="cs-CZ" sz="1000" b="1" dirty="0">
              <a:solidFill>
                <a:srgbClr val="000000"/>
              </a:solidFill>
              <a:latin typeface="Times New Roman" panose="02020603050405020304" pitchFamily="18" charset="0"/>
              <a:ea typeface="Calibri" panose="020F0502020204030204" pitchFamily="34" charset="0"/>
            </a:endParaRPr>
          </a:p>
          <a:p>
            <a:pPr algn="just"/>
            <a:r>
              <a:rPr lang="cs-CZ" sz="1600" b="1" dirty="0">
                <a:solidFill>
                  <a:srgbClr val="000000"/>
                </a:solidFill>
                <a:latin typeface="Times New Roman" panose="02020603050405020304" pitchFamily="18" charset="0"/>
                <a:ea typeface="Calibri" panose="020F0502020204030204" pitchFamily="34" charset="0"/>
              </a:rPr>
              <a:t>Existují shody a rozpory např.: </a:t>
            </a:r>
          </a:p>
          <a:p>
            <a:pPr marL="285750" indent="-285750" algn="just">
              <a:buFont typeface="Arial" panose="020B0604020202020204" pitchFamily="34" charset="0"/>
              <a:buChar char="•"/>
            </a:pPr>
            <a:r>
              <a:rPr lang="cs-CZ" sz="1600" dirty="0">
                <a:solidFill>
                  <a:srgbClr val="000000"/>
                </a:solidFill>
              </a:rPr>
              <a:t>tablety stejně jako chytré telefony mohou obsahovat operační systém Android, různé tablety však mohou obsahovat rozdílné OS, např. Android, Windows apod.,  </a:t>
            </a:r>
          </a:p>
          <a:p>
            <a:pPr marL="285750" indent="-285750" algn="just">
              <a:buFont typeface="Arial" panose="020B0604020202020204" pitchFamily="34" charset="0"/>
              <a:buChar char="•"/>
            </a:pPr>
            <a:r>
              <a:rPr lang="cs-CZ" sz="1600" dirty="0">
                <a:solidFill>
                  <a:srgbClr val="000000"/>
                </a:solidFill>
              </a:rPr>
              <a:t>tablet nemá klávesnici, 2 v 1 PC má oddělávací klávesnici, </a:t>
            </a:r>
          </a:p>
          <a:p>
            <a:pPr marL="285750" indent="-285750" algn="just">
              <a:buFont typeface="Arial" panose="020B0604020202020204" pitchFamily="34" charset="0"/>
              <a:buChar char="•"/>
            </a:pPr>
            <a:r>
              <a:rPr lang="cs-CZ" sz="1600" dirty="0">
                <a:solidFill>
                  <a:srgbClr val="000000"/>
                </a:solidFill>
              </a:rPr>
              <a:t>mini PC se blíží spíše segmentu průmyslových počítačů.</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problematické jednoznačně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říci „toto zařízení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počítač“ a „toto zařízení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není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počítač“. Existují shody v parametrech,  za PC zařízení </a:t>
            </a:r>
            <a:r>
              <a:rPr lang="cs-CZ" sz="1600" dirty="0">
                <a:solidFill>
                  <a:srgbClr val="000000"/>
                </a:solidFill>
              </a:rPr>
              <a:t>Spektrum ICT, které vycházejí z platformy PC, vedlo </a:t>
            </a:r>
            <a:r>
              <a:rPr lang="cs-CZ" sz="1600" b="1" dirty="0">
                <a:solidFill>
                  <a:srgbClr val="000000"/>
                </a:solidFill>
              </a:rPr>
              <a:t>k přesunu činností dříve specifických pro PC na nová zařízení a poklesu odbytu klasických PC</a:t>
            </a:r>
          </a:p>
          <a:p>
            <a:pPr algn="just"/>
            <a:endParaRPr lang="cs-CZ" sz="1600" b="1" dirty="0">
              <a:solidFill>
                <a:srgbClr val="000000"/>
              </a:solidFill>
            </a:endParaRPr>
          </a:p>
          <a:p>
            <a:pPr algn="just"/>
            <a:r>
              <a:rPr lang="cs-CZ" sz="1600" b="1" dirty="0">
                <a:solidFill>
                  <a:srgbClr val="000000"/>
                </a:solidFill>
              </a:rPr>
              <a:t>Přese všechny předpovědi však platforma PC nekončí.</a:t>
            </a:r>
            <a:r>
              <a:rPr lang="cs-CZ" sz="1600" dirty="0">
                <a:solidFill>
                  <a:srgbClr val="000000"/>
                </a:solidFill>
              </a:rPr>
              <a:t> Trendem je mobilita, </a:t>
            </a:r>
            <a:r>
              <a:rPr lang="cs-CZ" sz="1600" b="1" dirty="0">
                <a:solidFill>
                  <a:srgbClr val="000000"/>
                </a:solidFill>
              </a:rPr>
              <a:t>prodej směřuje do relativně nového segmentu mini PC</a:t>
            </a:r>
            <a:r>
              <a:rPr lang="cs-CZ" sz="1600" dirty="0">
                <a:solidFill>
                  <a:srgbClr val="000000"/>
                </a:solidFill>
              </a:rPr>
              <a:t>. </a:t>
            </a:r>
          </a:p>
          <a:p>
            <a:pPr algn="just"/>
            <a:endParaRPr lang="cs-CZ" sz="1600" dirty="0">
              <a:solidFill>
                <a:srgbClr val="000000"/>
              </a:solidFill>
            </a:endParaRPr>
          </a:p>
        </p:txBody>
      </p:sp>
      <p:pic>
        <p:nvPicPr>
          <p:cNvPr id="10" name="Obrázek 9"/>
          <p:cNvPicPr>
            <a:picLocks noChangeAspect="1"/>
          </p:cNvPicPr>
          <p:nvPr/>
        </p:nvPicPr>
        <p:blipFill>
          <a:blip r:embed="rId2"/>
          <a:stretch>
            <a:fillRect/>
          </a:stretch>
        </p:blipFill>
        <p:spPr>
          <a:xfrm>
            <a:off x="7812360" y="370155"/>
            <a:ext cx="938865" cy="731583"/>
          </a:xfrm>
          <a:prstGeom prst="rect">
            <a:avLst/>
          </a:prstGeom>
        </p:spPr>
      </p:pic>
    </p:spTree>
    <p:extLst>
      <p:ext uri="{BB962C8B-B14F-4D97-AF65-F5344CB8AC3E}">
        <p14:creationId xmlns:p14="http://schemas.microsoft.com/office/powerpoint/2010/main" val="3127931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9169B794-093C-4E5E-B8A4-79B1ABF8FBB5}"/>
              </a:ext>
            </a:extLst>
          </p:cNvPr>
          <p:cNvSpPr>
            <a:spLocks noGrp="1"/>
          </p:cNvSpPr>
          <p:nvPr>
            <p:ph type="subTitle" idx="1"/>
          </p:nvPr>
        </p:nvSpPr>
        <p:spPr>
          <a:xfrm>
            <a:off x="155864" y="197427"/>
            <a:ext cx="8988137" cy="1423555"/>
          </a:xfrm>
        </p:spPr>
        <p:txBody>
          <a:bodyPr>
            <a:noAutofit/>
          </a:bodyPr>
          <a:lstStyle/>
          <a:p>
            <a:r>
              <a:rPr lang="cs-CZ" sz="2700" dirty="0"/>
              <a:t>Vlnění, vlnění, vlnění, teorie strun</a:t>
            </a:r>
          </a:p>
          <a:p>
            <a:r>
              <a:rPr lang="cs-CZ" sz="2700" dirty="0">
                <a:hlinkClick r:id="rId2"/>
              </a:rPr>
              <a:t>https://www.youtube.com/watch?v=QVuU2YCwHjw</a:t>
            </a:r>
            <a:endParaRPr lang="cs-CZ" sz="2700" dirty="0"/>
          </a:p>
          <a:p>
            <a:r>
              <a:rPr lang="cs-CZ" sz="2700" dirty="0"/>
              <a:t>https://www.youtube.com/watch?v=1ENkP0h8nAg</a:t>
            </a:r>
          </a:p>
          <a:p>
            <a:endParaRPr lang="cs-CZ" sz="2700" dirty="0"/>
          </a:p>
          <a:p>
            <a:r>
              <a:rPr lang="cs-CZ" sz="2700" dirty="0"/>
              <a:t>Vlnění, vlnění, vlnění, teorie strun</a:t>
            </a:r>
          </a:p>
          <a:p>
            <a:r>
              <a:rPr lang="cs-CZ" sz="2700" dirty="0">
                <a:hlinkClick r:id="rId3"/>
              </a:rPr>
              <a:t>https://www.youtube.com/watch?v=ds0cmAV-Yek</a:t>
            </a:r>
          </a:p>
          <a:p>
            <a:r>
              <a:rPr lang="cs-CZ" sz="2700" dirty="0">
                <a:hlinkClick r:id="rId3"/>
              </a:rPr>
              <a:t>https://www.youtube.com/watch?v=Io-HXZTepH4</a:t>
            </a:r>
            <a:endParaRPr lang="cs-CZ" sz="2700" dirty="0"/>
          </a:p>
          <a:p>
            <a:endParaRPr lang="cs-CZ" sz="2700" dirty="0"/>
          </a:p>
          <a:p>
            <a:r>
              <a:rPr lang="cs-CZ" sz="2700" dirty="0"/>
              <a:t>Vlnění, vlnění, vlnění, </a:t>
            </a:r>
            <a:r>
              <a:rPr lang="cs-CZ" sz="2700" dirty="0" err="1"/>
              <a:t>Laplaceova</a:t>
            </a:r>
            <a:r>
              <a:rPr lang="cs-CZ" sz="2700" dirty="0"/>
              <a:t> transformace</a:t>
            </a:r>
          </a:p>
          <a:p>
            <a:r>
              <a:rPr lang="cs-CZ" sz="2700" dirty="0"/>
              <a:t>https://www.youtube.com/watch?v=r18Gi8lSkfM</a:t>
            </a:r>
          </a:p>
          <a:p>
            <a:r>
              <a:rPr lang="cs-CZ" sz="2700" dirty="0"/>
              <a:t>http://ivankuckir.blogspot.com/2013/11/fourierova-transformace-srozumitelne.html</a:t>
            </a:r>
          </a:p>
        </p:txBody>
      </p:sp>
    </p:spTree>
    <p:extLst>
      <p:ext uri="{BB962C8B-B14F-4D97-AF65-F5344CB8AC3E}">
        <p14:creationId xmlns:p14="http://schemas.microsoft.com/office/powerpoint/2010/main" val="2951122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9169B794-093C-4E5E-B8A4-79B1ABF8FBB5}"/>
              </a:ext>
            </a:extLst>
          </p:cNvPr>
          <p:cNvSpPr>
            <a:spLocks noGrp="1"/>
          </p:cNvSpPr>
          <p:nvPr>
            <p:ph type="subTitle" idx="1"/>
          </p:nvPr>
        </p:nvSpPr>
        <p:spPr>
          <a:xfrm>
            <a:off x="155864" y="197427"/>
            <a:ext cx="8988137" cy="1423555"/>
          </a:xfrm>
        </p:spPr>
        <p:txBody>
          <a:bodyPr>
            <a:noAutofit/>
          </a:bodyPr>
          <a:lstStyle/>
          <a:p>
            <a:r>
              <a:rPr lang="cs-CZ" sz="2700" dirty="0"/>
              <a:t>Kvantová mechanika</a:t>
            </a:r>
          </a:p>
          <a:p>
            <a:r>
              <a:rPr lang="cs-CZ" sz="2700" dirty="0"/>
              <a:t>https://www.youtube.com/watch?v=iVpXrbZ4bnU</a:t>
            </a:r>
          </a:p>
          <a:p>
            <a:r>
              <a:rPr lang="cs-CZ" sz="2700" dirty="0"/>
              <a:t>Kvantový počítač</a:t>
            </a:r>
          </a:p>
          <a:p>
            <a:r>
              <a:rPr lang="cs-CZ" sz="2700" dirty="0">
                <a:hlinkClick r:id="rId2"/>
              </a:rPr>
              <a:t>https://www.youtube.com/watch?v=JhHMJCUmq28</a:t>
            </a:r>
            <a:endParaRPr lang="cs-CZ" sz="2700" dirty="0"/>
          </a:p>
          <a:p>
            <a:r>
              <a:rPr lang="cs-CZ" sz="2700" dirty="0">
                <a:hlinkClick r:id="rId3"/>
              </a:rPr>
              <a:t>https://www.youtube.com/watch?v=SzAQ36b9dzs</a:t>
            </a:r>
            <a:endParaRPr lang="cs-CZ" sz="2700" dirty="0"/>
          </a:p>
          <a:p>
            <a:r>
              <a:rPr lang="cs-CZ" sz="2700" dirty="0"/>
              <a:t>https://www.youtube.com/watch?v=U7Z_TIw9InA</a:t>
            </a:r>
          </a:p>
          <a:p>
            <a:endParaRPr lang="cs-CZ" sz="2700" dirty="0"/>
          </a:p>
          <a:p>
            <a:r>
              <a:rPr lang="cs-CZ" sz="2700" dirty="0" err="1"/>
              <a:t>Qubit</a:t>
            </a:r>
            <a:endParaRPr lang="cs-CZ" sz="2700" dirty="0"/>
          </a:p>
        </p:txBody>
      </p:sp>
    </p:spTree>
    <p:extLst>
      <p:ext uri="{BB962C8B-B14F-4D97-AF65-F5344CB8AC3E}">
        <p14:creationId xmlns:p14="http://schemas.microsoft.com/office/powerpoint/2010/main" val="3787191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31558" y="208562"/>
            <a:ext cx="8928992" cy="369332"/>
          </a:xfrm>
          <a:prstGeom prst="rect">
            <a:avLst/>
          </a:prstGeom>
        </p:spPr>
        <p:txBody>
          <a:bodyPr wrap="square">
            <a:spAutoFit/>
          </a:bodyPr>
          <a:lstStyle/>
          <a:p>
            <a:pPr algn="ctr"/>
            <a:r>
              <a:rPr lang="cs-CZ" b="1" dirty="0">
                <a:solidFill>
                  <a:srgbClr val="000000"/>
                </a:solidFill>
              </a:rPr>
              <a:t>Shrnutí přednášky </a:t>
            </a:r>
            <a:endParaRPr lang="cs-CZ" b="1" cap="small" dirty="0">
              <a:solidFill>
                <a:srgbClr val="000000"/>
              </a:solidFill>
            </a:endParaRPr>
          </a:p>
        </p:txBody>
      </p:sp>
      <p:sp>
        <p:nvSpPr>
          <p:cNvPr id="7" name="TextovéPole 6"/>
          <p:cNvSpPr txBox="1"/>
          <p:nvPr/>
        </p:nvSpPr>
        <p:spPr>
          <a:xfrm>
            <a:off x="69105" y="615538"/>
            <a:ext cx="7671248" cy="203112"/>
          </a:xfrm>
          <a:prstGeom prst="rect">
            <a:avLst/>
          </a:prstGeom>
          <a:solidFill>
            <a:schemeClr val="bg1">
              <a:lumMod val="75000"/>
            </a:schemeClr>
          </a:solidFill>
        </p:spPr>
        <p:txBody>
          <a:bodyPr wrap="square" rtlCol="0">
            <a:spAutoFit/>
          </a:bodyPr>
          <a:lstStyle/>
          <a:p>
            <a:endParaRPr lang="cs-CZ" sz="2400" b="1" dirty="0">
              <a:solidFill>
                <a:srgbClr val="002060"/>
              </a:solidFill>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7884368" y="87067"/>
            <a:ext cx="938865" cy="731583"/>
          </a:xfrm>
          <a:prstGeom prst="rect">
            <a:avLst/>
          </a:prstGeom>
        </p:spPr>
      </p:pic>
      <p:sp>
        <p:nvSpPr>
          <p:cNvPr id="5" name="Obdélník 4"/>
          <p:cNvSpPr/>
          <p:nvPr/>
        </p:nvSpPr>
        <p:spPr>
          <a:xfrm>
            <a:off x="20470" y="940145"/>
            <a:ext cx="8424936" cy="4247317"/>
          </a:xfrm>
          <a:prstGeom prst="rect">
            <a:avLst/>
          </a:prstGeom>
        </p:spPr>
        <p:txBody>
          <a:bodyPr wrap="square">
            <a:spAutoFit/>
          </a:bodyPr>
          <a:lstStyle/>
          <a:p>
            <a:pPr algn="just"/>
            <a:r>
              <a:rPr lang="cs-CZ"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Cílem bylo představit nové trendy a technologie a jejich vývojové trendy. Je nutné si uvědomit, že nové technologie nejsou jen inovací stávajících, že problém nelze zúžit do nabídky novinek na trhu, například nových řad počítačů či telefonů. Jak bylo zmíněno, nové trendy vycházejí ze tří rovin, Ty nejběžnější inovace jsou dány vývojovými koncepcemi jednotlivých firem, není však jisté, zda se plánované nové modely a technologie osvědčí a budou úspěšné. O tom nás přesvědčila historie firmy Nokia, kdy technologický vývoj a inovace vlastního operačního systému nebyly dostatečné a vedly k zániku firmy. Další rovinou je poptávka zákazníků. Jako příklad inovace lze uvést vznik nového typu IT zařízení, tabletu. Úspěch byl vyvolán vyhodnocením trhu, kdy byla poptávka po mobilních zařízeních. Ty již na trhu existovaly ve formě PDA a MDA (personální nebo mobilní digitální asistent), byly však příliš drahé a určeny pro firemní klientelu. Apple vyhodnotil poptávku a vyvinul zařízení, které se zaměřilo na poptávku na trhu – zařízení především pro mladou generaci s požadavky na komunikaci, internet, sociální sítě a hry, nikoli tedy na plnohodnotnou kancelářskou či profesionální činnost. </a:t>
            </a:r>
          </a:p>
          <a:p>
            <a:pPr algn="just"/>
            <a:r>
              <a:rPr lang="cs-CZ"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Poslední rovinu inovací tvoří produkty a technologie, které jsou buď vyvinuté na základě nových objevů, nebo jsou vyvolány vyčerpáním možností existujících technologií. Jako příklad lze uvést léta používaný princip tvorby světla pomocí plamene, realizovaný žárovkou, který bal téměř zcela vytlačen LED diodami, tedy jinou technologií. V podstatě lze konstatovat, že většina takovýchto inovací vychází z obecně známých principů, nově pojatých a implementovaných. Příkladem je DNA koncept počítače, kdy pravidla uchovávání genetických informací jsou známě poměrně dlouho.</a:t>
            </a:r>
            <a:endParaRPr lang="cs-CZ"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194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331640" y="352746"/>
            <a:ext cx="568863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4" name="Obdélník 3"/>
          <p:cNvSpPr/>
          <p:nvPr/>
        </p:nvSpPr>
        <p:spPr>
          <a:xfrm>
            <a:off x="0" y="1059582"/>
            <a:ext cx="9163050" cy="4524315"/>
          </a:xfrm>
          <a:prstGeom prst="rect">
            <a:avLst/>
          </a:prstGeom>
        </p:spPr>
        <p:txBody>
          <a:bodyPr wrap="square">
            <a:spAutoFit/>
          </a:bodyPr>
          <a:lstStyle/>
          <a:p>
            <a:pPr algn="just"/>
            <a:r>
              <a:rPr lang="cs-CZ" sz="1600" b="1" cap="small" dirty="0">
                <a:solidFill>
                  <a:srgbClr val="000000"/>
                </a:solidFill>
              </a:rPr>
              <a:t>Tablet PC: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přetrvává trend tabletů, nově se objevuje pojem tablet PC pro zařízení, které např. Alza.cz specifikuje následovně: „</a:t>
            </a:r>
            <a:r>
              <a:rPr lang="cs-CZ"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Tablet PC, to je snadno přenosná kombinace notebooku s Windows a tabletu. Jsou menší, ale výkonnostně srovnatelné se standardními notebooky. Můžete na nich psát a pracovat jako na notebooku, ale i hrát hry jako na tabletu. Lze je ovládat myší a touchpadem nebo dotyky na displeji. Tablet PC jsou zařízení vhodná na cesty a častý přesun mezi kancelářemi či klienty. Vyznačují se dotykovou obrazovkou a dlouhou výdrží na baterii. Jako multimediální centrum umí komunikovat s další chytrou elektronikou. A v případě vypojení nebo překlopení klávesnice se změní v zařízení vhodné pro zábavu například na gauči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000" b="1" cap="small" dirty="0">
              <a:solidFill>
                <a:srgbClr val="000000"/>
              </a:solidFill>
            </a:endParaRPr>
          </a:p>
          <a:p>
            <a:pPr algn="just"/>
            <a:r>
              <a:rPr lang="cs-CZ" sz="1600" b="1" cap="small" dirty="0">
                <a:solidFill>
                  <a:srgbClr val="000000"/>
                </a:solidFill>
              </a:rPr>
              <a:t>Mini PC: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 CES 2016 se projevil trend nástupu mini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PC založených na procesorech Intel, do té doby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dominantní mini PC s OS Android jsou postupně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vytlačovány mini PC s OS Windows 10. Cenové relace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zařízení osazených procesory ARM se pohybují od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hranice 1000 Kč, při osazení procesory Intel Atom se pohybují v cenové relaci od 3000 Kč. V současnosti (2015) je prosazována koncepce Intelu stanovující 5 základních rozměrů počítačů mini PC</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Obrázek 6"/>
          <p:cNvPicPr>
            <a:picLocks noChangeAspect="1"/>
          </p:cNvPicPr>
          <p:nvPr/>
        </p:nvPicPr>
        <p:blipFill>
          <a:blip r:embed="rId2"/>
          <a:stretch>
            <a:fillRect/>
          </a:stretch>
        </p:blipFill>
        <p:spPr>
          <a:xfrm>
            <a:off x="7812360" y="267494"/>
            <a:ext cx="938865" cy="731583"/>
          </a:xfrm>
          <a:prstGeom prst="rect">
            <a:avLst/>
          </a:prstGeom>
        </p:spPr>
      </p:pic>
      <p:pic>
        <p:nvPicPr>
          <p:cNvPr id="9" name="Obrázek 8"/>
          <p:cNvPicPr>
            <a:picLocks noChangeAspect="1"/>
          </p:cNvPicPr>
          <p:nvPr/>
        </p:nvPicPr>
        <p:blipFill>
          <a:blip r:embed="rId3"/>
          <a:stretch>
            <a:fillRect/>
          </a:stretch>
        </p:blipFill>
        <p:spPr>
          <a:xfrm>
            <a:off x="4716016" y="3147814"/>
            <a:ext cx="4354001" cy="1280884"/>
          </a:xfrm>
          <a:prstGeom prst="rect">
            <a:avLst/>
          </a:prstGeom>
        </p:spPr>
      </p:pic>
      <p:sp>
        <p:nvSpPr>
          <p:cNvPr id="10" name="Obdélník 9"/>
          <p:cNvSpPr/>
          <p:nvPr/>
        </p:nvSpPr>
        <p:spPr>
          <a:xfrm>
            <a:off x="5076056" y="2870815"/>
            <a:ext cx="3419101" cy="276999"/>
          </a:xfrm>
          <a:prstGeom prst="rect">
            <a:avLst/>
          </a:prstGeom>
        </p:spPr>
        <p:txBody>
          <a:bodyPr wrap="square">
            <a:spAutoFit/>
          </a:bodyPr>
          <a:lstStyle/>
          <a:p>
            <a:pPr algn="ctr">
              <a:spcAft>
                <a:spcPts val="1000"/>
              </a:spcAft>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Rozměry a základní desky pro mini PC</a:t>
            </a:r>
          </a:p>
        </p:txBody>
      </p:sp>
    </p:spTree>
    <p:extLst>
      <p:ext uri="{BB962C8B-B14F-4D97-AF65-F5344CB8AC3E}">
        <p14:creationId xmlns:p14="http://schemas.microsoft.com/office/powerpoint/2010/main" val="167793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3" name="Obdélník 2"/>
          <p:cNvSpPr/>
          <p:nvPr/>
        </p:nvSpPr>
        <p:spPr>
          <a:xfrm>
            <a:off x="13345" y="1419622"/>
            <a:ext cx="5782791" cy="3539430"/>
          </a:xfrm>
          <a:prstGeom prst="rect">
            <a:avLst/>
          </a:prstGeom>
        </p:spPr>
        <p:txBody>
          <a:bodyPr wrap="square">
            <a:spAutoFit/>
          </a:bodyPr>
          <a:lstStyle/>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Nepotvrdil se trend pro kombinaci mini PC s mikro dataprojektory (především z důvodu malé rozlišovací schopnosti).</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stávající zařízení jsou spíše navržena pro připojení na TV přijímač, resp. klasický displej.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budoucnosti lze předpokládat i zobrazování prostřednictvím skládacího, resp. pružného displeje.</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blízké budoucnosti lze však pružné displeje očekávat spíše v segmentu tabletů a mobilních telefonů.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nepotvrdili se ani tendence používání virtuálních klávesnic,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není nadále zřejmý ani trend skládacích klávesnic,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částečně je zřejmý návrat klávesnic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Bluetooth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 minulosti vytlačených bezdrátovými klávesnicemi 2,4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Ghz</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rotWithShape="1">
          <a:blip r:embed="rId2"/>
          <a:srcRect l="55535" t="31296" r="15133" b="8657"/>
          <a:stretch/>
        </p:blipFill>
        <p:spPr>
          <a:xfrm>
            <a:off x="6228184" y="1419622"/>
            <a:ext cx="2664533" cy="3539430"/>
          </a:xfrm>
          <a:prstGeom prst="rect">
            <a:avLst/>
          </a:prstGeom>
        </p:spPr>
      </p:pic>
      <p:pic>
        <p:nvPicPr>
          <p:cNvPr id="14" name="Obrázek 13"/>
          <p:cNvPicPr>
            <a:picLocks noChangeAspect="1"/>
          </p:cNvPicPr>
          <p:nvPr/>
        </p:nvPicPr>
        <p:blipFill>
          <a:blip r:embed="rId3"/>
          <a:stretch>
            <a:fillRect/>
          </a:stretch>
        </p:blipFill>
        <p:spPr>
          <a:xfrm>
            <a:off x="7812360" y="489641"/>
            <a:ext cx="938865" cy="731583"/>
          </a:xfrm>
          <a:prstGeom prst="rect">
            <a:avLst/>
          </a:prstGeom>
        </p:spPr>
      </p:pic>
    </p:spTree>
    <p:extLst>
      <p:ext uri="{BB962C8B-B14F-4D97-AF65-F5344CB8AC3E}">
        <p14:creationId xmlns:p14="http://schemas.microsoft.com/office/powerpoint/2010/main" val="25436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051720" y="651308"/>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4" name="Obdélník 3"/>
          <p:cNvSpPr/>
          <p:nvPr/>
        </p:nvSpPr>
        <p:spPr>
          <a:xfrm>
            <a:off x="19107" y="1451383"/>
            <a:ext cx="9120863" cy="830997"/>
          </a:xfrm>
          <a:prstGeom prst="rect">
            <a:avLst/>
          </a:prstGeom>
        </p:spPr>
        <p:txBody>
          <a:bodyPr wrap="square">
            <a:spAutoFit/>
          </a:bodyPr>
          <a:lstStyle/>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souvislostí s nástupem mini PC je nutné se zmínit 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Intel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Optane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Jedná se o SSD ve formátu přídavné karty do slotu PCI Express 3.0 ×4 nebo ve formátu U.2, resp. M.2. (</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blíže např. na </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https://www.svethardware.cz/</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intel</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uvadi</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optane</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-pro-akceleraci-</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beznych</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pc</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/44168</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Obrázek 8"/>
          <p:cNvPicPr>
            <a:picLocks noChangeAspect="1"/>
          </p:cNvPicPr>
          <p:nvPr/>
        </p:nvPicPr>
        <p:blipFill rotWithShape="1">
          <a:blip r:embed="rId3">
            <a:clrChange>
              <a:clrFrom>
                <a:srgbClr val="C6C6C6"/>
              </a:clrFrom>
              <a:clrTo>
                <a:srgbClr val="C6C6C6">
                  <a:alpha val="0"/>
                </a:srgbClr>
              </a:clrTo>
            </a:clrChange>
          </a:blip>
          <a:srcRect l="30076" t="52953" r="27862" b="18500"/>
          <a:stretch/>
        </p:blipFill>
        <p:spPr>
          <a:xfrm>
            <a:off x="5004048" y="2715766"/>
            <a:ext cx="4058790" cy="1790853"/>
          </a:xfrm>
          <a:prstGeom prst="rect">
            <a:avLst/>
          </a:prstGeom>
          <a:ln>
            <a:solidFill>
              <a:srgbClr val="000000"/>
            </a:solidFill>
          </a:ln>
        </p:spPr>
      </p:pic>
      <p:sp>
        <p:nvSpPr>
          <p:cNvPr id="10" name="Obdélník 9"/>
          <p:cNvSpPr/>
          <p:nvPr/>
        </p:nvSpPr>
        <p:spPr>
          <a:xfrm>
            <a:off x="19107" y="2588955"/>
            <a:ext cx="4987538" cy="2554545"/>
          </a:xfrm>
          <a:prstGeom prst="rect">
            <a:avLst/>
          </a:prstGeom>
        </p:spPr>
        <p:txBody>
          <a:bodyPr wrap="square">
            <a:spAutoFit/>
          </a:bodyPr>
          <a:lstStyle/>
          <a:p>
            <a:pPr algn="just"/>
            <a:r>
              <a:rPr lang="cs-CZ" sz="1600" dirty="0">
                <a:solidFill>
                  <a:srgbClr val="000000"/>
                </a:solidFill>
              </a:rPr>
              <a:t>Tato paměť není SSD diskem, jde spíše o cacheovací paměť, určitým způsobem kapacitně nahrazuje operační paměť. Nejedná se však o klasickou RAM, která je volatilní, (po vypnutí či restartu PC ztratí veškerá data). Intel </a:t>
            </a:r>
            <a:r>
              <a:rPr lang="cs-CZ" sz="1600" dirty="0" err="1">
                <a:solidFill>
                  <a:srgbClr val="000000"/>
                </a:solidFill>
              </a:rPr>
              <a:t>Optane</a:t>
            </a:r>
            <a:r>
              <a:rPr lang="cs-CZ" sz="1600" dirty="0">
                <a:solidFill>
                  <a:srgbClr val="000000"/>
                </a:solidFill>
              </a:rPr>
              <a:t> </a:t>
            </a:r>
            <a:r>
              <a:rPr lang="cs-CZ" sz="1600" dirty="0" err="1">
                <a:solidFill>
                  <a:srgbClr val="000000"/>
                </a:solidFill>
              </a:rPr>
              <a:t>Memory</a:t>
            </a:r>
            <a:r>
              <a:rPr lang="cs-CZ" sz="1600" dirty="0">
                <a:solidFill>
                  <a:srgbClr val="000000"/>
                </a:solidFill>
              </a:rPr>
              <a:t> není volatilní, uložená data v ní zůstávají i po ztrátě napětí. Je osazena paměťovými čipy s technologií 3D </a:t>
            </a:r>
            <a:r>
              <a:rPr lang="cs-CZ" sz="1600" dirty="0" err="1">
                <a:solidFill>
                  <a:srgbClr val="000000"/>
                </a:solidFill>
              </a:rPr>
              <a:t>Xpoint</a:t>
            </a:r>
            <a:r>
              <a:rPr lang="cs-CZ" sz="1600" dirty="0">
                <a:solidFill>
                  <a:srgbClr val="000000"/>
                </a:solidFill>
              </a:rPr>
              <a:t>. Tato paměť je určena především pro kombinaci s klasickým HDD diskem. Je určena především pro systémy s procesory Kaby </a:t>
            </a:r>
            <a:r>
              <a:rPr lang="cs-CZ" sz="1600" dirty="0" err="1">
                <a:solidFill>
                  <a:srgbClr val="000000"/>
                </a:solidFill>
              </a:rPr>
              <a:t>Lake</a:t>
            </a:r>
            <a:r>
              <a:rPr lang="cs-CZ" sz="1600" dirty="0">
                <a:solidFill>
                  <a:srgbClr val="000000"/>
                </a:solidFill>
              </a:rPr>
              <a:t> a novějšími řad </a:t>
            </a:r>
            <a:r>
              <a:rPr lang="cs-CZ" sz="1600" dirty="0" err="1">
                <a:solidFill>
                  <a:srgbClr val="000000"/>
                </a:solidFill>
              </a:rPr>
              <a:t>Core</a:t>
            </a:r>
            <a:r>
              <a:rPr lang="cs-CZ" sz="1600" dirty="0">
                <a:solidFill>
                  <a:srgbClr val="000000"/>
                </a:solidFill>
              </a:rPr>
              <a:t> i3, i5 a i7.</a:t>
            </a:r>
          </a:p>
        </p:txBody>
      </p:sp>
      <p:pic>
        <p:nvPicPr>
          <p:cNvPr id="12" name="Obrázek 11"/>
          <p:cNvPicPr>
            <a:picLocks noChangeAspect="1"/>
          </p:cNvPicPr>
          <p:nvPr/>
        </p:nvPicPr>
        <p:blipFill>
          <a:blip r:embed="rId4"/>
          <a:stretch>
            <a:fillRect/>
          </a:stretch>
        </p:blipFill>
        <p:spPr>
          <a:xfrm>
            <a:off x="7812360" y="489641"/>
            <a:ext cx="938865" cy="731583"/>
          </a:xfrm>
          <a:prstGeom prst="rect">
            <a:avLst/>
          </a:prstGeom>
        </p:spPr>
      </p:pic>
    </p:spTree>
    <p:extLst>
      <p:ext uri="{BB962C8B-B14F-4D97-AF65-F5344CB8AC3E}">
        <p14:creationId xmlns:p14="http://schemas.microsoft.com/office/powerpoint/2010/main" val="214377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1.1.2 Trendy a inovace v segmentu procesorů</a:t>
            </a:r>
          </a:p>
        </p:txBody>
      </p:sp>
      <p:sp>
        <p:nvSpPr>
          <p:cNvPr id="3" name="Obdélník 2"/>
          <p:cNvSpPr/>
          <p:nvPr/>
        </p:nvSpPr>
        <p:spPr>
          <a:xfrm>
            <a:off x="0" y="1419622"/>
            <a:ext cx="9144000" cy="4185761"/>
          </a:xfrm>
          <a:prstGeom prst="rect">
            <a:avLst/>
          </a:prstGeom>
        </p:spPr>
        <p:txBody>
          <a:bodyPr wrap="square">
            <a:spAutoFit/>
          </a:bodyPr>
          <a:lstStyle/>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Trendem ve vývoji IT je mobilita, s ní souvisí i nízká energetická náročnost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Zvyšování výkonu procesorů směruje do segmentu: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nízkoenergetického hardware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zejména v kontextu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výkonných serverových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aplikací umělé inteligence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cloudového</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prostředí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cap="small" dirty="0">
                <a:solidFill>
                  <a:srgbClr val="000000"/>
                </a:solidFill>
              </a:rPr>
              <a:t>Procesory ARM </a:t>
            </a:r>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většina mobilních zařízení, tabletů či mobilů, je vybavena těmito procesory.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současnosti určeny pro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služby nebo pro servery.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procesory ARM dokonce směrují i do segmentu superpočítačů.</a:t>
            </a:r>
          </a:p>
          <a:p>
            <a:pPr algn="just"/>
            <a:r>
              <a:rPr lang="cs-CZ" sz="1600" b="1" cap="small" dirty="0">
                <a:solidFill>
                  <a:srgbClr val="000000"/>
                </a:solidFill>
              </a:rPr>
              <a:t>Intel Atom</a:t>
            </a:r>
          </a:p>
          <a:p>
            <a:pPr algn="just"/>
            <a:r>
              <a:rPr lang="cs-CZ" sz="1600" dirty="0">
                <a:solidFill>
                  <a:srgbClr val="000000"/>
                </a:solidFill>
              </a:rPr>
              <a:t>Procesory byly </a:t>
            </a:r>
            <a:r>
              <a:rPr lang="cs-CZ" sz="1600" b="1" dirty="0">
                <a:solidFill>
                  <a:srgbClr val="000000"/>
                </a:solidFill>
              </a:rPr>
              <a:t>v minulosti levné, nízkoenergetické procesory pro mobilní zařízení s malými nároky na výkon.</a:t>
            </a:r>
            <a:r>
              <a:rPr lang="cs-CZ" sz="1600" dirty="0">
                <a:solidFill>
                  <a:srgbClr val="000000"/>
                </a:solidFill>
              </a:rPr>
              <a:t> </a:t>
            </a:r>
            <a:r>
              <a:rPr lang="cs-CZ" sz="1600" b="1" dirty="0">
                <a:solidFill>
                  <a:srgbClr val="000000"/>
                </a:solidFill>
              </a:rPr>
              <a:t>V současnosti </a:t>
            </a:r>
            <a:r>
              <a:rPr lang="cs-CZ" sz="1600" dirty="0">
                <a:solidFill>
                  <a:srgbClr val="000000"/>
                </a:solidFill>
              </a:rPr>
              <a:t>na trhu → </a:t>
            </a:r>
            <a:r>
              <a:rPr lang="cs-CZ" sz="1600" b="1" dirty="0">
                <a:solidFill>
                  <a:srgbClr val="000000"/>
                </a:solidFill>
              </a:rPr>
              <a:t>řada C3000</a:t>
            </a:r>
            <a:r>
              <a:rPr lang="cs-CZ" sz="1600" dirty="0">
                <a:solidFill>
                  <a:srgbClr val="000000"/>
                </a:solidFill>
              </a:rPr>
              <a:t> tvořena 20 typy, určenými </a:t>
            </a:r>
            <a:r>
              <a:rPr lang="cs-CZ" sz="1600" b="1" dirty="0">
                <a:solidFill>
                  <a:srgbClr val="000000"/>
                </a:solidFill>
              </a:rPr>
              <a:t>pro </a:t>
            </a:r>
            <a:r>
              <a:rPr lang="cs-CZ" sz="1600" b="1" dirty="0" err="1">
                <a:solidFill>
                  <a:srgbClr val="000000"/>
                </a:solidFill>
              </a:rPr>
              <a:t>IoE</a:t>
            </a:r>
            <a:r>
              <a:rPr lang="cs-CZ" sz="1600" b="1" dirty="0">
                <a:solidFill>
                  <a:srgbClr val="000000"/>
                </a:solidFill>
              </a:rPr>
              <a:t>, pro síťová úložiště a sítě obecně a pro servery a cloudová úložiště</a:t>
            </a:r>
            <a:r>
              <a:rPr lang="cs-CZ" sz="1600" dirty="0">
                <a:solidFill>
                  <a:srgbClr val="000000"/>
                </a:solidFill>
              </a:rPr>
              <a:t>, obdobně jako nové modely ARM. Nové řady Atomů vznikly jako konkurenční produkty k procesorům ARM ve výpočetně náročnějším prostředí s nízkými nároky na spotřebu. </a:t>
            </a:r>
          </a:p>
          <a:p>
            <a:pPr algn="just"/>
            <a:endParaRPr lang="cs-CZ" sz="1400" dirty="0">
              <a:solidFill>
                <a:srgbClr val="000000"/>
              </a:solidFill>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a:picLocks noChangeAspect="1"/>
          </p:cNvPicPr>
          <p:nvPr/>
        </p:nvPicPr>
        <p:blipFill>
          <a:blip r:embed="rId2"/>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29798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683568" y="411510"/>
            <a:ext cx="691276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1.2. Vývoj a inovace zařízení založených na existujících technologiích</a:t>
            </a:r>
          </a:p>
        </p:txBody>
      </p:sp>
      <p:sp>
        <p:nvSpPr>
          <p:cNvPr id="3" name="Obdélník 2"/>
          <p:cNvSpPr/>
          <p:nvPr/>
        </p:nvSpPr>
        <p:spPr>
          <a:xfrm>
            <a:off x="2704" y="1353885"/>
            <a:ext cx="8820472" cy="3539430"/>
          </a:xfrm>
          <a:prstGeom prst="rect">
            <a:avLst/>
          </a:prstGeom>
        </p:spPr>
        <p:txBody>
          <a:bodyPr wrap="square">
            <a:spAutoFit/>
          </a:bodyPr>
          <a:lstStyle/>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Aplikace a hardware na CES 2016 lze vývoj a inovaci nových zařízení, vycházejících z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existujících technologií vztáhnout k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posunout do roviny, kdy existuje teoretická možnost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udělat chytré zařízení z čehokoli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 CES bylo předváděno například chytré zrcadlo, které zobrazí zprávy, počasí či maily nebo chytré lžičky, počítající kalorie.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posouvá k praktické platformě chytrých domovů a měst</a:t>
            </a:r>
            <a:r>
              <a:rPr lang="cs-C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cs-CZ" sz="1600" b="1" cap="small" dirty="0">
                <a:solidFill>
                  <a:srgbClr val="000000"/>
                </a:solidFill>
              </a:rPr>
              <a:t>Inteligentní digitální sítě </a:t>
            </a:r>
          </a:p>
          <a:p>
            <a:pPr algn="just"/>
            <a:r>
              <a:rPr lang="cs-CZ" sz="1600" dirty="0">
                <a:solidFill>
                  <a:srgbClr val="000000"/>
                </a:solidFill>
              </a:rPr>
              <a:t>Vývoj </a:t>
            </a:r>
            <a:r>
              <a:rPr lang="cs-CZ" sz="1600" dirty="0" err="1">
                <a:solidFill>
                  <a:srgbClr val="000000"/>
                </a:solidFill>
              </a:rPr>
              <a:t>IoT</a:t>
            </a:r>
            <a:r>
              <a:rPr lang="cs-CZ" sz="1600" dirty="0">
                <a:solidFill>
                  <a:srgbClr val="000000"/>
                </a:solidFill>
              </a:rPr>
              <a:t> a </a:t>
            </a:r>
            <a:r>
              <a:rPr lang="cs-CZ" sz="1600" dirty="0" err="1">
                <a:solidFill>
                  <a:srgbClr val="000000"/>
                </a:solidFill>
              </a:rPr>
              <a:t>IoE</a:t>
            </a:r>
            <a:r>
              <a:rPr lang="cs-CZ" sz="1600" dirty="0">
                <a:solidFill>
                  <a:srgbClr val="000000"/>
                </a:solidFill>
              </a:rPr>
              <a:t> (Gartner</a:t>
            </a:r>
            <a:r>
              <a:rPr lang="cs-CZ" sz="1600" baseline="30000" dirty="0">
                <a:solidFill>
                  <a:srgbClr val="000000"/>
                </a:solidFill>
              </a:rPr>
              <a:t>3</a:t>
            </a:r>
            <a:r>
              <a:rPr lang="cs-CZ" sz="1600" dirty="0">
                <a:solidFill>
                  <a:srgbClr val="000000"/>
                </a:solidFill>
              </a:rPr>
              <a:t>), má </a:t>
            </a:r>
            <a:r>
              <a:rPr lang="cs-CZ" sz="1600" b="1" dirty="0">
                <a:solidFill>
                  <a:srgbClr val="000000"/>
                </a:solidFill>
              </a:rPr>
              <a:t>jednoho společného jmenovatele</a:t>
            </a:r>
            <a:r>
              <a:rPr lang="cs-CZ" sz="1600" dirty="0">
                <a:solidFill>
                  <a:srgbClr val="000000"/>
                </a:solidFill>
              </a:rPr>
              <a:t>, vytváření </a:t>
            </a:r>
            <a:r>
              <a:rPr lang="cs-CZ" sz="1600" dirty="0" err="1">
                <a:solidFill>
                  <a:srgbClr val="000000"/>
                </a:solidFill>
              </a:rPr>
              <a:t>tvz</a:t>
            </a:r>
            <a:r>
              <a:rPr lang="cs-CZ" sz="1600" dirty="0">
                <a:solidFill>
                  <a:srgbClr val="000000"/>
                </a:solidFill>
              </a:rPr>
              <a:t>. inteligentní digitální sítě (</a:t>
            </a:r>
            <a:r>
              <a:rPr lang="cs-CZ" sz="1600" dirty="0" err="1">
                <a:solidFill>
                  <a:srgbClr val="000000"/>
                </a:solidFill>
              </a:rPr>
              <a:t>intelligent</a:t>
            </a:r>
            <a:r>
              <a:rPr lang="cs-CZ" sz="1600" dirty="0">
                <a:solidFill>
                  <a:srgbClr val="000000"/>
                </a:solidFill>
              </a:rPr>
              <a:t> </a:t>
            </a:r>
            <a:r>
              <a:rPr lang="cs-CZ" sz="1600" dirty="0" err="1">
                <a:solidFill>
                  <a:srgbClr val="000000"/>
                </a:solidFill>
              </a:rPr>
              <a:t>digital</a:t>
            </a:r>
            <a:r>
              <a:rPr lang="cs-CZ" sz="1600" dirty="0">
                <a:solidFill>
                  <a:srgbClr val="000000"/>
                </a:solidFill>
              </a:rPr>
              <a:t> </a:t>
            </a:r>
            <a:r>
              <a:rPr lang="cs-CZ" sz="1600" dirty="0" err="1">
                <a:solidFill>
                  <a:srgbClr val="000000"/>
                </a:solidFill>
              </a:rPr>
              <a:t>mesh</a:t>
            </a:r>
            <a:r>
              <a:rPr lang="cs-CZ" sz="1600" dirty="0">
                <a:solidFill>
                  <a:srgbClr val="000000"/>
                </a:solidFill>
              </a:rPr>
              <a:t>). „Jde v podstatě o podobný systém "chytrých domácnostech„ povýšený na vyšší úroveň - přístroje všeho druhu budou jsou propojeny v obřích síťových systémech, v nichž spolu budou samostatně komunikovat a vzájemně se řídit. To samozřejmě klade </a:t>
            </a:r>
            <a:r>
              <a:rPr lang="cs-CZ" sz="1600" b="1" dirty="0">
                <a:solidFill>
                  <a:srgbClr val="000000"/>
                </a:solidFill>
              </a:rPr>
              <a:t>velké nároky jak na umělou inteligenci a prostupnost sítí, t</a:t>
            </a:r>
            <a:r>
              <a:rPr lang="cs-CZ" sz="1600" dirty="0">
                <a:solidFill>
                  <a:srgbClr val="000000"/>
                </a:solidFill>
              </a:rPr>
              <a:t>ak třeba na platební či komunikační systémy. A v neposlední řadě též na zabezpečení“</a:t>
            </a:r>
            <a:r>
              <a:rPr lang="cs-CZ" sz="1600" baseline="30000" dirty="0">
                <a:solidFill>
                  <a:srgbClr val="000000"/>
                </a:solidFill>
              </a:rPr>
              <a:t>4</a:t>
            </a:r>
            <a:r>
              <a:rPr lang="cs-CZ" sz="1600" dirty="0">
                <a:solidFill>
                  <a:srgbClr val="000000"/>
                </a:solidFill>
              </a:rPr>
              <a:t>.</a:t>
            </a:r>
          </a:p>
          <a:p>
            <a:pPr algn="just"/>
            <a:endParaRPr lang="cs-C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3"/>
          <a:stretch>
            <a:fillRect/>
          </a:stretch>
        </p:blipFill>
        <p:spPr>
          <a:xfrm>
            <a:off x="7873595" y="320181"/>
            <a:ext cx="938865" cy="731583"/>
          </a:xfrm>
          <a:prstGeom prst="rect">
            <a:avLst/>
          </a:prstGeom>
        </p:spPr>
      </p:pic>
    </p:spTree>
    <p:extLst>
      <p:ext uri="{BB962C8B-B14F-4D97-AF65-F5344CB8AC3E}">
        <p14:creationId xmlns:p14="http://schemas.microsoft.com/office/powerpoint/2010/main" val="317859538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4096</TotalTime>
  <Words>6218</Words>
  <Application>Microsoft Office PowerPoint</Application>
  <PresentationFormat>Předvádění na obrazovce (16:9)</PresentationFormat>
  <Paragraphs>356</Paragraphs>
  <Slides>42</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42</vt:i4>
      </vt:variant>
    </vt:vector>
  </HeadingPairs>
  <TitlesOfParts>
    <vt:vector size="48" baseType="lpstr">
      <vt:lpstr>Arial</vt:lpstr>
      <vt:lpstr>Calibri</vt:lpstr>
      <vt:lpstr>Calibri Light</vt:lpstr>
      <vt:lpstr>Cambria Math</vt:lpstr>
      <vt:lpstr>Times New Roman</vt:lpstr>
      <vt:lpstr>SLU</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Josef Botlík</cp:lastModifiedBy>
  <cp:revision>179</cp:revision>
  <cp:lastPrinted>2018-03-27T09:30:31Z</cp:lastPrinted>
  <dcterms:created xsi:type="dcterms:W3CDTF">2016-07-06T15:42:34Z</dcterms:created>
  <dcterms:modified xsi:type="dcterms:W3CDTF">2021-12-06T04:54:11Z</dcterms:modified>
</cp:coreProperties>
</file>