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5" r:id="rId2"/>
    <p:sldId id="258" r:id="rId3"/>
    <p:sldId id="263" r:id="rId4"/>
    <p:sldId id="286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316" r:id="rId13"/>
    <p:sldId id="317" r:id="rId14"/>
    <p:sldId id="334" r:id="rId15"/>
    <p:sldId id="319" r:id="rId16"/>
    <p:sldId id="318" r:id="rId17"/>
    <p:sldId id="320" r:id="rId18"/>
    <p:sldId id="321" r:id="rId19"/>
    <p:sldId id="322" r:id="rId20"/>
    <p:sldId id="323" r:id="rId21"/>
    <p:sldId id="295" r:id="rId22"/>
    <p:sldId id="324" r:id="rId23"/>
    <p:sldId id="325" r:id="rId24"/>
    <p:sldId id="326" r:id="rId25"/>
    <p:sldId id="327" r:id="rId26"/>
    <p:sldId id="328" r:id="rId27"/>
    <p:sldId id="329" r:id="rId28"/>
    <p:sldId id="330" r:id="rId29"/>
    <p:sldId id="331" r:id="rId30"/>
    <p:sldId id="310" r:id="rId31"/>
    <p:sldId id="315" r:id="rId32"/>
    <p:sldId id="333" r:id="rId33"/>
    <p:sldId id="287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8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567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4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5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6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8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10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437" y="5253203"/>
            <a:ext cx="1248139" cy="97354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27382" y="3154411"/>
            <a:ext cx="8939369" cy="3072341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KVANTITATIVNÍ METODY V EKONOMICKÉ PRAXI</a:t>
            </a:r>
          </a:p>
          <a:p>
            <a:pPr algn="ctr"/>
            <a:endParaRPr lang="cs-CZ" sz="2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Radmila Krkošková,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933451"/>
            <a:ext cx="6815667" cy="287866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719403" y="2085202"/>
          <a:ext cx="8640960" cy="580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2555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5618405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90407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Název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Rozvoj vzdělávání na Slezské univerzitě v Opavě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9040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Registrační číslo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4018" y="3769097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65" y="333771"/>
            <a:ext cx="7340600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04018" y="6076264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303383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err="1" smtClean="0"/>
              <a:t>Chi</a:t>
            </a:r>
            <a:r>
              <a:rPr lang="cs-CZ" b="1" dirty="0" smtClean="0"/>
              <a:t> – kvadrát test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860331"/>
            <a:ext cx="9169235" cy="4737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Data mohou být </a:t>
            </a:r>
            <a:r>
              <a:rPr kumimoji="0" 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nominální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(nejslabší požadavek)!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Testuje se (nulová) hypotéza 		         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H</a:t>
            </a:r>
            <a:r>
              <a:rPr kumimoji="0" lang="cs-CZ" sz="32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výběr pochází z populace s daným  rozdělením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Zadané rozdělení je obvykle: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Tx/>
              <a:buChar char="-"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diskrétní rozdělení se stejnými </a:t>
            </a:r>
            <a:r>
              <a:rPr kumimoji="0" 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pr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- </a:t>
            </a:r>
            <a:r>
              <a:rPr kumimoji="0" 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stmi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Tx/>
              <a:buChar char="-"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(tzv. </a:t>
            </a:r>
            <a:r>
              <a:rPr kumimoji="0" 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6699FF">
                    <a:lumMod val="50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test nezávislosti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Tx/>
              <a:buChar char="-"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diskrétní rozdělení s rozdílnými </a:t>
            </a:r>
            <a:r>
              <a:rPr kumimoji="0" 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pr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- </a:t>
            </a:r>
            <a:r>
              <a:rPr kumimoji="0" 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stmi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Tx/>
              <a:buChar char="-"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(tzv. </a:t>
            </a:r>
            <a:r>
              <a:rPr kumimoji="0" 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test dobré shody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07957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 – test nezávislosti - limonády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11187" y="1954923"/>
            <a:ext cx="10628721" cy="4477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Nová limonáda se prodávala za stejnou cenu jeden týden ve 3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různých typech obalu: A, B, C, počet prodaných limonád viz tabulka: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Ovlivňuje styl designu obalu počet prodaných limonád?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6699FF">
                    <a:lumMod val="50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Jinak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Závisí prodej na obalu?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158" y="2949137"/>
            <a:ext cx="3889375" cy="229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862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 – test nezávislosti - limonády</a:t>
            </a:r>
            <a:endParaRPr lang="cs-CZ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55574" y="1923393"/>
            <a:ext cx="10028039" cy="4313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Krok 1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.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Nulová hypotéza H</a:t>
            </a:r>
            <a:r>
              <a:rPr kumimoji="0" lang="cs-CZ" altLang="cs-CZ" sz="2800" b="1" i="0" u="none" strike="noStrike" kern="0" cap="none" spc="0" normalizeH="0" baseline="-2500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6699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Počet prodaných kusů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nezávisí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na typu obalu (rozdíly v prodeji u vzorku jsou pouze dílem náhody).  </a:t>
            </a: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Očekávané četnosti (</a:t>
            </a:r>
            <a:r>
              <a:rPr kumimoji="0" lang="cs-CZ" altLang="cs-CZ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Expected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</a:t>
            </a:r>
            <a:r>
              <a:rPr kumimoji="0" lang="cs-CZ" altLang="cs-CZ" sz="28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420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/</a:t>
            </a:r>
            <a:r>
              <a:rPr kumimoji="0" lang="en-US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 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140</a:t>
            </a: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Pozorované četnosti (</a:t>
            </a:r>
            <a:r>
              <a:rPr kumimoji="0" lang="cs-CZ" altLang="cs-CZ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Observed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135,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130,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155</a:t>
            </a: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Krok 2.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Testové kritérium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 </a:t>
            </a: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počet kategorií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3) 			</a:t>
            </a: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844" y="4374274"/>
            <a:ext cx="2809875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092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 – test nezávislosti - limonády</a:t>
            </a:r>
            <a:endParaRPr lang="cs-CZ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94732" y="1891861"/>
            <a:ext cx="9079433" cy="456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Krok 3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. Porovnání hodnoty vypočítaného kritéria 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				          CHIINV(0,05;2) = 6,0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sz="11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 tabulkovou 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kritickou hodnotou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rozdělení       </a:t>
            </a: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  <a:sym typeface="Symbol" pitchFamily="18" charset="2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kde </a:t>
            </a:r>
            <a:r>
              <a:rPr kumimoji="0" 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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( = 0,05) je zadaná hladina významnosti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	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6699FF">
                    <a:lumMod val="50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V každé kategorii: </a:t>
            </a:r>
            <a:r>
              <a:rPr kumimoji="0" lang="cs-CZ" sz="2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6699FF">
                    <a:lumMod val="50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O</a:t>
            </a:r>
            <a:r>
              <a:rPr kumimoji="0" lang="cs-CZ" sz="2800" b="1" i="1" u="none" strike="noStrike" kern="0" cap="none" spc="0" normalizeH="0" baseline="-25000" noProof="0" dirty="0" err="1" smtClean="0">
                <a:ln>
                  <a:noFill/>
                </a:ln>
                <a:solidFill>
                  <a:srgbClr val="6699FF">
                    <a:lumMod val="50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i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6699FF">
                    <a:lumMod val="50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alespoň 5 !</a:t>
            </a: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6699FF">
                  <a:lumMod val="50000"/>
                </a:srgb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Jestliže   	           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potom H</a:t>
            </a:r>
            <a:r>
              <a:rPr kumimoji="0" 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0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nezamítáme! (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jinak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zamítáme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)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p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-hodnota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(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signifikance)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= 0,287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&gt; 0,05 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(Nezamítáme)</a:t>
            </a: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939" y="2336253"/>
            <a:ext cx="373380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458" y="3329560"/>
            <a:ext cx="173355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758" y="4670535"/>
            <a:ext cx="41338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6738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Příklad – test nezávislosti – limonády – nové zadání – domácí úkol</a:t>
            </a:r>
            <a:endParaRPr lang="cs-CZ" b="1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39750" y="1639614"/>
            <a:ext cx="9967743" cy="4871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Nová limonáda se prodávala za stejnou cenu jeden týden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ve fakultním bufetu ve 3 různých typech obalu: A, B, C,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počet prodaných limonád viz tabulka: 		                                                 					  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NOVÉ ZADÁNÍ: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Ovlivňuje styl designu obalu počet prodaných limonád? </a:t>
            </a: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776" y="3379788"/>
            <a:ext cx="3233737" cy="190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512" y="3736976"/>
            <a:ext cx="1584325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539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495" y="0"/>
            <a:ext cx="6840537" cy="666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3"/>
          <p:cNvSpPr>
            <a:spLocks noChangeArrowheads="1"/>
          </p:cNvSpPr>
          <p:nvPr/>
        </p:nvSpPr>
        <p:spPr bwMode="auto">
          <a:xfrm>
            <a:off x="5746176" y="2256548"/>
            <a:ext cx="360363" cy="287337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1508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Příklad – test dobré shody – </a:t>
            </a:r>
            <a:br>
              <a:rPr lang="cs-CZ" b="1" dirty="0" smtClean="0"/>
            </a:br>
            <a:r>
              <a:rPr lang="cs-CZ" b="1" dirty="0" smtClean="0"/>
              <a:t>barvy automobilů</a:t>
            </a:r>
            <a:endParaRPr lang="cs-CZ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34157" y="2017986"/>
            <a:ext cx="10006207" cy="4250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Automobil Škoda - Felicia se prodává ve čtyřech</a:t>
            </a:r>
            <a:r>
              <a:rPr kumimoji="0" lang="cs-CZ" altLang="cs-CZ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barvách: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40% zákazníků požaduje zelenou barvu automobilu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25% červenou barvu,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25% modrou barvu a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10% bílou barvu.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 ověření správnosti předpokladu o struktuře poptávky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podle barev  použijte záznamy o nákupech v dané prodejně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 jistém měsíci. </a:t>
            </a:r>
          </a:p>
        </p:txBody>
      </p:sp>
    </p:spTree>
    <p:extLst>
      <p:ext uri="{BB962C8B-B14F-4D97-AF65-F5344CB8AC3E}">
        <p14:creationId xmlns:p14="http://schemas.microsoft.com/office/powerpoint/2010/main" val="40035343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Příklad – test dobré shody – </a:t>
            </a:r>
            <a:br>
              <a:rPr lang="cs-CZ" b="1" dirty="0" smtClean="0"/>
            </a:br>
            <a:r>
              <a:rPr lang="cs-CZ" b="1" dirty="0" smtClean="0"/>
              <a:t>barvy automobilů</a:t>
            </a:r>
            <a:endParaRPr lang="cs-CZ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70699" y="1970194"/>
            <a:ext cx="10130932" cy="4387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Vstupní údaje obsahuje následující tabulka: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Na hladině významnosti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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0,05 testujte hypotézu, že uvedené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pravděpodobnostní odhady odpovídají zjištěným hodnotám prodejů.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44451" y="2545689"/>
            <a:ext cx="13898563" cy="323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56837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Příklad – test dobré shody – </a:t>
            </a:r>
            <a:br>
              <a:rPr lang="cs-CZ" b="1" dirty="0" smtClean="0"/>
            </a:br>
            <a:r>
              <a:rPr lang="cs-CZ" b="1" dirty="0" smtClean="0"/>
              <a:t>barvy automobilů</a:t>
            </a:r>
            <a:endParaRPr lang="cs-CZ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17347" y="1812269"/>
            <a:ext cx="7772400" cy="450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Krok 1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.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Nulová hypotéza H</a:t>
            </a:r>
            <a:r>
              <a:rPr kumimoji="0" lang="cs-CZ" altLang="cs-CZ" sz="2800" b="1" i="0" u="none" strike="noStrike" kern="0" cap="none" spc="0" normalizeH="0" baseline="-2500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6699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Očekávané četnosti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192,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120,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120,</a:t>
            </a:r>
            <a:r>
              <a:rPr kumimoji="0" lang="en-US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4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48</a:t>
            </a: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Pozorované četnosti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201,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105,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144,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4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30</a:t>
            </a: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Krok 2.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Testové kritérium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počet kategorií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4) 			</a:t>
            </a: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649176"/>
              </p:ext>
            </p:extLst>
          </p:nvPr>
        </p:nvGraphicFramePr>
        <p:xfrm>
          <a:off x="2387656" y="2276475"/>
          <a:ext cx="569595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8" name="Rovnice" r:id="rId4" imgW="4775200" imgH="406400" progId="Equation.3">
                  <p:embed/>
                </p:oleObj>
              </mc:Choice>
              <mc:Fallback>
                <p:oleObj name="Rovnice" r:id="rId4" imgW="4775200" imgH="406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7656" y="2276475"/>
                        <a:ext cx="569595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267347"/>
              </p:ext>
            </p:extLst>
          </p:nvPr>
        </p:nvGraphicFramePr>
        <p:xfrm>
          <a:off x="6525994" y="4540031"/>
          <a:ext cx="2808287" cy="110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9" name="Rovnice" r:id="rId6" imgW="1066800" imgH="419100" progId="Equation.3">
                  <p:embed/>
                </p:oleObj>
              </mc:Choice>
              <mc:Fallback>
                <p:oleObj name="Rovnice" r:id="rId6" imgW="10668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5994" y="4540031"/>
                        <a:ext cx="2808287" cy="1103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4696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Příklad – test dobré shody – </a:t>
            </a:r>
            <a:br>
              <a:rPr lang="cs-CZ" b="1" dirty="0" smtClean="0"/>
            </a:br>
            <a:r>
              <a:rPr lang="cs-CZ" b="1" dirty="0" smtClean="0"/>
              <a:t>barvy automobilů</a:t>
            </a:r>
            <a:endParaRPr lang="cs-CZ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519786" y="2023241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Očekáv_čet_</a:t>
            </a:r>
            <a:r>
              <a:rPr kumimoji="0" lang="cs-CZ" altLang="cs-CZ" sz="2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 </a:t>
            </a:r>
            <a:r>
              <a:rPr kumimoji="0" lang="cs-CZ" altLang="cs-CZ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Pravděp_</a:t>
            </a:r>
            <a:r>
              <a:rPr kumimoji="0" lang="cs-CZ" altLang="cs-CZ" sz="2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 </a:t>
            </a:r>
            <a:r>
              <a:rPr kumimoji="0" lang="cs-CZ" altLang="cs-CZ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</a:t>
            </a:r>
            <a:r>
              <a:rPr kumimoji="0" lang="cs-CZ" altLang="cs-CZ" sz="2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celk_čet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Příklad:</a:t>
            </a:r>
            <a:r>
              <a:rPr kumimoji="0" lang="cs-CZ" altLang="cs-CZ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cs-CZ" altLang="cs-CZ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zelená, Pravděp_</a:t>
            </a:r>
            <a:r>
              <a:rPr kumimoji="0" lang="cs-CZ" altLang="cs-CZ" sz="2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 = </a:t>
            </a:r>
            <a:r>
              <a:rPr kumimoji="0" lang="cs-CZ" altLang="cs-CZ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0,40 , celk_čet = 480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800" b="0" i="0" u="none" strike="noStrike" kern="0" cap="none" spc="0" normalizeH="0" baseline="-25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 </a:t>
            </a:r>
            <a:r>
              <a:rPr kumimoji="0" lang="cs-CZ" altLang="cs-CZ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Očekáv_čet_</a:t>
            </a:r>
            <a:r>
              <a:rPr kumimoji="0" lang="cs-CZ" altLang="cs-CZ" sz="2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 </a:t>
            </a:r>
            <a:r>
              <a:rPr kumimoji="0" lang="cs-CZ" altLang="cs-CZ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0,4*480 = 192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atd.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9545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9609308" cy="4518319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9133686" cy="3933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pPr lvl="0"/>
            <a:endParaRPr lang="cs-CZ" sz="4000" b="1" cap="all" dirty="0" smtClean="0"/>
          </a:p>
          <a:p>
            <a:pPr lvl="0"/>
            <a:endParaRPr lang="cs-CZ" sz="4000" b="1" cap="all" dirty="0"/>
          </a:p>
          <a:p>
            <a:pPr lvl="0"/>
            <a:r>
              <a:rPr lang="cs-CZ" sz="5800" b="1" cap="all" dirty="0" smtClean="0"/>
              <a:t>KVANTITATIVNÍ   </a:t>
            </a:r>
            <a:r>
              <a:rPr lang="cs-CZ" sz="5800" b="1" cap="all" dirty="0" err="1" smtClean="0"/>
              <a:t>METODy</a:t>
            </a:r>
            <a:r>
              <a:rPr lang="cs-CZ" sz="5800" b="1" cap="all" dirty="0" smtClean="0"/>
              <a:t>  V 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 smtClean="0"/>
              <a:t>EKONOMICKÉ   PRAXI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 smtClean="0"/>
              <a:t>11. přednáška</a:t>
            </a:r>
            <a:endParaRPr lang="cs-CZ" sz="5800" b="1" cap="all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7959969" y="5263662"/>
            <a:ext cx="4003059" cy="89095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 </a:t>
            </a:r>
            <a:endParaRPr lang="en-GB" altLang="cs-CZ" sz="20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Příklad – test dobré shody – </a:t>
            </a:r>
            <a:br>
              <a:rPr lang="cs-CZ" b="1" dirty="0" smtClean="0"/>
            </a:br>
            <a:r>
              <a:rPr lang="cs-CZ" b="1" dirty="0" smtClean="0"/>
              <a:t>barvy automobilů</a:t>
            </a:r>
            <a:endParaRPr lang="cs-CZ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62846" y="1781505"/>
            <a:ext cx="9868063" cy="4556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Krok 3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. Porovnání hodnoty vypočítaného kritéria 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 tabulkovou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kritickou hodnotou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rozdělení       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  <a:sym typeface="Symbol" pitchFamily="18" charset="2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V každé kategorii: </a:t>
            </a:r>
            <a:r>
              <a:rPr kumimoji="0" lang="cs-CZ" altLang="cs-CZ" sz="2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O</a:t>
            </a:r>
            <a:r>
              <a:rPr kumimoji="0" lang="cs-CZ" altLang="cs-CZ" sz="2800" b="1" i="1" u="none" strike="noStrike" kern="0" cap="none" spc="0" normalizeH="0" baseline="-25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i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je alespoň 5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( 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&gt;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30)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Plat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í   	           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proto H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0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zamítáme! 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Alternativně: 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  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Sig =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CHIDIST(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13,85; 3) = 0,003  &lt; 0,05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593" y="2209637"/>
            <a:ext cx="403860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4886" y="3028787"/>
            <a:ext cx="20955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7346152"/>
              </p:ext>
            </p:extLst>
          </p:nvPr>
        </p:nvGraphicFramePr>
        <p:xfrm>
          <a:off x="1990067" y="4213225"/>
          <a:ext cx="7813620" cy="691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Rovnice" r:id="rId6" imgW="2870200" imgH="254000" progId="Equation.3">
                  <p:embed/>
                </p:oleObj>
              </mc:Choice>
              <mc:Fallback>
                <p:oleObj name="Rovnice" r:id="rId6" imgW="2870200" imgH="254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0067" y="4213225"/>
                        <a:ext cx="7813620" cy="6916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73910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Testování nezávislosti kvalitativních znaků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269781" y="1502433"/>
            <a:ext cx="8835916" cy="511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 jednom vzorku (výběru) můžeme současně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sledovat dva nebo i více (kvalitativních) znaků 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Při kontrole jakosti výrobku sledujeme</a:t>
            </a:r>
            <a:r>
              <a:rPr kumimoji="0" lang="cs-CZ" altLang="cs-CZ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přítomnost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nebo nepřítomnost vady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(znak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), nebo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přítomnost nebo nepřítomnost vady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(znak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).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i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B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nabývají pouze dvě alternativní hodnoty –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kategorie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Ano, Ne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(Přítomnost, Nepřítomnost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apod.).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18338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Testování nezávislosti kvalitativních znaků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88276" y="1760813"/>
            <a:ext cx="9884979" cy="4371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Uvažujte soubor se dvěma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kvalitativními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znaky </a:t>
            </a:r>
            <a:r>
              <a:rPr kumimoji="0" lang="cs-CZ" altLang="cs-CZ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Znak </a:t>
            </a:r>
            <a:r>
              <a:rPr kumimoji="0" lang="cs-CZ" altLang="cs-CZ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má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možných kategorií hodnot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označených: 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znak </a:t>
            </a:r>
            <a:r>
              <a:rPr kumimoji="0" lang="cs-CZ" altLang="cs-CZ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má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možných kategorií hodnot:  </a:t>
            </a:r>
            <a:endParaRPr kumimoji="0" lang="cs-CZ" altLang="cs-CZ" sz="32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Výsledek celého složeného experimentu lze shrnout do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kontingenční tabulky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543" y="2760336"/>
            <a:ext cx="2046288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8410" y="3288973"/>
            <a:ext cx="2017712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53975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Testování nezávislosti kvalitativních znaků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7" name="Group 3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6531466"/>
              </p:ext>
            </p:extLst>
          </p:nvPr>
        </p:nvGraphicFramePr>
        <p:xfrm>
          <a:off x="1497724" y="1639613"/>
          <a:ext cx="8008882" cy="4682359"/>
        </p:xfrm>
        <a:graphic>
          <a:graphicData uri="http://schemas.openxmlformats.org/drawingml/2006/table">
            <a:tbl>
              <a:tblPr/>
              <a:tblGrid>
                <a:gridCol w="1721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6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94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09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15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30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261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481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Kategorie</a:t>
                      </a:r>
                      <a:r>
                        <a:rPr kumimoji="1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endParaRPr kumimoji="1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znaku</a:t>
                      </a:r>
                      <a:r>
                        <a:rPr kumimoji="1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1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A / B</a:t>
                      </a:r>
                      <a:endParaRPr kumimoji="1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1" lang="en-US" sz="24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1" lang="en-US" sz="2400" b="1" i="1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1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1" lang="en-US" sz="24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.................    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1" lang="en-US" sz="24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Součet</a:t>
                      </a:r>
                      <a:endParaRPr kumimoji="1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19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1" 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..................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1" lang="en-US" sz="2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34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1" 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..................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1" lang="en-US" sz="2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1" lang="en-US" sz="2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4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1" 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..................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1" lang="en-US" sz="2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19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..................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................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6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1" lang="en-US" sz="24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..................    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rs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02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Součet</a:t>
                      </a:r>
                      <a:endParaRPr kumimoji="1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.1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.3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.................. 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.s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1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84542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4000" b="1" dirty="0" smtClean="0"/>
              <a:t>Testování nezávislosti kvalitativních znaků</a:t>
            </a:r>
            <a:br>
              <a:rPr lang="cs-CZ" sz="4000" b="1" dirty="0" smtClean="0"/>
            </a:br>
            <a:r>
              <a:rPr lang="cs-CZ" sz="4000" b="1" dirty="0" smtClean="0"/>
              <a:t>Čtyřpolní kontingenční tabulka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7" name="Group 1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488153"/>
              </p:ext>
            </p:extLst>
          </p:nvPr>
        </p:nvGraphicFramePr>
        <p:xfrm>
          <a:off x="1042988" y="1891862"/>
          <a:ext cx="8589743" cy="3697727"/>
        </p:xfrm>
        <a:graphic>
          <a:graphicData uri="http://schemas.openxmlformats.org/drawingml/2006/table">
            <a:tbl>
              <a:tblPr/>
              <a:tblGrid>
                <a:gridCol w="3220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5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47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92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768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Vzhled</a:t>
                      </a:r>
                      <a:r>
                        <a:rPr kumimoji="1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</a:t>
                      </a:r>
                      <a:r>
                        <a:rPr kumimoji="1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/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         </a:t>
                      </a:r>
                      <a:r>
                        <a:rPr kumimoji="1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Hmotnost</a:t>
                      </a:r>
                      <a:r>
                        <a:rPr kumimoji="1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výrobků</a:t>
                      </a: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</a:t>
                      </a:r>
                      <a:r>
                        <a:rPr kumimoji="1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yhovující</a:t>
                      </a:r>
                      <a:endParaRPr kumimoji="1" 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hmotnost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Nevyhovující</a:t>
                      </a:r>
                      <a:r>
                        <a:rPr kumimoji="1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hmotnost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Součet</a:t>
                      </a:r>
                      <a:r>
                        <a:rPr kumimoji="1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Marg.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četnost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4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</a:t>
                      </a:r>
                      <a:r>
                        <a:rPr kumimoji="1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yhovující</a:t>
                      </a:r>
                      <a:r>
                        <a:rPr kumimoji="1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vzhled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239</a:t>
                      </a: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60</a:t>
                      </a: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299</a:t>
                      </a: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50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Nevyhovující</a:t>
                      </a:r>
                      <a:r>
                        <a:rPr kumimoji="1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vzhled</a:t>
                      </a: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</a:t>
                      </a: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25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Součet</a:t>
                      </a:r>
                      <a:r>
                        <a:rPr kumimoji="1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-</a:t>
                      </a:r>
                      <a:r>
                        <a:rPr kumimoji="1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1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Marg.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četnost</a:t>
                      </a:r>
                      <a:endParaRPr kumimoji="1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253</a:t>
                      </a: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67</a:t>
                      </a: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320</a:t>
                      </a:r>
                      <a:endParaRPr kumimoji="1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20354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Testování nezávislosti kvalitativních znaků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55650" y="1628775"/>
            <a:ext cx="8137525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Krok 1.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Nulová hypotéza H</a:t>
            </a:r>
            <a:r>
              <a:rPr kumimoji="0" lang="cs-CZ" altLang="cs-CZ" sz="2400" b="1" i="0" u="none" strike="noStrike" kern="0" cap="none" spc="0" normalizeH="0" baseline="-2500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6699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Vzhled výrobku nezávisí na hmotnosti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(rozdíly u vzorku jsou pouze dílem náhody).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Očekávané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6699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četnosti: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6699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11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253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*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299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/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320</a:t>
            </a:r>
            <a:r>
              <a:rPr kumimoji="0" lang="en-US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236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,4 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	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21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253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*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21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/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320  </a:t>
            </a:r>
            <a:r>
              <a:rPr kumimoji="0" lang="en-US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  16,6</a:t>
            </a: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	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67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*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299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/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320  </a:t>
            </a:r>
            <a:r>
              <a:rPr kumimoji="0" lang="en-US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  62,6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	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		E</a:t>
            </a:r>
            <a:r>
              <a:rPr kumimoji="0" lang="cs-CZ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67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*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21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/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320</a:t>
            </a:r>
            <a:r>
              <a:rPr kumimoji="0" lang="en-US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    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4,4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Pozorované četnosti: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11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239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14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21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60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7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Krok 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. 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Testové kritérium X</a:t>
            </a:r>
            <a:r>
              <a:rPr kumimoji="0" lang="cs-CZ" altLang="cs-CZ" sz="2400" b="1" i="0" u="none" strike="noStrike" kern="0" cap="none" spc="0" normalizeH="0" baseline="3000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en-US" altLang="cs-CZ" sz="24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df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r-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1)(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-1) počet stupňů volnosti (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(2-1)(2-1)=1)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449" y="4986501"/>
            <a:ext cx="3800475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85538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Testování nezávislosti kvalitativních znaků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989082" y="2601310"/>
            <a:ext cx="8075613" cy="3825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Očekáv_č_</a:t>
            </a:r>
            <a:r>
              <a:rPr kumimoji="0" lang="cs-CZ" altLang="cs-CZ" sz="28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i,j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Marg_č_</a:t>
            </a:r>
            <a:r>
              <a:rPr kumimoji="0" lang="cs-CZ" altLang="cs-CZ" sz="28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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Marg_č_</a:t>
            </a:r>
            <a:r>
              <a:rPr kumimoji="0" lang="cs-CZ" altLang="cs-CZ" sz="28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/ 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celk_č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1: Hmotnost-Nevyhovující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2 : Vzhled-Vyhovující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celk_č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320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12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Očekáv_č_1,2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299*67/320 = 62,6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atd.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5881517"/>
              </p:ext>
            </p:extLst>
          </p:nvPr>
        </p:nvGraphicFramePr>
        <p:xfrm>
          <a:off x="2519772" y="1402080"/>
          <a:ext cx="5916613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Rovnice" r:id="rId4" imgW="2247900" imgH="355600" progId="Equation.3">
                  <p:embed/>
                </p:oleObj>
              </mc:Choice>
              <mc:Fallback>
                <p:oleObj name="Rovnice" r:id="rId4" imgW="2247900" imgH="355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9772" y="1402080"/>
                        <a:ext cx="5916613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92992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Testování nezávislosti kvalitativních znaků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94377" y="1569654"/>
            <a:ext cx="8843306" cy="475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Krok 3.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Porovnání hodnoty vypočítaného kritéria s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tabulkovou kritickou hodnotou rozdělení,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kde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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= 0,10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je zadaná hladina významnosti.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  <a:sym typeface="Symbol" pitchFamily="18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V každé kategorii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má být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alespoň 5 hodnot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! 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Jestliže      		        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potom H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0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nezamítáme!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Alternativně: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Pro hodnotu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X</a:t>
            </a:r>
            <a:r>
              <a:rPr kumimoji="0" lang="cs-CZ" altLang="cs-CZ" sz="28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2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zjistíme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p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-hodnotu (tj. signifikanci - 		          - má být menší než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0,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1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)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  <a:sym typeface="Symbol" pitchFamily="18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	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p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= CHIDIST(2,1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;1)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= 0,147  - tedy H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0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nezamítáme!</a:t>
            </a: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2415515"/>
              </p:ext>
            </p:extLst>
          </p:nvPr>
        </p:nvGraphicFramePr>
        <p:xfrm>
          <a:off x="2660322" y="4084091"/>
          <a:ext cx="2897188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Rovnice" r:id="rId4" imgW="1422400" imgH="254000" progId="Equation.3">
                  <p:embed/>
                </p:oleObj>
              </mc:Choice>
              <mc:Fallback>
                <p:oleObj name="Rovnice" r:id="rId4" imgW="1422400" imgH="254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0322" y="4084091"/>
                        <a:ext cx="2897188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04938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4000" b="1" dirty="0"/>
              <a:t>Čtyřpolní tabulka</a:t>
            </a:r>
            <a:r>
              <a:rPr lang="cs-CZ" sz="4000" dirty="0"/>
              <a:t> – kontingenční tabulka 2 x 2:</a:t>
            </a:r>
            <a:endParaRPr lang="cs-CZ" sz="4000" b="1" dirty="0"/>
          </a:p>
        </p:txBody>
      </p:sp>
      <p:graphicFrame>
        <p:nvGraphicFramePr>
          <p:cNvPr id="7" name="Group 1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592977"/>
              </p:ext>
            </p:extLst>
          </p:nvPr>
        </p:nvGraphicFramePr>
        <p:xfrm>
          <a:off x="3002455" y="1655464"/>
          <a:ext cx="5040313" cy="2383136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4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8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0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Znak2</a:t>
                      </a:r>
                    </a:p>
                  </a:txBody>
                  <a:tcPr marT="45680" marB="4568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Součet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80" marB="456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3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Znak1</a:t>
                      </a:r>
                    </a:p>
                  </a:txBody>
                  <a:tcPr marT="45680" marB="4568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  <a:r>
                        <a:rPr kumimoji="1" lang="cs-CZ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680" marB="4568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  <a:r>
                        <a:rPr kumimoji="1" lang="en-US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1" lang="cs-CZ" sz="2800" b="1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3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  <a:r>
                        <a:rPr kumimoji="1" lang="cs-CZ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680" marB="4568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A+B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0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  <a:r>
                        <a:rPr kumimoji="1" lang="en-US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680" marB="4568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C+D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0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Součet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80" marB="4568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A+C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B+D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1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41867" y="1981200"/>
            <a:ext cx="910617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Kritérium: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Jestliže </a:t>
            </a:r>
            <a:r>
              <a:rPr kumimoji="0" lang="cs-CZ" altLang="cs-CZ" sz="24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                  ,  </a:t>
            </a:r>
            <a:r>
              <a:rPr kumimoji="0" lang="en-US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</a:t>
            </a:r>
            <a:r>
              <a:rPr kumimoji="0" lang="cs-CZ" altLang="cs-CZ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ak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H</a:t>
            </a:r>
            <a:r>
              <a:rPr kumimoji="0" lang="cs-CZ" altLang="cs-CZ" sz="2400" b="1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zamítáme, jinak ji </a:t>
            </a:r>
            <a:r>
              <a:rPr kumimoji="0" lang="en-US" altLang="cs-CZ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nez</a:t>
            </a:r>
            <a:r>
              <a:rPr kumimoji="0" lang="cs-CZ" altLang="cs-CZ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ámítáme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!</a:t>
            </a:r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5936552"/>
              </p:ext>
            </p:extLst>
          </p:nvPr>
        </p:nvGraphicFramePr>
        <p:xfrm>
          <a:off x="2652042" y="4353911"/>
          <a:ext cx="4271963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Rovnice" r:id="rId4" imgW="2247900" imgH="444500" progId="Equation.3">
                  <p:embed/>
                </p:oleObj>
              </mc:Choice>
              <mc:Fallback>
                <p:oleObj name="Rovnice" r:id="rId4" imgW="2247900" imgH="4445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2042" y="4353911"/>
                        <a:ext cx="4271963" cy="84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3923945"/>
              </p:ext>
            </p:extLst>
          </p:nvPr>
        </p:nvGraphicFramePr>
        <p:xfrm>
          <a:off x="2067637" y="5605298"/>
          <a:ext cx="1812925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3" name="Rovnice" r:id="rId6" imgW="723586" imgH="241195" progId="Equation.3">
                  <p:embed/>
                </p:oleObj>
              </mc:Choice>
              <mc:Fallback>
                <p:oleObj name="Rovnice" r:id="rId6" imgW="723586" imgH="241195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7637" y="5605298"/>
                        <a:ext cx="1812925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34212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Příklad: VZHLED  X  HMOTNOST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397876" y="1923393"/>
            <a:ext cx="7772400" cy="308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A = 239, B =  60, C =  14, D =    7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                                                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					= 2,1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803623"/>
              </p:ext>
            </p:extLst>
          </p:nvPr>
        </p:nvGraphicFramePr>
        <p:xfrm>
          <a:off x="3579210" y="2849699"/>
          <a:ext cx="2716213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Rovnice" r:id="rId4" imgW="1117115" imgH="253890" progId="Equation.3">
                  <p:embed/>
                </p:oleObj>
              </mc:Choice>
              <mc:Fallback>
                <p:oleObj name="Rovnice" r:id="rId4" imgW="1117115" imgH="25389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9210" y="2849699"/>
                        <a:ext cx="2716213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15555"/>
              </p:ext>
            </p:extLst>
          </p:nvPr>
        </p:nvGraphicFramePr>
        <p:xfrm>
          <a:off x="1600200" y="4301359"/>
          <a:ext cx="4271963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Rovnice" r:id="rId6" imgW="2247900" imgH="444500" progId="Equation.3">
                  <p:embed/>
                </p:oleObj>
              </mc:Choice>
              <mc:Fallback>
                <p:oleObj name="Rovnice" r:id="rId6" imgW="2247900" imgH="4445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301359"/>
                        <a:ext cx="4271963" cy="84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9561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sz="4000" b="1" dirty="0" smtClean="0"/>
              <a:t>Kvantitativní metody v ekonomické praxi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1966671"/>
            <a:ext cx="4806091" cy="28397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>
                <a:solidFill>
                  <a:srgbClr val="002060"/>
                </a:solidFill>
              </a:rPr>
              <a:t>Témata přednášky: 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>
                <a:solidFill>
                  <a:srgbClr val="002060"/>
                </a:solidFill>
              </a:rPr>
              <a:t>t</a:t>
            </a:r>
            <a:r>
              <a:rPr lang="cs-CZ" sz="2800" b="1" i="1" dirty="0" smtClean="0">
                <a:solidFill>
                  <a:srgbClr val="002060"/>
                </a:solidFill>
              </a:rPr>
              <a:t>estování hypotéz, </a:t>
            </a:r>
            <a:endParaRPr lang="cs-CZ" sz="2800" b="1" i="1" dirty="0">
              <a:solidFill>
                <a:srgbClr val="002060"/>
              </a:solidFill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>
                <a:solidFill>
                  <a:srgbClr val="002060"/>
                </a:solidFill>
              </a:rPr>
              <a:t>b) </a:t>
            </a:r>
            <a:r>
              <a:rPr lang="cs-CZ" sz="2800" b="1" i="1" dirty="0" err="1">
                <a:solidFill>
                  <a:srgbClr val="002060"/>
                </a:solidFill>
              </a:rPr>
              <a:t>n</a:t>
            </a:r>
            <a:r>
              <a:rPr lang="cs-CZ" sz="2800" b="1" i="1" dirty="0" err="1" smtClean="0">
                <a:solidFill>
                  <a:srgbClr val="002060"/>
                </a:solidFill>
              </a:rPr>
              <a:t>eparametrické</a:t>
            </a:r>
            <a:r>
              <a:rPr lang="cs-CZ" sz="2800" b="1" i="1" dirty="0" smtClean="0">
                <a:solidFill>
                  <a:srgbClr val="002060"/>
                </a:solidFill>
              </a:rPr>
              <a:t> testy hypotéz,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 smtClean="0">
                <a:solidFill>
                  <a:srgbClr val="002060"/>
                </a:solidFill>
              </a:rPr>
              <a:t>c) </a:t>
            </a:r>
            <a:r>
              <a:rPr lang="cs-CZ" sz="2800" b="1" i="1" dirty="0">
                <a:solidFill>
                  <a:srgbClr val="002060"/>
                </a:solidFill>
              </a:rPr>
              <a:t>m</a:t>
            </a:r>
            <a:r>
              <a:rPr lang="cs-CZ" sz="2800" b="1" i="1" dirty="0" smtClean="0">
                <a:solidFill>
                  <a:srgbClr val="002060"/>
                </a:solidFill>
              </a:rPr>
              <a:t>ediánový test,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 smtClean="0">
                <a:solidFill>
                  <a:srgbClr val="002060"/>
                </a:solidFill>
              </a:rPr>
              <a:t>d) </a:t>
            </a:r>
            <a:r>
              <a:rPr lang="cs-CZ" sz="2800" b="1" i="1" dirty="0" err="1" smtClean="0">
                <a:solidFill>
                  <a:srgbClr val="002060"/>
                </a:solidFill>
              </a:rPr>
              <a:t>Chi</a:t>
            </a:r>
            <a:r>
              <a:rPr lang="cs-CZ" sz="2800" b="1" i="1" dirty="0" smtClean="0">
                <a:solidFill>
                  <a:srgbClr val="002060"/>
                </a:solidFill>
              </a:rPr>
              <a:t>-kvadrát test. </a:t>
            </a:r>
            <a:endParaRPr lang="en-GB" sz="2800" dirty="0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Struktura přednášky</a:t>
            </a:r>
            <a:endParaRPr lang="cs-CZ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Vliv kouření na úmrtnost v Karviné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2" y="1981200"/>
            <a:ext cx="9626435" cy="4388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Kontingenční tabulka pro 2917 zemřelých v Karviné 		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Kouření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versus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Počet zemřelých na rakovinu plic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Analyzujte, zda kouření respondentů ovlivnilo úmrtnost na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rakovinu plic 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RP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).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Použijte 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Chi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-kvadrát test.</a:t>
            </a: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3429000"/>
            <a:ext cx="6916738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44074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Vliv kouření na úmrtnost v Karviné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3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613" y="2076039"/>
            <a:ext cx="7866994" cy="3934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44884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920" y="276748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>
                <a:solidFill>
                  <a:prstClr val="black"/>
                </a:solidFill>
              </a:rPr>
              <a:t>Vliv kouření na úmrtnost v Karviné</a:t>
            </a:r>
            <a:endParaRPr lang="cs-CZ" b="1" dirty="0"/>
          </a:p>
        </p:txBody>
      </p:sp>
      <p:sp>
        <p:nvSpPr>
          <p:cNvPr id="8" name="Obdélník 7"/>
          <p:cNvSpPr/>
          <p:nvPr/>
        </p:nvSpPr>
        <p:spPr>
          <a:xfrm>
            <a:off x="1135117" y="2214248"/>
            <a:ext cx="892328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</a:pPr>
            <a:r>
              <a:rPr lang="cs-CZ" altLang="cs-CZ" sz="3200" kern="0" dirty="0">
                <a:solidFill>
                  <a:srgbClr val="000000"/>
                </a:solidFill>
                <a:latin typeface="Times New Roman"/>
              </a:rPr>
              <a:t>Nulovou hypotézu </a:t>
            </a:r>
            <a:r>
              <a:rPr lang="cs-CZ" altLang="cs-CZ" sz="3200" kern="0" dirty="0">
                <a:solidFill>
                  <a:srgbClr val="CC0000"/>
                </a:solidFill>
                <a:latin typeface="Times New Roman"/>
              </a:rPr>
              <a:t>o nezávislosti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altLang="cs-CZ" sz="3200" kern="0" dirty="0" smtClean="0">
                <a:solidFill>
                  <a:srgbClr val="000000"/>
                </a:solidFill>
                <a:latin typeface="Times New Roman"/>
              </a:rPr>
              <a:t>znaků zamítáme!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</a:pPr>
            <a:r>
              <a:rPr lang="cs-CZ" altLang="cs-CZ" sz="3200" kern="0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cs-CZ" altLang="cs-CZ" sz="3200" kern="0" dirty="0">
              <a:solidFill>
                <a:srgbClr val="000000"/>
              </a:solidFill>
              <a:latin typeface="Times New Roman"/>
            </a:endParaRPr>
          </a:p>
          <a:p>
            <a:pPr marL="342900" lvl="0" indent="-342900"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</a:pPr>
            <a:r>
              <a:rPr lang="cs-CZ" altLang="cs-CZ" sz="3200" kern="0" dirty="0">
                <a:solidFill>
                  <a:srgbClr val="000000"/>
                </a:solidFill>
                <a:latin typeface="Times New Roman"/>
              </a:rPr>
              <a:t>(Úmrtnost na rakovinu plic závisí na kouření respondentů)</a:t>
            </a:r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3152212"/>
              </p:ext>
            </p:extLst>
          </p:nvPr>
        </p:nvGraphicFramePr>
        <p:xfrm>
          <a:off x="1135117" y="4627453"/>
          <a:ext cx="5423337" cy="11712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Rovnice" r:id="rId4" imgW="2247900" imgH="444500" progId="Equation.3">
                  <p:embed/>
                </p:oleObj>
              </mc:Choice>
              <mc:Fallback>
                <p:oleObj name="Rovnice" r:id="rId4" imgW="2247900" imgH="444500" progId="Equation.3">
                  <p:embed/>
                  <p:pic>
                    <p:nvPicPr>
                      <p:cNvPr id="0" name="Object 3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5117" y="4627453"/>
                        <a:ext cx="5423337" cy="11712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344"/>
          <p:cNvSpPr txBox="1">
            <a:spLocks noChangeArrowheads="1"/>
          </p:cNvSpPr>
          <p:nvPr/>
        </p:nvSpPr>
        <p:spPr bwMode="auto">
          <a:xfrm>
            <a:off x="6490604" y="4857862"/>
            <a:ext cx="218043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= 11,54</a:t>
            </a:r>
          </a:p>
        </p:txBody>
      </p:sp>
    </p:spTree>
    <p:extLst>
      <p:ext uri="{BB962C8B-B14F-4D97-AF65-F5344CB8AC3E}">
        <p14:creationId xmlns:p14="http://schemas.microsoft.com/office/powerpoint/2010/main" val="17080986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 smtClean="0"/>
              <a:t>Děkuji Vám za pozornost !!!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Co přináší </a:t>
            </a:r>
            <a:r>
              <a:rPr lang="cs-CZ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neparametrické</a:t>
            </a:r>
            <a:r>
              <a:rPr lang="cs-CZ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testování </a:t>
            </a:r>
            <a:r>
              <a:rPr lang="cs-CZ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hypotéz?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50883" y="1700213"/>
            <a:ext cx="9112469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 případě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ordinálních (pořadových) nebo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nominálních dat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odpovídá na specifické otázky: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1.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Existuje významný soulad dané charakteristiky rozdělení četnosti vzorku se zadanou charakteristikou populace?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2.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Existuje významný rozdíl dané  charakteristiky mezi 2 (nebo více) vzorky?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Charakteristika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 např. medián, zadané pořadí,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typ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rozdělení </a:t>
            </a: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pr-sti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(četnosti)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aj.</a:t>
            </a:r>
          </a:p>
        </p:txBody>
      </p:sp>
    </p:spTree>
    <p:extLst>
      <p:ext uri="{BB962C8B-B14F-4D97-AF65-F5344CB8AC3E}">
        <p14:creationId xmlns:p14="http://schemas.microsoft.com/office/powerpoint/2010/main" val="122214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Neparametrické</a:t>
            </a:r>
            <a:r>
              <a:rPr lang="cs-CZ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testy hypotéz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071579" y="1981200"/>
            <a:ext cx="7772400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- Má medián populace s neznámým rozdělením stanovenou hodnotu? (</a:t>
            </a:r>
            <a:r>
              <a:rPr kumimoji="0" lang="cs-CZ" altLang="cs-CZ" sz="3200" b="1" i="0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mediánový test</a:t>
            </a:r>
            <a:r>
              <a:rPr kumimoji="0" lang="cs-CZ" altLang="cs-CZ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- Pochází výběr z populace se zadaným (známým) rozdělením pravděpodobnosti?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(</a:t>
            </a:r>
            <a:r>
              <a:rPr kumimoji="0" lang="cs-CZ" altLang="cs-CZ" sz="3200" b="1" i="0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Chi-kvadrát test</a:t>
            </a:r>
            <a:r>
              <a:rPr kumimoji="0" lang="cs-CZ" altLang="cs-CZ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</a:t>
            </a: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7861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96754" cy="104775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Mediánový test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06425" y="1702675"/>
            <a:ext cx="10208720" cy="4821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Nevíme-li, zda má populace normální rozdělení, předpokládáme, že má medián        </a:t>
            </a:r>
            <a:r>
              <a:rPr kumimoji="0" lang="cs-CZ" altLang="cs-CZ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rozsah vzorku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H</a:t>
            </a:r>
            <a:r>
              <a:rPr kumimoji="0" lang="cs-CZ" altLang="cs-CZ" sz="32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            , H</a:t>
            </a:r>
            <a:r>
              <a:rPr kumimoji="0" lang="cs-CZ" altLang="cs-CZ" sz="32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           - oboustranný test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Testové kritérium: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je počet </a:t>
            </a:r>
            <a:r>
              <a:rPr kumimoji="0" lang="cs-CZ" alt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počet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pozorování ve vzorku 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&lt; </a:t>
            </a: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Jestliže 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u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&gt; </a:t>
            </a:r>
            <a:r>
              <a:rPr kumimoji="0" lang="en-US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z</a:t>
            </a:r>
            <a:r>
              <a:rPr kumimoji="0" lang="en-US" altLang="cs-CZ" sz="32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1-</a:t>
            </a:r>
            <a:r>
              <a:rPr kumimoji="0" lang="en-US" altLang="cs-CZ" sz="32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/2  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en-US" alt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potom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H</a:t>
            </a:r>
            <a:r>
              <a:rPr kumimoji="0" lang="en-US" altLang="cs-CZ" sz="32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0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en-US" alt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zam</a:t>
            </a:r>
            <a:r>
              <a:rPr kumimoji="0" lang="cs-CZ" alt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ítáme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!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z</a:t>
            </a:r>
            <a:r>
              <a:rPr kumimoji="0" lang="en-US" altLang="cs-CZ" sz="32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1-</a:t>
            </a:r>
            <a:r>
              <a:rPr kumimoji="0" lang="en-US" altLang="cs-CZ" sz="32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/2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je kvantil </a:t>
            </a:r>
            <a:r>
              <a:rPr kumimoji="0" lang="cs-CZ" alt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norm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. normál. rozd</a:t>
            </a:r>
            <a:r>
              <a:rPr lang="cs-CZ" altLang="cs-CZ" kern="0" noProof="0" dirty="0" smtClean="0">
                <a:solidFill>
                  <a:srgbClr val="000000"/>
                </a:solidFill>
                <a:latin typeface="Times New Roman"/>
                <a:sym typeface="Symbol" pitchFamily="18" charset="2"/>
              </a:rPr>
              <a:t>ělení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(viz tabulky)</a:t>
            </a: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764" y="2044262"/>
            <a:ext cx="5715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259" y="2645651"/>
            <a:ext cx="1314450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064" y="2645651"/>
            <a:ext cx="1181100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614" y="3499286"/>
            <a:ext cx="1962150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1638" y="4743284"/>
            <a:ext cx="5334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4668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 - MZDY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87820" y="2052583"/>
            <a:ext cx="883011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Náhodně vybraný vzorek 19 pracovníků jisté (dělnické)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profese ve městě Karviná poskytl následující údaje o jejich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měsíčních mzdách (v 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tis.Kč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Na hladině významnosti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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0,05 testujte hypotézu, že</a:t>
            </a:r>
            <a:r>
              <a:rPr kumimoji="0" lang="cs-CZ" alt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průměrná (mediánová) měsíční mzda pracovníků této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profese v Karviné je 15 tis. Kč.  </a:t>
            </a:r>
          </a:p>
        </p:txBody>
      </p:sp>
      <p:pic>
        <p:nvPicPr>
          <p:cNvPr id="8" name="Picture 2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765" y="3730352"/>
            <a:ext cx="11522076" cy="166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6424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>
                <a:solidFill>
                  <a:prstClr val="black"/>
                </a:solidFill>
              </a:rPr>
              <a:t>Příklad </a:t>
            </a:r>
            <a:r>
              <a:rPr lang="cs-CZ" b="1" dirty="0" smtClean="0">
                <a:solidFill>
                  <a:prstClr val="black"/>
                </a:solidFill>
              </a:rPr>
              <a:t>– MZDY – řešení 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55650" y="1891862"/>
            <a:ext cx="10327509" cy="463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Populace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 měsíční mzdy všech pracovníků dané</a:t>
            </a:r>
            <a:r>
              <a:rPr kumimoji="0" lang="cs-CZ" altLang="cs-CZ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profese v Karviné. 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Je známo, že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mzdy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nemají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normální rozdělení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pr-sti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!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Proto namísto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střední hodnoty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je lepší charakteristikou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medián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jemu pak odpovídá </a:t>
            </a:r>
            <a:r>
              <a:rPr kumimoji="0" lang="cs-CZ" alt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neparametrický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dvoustranný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mediánový test hypotézy </a:t>
            </a:r>
            <a:r>
              <a:rPr kumimoji="0" lang="cs-CZ" altLang="cs-CZ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H</a:t>
            </a:r>
            <a:r>
              <a:rPr kumimoji="0" lang="cs-CZ" altLang="cs-CZ" sz="32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Med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= 15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proti alternativní hypotéze </a:t>
            </a:r>
            <a:r>
              <a:rPr kumimoji="0" lang="cs-CZ" altLang="cs-CZ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H</a:t>
            </a:r>
            <a:r>
              <a:rPr kumimoji="0" lang="cs-CZ" altLang="cs-CZ" sz="32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Med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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15 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644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>
                <a:solidFill>
                  <a:prstClr val="black"/>
                </a:solidFill>
              </a:rPr>
              <a:t>Příklad – MZDY – řešení 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55575" y="1671145"/>
            <a:ext cx="10784784" cy="48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Clr>
                <a:srgbClr val="000000"/>
              </a:buClr>
              <a:buFont typeface="Wingdings" pitchFamily="2" charset="2"/>
              <a:buNone/>
            </a:pPr>
            <a:r>
              <a:rPr lang="cs-CZ" altLang="cs-CZ" sz="2800" kern="0" dirty="0" smtClean="0">
                <a:solidFill>
                  <a:srgbClr val="000000"/>
                </a:solidFill>
                <a:latin typeface="Times New Roman"/>
              </a:rPr>
              <a:t>Z dat: </a:t>
            </a:r>
            <a:r>
              <a:rPr lang="cs-CZ" altLang="cs-CZ" sz="2800" i="1" kern="0" dirty="0" smtClean="0">
                <a:solidFill>
                  <a:srgbClr val="000000"/>
                </a:solidFill>
                <a:latin typeface="Times New Roman"/>
              </a:rPr>
              <a:t>n</a:t>
            </a:r>
            <a:r>
              <a:rPr lang="cs-CZ" altLang="cs-CZ" sz="2800" kern="0" dirty="0" smtClean="0">
                <a:solidFill>
                  <a:srgbClr val="000000"/>
                </a:solidFill>
                <a:latin typeface="Times New Roman"/>
              </a:rPr>
              <a:t> = 19, </a:t>
            </a:r>
            <a:r>
              <a:rPr lang="cs-CZ" altLang="cs-CZ" sz="2800" i="1" kern="0" dirty="0" smtClean="0">
                <a:solidFill>
                  <a:srgbClr val="000000"/>
                </a:solidFill>
                <a:latin typeface="Times New Roman"/>
              </a:rPr>
              <a:t>m</a:t>
            </a:r>
            <a:r>
              <a:rPr lang="cs-CZ" altLang="cs-CZ" sz="2800" kern="0" dirty="0" smtClean="0">
                <a:solidFill>
                  <a:srgbClr val="000000"/>
                </a:solidFill>
                <a:latin typeface="Times New Roman"/>
              </a:rPr>
              <a:t> = 13, vypočteme:</a:t>
            </a:r>
          </a:p>
          <a:p>
            <a:pPr eaLnBrk="1" hangingPunct="1">
              <a:buClr>
                <a:srgbClr val="000000"/>
              </a:buClr>
              <a:buFont typeface="Wingdings" pitchFamily="2" charset="2"/>
              <a:buNone/>
            </a:pPr>
            <a:endParaRPr lang="cs-CZ" altLang="cs-CZ" sz="2800" kern="0" dirty="0" smtClean="0">
              <a:solidFill>
                <a:srgbClr val="000000"/>
              </a:solidFill>
              <a:latin typeface="Times New Roman"/>
            </a:endParaRPr>
          </a:p>
          <a:p>
            <a:pPr eaLnBrk="1" hangingPunct="1">
              <a:buClr>
                <a:srgbClr val="000000"/>
              </a:buClr>
              <a:buFont typeface="Wingdings" pitchFamily="2" charset="2"/>
              <a:buNone/>
            </a:pPr>
            <a:r>
              <a:rPr lang="cs-CZ" altLang="cs-CZ" sz="2800" kern="0" dirty="0" smtClean="0">
                <a:solidFill>
                  <a:srgbClr val="000000"/>
                </a:solidFill>
                <a:latin typeface="Times New Roman"/>
              </a:rPr>
              <a:t>NORMSINV(0,975) = 1,96 </a:t>
            </a:r>
          </a:p>
          <a:p>
            <a:pPr eaLnBrk="1" hangingPunct="1">
              <a:buClr>
                <a:srgbClr val="000000"/>
              </a:buClr>
              <a:buFont typeface="Wingdings" pitchFamily="2" charset="2"/>
              <a:buNone/>
            </a:pPr>
            <a:r>
              <a:rPr lang="cs-CZ" altLang="cs-CZ" sz="2800" kern="0" dirty="0" smtClean="0">
                <a:solidFill>
                  <a:srgbClr val="000000"/>
                </a:solidFill>
                <a:latin typeface="Times New Roman"/>
              </a:rPr>
              <a:t>Protože 1,61 &lt; 1,96, nulovou hypotézu </a:t>
            </a:r>
            <a:r>
              <a:rPr lang="cs-CZ" altLang="cs-CZ" sz="2800" i="1" kern="0" dirty="0" smtClean="0">
                <a:solidFill>
                  <a:srgbClr val="000000"/>
                </a:solidFill>
                <a:latin typeface="Times New Roman"/>
              </a:rPr>
              <a:t>H</a:t>
            </a:r>
            <a:r>
              <a:rPr lang="cs-CZ" altLang="cs-CZ" sz="2800" kern="0" baseline="-25000" dirty="0" smtClean="0">
                <a:solidFill>
                  <a:srgbClr val="000000"/>
                </a:solidFill>
                <a:latin typeface="Times New Roman"/>
              </a:rPr>
              <a:t>0</a:t>
            </a:r>
            <a:r>
              <a:rPr lang="cs-CZ" altLang="cs-CZ" sz="2800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altLang="cs-CZ" sz="2800" kern="0" dirty="0" smtClean="0">
                <a:solidFill>
                  <a:srgbClr val="CC0000"/>
                </a:solidFill>
                <a:latin typeface="Times New Roman"/>
              </a:rPr>
              <a:t>nezamítáme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altLang="cs-CZ" sz="2800" kern="0" dirty="0" smtClean="0">
                <a:solidFill>
                  <a:srgbClr val="000000"/>
                </a:solidFill>
                <a:latin typeface="Times New Roman"/>
              </a:rPr>
              <a:t>(přijímáme).</a:t>
            </a:r>
          </a:p>
          <a:p>
            <a:pPr eaLnBrk="1" hangingPunct="1">
              <a:buClr>
                <a:srgbClr val="000000"/>
              </a:buClr>
              <a:buFont typeface="Wingdings" pitchFamily="2" charset="2"/>
              <a:buNone/>
            </a:pPr>
            <a:r>
              <a:rPr lang="cs-CZ" altLang="cs-CZ" sz="2800" kern="0" dirty="0" smtClean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 eaLnBrk="1" hangingPunct="1">
              <a:buClr>
                <a:srgbClr val="000000"/>
              </a:buClr>
              <a:buFont typeface="Wingdings" pitchFamily="2" charset="2"/>
              <a:buNone/>
            </a:pPr>
            <a:r>
              <a:rPr lang="cs-CZ" altLang="cs-CZ" sz="2800" b="1" kern="0" dirty="0" smtClean="0">
                <a:solidFill>
                  <a:srgbClr val="000000"/>
                </a:solidFill>
                <a:latin typeface="Times New Roman"/>
              </a:rPr>
              <a:t>Jinými slovy:</a:t>
            </a:r>
            <a:r>
              <a:rPr lang="cs-CZ" altLang="cs-CZ" sz="2800" kern="0" dirty="0" smtClean="0">
                <a:solidFill>
                  <a:srgbClr val="000000"/>
                </a:solidFill>
                <a:latin typeface="Times New Roman"/>
              </a:rPr>
              <a:t> na zvolené hladině významnosti 0,05 vzorek </a:t>
            </a:r>
          </a:p>
          <a:p>
            <a:pPr eaLnBrk="1" hangingPunct="1">
              <a:buClr>
                <a:srgbClr val="000000"/>
              </a:buClr>
              <a:buFont typeface="Wingdings" pitchFamily="2" charset="2"/>
              <a:buNone/>
            </a:pPr>
            <a:r>
              <a:rPr lang="cs-CZ" altLang="cs-CZ" sz="2800" kern="0" dirty="0" smtClean="0">
                <a:solidFill>
                  <a:srgbClr val="000000"/>
                </a:solidFill>
                <a:latin typeface="Times New Roman"/>
              </a:rPr>
              <a:t>neodporuje hypotéze o výši mediánové měsíční mzdy pracovníků</a:t>
            </a:r>
          </a:p>
          <a:p>
            <a:pPr eaLnBrk="1" hangingPunct="1">
              <a:buClr>
                <a:srgbClr val="000000"/>
              </a:buClr>
              <a:buFont typeface="Wingdings" pitchFamily="2" charset="2"/>
              <a:buNone/>
            </a:pPr>
            <a:r>
              <a:rPr lang="cs-CZ" altLang="cs-CZ" sz="2800" kern="0" dirty="0" smtClean="0">
                <a:solidFill>
                  <a:srgbClr val="000000"/>
                </a:solidFill>
                <a:latin typeface="Times New Roman"/>
              </a:rPr>
              <a:t>dané profese v Karviné (tj. 15 tis. Kč) </a:t>
            </a:r>
          </a:p>
          <a:p>
            <a:pPr eaLnBrk="1" hangingPunct="1">
              <a:buClr>
                <a:srgbClr val="000000"/>
              </a:buClr>
              <a:buFont typeface="Wingdings" pitchFamily="2" charset="2"/>
              <a:buNone/>
            </a:pPr>
            <a:endParaRPr lang="cs-CZ" altLang="cs-CZ" sz="2800" kern="0" dirty="0" smtClean="0">
              <a:solidFill>
                <a:srgbClr val="000000"/>
              </a:solidFill>
              <a:latin typeface="Times New Roman"/>
            </a:endParaRPr>
          </a:p>
          <a:p>
            <a:pPr eaLnBrk="1" hangingPunct="1">
              <a:buClr>
                <a:srgbClr val="000000"/>
              </a:buClr>
              <a:buFont typeface="Wingdings" pitchFamily="2" charset="2"/>
              <a:buNone/>
            </a:pPr>
            <a:r>
              <a:rPr lang="cs-CZ" altLang="cs-CZ" sz="2800" b="1" kern="0" dirty="0" smtClean="0">
                <a:solidFill>
                  <a:srgbClr val="000000"/>
                </a:solidFill>
                <a:latin typeface="Times New Roman"/>
              </a:rPr>
              <a:t>Také</a:t>
            </a:r>
            <a:r>
              <a:rPr lang="cs-CZ" altLang="cs-CZ" sz="2800" kern="0" dirty="0" smtClean="0">
                <a:solidFill>
                  <a:srgbClr val="000000"/>
                </a:solidFill>
                <a:latin typeface="Times New Roman"/>
              </a:rPr>
              <a:t>: vybraný vzorek je v souladu s karvinskou populací v této profesi!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0929" y="1803017"/>
            <a:ext cx="3028950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40387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1205</TotalTime>
  <Words>929</Words>
  <Application>Microsoft Office PowerPoint</Application>
  <PresentationFormat>Širokoúhlá obrazovka</PresentationFormat>
  <Paragraphs>363</Paragraphs>
  <Slides>33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1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Rovnice</vt:lpstr>
      <vt:lpstr>Název prezentace</vt:lpstr>
      <vt:lpstr>Prezentace aplikace PowerPoint</vt:lpstr>
      <vt:lpstr>Prezentace aplikace PowerPoint</vt:lpstr>
      <vt:lpstr>Co přináší neparametrické testování hypotéz?</vt:lpstr>
      <vt:lpstr>Neparametrické testy hypotéz</vt:lpstr>
      <vt:lpstr>Mediánový test</vt:lpstr>
      <vt:lpstr>Příklad - MZDY</vt:lpstr>
      <vt:lpstr>Příklad – MZDY – řešení </vt:lpstr>
      <vt:lpstr>Příklad – MZDY – řešení </vt:lpstr>
      <vt:lpstr>Chi – kvadrát test</vt:lpstr>
      <vt:lpstr>Příklad – test nezávislosti - limonády</vt:lpstr>
      <vt:lpstr>Příklad – test nezávislosti - limonády</vt:lpstr>
      <vt:lpstr>Příklad – test nezávislosti - limonády</vt:lpstr>
      <vt:lpstr>Příklad – test nezávislosti – limonády – nové zadání – domácí úkol</vt:lpstr>
      <vt:lpstr>Prezentace aplikace PowerPoint</vt:lpstr>
      <vt:lpstr>Příklad – test dobré shody –  barvy automobilů</vt:lpstr>
      <vt:lpstr>Příklad – test dobré shody –  barvy automobilů</vt:lpstr>
      <vt:lpstr>Příklad – test dobré shody –  barvy automobilů</vt:lpstr>
      <vt:lpstr>Příklad – test dobré shody –  barvy automobilů</vt:lpstr>
      <vt:lpstr>Příklad – test dobré shody –  barvy automobilů</vt:lpstr>
      <vt:lpstr>Testování nezávislosti kvalitativních znaků</vt:lpstr>
      <vt:lpstr>Testování nezávislosti kvalitativních znaků</vt:lpstr>
      <vt:lpstr>Testování nezávislosti kvalitativních znaků</vt:lpstr>
      <vt:lpstr>Testování nezávislosti kvalitativních znaků Čtyřpolní kontingenční tabulka</vt:lpstr>
      <vt:lpstr>Testování nezávislosti kvalitativních znaků</vt:lpstr>
      <vt:lpstr>Testování nezávislosti kvalitativních znaků</vt:lpstr>
      <vt:lpstr>Testování nezávislosti kvalitativních znaků</vt:lpstr>
      <vt:lpstr>Čtyřpolní tabulka – kontingenční tabulka 2 x 2:</vt:lpstr>
      <vt:lpstr>Příklad: VZHLED  X  HMOTNOST</vt:lpstr>
      <vt:lpstr>Vliv kouření na úmrtnost v Karviné</vt:lpstr>
      <vt:lpstr>Vliv kouření na úmrtnost v Karviné</vt:lpstr>
      <vt:lpstr>Vliv kouření na úmrtnost v Karviné</vt:lpstr>
      <vt:lpstr>Závěr přednášky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Uživatel systému Windows</cp:lastModifiedBy>
  <cp:revision>120</cp:revision>
  <dcterms:created xsi:type="dcterms:W3CDTF">2016-11-25T20:36:16Z</dcterms:created>
  <dcterms:modified xsi:type="dcterms:W3CDTF">2018-05-02T07:40:03Z</dcterms:modified>
</cp:coreProperties>
</file>