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258" r:id="rId3"/>
    <p:sldId id="263" r:id="rId4"/>
    <p:sldId id="286" r:id="rId5"/>
    <p:sldId id="316" r:id="rId6"/>
    <p:sldId id="288" r:id="rId7"/>
    <p:sldId id="289" r:id="rId8"/>
    <p:sldId id="290" r:id="rId9"/>
    <p:sldId id="291" r:id="rId10"/>
    <p:sldId id="317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18" r:id="rId20"/>
    <p:sldId id="300" r:id="rId21"/>
    <p:sldId id="301" r:id="rId22"/>
    <p:sldId id="302" r:id="rId23"/>
    <p:sldId id="303" r:id="rId24"/>
    <p:sldId id="319" r:id="rId25"/>
    <p:sldId id="304" r:id="rId26"/>
    <p:sldId id="309" r:id="rId27"/>
    <p:sldId id="320" r:id="rId28"/>
    <p:sldId id="311" r:id="rId29"/>
    <p:sldId id="310" r:id="rId30"/>
    <p:sldId id="312" r:id="rId31"/>
    <p:sldId id="321" r:id="rId32"/>
    <p:sldId id="314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4043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3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3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32.wmf"/><Relationship Id="rId3" Type="http://schemas.openxmlformats.org/officeDocument/2006/relationships/image" Target="../media/image3.png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2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30.bin"/><Relationship Id="rId3" Type="http://schemas.openxmlformats.org/officeDocument/2006/relationships/image" Target="../media/image3.png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26.bin"/><Relationship Id="rId19" Type="http://schemas.openxmlformats.org/officeDocument/2006/relationships/image" Target="../media/image42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28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3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3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35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52100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Jednoduchá lineární regrese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17784" y="2051535"/>
            <a:ext cx="7772400" cy="367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Soubor párových hodnot 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se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geometricky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znázorn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í 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 rovině </a:t>
            </a: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bodovým grafem</a:t>
            </a:r>
            <a:r>
              <a:rPr kumimoji="0" lang="cs-CZ" alt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:</a:t>
            </a:r>
            <a:r>
              <a:rPr kumimoji="0" lang="cs-CZ" alt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lang="cs-CZ" altLang="cs-CZ" sz="24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                              reziduum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JLR model: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1,2,...,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	regresní koeficienty a	jejich odhady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522" y="3999401"/>
            <a:ext cx="2590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6096121" y="3657600"/>
            <a:ext cx="445355" cy="43375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4025778" y="4419600"/>
            <a:ext cx="417268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4799869" y="4419600"/>
            <a:ext cx="323238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30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Zisk z reklamy (grafické znázornění)</a:t>
            </a:r>
            <a:endParaRPr lang="cs-CZ" sz="4000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164506"/>
              </p:ext>
            </p:extLst>
          </p:nvPr>
        </p:nvGraphicFramePr>
        <p:xfrm>
          <a:off x="1441938" y="1916724"/>
          <a:ext cx="7748954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List" r:id="rId4" imgW="4324807" imgH="2153107" progId="Excel.Sheet.8">
                  <p:embed/>
                </p:oleObj>
              </mc:Choice>
              <mc:Fallback>
                <p:oleObj name="List" r:id="rId4" imgW="4324807" imgH="2153107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938" y="1916724"/>
                        <a:ext cx="7748954" cy="398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1281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 Výdaje na reklamu</a:t>
            </a:r>
            <a:endParaRPr lang="cs-CZ" b="1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34675"/>
            <a:ext cx="6506308" cy="441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10"/>
          <p:cNvSpPr>
            <a:spLocks noChangeShapeType="1"/>
          </p:cNvSpPr>
          <p:nvPr/>
        </p:nvSpPr>
        <p:spPr bwMode="auto">
          <a:xfrm flipH="1" flipV="1">
            <a:off x="7741443" y="1290027"/>
            <a:ext cx="402371" cy="53718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6444456" y="1290028"/>
            <a:ext cx="1296987" cy="5746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107238" y="733425"/>
            <a:ext cx="1584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JRA</a:t>
            </a:r>
          </a:p>
        </p:txBody>
      </p:sp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 grafické znázornění</a:t>
            </a:r>
            <a:endParaRPr lang="cs-CZ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0" y="1887415"/>
            <a:ext cx="7467600" cy="435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7778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Bodový diagram (</a:t>
            </a:r>
            <a:r>
              <a:rPr lang="cs-CZ" sz="4000" b="1" dirty="0" err="1" smtClean="0"/>
              <a:t>Scatter</a:t>
            </a:r>
            <a:r>
              <a:rPr lang="cs-CZ" sz="4000" b="1" dirty="0" smtClean="0"/>
              <a:t> diagram)</a:t>
            </a:r>
            <a:endParaRPr lang="cs-CZ" sz="4000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633162"/>
              </p:ext>
            </p:extLst>
          </p:nvPr>
        </p:nvGraphicFramePr>
        <p:xfrm>
          <a:off x="1985351" y="1230923"/>
          <a:ext cx="6396649" cy="522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Dokument" r:id="rId4" imgW="5760720" imgH="5952744" progId="Word.Document.8">
                  <p:embed/>
                </p:oleObj>
              </mc:Choice>
              <mc:Fallback>
                <p:oleObj name="Dokument" r:id="rId4" imgW="5760720" imgH="5952744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351" y="1230923"/>
                        <a:ext cx="6396649" cy="5222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971800" y="1440180"/>
            <a:ext cx="1676400" cy="1981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730624" y="1402080"/>
            <a:ext cx="2057400" cy="2057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V="1">
            <a:off x="5617552" y="1693984"/>
            <a:ext cx="2305050" cy="168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979985"/>
            <a:ext cx="1981200" cy="1905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3" name="Freeform 9"/>
          <p:cNvSpPr>
            <a:spLocks/>
          </p:cNvSpPr>
          <p:nvPr/>
        </p:nvSpPr>
        <p:spPr bwMode="auto">
          <a:xfrm>
            <a:off x="5617552" y="4806461"/>
            <a:ext cx="2260600" cy="1257300"/>
          </a:xfrm>
          <a:custGeom>
            <a:avLst/>
            <a:gdLst>
              <a:gd name="T0" fmla="*/ 0 w 1424"/>
              <a:gd name="T1" fmla="*/ 2147483646 h 792"/>
              <a:gd name="T2" fmla="*/ 2147483646 w 1424"/>
              <a:gd name="T3" fmla="*/ 0 h 792"/>
              <a:gd name="T4" fmla="*/ 2147483646 w 1424"/>
              <a:gd name="T5" fmla="*/ 2147483646 h 792"/>
              <a:gd name="T6" fmla="*/ 2147483646 w 1424"/>
              <a:gd name="T7" fmla="*/ 2147483646 h 792"/>
              <a:gd name="T8" fmla="*/ 0 60000 65536"/>
              <a:gd name="T9" fmla="*/ 0 60000 65536"/>
              <a:gd name="T10" fmla="*/ 0 60000 65536"/>
              <a:gd name="T11" fmla="*/ 0 60000 65536"/>
              <a:gd name="T12" fmla="*/ 0 w 1424"/>
              <a:gd name="T13" fmla="*/ 0 h 792"/>
              <a:gd name="T14" fmla="*/ 1424 w 1424"/>
              <a:gd name="T15" fmla="*/ 792 h 7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24" h="792">
                <a:moveTo>
                  <a:pt x="0" y="672"/>
                </a:moveTo>
                <a:cubicBezTo>
                  <a:pt x="180" y="336"/>
                  <a:pt x="360" y="0"/>
                  <a:pt x="576" y="0"/>
                </a:cubicBezTo>
                <a:cubicBezTo>
                  <a:pt x="792" y="0"/>
                  <a:pt x="1168" y="552"/>
                  <a:pt x="1296" y="672"/>
                </a:cubicBezTo>
                <a:cubicBezTo>
                  <a:pt x="1424" y="792"/>
                  <a:pt x="1384" y="756"/>
                  <a:pt x="1344" y="72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Metoda nejmenších čtverců</a:t>
            </a:r>
            <a:endParaRPr lang="cs-CZ" sz="40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258644" y="1524000"/>
            <a:ext cx="831911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Idea MNČ: minimalizovat reziduální součet čtverců: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		 </a:t>
            </a:r>
            <a:endParaRPr kumimoji="0" lang="cs-CZ" altLang="cs-CZ" sz="2800" b="0" i="1" u="none" strike="noStrike" kern="0" cap="none" spc="0" normalizeH="0" baseline="-25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</a:t>
            </a:r>
            <a:r>
              <a:rPr kumimoji="0" lang="cs-CZ" alt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Zisk z reklamy</a:t>
            </a: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943520"/>
              </p:ext>
            </p:extLst>
          </p:nvPr>
        </p:nvGraphicFramePr>
        <p:xfrm>
          <a:off x="2578224" y="1869830"/>
          <a:ext cx="44196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Rovnice" r:id="rId4" imgW="2095500" imgH="431800" progId="Equation.3">
                  <p:embed/>
                </p:oleObj>
              </mc:Choice>
              <mc:Fallback>
                <p:oleObj name="Rovnice" r:id="rId4" imgW="20955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224" y="1869830"/>
                        <a:ext cx="44196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902464"/>
              </p:ext>
            </p:extLst>
          </p:nvPr>
        </p:nvGraphicFramePr>
        <p:xfrm>
          <a:off x="2519772" y="3581400"/>
          <a:ext cx="61722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r:id="rId6" imgW="2971800" imgH="482600" progId="Equation.3">
                  <p:embed/>
                </p:oleObj>
              </mc:Choice>
              <mc:Fallback>
                <p:oleObj r:id="rId6" imgW="2971800" imgH="482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3581400"/>
                        <a:ext cx="617220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67977"/>
              </p:ext>
            </p:extLst>
          </p:nvPr>
        </p:nvGraphicFramePr>
        <p:xfrm>
          <a:off x="2519772" y="4767263"/>
          <a:ext cx="51816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r:id="rId8" imgW="2413000" imgH="203200" progId="Equation.3">
                  <p:embed/>
                </p:oleObj>
              </mc:Choice>
              <mc:Fallback>
                <p:oleObj r:id="rId8" imgW="2413000" imgH="203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4767263"/>
                        <a:ext cx="51816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52475" y="54102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Regresní funkce:</a:t>
            </a: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912629"/>
              </p:ext>
            </p:extLst>
          </p:nvPr>
        </p:nvGraphicFramePr>
        <p:xfrm>
          <a:off x="3487616" y="5446712"/>
          <a:ext cx="2895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r:id="rId10" imgW="1218671" imgH="177723" progId="Equation.3">
                  <p:embed/>
                </p:oleObj>
              </mc:Choice>
              <mc:Fallback>
                <p:oleObj r:id="rId10" imgW="1218671" imgH="17772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616" y="5446712"/>
                        <a:ext cx="28956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373438" y="5419725"/>
            <a:ext cx="3168650" cy="5762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1269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Zisk z reklamy – ruční výpočty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563" y="1656740"/>
            <a:ext cx="8424863" cy="491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Předpoklady lineárního modelu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399321" y="1606059"/>
            <a:ext cx="7991475" cy="4302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Hodnoty vysvětlující proměnné 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se volí předem,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nejsou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to tedy náhodné veličiny.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Náhodné složky (rezidua)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mají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normální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rozdělení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pravděpodobnosti se střední hodnotou 0 a (neznámým) konstantním rozptylem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cs-CZ" altLang="cs-CZ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	tzv. </a:t>
            </a:r>
            <a:r>
              <a:rPr kumimoji="0" lang="cs-CZ" alt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homoskedasticita</a:t>
            </a: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 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Náhodné složky jsou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nekorelované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tj.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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altLang="cs-CZ" sz="2800" b="0" i="1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j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= 0 pro každé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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j , 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i,j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= 1,2,...,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.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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korelační koeficient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prstClr val="black"/>
                </a:solidFill>
              </a:rPr>
              <a:t>Předpoklady lineárního </a:t>
            </a:r>
            <a:r>
              <a:rPr lang="cs-CZ" sz="4000" b="1" dirty="0" smtClean="0">
                <a:solidFill>
                  <a:prstClr val="black"/>
                </a:solidFill>
              </a:rPr>
              <a:t>modelu -  jsou splněny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150" y="1577243"/>
            <a:ext cx="6589059" cy="394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9478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prstClr val="black"/>
                </a:solidFill>
              </a:rPr>
              <a:t>Předpoklady lineárního </a:t>
            </a:r>
            <a:r>
              <a:rPr lang="cs-CZ" sz="4000" b="1" dirty="0" smtClean="0">
                <a:solidFill>
                  <a:prstClr val="black"/>
                </a:solidFill>
              </a:rPr>
              <a:t>modelu – nejsou splněny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047" y="1582616"/>
            <a:ext cx="7514491" cy="413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543663" y="1946030"/>
            <a:ext cx="6553445" cy="3402257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386073" y="1853102"/>
            <a:ext cx="6711035" cy="3246436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smtClean="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50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9609308" cy="4518319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9133686" cy="3933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smtClean="0"/>
              <a:t>KVANTITATIVNÍ   </a:t>
            </a:r>
            <a:r>
              <a:rPr lang="cs-CZ" sz="5800" b="1" cap="all" dirty="0" err="1" smtClean="0"/>
              <a:t>METODy</a:t>
            </a:r>
            <a:r>
              <a:rPr lang="cs-CZ" sz="5800" b="1" cap="all" dirty="0" smtClean="0"/>
              <a:t>  V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EKONOMICKÉ  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12. 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959969" y="5263662"/>
            <a:ext cx="4003059" cy="89095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 </a:t>
            </a:r>
            <a:endParaRPr lang="en-GB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Koeficient determinace</a:t>
            </a:r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R</a:t>
            </a:r>
            <a:r>
              <a:rPr lang="cs-CZ" sz="3200" b="1" kern="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17966" y="1601788"/>
            <a:ext cx="8635633" cy="436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Koeficient</a:t>
            </a:r>
            <a:r>
              <a:rPr kumimoji="0" 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determinace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charakterizuj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přiléhavost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dat k regresnímu modelu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 (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číslo mezi 0 a 1):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lvl="4" eaLnBrk="1" hangingPunct="1">
              <a:lnSpc>
                <a:spcPct val="90000"/>
              </a:lnSpc>
              <a:buClr>
                <a:srgbClr val="6699FF"/>
              </a:buClr>
              <a:buNone/>
              <a:defRPr/>
            </a:pPr>
            <a:r>
              <a:rPr lang="cs-CZ" sz="2400" i="1" kern="0" dirty="0" smtClean="0">
                <a:solidFill>
                  <a:srgbClr val="000000"/>
                </a:solidFill>
                <a:latin typeface="Times New Roman"/>
              </a:rPr>
              <a:t>		</a:t>
            </a:r>
            <a:r>
              <a:rPr lang="cs-CZ" sz="2400" i="1" kern="0" dirty="0" err="1" smtClean="0">
                <a:solidFill>
                  <a:srgbClr val="000000"/>
                </a:solidFill>
                <a:latin typeface="Times New Roman"/>
              </a:rPr>
              <a:t>S</a:t>
            </a:r>
            <a:r>
              <a:rPr lang="cs-CZ" sz="2400" i="1" kern="0" baseline="-25000" dirty="0" err="1" smtClean="0">
                <a:solidFill>
                  <a:srgbClr val="000000"/>
                </a:solidFill>
                <a:latin typeface="Times New Roman"/>
              </a:rPr>
              <a:t>y</a:t>
            </a:r>
            <a:r>
              <a:rPr lang="cs-CZ" sz="24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400" i="1" kern="0" dirty="0">
                <a:solidFill>
                  <a:srgbClr val="000000"/>
                </a:solidFill>
                <a:latin typeface="Times New Roman"/>
              </a:rPr>
              <a:t>= S</a:t>
            </a:r>
            <a:r>
              <a:rPr lang="cs-CZ" sz="2400" i="1" kern="0" baseline="-25000" dirty="0">
                <a:solidFill>
                  <a:srgbClr val="000000"/>
                </a:solidFill>
                <a:latin typeface="Times New Roman"/>
              </a:rPr>
              <a:t>R</a:t>
            </a:r>
            <a:r>
              <a:rPr lang="cs-CZ" sz="2400" i="1" kern="0" dirty="0">
                <a:solidFill>
                  <a:srgbClr val="000000"/>
                </a:solidFill>
                <a:latin typeface="Times New Roman"/>
              </a:rPr>
              <a:t> + S</a:t>
            </a:r>
            <a:r>
              <a:rPr lang="cs-CZ" sz="2400" i="1" kern="0" baseline="-25000" dirty="0">
                <a:solidFill>
                  <a:srgbClr val="000000"/>
                </a:solidFill>
                <a:latin typeface="Times New Roman"/>
              </a:rPr>
              <a:t>T</a:t>
            </a: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R="0" lvl="4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Char char="-"/>
              <a:tabLst/>
              <a:defRPr/>
            </a:pP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teoretický součet čtverců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:</a:t>
            </a:r>
          </a:p>
          <a:p>
            <a:pPr marR="0" lvl="4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Char char="-"/>
              <a:tabLst/>
              <a:defRPr/>
            </a:pP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- </a:t>
            </a:r>
            <a:r>
              <a:rPr kumimoji="0" 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reziduální součet čtverců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416032"/>
              </p:ext>
            </p:extLst>
          </p:nvPr>
        </p:nvGraphicFramePr>
        <p:xfrm>
          <a:off x="3305707" y="2603867"/>
          <a:ext cx="3787243" cy="88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Rovnice" r:id="rId4" imgW="3708400" imgH="990600" progId="Equation.3">
                  <p:embed/>
                </p:oleObj>
              </mc:Choice>
              <mc:Fallback>
                <p:oleObj name="Rovnice" r:id="rId4" imgW="3708400" imgH="990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707" y="2603867"/>
                        <a:ext cx="3787243" cy="8850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807800" y="2433638"/>
            <a:ext cx="4824412" cy="1225550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74105"/>
              </p:ext>
            </p:extLst>
          </p:nvPr>
        </p:nvGraphicFramePr>
        <p:xfrm>
          <a:off x="7027985" y="4366847"/>
          <a:ext cx="1752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r:id="rId6" imgW="1079500" imgH="431800" progId="Equation.3">
                  <p:embed/>
                </p:oleObj>
              </mc:Choice>
              <mc:Fallback>
                <p:oleObj r:id="rId6" imgW="10795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7985" y="4366847"/>
                        <a:ext cx="17526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536902"/>
              </p:ext>
            </p:extLst>
          </p:nvPr>
        </p:nvGraphicFramePr>
        <p:xfrm>
          <a:off x="6881446" y="5192591"/>
          <a:ext cx="18002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Rovnice" r:id="rId8" imgW="1066800" imgH="431800" progId="Equation.3">
                  <p:embed/>
                </p:oleObj>
              </mc:Choice>
              <mc:Fallback>
                <p:oleObj name="Rovnice" r:id="rId8" imgW="1066800" imgH="431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1446" y="5192591"/>
                        <a:ext cx="18002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93613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Koeficient determinace</a:t>
            </a:r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R</a:t>
            </a:r>
            <a:r>
              <a:rPr lang="cs-CZ" sz="3200" b="1" kern="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 </a:t>
            </a:r>
            <a:r>
              <a:rPr lang="cs-CZ" sz="32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-  upravený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647838"/>
              </p:ext>
            </p:extLst>
          </p:nvPr>
        </p:nvGraphicFramePr>
        <p:xfrm>
          <a:off x="5225928" y="1946031"/>
          <a:ext cx="28956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r:id="rId4" imgW="1447800" imgH="393700" progId="Equation.3">
                  <p:embed/>
                </p:oleObj>
              </mc:Choice>
              <mc:Fallback>
                <p:oleObj r:id="rId4" imgW="1447800" imgH="393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5928" y="1946031"/>
                        <a:ext cx="28956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66800" y="1946031"/>
            <a:ext cx="3600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Pro malé soubory: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1470" y="274187"/>
            <a:ext cx="9196754" cy="13112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Výpočet koeficientu determinace</a:t>
            </a:r>
            <a:endParaRPr lang="cs-CZ" sz="40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91689" y="1981200"/>
            <a:ext cx="810809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Clr>
                <a:srgbClr val="000000"/>
              </a:buClr>
              <a:buNone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Závislost zisku z prodeje na velikosti nákladů na </a:t>
            </a:r>
            <a:r>
              <a:rPr lang="cs-CZ" sz="2400" kern="0" dirty="0" smtClean="0">
                <a:solidFill>
                  <a:srgbClr val="000000"/>
                </a:solidFill>
                <a:latin typeface="Times New Roman"/>
              </a:rPr>
              <a:t>reklamu:</a:t>
            </a: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lang="cs-CZ" sz="2400" kern="0" dirty="0" smtClean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eaLnBrk="1" hangingPunct="1">
              <a:buClr>
                <a:srgbClr val="000000"/>
              </a:buClr>
              <a:buNone/>
              <a:defRPr/>
            </a:pPr>
            <a:endParaRPr kumimoji="0" 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Koeficient korelace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(odmocnina</a:t>
            </a:r>
            <a:r>
              <a:rPr kumimoji="0" lang="cs-CZ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Times New Roman" pitchFamily="18" charset="0"/>
              </a:rPr>
              <a:t> koeficientu determinace)</a:t>
            </a:r>
            <a:endParaRPr kumimoji="0" 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   R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=  0,979 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</a:t>
            </a:r>
            <a:r>
              <a:rPr kumimoji="0" 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R</a:t>
            </a:r>
            <a:r>
              <a:rPr kumimoji="0" 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adj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 =  0,979</a:t>
            </a:r>
            <a:r>
              <a:rPr kumimoji="0" 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863860"/>
              </p:ext>
            </p:extLst>
          </p:nvPr>
        </p:nvGraphicFramePr>
        <p:xfrm>
          <a:off x="2303584" y="2778370"/>
          <a:ext cx="320040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r:id="rId4" imgW="1651000" imgH="457200" progId="Equation.3">
                  <p:embed/>
                </p:oleObj>
              </mc:Choice>
              <mc:Fallback>
                <p:oleObj r:id="rId4" imgW="16510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584" y="2778370"/>
                        <a:ext cx="3200400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709562"/>
              </p:ext>
            </p:extLst>
          </p:nvPr>
        </p:nvGraphicFramePr>
        <p:xfrm>
          <a:off x="6673852" y="2942491"/>
          <a:ext cx="1524000" cy="531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r:id="rId6" imgW="774364" imgH="253890" progId="Equation.3">
                  <p:embed/>
                </p:oleObj>
              </mc:Choice>
              <mc:Fallback>
                <p:oleObj r:id="rId6" imgW="774364" imgH="25389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3852" y="2942491"/>
                        <a:ext cx="1524000" cy="531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Trendová funkce v časové řadě</a:t>
            </a:r>
            <a:endParaRPr lang="cs-CZ" sz="40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45007" y="2051538"/>
            <a:ext cx="8407886" cy="379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Hodnotami nezávisle proměnné jsou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ekvidistantní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(tj. stejně vzdálené)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časové okamžiky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</a:t>
            </a:r>
            <a:r>
              <a:rPr kumimoji="0" lang="cs-CZ" altLang="cs-CZ" sz="2800" b="0" i="1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i=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1,2,…,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Situace je častá v ekonomických aplikacích, kdy máme k dispozici tzv.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časové řady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ekonomických veličin, např. tržby v jednotlivých měsících, HDP v jednotlivých za sebou jdoucích rocích apod.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Trendová funkce v časové řadě</a:t>
            </a:r>
            <a:endParaRPr lang="cs-CZ" sz="40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34490" y="2074985"/>
            <a:ext cx="8154987" cy="69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Lineární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trendová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(regresní)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funkce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646974"/>
              </p:ext>
            </p:extLst>
          </p:nvPr>
        </p:nvGraphicFramePr>
        <p:xfrm>
          <a:off x="3810000" y="3165231"/>
          <a:ext cx="231158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Rovnice" r:id="rId4" imgW="825500" imgH="203200" progId="Equation.3">
                  <p:embed/>
                </p:oleObj>
              </mc:Choice>
              <mc:Fallback>
                <p:oleObj name="Rovnice" r:id="rId4" imgW="8255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165231"/>
                        <a:ext cx="2311583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434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196754" cy="10299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Transformace časové osy v časové řadě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01444" y="1711568"/>
            <a:ext cx="9057664" cy="4607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Zavedení nové časové proměnné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´ následujícím způsobem: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je-li počet členů časové řady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lichý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je-li počet členů časové řady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sudý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Jednodušší odhad regresních koeficientů – MNČ:</a:t>
            </a: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568959"/>
              </p:ext>
            </p:extLst>
          </p:nvPr>
        </p:nvGraphicFramePr>
        <p:xfrm>
          <a:off x="1071972" y="2205771"/>
          <a:ext cx="144780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r:id="rId4" imgW="685800" imgH="215900" progId="Equation.3">
                  <p:embed/>
                </p:oleObj>
              </mc:Choice>
              <mc:Fallback>
                <p:oleObj r:id="rId4" imgW="685800" imgH="215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972" y="2205771"/>
                        <a:ext cx="144780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306234"/>
              </p:ext>
            </p:extLst>
          </p:nvPr>
        </p:nvGraphicFramePr>
        <p:xfrm>
          <a:off x="1119554" y="2899019"/>
          <a:ext cx="12954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r:id="rId6" imgW="584454" imgH="393871" progId="Equation.3">
                  <p:embed/>
                </p:oleObj>
              </mc:Choice>
              <mc:Fallback>
                <p:oleObj r:id="rId6" imgW="584454" imgH="39387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554" y="2899019"/>
                        <a:ext cx="129540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39900"/>
              </p:ext>
            </p:extLst>
          </p:nvPr>
        </p:nvGraphicFramePr>
        <p:xfrm>
          <a:off x="5625919" y="3598985"/>
          <a:ext cx="1208088" cy="905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Rovnice" r:id="rId8" imgW="533169" imgH="431613" progId="Equation.3">
                  <p:embed/>
                </p:oleObj>
              </mc:Choice>
              <mc:Fallback>
                <p:oleObj name="Rovnice" r:id="rId8" imgW="533169" imgH="431613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5919" y="3598985"/>
                        <a:ext cx="1208088" cy="905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128260"/>
              </p:ext>
            </p:extLst>
          </p:nvPr>
        </p:nvGraphicFramePr>
        <p:xfrm>
          <a:off x="3649156" y="3807983"/>
          <a:ext cx="1633538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r:id="rId10" imgW="774364" imgH="203112" progId="Equation.3">
                  <p:embed/>
                </p:oleObj>
              </mc:Choice>
              <mc:Fallback>
                <p:oleObj r:id="rId10" imgW="774364" imgH="20311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156" y="3807983"/>
                        <a:ext cx="1633538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220876"/>
              </p:ext>
            </p:extLst>
          </p:nvPr>
        </p:nvGraphicFramePr>
        <p:xfrm>
          <a:off x="2409092" y="5052646"/>
          <a:ext cx="15240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r:id="rId12" imgW="685502" imgH="444307" progId="Equation.3">
                  <p:embed/>
                </p:oleObj>
              </mc:Choice>
              <mc:Fallback>
                <p:oleObj r:id="rId12" imgW="685502" imgH="444307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092" y="5052646"/>
                        <a:ext cx="152400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637057"/>
              </p:ext>
            </p:extLst>
          </p:nvPr>
        </p:nvGraphicFramePr>
        <p:xfrm>
          <a:off x="4509660" y="5047027"/>
          <a:ext cx="18288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r:id="rId14" imgW="825500" imgH="533400" progId="Equation.3">
                  <p:embed/>
                </p:oleObj>
              </mc:Choice>
              <mc:Fallback>
                <p:oleObj r:id="rId14" imgW="825500" imgH="533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9660" y="5047027"/>
                        <a:ext cx="1828800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89812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časová řada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96326" y="1402080"/>
            <a:ext cx="89169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Výrobu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horských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kol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typu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Superba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tis.ks</a:t>
            </a:r>
            <a:r>
              <a:rPr kumimoji="1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udává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tabulka</a:t>
            </a:r>
            <a:r>
              <a:rPr kumimoji="1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  <a:endParaRPr kumimoji="1" lang="en-US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aphicFrame>
        <p:nvGraphicFramePr>
          <p:cNvPr id="8" name="Group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234092"/>
              </p:ext>
            </p:extLst>
          </p:nvPr>
        </p:nvGraphicFramePr>
        <p:xfrm>
          <a:off x="1835274" y="2090900"/>
          <a:ext cx="5905500" cy="904876"/>
        </p:xfrm>
        <a:graphic>
          <a:graphicData uri="http://schemas.openxmlformats.org/drawingml/2006/table">
            <a:tbl>
              <a:tblPr/>
              <a:tblGrid>
                <a:gridCol w="931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52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Rok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1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Výroba</a:t>
                      </a: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22,3</a:t>
                      </a: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22,0</a:t>
                      </a: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22,3</a:t>
                      </a: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???</a:t>
                      </a: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21,3</a:t>
                      </a: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21,4</a:t>
                      </a:r>
                      <a:endParaRPr kumimoji="1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21,1</a:t>
                      </a:r>
                      <a:endParaRPr kumimoji="1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105"/>
          <p:cNvSpPr>
            <a:spLocks noChangeArrowheads="1"/>
          </p:cNvSpPr>
          <p:nvPr/>
        </p:nvSpPr>
        <p:spPr bwMode="auto">
          <a:xfrm>
            <a:off x="1271465" y="3055860"/>
            <a:ext cx="75596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0" indent="-45720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>
                <a:tab pos="228600" algn="l"/>
              </a:tabLst>
              <a:defRPr/>
            </a:pP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Chybějící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údaj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za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rok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200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8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doplňte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průměrem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hodnot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sousedních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roků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2007 a 2009 a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doplněnou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časovou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řadu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schématicky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načrtněte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endParaRPr kumimoji="1" lang="cs-CZ" altLang="cs-CZ" sz="2400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57200" marR="0" lvl="0" indent="-45720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>
                <a:tab pos="228600" algn="l"/>
              </a:tabLst>
              <a:defRPr/>
            </a:pPr>
            <a:endParaRPr kumimoji="1" lang="cs-CZ" altLang="cs-CZ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>
                <a:tab pos="228600" algn="l"/>
              </a:tabLst>
              <a:defRPr/>
            </a:pP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náčrtu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odhadněte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správný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model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trendu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této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časové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řady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pak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metodou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regresní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analýzy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vypočtěte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odhady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neznámých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regresních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koeficientů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endParaRPr kumimoji="1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211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12789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časová řada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105"/>
          <p:cNvSpPr>
            <a:spLocks noChangeArrowheads="1"/>
          </p:cNvSpPr>
          <p:nvPr/>
        </p:nvSpPr>
        <p:spPr bwMode="auto">
          <a:xfrm>
            <a:off x="1517650" y="2035952"/>
            <a:ext cx="75596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228600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0" indent="-45720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 startAt="3"/>
              <a:tabLst>
                <a:tab pos="228600" algn="l"/>
              </a:tabLst>
              <a:defRPr/>
            </a:pP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Pomocí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modelu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z b)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prognózujte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velikost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výroby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v r</a:t>
            </a:r>
            <a:r>
              <a:rPr kumimoji="1" lang="cs-CZ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oce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2012 a 2013. </a:t>
            </a:r>
            <a:endParaRPr kumimoji="1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 startAt="3"/>
              <a:tabLst>
                <a:tab pos="228600" algn="l"/>
              </a:tabLst>
              <a:defRPr/>
            </a:pPr>
            <a:endParaRPr kumimoji="1" lang="cs-CZ" altLang="cs-CZ" sz="2400" kern="0" dirty="0">
              <a:solidFill>
                <a:srgbClr val="000000"/>
              </a:solidFill>
              <a:cs typeface="Times New Roman" pitchFamily="18" charset="0"/>
            </a:endParaRPr>
          </a:p>
          <a:p>
            <a:pPr marR="0" lvl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228600" algn="l"/>
              </a:tabLst>
              <a:defRPr/>
            </a:pPr>
            <a:endParaRPr kumimoji="1" lang="cs-CZ" altLang="cs-CZ" sz="2400" kern="0" dirty="0">
              <a:solidFill>
                <a:srgbClr val="000000"/>
              </a:solidFill>
              <a:cs typeface="Times New Roman" pitchFamily="18" charset="0"/>
            </a:endParaRPr>
          </a:p>
          <a:p>
            <a:pPr marL="457200" marR="0" lvl="0" indent="-45720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 startAt="3"/>
              <a:tabLst>
                <a:tab pos="228600" algn="l"/>
              </a:tabLst>
              <a:defRPr/>
            </a:pP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Vypočtěte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koeficient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determinace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jeho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základě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slovně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zhodnoťte„přiléhavost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dat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k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regresnímu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cs-CZ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modelu</a:t>
            </a:r>
            <a:r>
              <a:rPr kumimoji="1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endParaRPr kumimoji="1" lang="en-US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111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dirty="0">
                <a:solidFill>
                  <a:prstClr val="black"/>
                </a:solidFill>
              </a:rPr>
              <a:t>Příklad: časová </a:t>
            </a:r>
            <a:r>
              <a:rPr lang="cs-CZ" sz="4000" b="1" dirty="0" smtClean="0">
                <a:solidFill>
                  <a:prstClr val="black"/>
                </a:solidFill>
              </a:rPr>
              <a:t>řada - výpočty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473" y="1852246"/>
            <a:ext cx="7921625" cy="4639042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992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9190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32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Linearizované regresní funkce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Times New Roman" pitchFamily="18" charset="0"/>
              </a:rPr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773238"/>
            <a:ext cx="9104556" cy="452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lang="cs-CZ" altLang="cs-CZ" b="1" kern="0" dirty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R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egresní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exponenciální funkce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Cobb-Douglasova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produkční funkce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):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Substituce: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MNČ vypočteme odhady: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Zpětná substituce: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 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(odhady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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)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593126"/>
              </p:ext>
            </p:extLst>
          </p:nvPr>
        </p:nvGraphicFramePr>
        <p:xfrm>
          <a:off x="8036169" y="2244969"/>
          <a:ext cx="1752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8" r:id="rId4" imgW="812447" imgH="228501" progId="Equation.3">
                  <p:embed/>
                </p:oleObj>
              </mc:Choice>
              <mc:Fallback>
                <p:oleObj r:id="rId4" imgW="812447" imgH="22850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6169" y="2244969"/>
                        <a:ext cx="17526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3124200" y="3124200"/>
          <a:ext cx="13716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9" r:id="rId6" imgW="558558" imgH="203112" progId="Equation.3">
                  <p:embed/>
                </p:oleObj>
              </mc:Choice>
              <mc:Fallback>
                <p:oleObj r:id="rId6" imgW="558558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124200"/>
                        <a:ext cx="137160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4876800" y="3124200"/>
          <a:ext cx="9906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0" r:id="rId8" imgW="418918" imgH="165028" progId="Equation.3">
                  <p:embed/>
                </p:oleObj>
              </mc:Choice>
              <mc:Fallback>
                <p:oleObj r:id="rId8" imgW="418918" imgH="16502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124200"/>
                        <a:ext cx="9906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3200400" y="3657600"/>
          <a:ext cx="12954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r:id="rId10" imgW="609336" imgH="203112" progId="Equation.3">
                  <p:embed/>
                </p:oleObj>
              </mc:Choice>
              <mc:Fallback>
                <p:oleObj r:id="rId10" imgW="609336" imgH="20311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657600"/>
                        <a:ext cx="12954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077041"/>
              </p:ext>
            </p:extLst>
          </p:nvPr>
        </p:nvGraphicFramePr>
        <p:xfrm>
          <a:off x="4648200" y="3657600"/>
          <a:ext cx="11477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r:id="rId12" imgW="596641" imgH="203112" progId="Equation.3">
                  <p:embed/>
                </p:oleObj>
              </mc:Choice>
              <mc:Fallback>
                <p:oleObj r:id="rId12" imgW="596641" imgH="20311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657600"/>
                        <a:ext cx="11477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517416"/>
              </p:ext>
            </p:extLst>
          </p:nvPr>
        </p:nvGraphicFramePr>
        <p:xfrm>
          <a:off x="5029200" y="4419600"/>
          <a:ext cx="762000" cy="492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r:id="rId14" imgW="368140" imgH="203112" progId="Equation.3">
                  <p:embed/>
                </p:oleObj>
              </mc:Choice>
              <mc:Fallback>
                <p:oleObj r:id="rId14" imgW="368140" imgH="203112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419600"/>
                        <a:ext cx="762000" cy="492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3810000" y="5200650"/>
          <a:ext cx="10668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4" r:id="rId16" imgW="508000" imgH="228600" progId="Equation.3">
                  <p:embed/>
                </p:oleObj>
              </mc:Choice>
              <mc:Fallback>
                <p:oleObj r:id="rId16" imgW="50800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200650"/>
                        <a:ext cx="10668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5105400" y="5210175"/>
          <a:ext cx="10668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" r:id="rId18" imgW="495085" imgH="228501" progId="Equation.3">
                  <p:embed/>
                </p:oleObj>
              </mc:Choice>
              <mc:Fallback>
                <p:oleObj r:id="rId18" imgW="495085" imgH="228501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210175"/>
                        <a:ext cx="10668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Kvantitativní metody v ekonomické praxi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1"/>
            <a:ext cx="4806091" cy="27225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r</a:t>
            </a:r>
            <a:r>
              <a:rPr lang="cs-CZ" sz="2800" b="1" i="1" dirty="0" smtClean="0">
                <a:solidFill>
                  <a:srgbClr val="002060"/>
                </a:solidFill>
              </a:rPr>
              <a:t>egresní analýza,</a:t>
            </a:r>
            <a:endParaRPr lang="cs-CZ" sz="2800" b="1" i="1" dirty="0">
              <a:solidFill>
                <a:srgbClr val="00206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b) l</a:t>
            </a:r>
            <a:r>
              <a:rPr lang="cs-CZ" sz="2800" b="1" i="1" dirty="0" smtClean="0">
                <a:solidFill>
                  <a:srgbClr val="002060"/>
                </a:solidFill>
              </a:rPr>
              <a:t>ineární regrese,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</a:rPr>
              <a:t>c) metoda nejmenších čtverců,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</a:rPr>
              <a:t>d) koeficient determinace,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 smtClean="0">
                <a:solidFill>
                  <a:srgbClr val="002060"/>
                </a:solidFill>
              </a:rPr>
              <a:t>e) korelační analýza.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Struktura přednášky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Korelační analýza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31631" y="1840522"/>
            <a:ext cx="9475862" cy="458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</a:t>
            </a:r>
            <a:r>
              <a:rPr kumimoji="0" lang="cs-CZ" altLang="cs-CZ" sz="28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korelační analýze </a:t>
            </a:r>
            <a:r>
              <a:rPr kumimoji="0" lang="cs-CZ" altLang="cs-CZ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není </a:t>
            </a:r>
            <a:r>
              <a:rPr kumimoji="0" lang="cs-CZ" altLang="cs-CZ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t>předem</a:t>
            </a:r>
            <a:r>
              <a:rPr kumimoji="0" lang="cs-CZ" altLang="cs-CZ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známo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které jsou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vysvětlující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a které vysvětlované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proměnné!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Z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ávislost tržeb za zboží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na tržbách zboží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Oboustranný vztah - 2 regresní přímky: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008949"/>
              </p:ext>
            </p:extLst>
          </p:nvPr>
        </p:nvGraphicFramePr>
        <p:xfrm>
          <a:off x="2285311" y="4683370"/>
          <a:ext cx="233997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Rovnice" r:id="rId4" imgW="1028700" imgH="228600" progId="Equation.3">
                  <p:embed/>
                </p:oleObj>
              </mc:Choice>
              <mc:Fallback>
                <p:oleObj name="Rovnice" r:id="rId4" imgW="10287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311" y="4683370"/>
                        <a:ext cx="2339975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427307"/>
              </p:ext>
            </p:extLst>
          </p:nvPr>
        </p:nvGraphicFramePr>
        <p:xfrm>
          <a:off x="5769562" y="4659922"/>
          <a:ext cx="23812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Rovnice" r:id="rId6" imgW="1054100" imgH="228600" progId="Equation.3">
                  <p:embed/>
                </p:oleObj>
              </mc:Choice>
              <mc:Fallback>
                <p:oleObj name="Rovnice" r:id="rId6" imgW="10541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9562" y="4659922"/>
                        <a:ext cx="238125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Korelační analýza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31631" y="1840522"/>
            <a:ext cx="8557846" cy="458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Korelační koeficient: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Odhad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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: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027250"/>
              </p:ext>
            </p:extLst>
          </p:nvPr>
        </p:nvGraphicFramePr>
        <p:xfrm>
          <a:off x="4460631" y="2397369"/>
          <a:ext cx="1893888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Rovnice" r:id="rId4" imgW="825500" imgH="292100" progId="Equation.3">
                  <p:embed/>
                </p:oleObj>
              </mc:Choice>
              <mc:Fallback>
                <p:oleObj name="Rovnice" r:id="rId4" imgW="8255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631" y="2397369"/>
                        <a:ext cx="1893888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221366"/>
              </p:ext>
            </p:extLst>
          </p:nvPr>
        </p:nvGraphicFramePr>
        <p:xfrm>
          <a:off x="2889738" y="3896883"/>
          <a:ext cx="5324475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Rovnice" r:id="rId6" imgW="2590800" imgH="558800" progId="Equation.3">
                  <p:embed/>
                </p:oleObj>
              </mc:Choice>
              <mc:Fallback>
                <p:oleObj name="Rovnice" r:id="rId6" imgW="25908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738" y="3896883"/>
                        <a:ext cx="5324475" cy="11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9389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12789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Výsledky testů 10 studentů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1172796" y="1624990"/>
            <a:ext cx="8064500" cy="1439862"/>
            <a:chOff x="-3" y="-3"/>
            <a:chExt cx="3125" cy="966"/>
          </a:xfrm>
        </p:grpSpPr>
        <p:grpSp>
          <p:nvGrpSpPr>
            <p:cNvPr id="8" name="Group 74"/>
            <p:cNvGrpSpPr>
              <a:grpSpLocks/>
            </p:cNvGrpSpPr>
            <p:nvPr/>
          </p:nvGrpSpPr>
          <p:grpSpPr bwMode="auto">
            <a:xfrm>
              <a:off x="0" y="0"/>
              <a:ext cx="3119" cy="960"/>
              <a:chOff x="0" y="0"/>
              <a:chExt cx="3119" cy="960"/>
            </a:xfrm>
          </p:grpSpPr>
          <p:grpSp>
            <p:nvGrpSpPr>
              <p:cNvPr id="10" name="Group 29"/>
              <p:cNvGrpSpPr>
                <a:grpSpLocks/>
              </p:cNvGrpSpPr>
              <p:nvPr/>
            </p:nvGrpSpPr>
            <p:grpSpPr bwMode="auto">
              <a:xfrm>
                <a:off x="0" y="0"/>
                <a:ext cx="1059" cy="480"/>
                <a:chOff x="0" y="0"/>
                <a:chExt cx="1059" cy="480"/>
              </a:xfrm>
            </p:grpSpPr>
            <p:sp>
              <p:nvSpPr>
                <p:cNvPr id="76" name="Rectangle 2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59" cy="480"/>
                </a:xfrm>
                <a:prstGeom prst="rect">
                  <a:avLst/>
                </a:prstGeom>
                <a:solidFill>
                  <a:srgbClr val="BFBFB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grpSp>
              <p:nvGrpSpPr>
                <p:cNvPr id="77" name="Group 27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059" cy="480"/>
                  <a:chOff x="0" y="0"/>
                  <a:chExt cx="1059" cy="480"/>
                </a:xfrm>
              </p:grpSpPr>
              <p:sp>
                <p:nvSpPr>
                  <p:cNvPr id="78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12" y="0"/>
                    <a:ext cx="1035" cy="480"/>
                  </a:xfrm>
                  <a:prstGeom prst="rect">
                    <a:avLst/>
                  </a:prstGeom>
                  <a:solidFill>
                    <a:srgbClr val="BFBF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>
                    <a:lvl1pPr>
                      <a:lnSpc>
                        <a:spcPct val="90000"/>
                      </a:lnSpc>
                      <a:spcBef>
                        <a:spcPct val="20000"/>
                      </a:spcBef>
                      <a:buClr>
                        <a:schemeClr val="tx2"/>
                      </a:buClr>
                      <a:buSzPct val="75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CCFF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en-US" altLang="cs-CZ" sz="1800" b="1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Počet</a:t>
                    </a:r>
                    <a:r>
                      <a:rPr kumimoji="1" lang="en-US" altLang="cs-CZ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 </a:t>
                    </a:r>
                    <a:r>
                      <a:rPr kumimoji="1" lang="en-US" altLang="cs-CZ" sz="1800" b="1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bodů</a:t>
                    </a:r>
                    <a:r>
                      <a:rPr kumimoji="1" lang="en-US" altLang="cs-CZ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 z </a:t>
                    </a:r>
                    <a:r>
                      <a:rPr kumimoji="1" lang="en-US" altLang="cs-CZ" sz="1800" b="1" i="0" u="none" strike="noStrike" kern="0" cap="none" spc="0" normalizeH="0" baseline="0" noProof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matematiky</a:t>
                    </a:r>
                    <a:endParaRPr kumimoji="1" lang="en-US" altLang="cs-CZ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 marL="0" marR="0" lvl="0" indent="0" algn="ctr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en-US" altLang="cs-CZ" sz="2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9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059" cy="48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lnSpc>
                        <a:spcPct val="90000"/>
                      </a:lnSpc>
                      <a:spcBef>
                        <a:spcPct val="20000"/>
                      </a:spcBef>
                      <a:buClr>
                        <a:schemeClr val="tx2"/>
                      </a:buClr>
                      <a:buSzPct val="75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CCFF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altLang="cs-CZ" sz="2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CC00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1059" y="0"/>
                <a:ext cx="206" cy="480"/>
                <a:chOff x="1059" y="0"/>
                <a:chExt cx="206" cy="480"/>
              </a:xfrm>
            </p:grpSpPr>
            <p:sp>
              <p:nvSpPr>
                <p:cNvPr id="74" name="Rectangle 5"/>
                <p:cNvSpPr>
                  <a:spLocks noChangeArrowheads="1"/>
                </p:cNvSpPr>
                <p:nvPr/>
              </p:nvSpPr>
              <p:spPr bwMode="auto">
                <a:xfrm>
                  <a:off x="1071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56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75" name="Rectangle 30"/>
                <p:cNvSpPr>
                  <a:spLocks noChangeArrowheads="1"/>
                </p:cNvSpPr>
                <p:nvPr/>
              </p:nvSpPr>
              <p:spPr bwMode="auto">
                <a:xfrm>
                  <a:off x="1059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" name="Group 33"/>
              <p:cNvGrpSpPr>
                <a:grpSpLocks/>
              </p:cNvGrpSpPr>
              <p:nvPr/>
            </p:nvGrpSpPr>
            <p:grpSpPr bwMode="auto">
              <a:xfrm>
                <a:off x="1265" y="0"/>
                <a:ext cx="206" cy="480"/>
                <a:chOff x="1265" y="0"/>
                <a:chExt cx="206" cy="480"/>
              </a:xfrm>
            </p:grpSpPr>
            <p:sp>
              <p:nvSpPr>
                <p:cNvPr id="72" name="Rectangle 6"/>
                <p:cNvSpPr>
                  <a:spLocks noChangeArrowheads="1"/>
                </p:cNvSpPr>
                <p:nvPr/>
              </p:nvSpPr>
              <p:spPr bwMode="auto">
                <a:xfrm>
                  <a:off x="1277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79</a:t>
                  </a:r>
                  <a:endParaRPr kumimoji="1" lang="en-US" altLang="cs-CZ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73" name="Rectangle 32"/>
                <p:cNvSpPr>
                  <a:spLocks noChangeArrowheads="1"/>
                </p:cNvSpPr>
                <p:nvPr/>
              </p:nvSpPr>
              <p:spPr bwMode="auto">
                <a:xfrm>
                  <a:off x="1265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3" name="Group 35"/>
              <p:cNvGrpSpPr>
                <a:grpSpLocks/>
              </p:cNvGrpSpPr>
              <p:nvPr/>
            </p:nvGrpSpPr>
            <p:grpSpPr bwMode="auto">
              <a:xfrm>
                <a:off x="1471" y="0"/>
                <a:ext cx="206" cy="480"/>
                <a:chOff x="1471" y="0"/>
                <a:chExt cx="206" cy="480"/>
              </a:xfrm>
            </p:grpSpPr>
            <p:sp>
              <p:nvSpPr>
                <p:cNvPr id="70" name="Rectangle 7"/>
                <p:cNvSpPr>
                  <a:spLocks noChangeArrowheads="1"/>
                </p:cNvSpPr>
                <p:nvPr/>
              </p:nvSpPr>
              <p:spPr bwMode="auto">
                <a:xfrm>
                  <a:off x="1483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50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71" name="Rectangle 34"/>
                <p:cNvSpPr>
                  <a:spLocks noChangeArrowheads="1"/>
                </p:cNvSpPr>
                <p:nvPr/>
              </p:nvSpPr>
              <p:spPr bwMode="auto">
                <a:xfrm>
                  <a:off x="1471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1677" y="0"/>
                <a:ext cx="206" cy="480"/>
                <a:chOff x="1677" y="0"/>
                <a:chExt cx="206" cy="480"/>
              </a:xfrm>
            </p:grpSpPr>
            <p:sp>
              <p:nvSpPr>
                <p:cNvPr id="68" name="Rectangle 8"/>
                <p:cNvSpPr>
                  <a:spLocks noChangeArrowheads="1"/>
                </p:cNvSpPr>
                <p:nvPr/>
              </p:nvSpPr>
              <p:spPr bwMode="auto">
                <a:xfrm>
                  <a:off x="1689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84</a:t>
                  </a:r>
                  <a:endParaRPr kumimoji="1" lang="en-US" altLang="cs-CZ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69" name="Rectangle 36"/>
                <p:cNvSpPr>
                  <a:spLocks noChangeArrowheads="1"/>
                </p:cNvSpPr>
                <p:nvPr/>
              </p:nvSpPr>
              <p:spPr bwMode="auto">
                <a:xfrm>
                  <a:off x="1677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" name="Group 39"/>
              <p:cNvGrpSpPr>
                <a:grpSpLocks/>
              </p:cNvGrpSpPr>
              <p:nvPr/>
            </p:nvGrpSpPr>
            <p:grpSpPr bwMode="auto">
              <a:xfrm>
                <a:off x="1883" y="0"/>
                <a:ext cx="206" cy="480"/>
                <a:chOff x="1883" y="0"/>
                <a:chExt cx="206" cy="480"/>
              </a:xfrm>
            </p:grpSpPr>
            <p:sp>
              <p:nvSpPr>
                <p:cNvPr id="66" name="Rectangle 9"/>
                <p:cNvSpPr>
                  <a:spLocks noChangeArrowheads="1"/>
                </p:cNvSpPr>
                <p:nvPr/>
              </p:nvSpPr>
              <p:spPr bwMode="auto">
                <a:xfrm>
                  <a:off x="1895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63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67" name="Rectangle 38"/>
                <p:cNvSpPr>
                  <a:spLocks noChangeArrowheads="1"/>
                </p:cNvSpPr>
                <p:nvPr/>
              </p:nvSpPr>
              <p:spPr bwMode="auto">
                <a:xfrm>
                  <a:off x="1883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6" name="Group 41"/>
              <p:cNvGrpSpPr>
                <a:grpSpLocks/>
              </p:cNvGrpSpPr>
              <p:nvPr/>
            </p:nvGrpSpPr>
            <p:grpSpPr bwMode="auto">
              <a:xfrm>
                <a:off x="2089" y="0"/>
                <a:ext cx="206" cy="480"/>
                <a:chOff x="2089" y="0"/>
                <a:chExt cx="206" cy="480"/>
              </a:xfrm>
            </p:grpSpPr>
            <p:sp>
              <p:nvSpPr>
                <p:cNvPr id="64" name="Rectangle 10"/>
                <p:cNvSpPr>
                  <a:spLocks noChangeArrowheads="1"/>
                </p:cNvSpPr>
                <p:nvPr/>
              </p:nvSpPr>
              <p:spPr bwMode="auto">
                <a:xfrm>
                  <a:off x="2101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91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65" name="Rectangle 40"/>
                <p:cNvSpPr>
                  <a:spLocks noChangeArrowheads="1"/>
                </p:cNvSpPr>
                <p:nvPr/>
              </p:nvSpPr>
              <p:spPr bwMode="auto">
                <a:xfrm>
                  <a:off x="2089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7" name="Group 43"/>
              <p:cNvGrpSpPr>
                <a:grpSpLocks/>
              </p:cNvGrpSpPr>
              <p:nvPr/>
            </p:nvGrpSpPr>
            <p:grpSpPr bwMode="auto">
              <a:xfrm>
                <a:off x="2295" y="0"/>
                <a:ext cx="206" cy="480"/>
                <a:chOff x="2295" y="0"/>
                <a:chExt cx="206" cy="480"/>
              </a:xfrm>
            </p:grpSpPr>
            <p:sp>
              <p:nvSpPr>
                <p:cNvPr id="62" name="Rectangle 11"/>
                <p:cNvSpPr>
                  <a:spLocks noChangeArrowheads="1"/>
                </p:cNvSpPr>
                <p:nvPr/>
              </p:nvSpPr>
              <p:spPr bwMode="auto">
                <a:xfrm>
                  <a:off x="2307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46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63" name="Rectangle 42"/>
                <p:cNvSpPr>
                  <a:spLocks noChangeArrowheads="1"/>
                </p:cNvSpPr>
                <p:nvPr/>
              </p:nvSpPr>
              <p:spPr bwMode="auto">
                <a:xfrm>
                  <a:off x="2295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8" name="Group 45"/>
              <p:cNvGrpSpPr>
                <a:grpSpLocks/>
              </p:cNvGrpSpPr>
              <p:nvPr/>
            </p:nvGrpSpPr>
            <p:grpSpPr bwMode="auto">
              <a:xfrm>
                <a:off x="2501" y="0"/>
                <a:ext cx="206" cy="480"/>
                <a:chOff x="2501" y="0"/>
                <a:chExt cx="206" cy="480"/>
              </a:xfrm>
            </p:grpSpPr>
            <p:sp>
              <p:nvSpPr>
                <p:cNvPr id="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513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56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61" name="Rectangle 44"/>
                <p:cNvSpPr>
                  <a:spLocks noChangeArrowheads="1"/>
                </p:cNvSpPr>
                <p:nvPr/>
              </p:nvSpPr>
              <p:spPr bwMode="auto">
                <a:xfrm>
                  <a:off x="2501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9" name="Group 47"/>
              <p:cNvGrpSpPr>
                <a:grpSpLocks/>
              </p:cNvGrpSpPr>
              <p:nvPr/>
            </p:nvGrpSpPr>
            <p:grpSpPr bwMode="auto">
              <a:xfrm>
                <a:off x="2707" y="0"/>
                <a:ext cx="206" cy="480"/>
                <a:chOff x="2707" y="0"/>
                <a:chExt cx="206" cy="480"/>
              </a:xfrm>
            </p:grpSpPr>
            <p:sp>
              <p:nvSpPr>
                <p:cNvPr id="58" name="Rectangle 13"/>
                <p:cNvSpPr>
                  <a:spLocks noChangeArrowheads="1"/>
                </p:cNvSpPr>
                <p:nvPr/>
              </p:nvSpPr>
              <p:spPr bwMode="auto">
                <a:xfrm>
                  <a:off x="2719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74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59" name="Rectangle 46"/>
                <p:cNvSpPr>
                  <a:spLocks noChangeArrowheads="1"/>
                </p:cNvSpPr>
                <p:nvPr/>
              </p:nvSpPr>
              <p:spPr bwMode="auto">
                <a:xfrm>
                  <a:off x="2707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0" name="Group 49"/>
              <p:cNvGrpSpPr>
                <a:grpSpLocks/>
              </p:cNvGrpSpPr>
              <p:nvPr/>
            </p:nvGrpSpPr>
            <p:grpSpPr bwMode="auto">
              <a:xfrm>
                <a:off x="2913" y="0"/>
                <a:ext cx="206" cy="480"/>
                <a:chOff x="2913" y="0"/>
                <a:chExt cx="206" cy="480"/>
              </a:xfrm>
            </p:grpSpPr>
            <p:sp>
              <p:nvSpPr>
                <p:cNvPr id="56" name="Rectangle 14"/>
                <p:cNvSpPr>
                  <a:spLocks noChangeArrowheads="1"/>
                </p:cNvSpPr>
                <p:nvPr/>
              </p:nvSpPr>
              <p:spPr bwMode="auto">
                <a:xfrm>
                  <a:off x="2925" y="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57" name="Rectangle 48"/>
                <p:cNvSpPr>
                  <a:spLocks noChangeArrowheads="1"/>
                </p:cNvSpPr>
                <p:nvPr/>
              </p:nvSpPr>
              <p:spPr bwMode="auto">
                <a:xfrm>
                  <a:off x="2913" y="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1" name="Group 53"/>
              <p:cNvGrpSpPr>
                <a:grpSpLocks/>
              </p:cNvGrpSpPr>
              <p:nvPr/>
            </p:nvGrpSpPr>
            <p:grpSpPr bwMode="auto">
              <a:xfrm>
                <a:off x="0" y="480"/>
                <a:ext cx="1059" cy="480"/>
                <a:chOff x="0" y="480"/>
                <a:chExt cx="1059" cy="480"/>
              </a:xfrm>
            </p:grpSpPr>
            <p:sp>
              <p:nvSpPr>
                <p:cNvPr id="52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480"/>
                  <a:ext cx="1059" cy="480"/>
                </a:xfrm>
                <a:prstGeom prst="rect">
                  <a:avLst/>
                </a:prstGeom>
                <a:solidFill>
                  <a:srgbClr val="BFBFB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grpSp>
              <p:nvGrpSpPr>
                <p:cNvPr id="53" name="Group 51"/>
                <p:cNvGrpSpPr>
                  <a:grpSpLocks/>
                </p:cNvGrpSpPr>
                <p:nvPr/>
              </p:nvGrpSpPr>
              <p:grpSpPr bwMode="auto">
                <a:xfrm>
                  <a:off x="0" y="480"/>
                  <a:ext cx="1059" cy="480"/>
                  <a:chOff x="0" y="480"/>
                  <a:chExt cx="1059" cy="480"/>
                </a:xfrm>
              </p:grpSpPr>
              <p:sp>
                <p:nvSpPr>
                  <p:cNvPr id="54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2" y="480"/>
                    <a:ext cx="1035" cy="480"/>
                  </a:xfrm>
                  <a:prstGeom prst="rect">
                    <a:avLst/>
                  </a:prstGeom>
                  <a:solidFill>
                    <a:srgbClr val="BFBF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/>
                  <a:lstStyle>
                    <a:lvl1pPr>
                      <a:lnSpc>
                        <a:spcPct val="90000"/>
                      </a:lnSpc>
                      <a:spcBef>
                        <a:spcPct val="20000"/>
                      </a:spcBef>
                      <a:buClr>
                        <a:schemeClr val="tx2"/>
                      </a:buClr>
                      <a:buSzPct val="75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CCFF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en-US" altLang="cs-CZ" sz="1800" b="1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rPr>
                      <a:t>Počet bodů z </a:t>
                    </a:r>
                    <a:r>
                      <a:rPr kumimoji="1" lang="cs-CZ" altLang="cs-CZ" sz="1800" b="1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</a:rPr>
                      <a:t>ekonomie</a:t>
                    </a:r>
                    <a:endPara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  <a:p>
                    <a:pPr marL="0" marR="0" lvl="0" indent="0" algn="ctr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1" lang="en-US" altLang="cs-CZ" sz="24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5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80"/>
                    <a:ext cx="1059" cy="480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>
                      <a:lnSpc>
                        <a:spcPct val="90000"/>
                      </a:lnSpc>
                      <a:spcBef>
                        <a:spcPct val="20000"/>
                      </a:spcBef>
                      <a:buClr>
                        <a:schemeClr val="tx2"/>
                      </a:buClr>
                      <a:buSzPct val="75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rgbClr val="00CCFF"/>
                      </a:buClr>
                      <a:buSzPct val="65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marL="0" marR="0" lvl="0" indent="0" algn="ctr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cs-CZ" altLang="cs-CZ" sz="2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CC00"/>
                      </a:solidFill>
                      <a:effectLst/>
                      <a:uLnTx/>
                      <a:uFillTx/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22" name="Group 55"/>
              <p:cNvGrpSpPr>
                <a:grpSpLocks/>
              </p:cNvGrpSpPr>
              <p:nvPr/>
            </p:nvGrpSpPr>
            <p:grpSpPr bwMode="auto">
              <a:xfrm>
                <a:off x="1059" y="480"/>
                <a:ext cx="206" cy="480"/>
                <a:chOff x="1059" y="480"/>
                <a:chExt cx="206" cy="480"/>
              </a:xfrm>
            </p:grpSpPr>
            <p:sp>
              <p:nvSpPr>
                <p:cNvPr id="50" name="Rectangle 16"/>
                <p:cNvSpPr>
                  <a:spLocks noChangeArrowheads="1"/>
                </p:cNvSpPr>
                <p:nvPr/>
              </p:nvSpPr>
              <p:spPr bwMode="auto">
                <a:xfrm>
                  <a:off x="1071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82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51" name="Rectangle 54"/>
                <p:cNvSpPr>
                  <a:spLocks noChangeArrowheads="1"/>
                </p:cNvSpPr>
                <p:nvPr/>
              </p:nvSpPr>
              <p:spPr bwMode="auto">
                <a:xfrm>
                  <a:off x="1059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3" name="Group 57"/>
              <p:cNvGrpSpPr>
                <a:grpSpLocks/>
              </p:cNvGrpSpPr>
              <p:nvPr/>
            </p:nvGrpSpPr>
            <p:grpSpPr bwMode="auto">
              <a:xfrm>
                <a:off x="1265" y="480"/>
                <a:ext cx="206" cy="480"/>
                <a:chOff x="1265" y="480"/>
                <a:chExt cx="206" cy="480"/>
              </a:xfrm>
            </p:grpSpPr>
            <p:sp>
              <p:nvSpPr>
                <p:cNvPr id="48" name="Rectangle 17"/>
                <p:cNvSpPr>
                  <a:spLocks noChangeArrowheads="1"/>
                </p:cNvSpPr>
                <p:nvPr/>
              </p:nvSpPr>
              <p:spPr bwMode="auto">
                <a:xfrm>
                  <a:off x="1277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56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9" name="Rectangle 56"/>
                <p:cNvSpPr>
                  <a:spLocks noChangeArrowheads="1"/>
                </p:cNvSpPr>
                <p:nvPr/>
              </p:nvSpPr>
              <p:spPr bwMode="auto">
                <a:xfrm>
                  <a:off x="1265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4" name="Group 59"/>
              <p:cNvGrpSpPr>
                <a:grpSpLocks/>
              </p:cNvGrpSpPr>
              <p:nvPr/>
            </p:nvGrpSpPr>
            <p:grpSpPr bwMode="auto">
              <a:xfrm>
                <a:off x="1471" y="480"/>
                <a:ext cx="206" cy="480"/>
                <a:chOff x="1471" y="480"/>
                <a:chExt cx="206" cy="480"/>
              </a:xfrm>
            </p:grpSpPr>
            <p:sp>
              <p:nvSpPr>
                <p:cNvPr id="46" name="Rectangle 18"/>
                <p:cNvSpPr>
                  <a:spLocks noChangeArrowheads="1"/>
                </p:cNvSpPr>
                <p:nvPr/>
              </p:nvSpPr>
              <p:spPr bwMode="auto">
                <a:xfrm>
                  <a:off x="1483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46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7" name="Rectangle 58"/>
                <p:cNvSpPr>
                  <a:spLocks noChangeArrowheads="1"/>
                </p:cNvSpPr>
                <p:nvPr/>
              </p:nvSpPr>
              <p:spPr bwMode="auto">
                <a:xfrm>
                  <a:off x="1471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5" name="Group 61"/>
              <p:cNvGrpSpPr>
                <a:grpSpLocks/>
              </p:cNvGrpSpPr>
              <p:nvPr/>
            </p:nvGrpSpPr>
            <p:grpSpPr bwMode="auto">
              <a:xfrm>
                <a:off x="1677" y="480"/>
                <a:ext cx="206" cy="480"/>
                <a:chOff x="1677" y="480"/>
                <a:chExt cx="206" cy="480"/>
              </a:xfrm>
            </p:grpSpPr>
            <p:sp>
              <p:nvSpPr>
                <p:cNvPr id="44" name="Rectangle 19"/>
                <p:cNvSpPr>
                  <a:spLocks noChangeArrowheads="1"/>
                </p:cNvSpPr>
                <p:nvPr/>
              </p:nvSpPr>
              <p:spPr bwMode="auto">
                <a:xfrm>
                  <a:off x="1689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79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5" name="Rectangle 60"/>
                <p:cNvSpPr>
                  <a:spLocks noChangeArrowheads="1"/>
                </p:cNvSpPr>
                <p:nvPr/>
              </p:nvSpPr>
              <p:spPr bwMode="auto">
                <a:xfrm>
                  <a:off x="1677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6" name="Group 63"/>
              <p:cNvGrpSpPr>
                <a:grpSpLocks/>
              </p:cNvGrpSpPr>
              <p:nvPr/>
            </p:nvGrpSpPr>
            <p:grpSpPr bwMode="auto">
              <a:xfrm>
                <a:off x="1883" y="480"/>
                <a:ext cx="206" cy="480"/>
                <a:chOff x="1883" y="480"/>
                <a:chExt cx="206" cy="480"/>
              </a:xfrm>
            </p:grpSpPr>
            <p:sp>
              <p:nvSpPr>
                <p:cNvPr id="42" name="Rectangle 20"/>
                <p:cNvSpPr>
                  <a:spLocks noChangeArrowheads="1"/>
                </p:cNvSpPr>
                <p:nvPr/>
              </p:nvSpPr>
              <p:spPr bwMode="auto">
                <a:xfrm>
                  <a:off x="1895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74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3" name="Rectangle 62"/>
                <p:cNvSpPr>
                  <a:spLocks noChangeArrowheads="1"/>
                </p:cNvSpPr>
                <p:nvPr/>
              </p:nvSpPr>
              <p:spPr bwMode="auto">
                <a:xfrm>
                  <a:off x="1883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7" name="Group 65"/>
              <p:cNvGrpSpPr>
                <a:grpSpLocks/>
              </p:cNvGrpSpPr>
              <p:nvPr/>
            </p:nvGrpSpPr>
            <p:grpSpPr bwMode="auto">
              <a:xfrm>
                <a:off x="2089" y="480"/>
                <a:ext cx="206" cy="480"/>
                <a:chOff x="2089" y="480"/>
                <a:chExt cx="206" cy="480"/>
              </a:xfrm>
            </p:grpSpPr>
            <p:sp>
              <p:nvSpPr>
                <p:cNvPr id="40" name="Rectangle 21"/>
                <p:cNvSpPr>
                  <a:spLocks noChangeArrowheads="1"/>
                </p:cNvSpPr>
                <p:nvPr/>
              </p:nvSpPr>
              <p:spPr bwMode="auto">
                <a:xfrm>
                  <a:off x="2101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83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41" name="Rectangle 64"/>
                <p:cNvSpPr>
                  <a:spLocks noChangeArrowheads="1"/>
                </p:cNvSpPr>
                <p:nvPr/>
              </p:nvSpPr>
              <p:spPr bwMode="auto">
                <a:xfrm>
                  <a:off x="2089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8" name="Group 67"/>
              <p:cNvGrpSpPr>
                <a:grpSpLocks/>
              </p:cNvGrpSpPr>
              <p:nvPr/>
            </p:nvGrpSpPr>
            <p:grpSpPr bwMode="auto">
              <a:xfrm>
                <a:off x="2295" y="480"/>
                <a:ext cx="206" cy="480"/>
                <a:chOff x="2295" y="480"/>
                <a:chExt cx="206" cy="480"/>
              </a:xfrm>
            </p:grpSpPr>
            <p:sp>
              <p:nvSpPr>
                <p:cNvPr id="38" name="Rectangle 22"/>
                <p:cNvSpPr>
                  <a:spLocks noChangeArrowheads="1"/>
                </p:cNvSpPr>
                <p:nvPr/>
              </p:nvSpPr>
              <p:spPr bwMode="auto">
                <a:xfrm>
                  <a:off x="2307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51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9" name="Rectangle 66"/>
                <p:cNvSpPr>
                  <a:spLocks noChangeArrowheads="1"/>
                </p:cNvSpPr>
                <p:nvPr/>
              </p:nvSpPr>
              <p:spPr bwMode="auto">
                <a:xfrm>
                  <a:off x="2295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9" name="Group 69"/>
              <p:cNvGrpSpPr>
                <a:grpSpLocks/>
              </p:cNvGrpSpPr>
              <p:nvPr/>
            </p:nvGrpSpPr>
            <p:grpSpPr bwMode="auto">
              <a:xfrm>
                <a:off x="2501" y="480"/>
                <a:ext cx="206" cy="480"/>
                <a:chOff x="2501" y="480"/>
                <a:chExt cx="206" cy="480"/>
              </a:xfrm>
            </p:grpSpPr>
            <p:sp>
              <p:nvSpPr>
                <p:cNvPr id="36" name="Rectangle 23"/>
                <p:cNvSpPr>
                  <a:spLocks noChangeArrowheads="1"/>
                </p:cNvSpPr>
                <p:nvPr/>
              </p:nvSpPr>
              <p:spPr bwMode="auto">
                <a:xfrm>
                  <a:off x="2513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63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7" name="Rectangle 68"/>
                <p:cNvSpPr>
                  <a:spLocks noChangeArrowheads="1"/>
                </p:cNvSpPr>
                <p:nvPr/>
              </p:nvSpPr>
              <p:spPr bwMode="auto">
                <a:xfrm>
                  <a:off x="2501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0" name="Group 71"/>
              <p:cNvGrpSpPr>
                <a:grpSpLocks/>
              </p:cNvGrpSpPr>
              <p:nvPr/>
            </p:nvGrpSpPr>
            <p:grpSpPr bwMode="auto">
              <a:xfrm>
                <a:off x="2707" y="480"/>
                <a:ext cx="206" cy="480"/>
                <a:chOff x="2707" y="480"/>
                <a:chExt cx="206" cy="480"/>
              </a:xfrm>
            </p:grpSpPr>
            <p:sp>
              <p:nvSpPr>
                <p:cNvPr id="34" name="Rectangle 24"/>
                <p:cNvSpPr>
                  <a:spLocks noChangeArrowheads="1"/>
                </p:cNvSpPr>
                <p:nvPr/>
              </p:nvSpPr>
              <p:spPr bwMode="auto">
                <a:xfrm>
                  <a:off x="2719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75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5" name="Rectangle 70"/>
                <p:cNvSpPr>
                  <a:spLocks noChangeArrowheads="1"/>
                </p:cNvSpPr>
                <p:nvPr/>
              </p:nvSpPr>
              <p:spPr bwMode="auto">
                <a:xfrm>
                  <a:off x="2707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1" name="Group 73"/>
              <p:cNvGrpSpPr>
                <a:grpSpLocks/>
              </p:cNvGrpSpPr>
              <p:nvPr/>
            </p:nvGrpSpPr>
            <p:grpSpPr bwMode="auto">
              <a:xfrm>
                <a:off x="2913" y="480"/>
                <a:ext cx="206" cy="480"/>
                <a:chOff x="2913" y="480"/>
                <a:chExt cx="206" cy="480"/>
              </a:xfrm>
            </p:grpSpPr>
            <p:sp>
              <p:nvSpPr>
                <p:cNvPr id="32" name="Rectangle 25"/>
                <p:cNvSpPr>
                  <a:spLocks noChangeArrowheads="1"/>
                </p:cNvSpPr>
                <p:nvPr/>
              </p:nvSpPr>
              <p:spPr bwMode="auto">
                <a:xfrm>
                  <a:off x="2925" y="480"/>
                  <a:ext cx="182" cy="4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cs-CZ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82</a:t>
                  </a:r>
                  <a:endParaRPr kumimoji="1" lang="en-US" alt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en-US" altLang="cs-CZ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  <p:sp>
              <p:nvSpPr>
                <p:cNvPr id="33" name="Rectangle 72"/>
                <p:cNvSpPr>
                  <a:spLocks noChangeArrowheads="1"/>
                </p:cNvSpPr>
                <p:nvPr/>
              </p:nvSpPr>
              <p:spPr bwMode="auto">
                <a:xfrm>
                  <a:off x="2913" y="480"/>
                  <a:ext cx="206" cy="48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itchFamily="2" charset="2"/>
                    <a:buChar char="l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rgbClr val="00CCFF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altLang="cs-CZ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CC00"/>
                    </a:solidFill>
                    <a:effectLst/>
                    <a:uLnTx/>
                    <a:uFillTx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9" name="Rectangle 75"/>
            <p:cNvSpPr>
              <a:spLocks noChangeArrowheads="1"/>
            </p:cNvSpPr>
            <p:nvPr/>
          </p:nvSpPr>
          <p:spPr bwMode="auto">
            <a:xfrm>
              <a:off x="-3" y="-3"/>
              <a:ext cx="3125" cy="96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CCFF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sp>
        <p:nvSpPr>
          <p:cNvPr id="80" name="Rectangle 3"/>
          <p:cNvSpPr txBox="1">
            <a:spLocks noChangeArrowheads="1"/>
          </p:cNvSpPr>
          <p:nvPr/>
        </p:nvSpPr>
        <p:spPr bwMode="auto">
          <a:xfrm>
            <a:off x="1453662" y="5017476"/>
            <a:ext cx="7510086" cy="1008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&gt; 0,6 –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„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vysok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á“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hodnota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korelace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342374"/>
              </p:ext>
            </p:extLst>
          </p:nvPr>
        </p:nvGraphicFramePr>
        <p:xfrm>
          <a:off x="1577222" y="3645877"/>
          <a:ext cx="7151688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Rovnice" r:id="rId4" imgW="3200400" imgH="469900" progId="Equation.3">
                  <p:embed/>
                </p:oleObj>
              </mc:Choice>
              <mc:Fallback>
                <p:oleObj name="Rovnice" r:id="rId4" imgW="3200400" imgH="469900" progId="Equation.3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222" y="3645877"/>
                        <a:ext cx="7151688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030" y="44933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Jaké a k čemu jsou metody </a:t>
            </a:r>
            <a:b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stanovení závislosti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92398" y="2497015"/>
            <a:ext cx="8064500" cy="321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závislostí </a:t>
            </a:r>
            <a:r>
              <a:rPr lang="cs-CZ" altLang="cs-CZ" sz="2800" kern="0" dirty="0" smtClean="0">
                <a:latin typeface="Arial" charset="0"/>
              </a:rPr>
              <a:t>1.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kvantitativního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znaku na           </a:t>
            </a:r>
            <a:r>
              <a:rPr lang="cs-CZ" altLang="cs-CZ" sz="2800" kern="0" dirty="0" smtClean="0">
                <a:latin typeface="Arial" charset="0"/>
              </a:rPr>
              <a:t>2. </a:t>
            </a:r>
            <a:r>
              <a:rPr lang="cs-CZ" altLang="cs-CZ" sz="2800" b="1" kern="0" dirty="0" smtClean="0">
                <a:latin typeface="Arial" charset="0"/>
              </a:rPr>
              <a:t>k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vant</a:t>
            </a:r>
            <a:r>
              <a:rPr lang="cs-CZ" altLang="cs-CZ" sz="2800" b="1" kern="0" dirty="0" smtClean="0">
                <a:latin typeface="Arial" charset="0"/>
              </a:rPr>
              <a:t>itativním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znaku (nebo více kvantitativních znacích) - 	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regresní </a:t>
            </a:r>
            <a:r>
              <a:rPr lang="cs-CZ" altLang="cs-CZ" sz="2800" b="1" kern="0" dirty="0" smtClean="0">
                <a:latin typeface="Arial" charset="0"/>
              </a:rPr>
              <a:t>a korelační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analýza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800" kern="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závislost dvou znaků </a:t>
            </a:r>
            <a:r>
              <a:rPr lang="cs-CZ" altLang="cs-CZ" sz="2800" kern="0" dirty="0" smtClean="0">
                <a:latin typeface="Arial" charset="0"/>
              </a:rPr>
              <a:t>-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jednoduch</a:t>
            </a:r>
            <a:r>
              <a:rPr lang="cs-CZ" altLang="cs-CZ" sz="2800" b="1" kern="0" dirty="0" smtClean="0">
                <a:latin typeface="Arial" charset="0"/>
              </a:rPr>
              <a:t>á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regres</a:t>
            </a:r>
            <a:r>
              <a:rPr lang="cs-CZ" altLang="cs-CZ" sz="2800" b="1" kern="0" dirty="0" smtClean="0">
                <a:latin typeface="Arial" charset="0"/>
              </a:rPr>
              <a:t>ní analýza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(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jednoduch</a:t>
            </a:r>
            <a:r>
              <a:rPr lang="cs-CZ" altLang="cs-CZ" sz="2800" b="1" kern="0" dirty="0" smtClean="0">
                <a:latin typeface="Arial" charset="0"/>
              </a:rPr>
              <a:t>á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korelační analýza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) </a:t>
            </a:r>
            <a:endParaRPr lang="cs-CZ" altLang="cs-CZ" sz="2800" kern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3030" y="44933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Jaké a k čemu jsou metody </a:t>
            </a:r>
            <a:b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r>
              <a:rPr lang="cs-CZ" sz="3200" b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stanovení závislosti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398" y="2403231"/>
            <a:ext cx="8064500" cy="280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závislost znaku na více </a:t>
            </a:r>
            <a:r>
              <a:rPr lang="cs-CZ" altLang="cs-CZ" sz="2800" kern="0" dirty="0" smtClean="0">
                <a:latin typeface="Arial" charset="0"/>
              </a:rPr>
              <a:t>znacích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" charset="0"/>
              </a:rPr>
              <a:t>- 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vícenásobn</a:t>
            </a:r>
            <a:r>
              <a:rPr lang="cs-CZ" altLang="cs-CZ" sz="2800" b="1" kern="0" dirty="0" smtClean="0">
                <a:latin typeface="Arial" charset="0"/>
              </a:rPr>
              <a:t>á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regres</a:t>
            </a:r>
            <a:r>
              <a:rPr lang="cs-CZ" altLang="cs-CZ" sz="2800" b="1" kern="0" dirty="0" smtClean="0">
                <a:latin typeface="Arial" charset="0"/>
              </a:rPr>
              <a:t>ní analýza</a:t>
            </a: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800" b="1" kern="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charset="0"/>
              </a:rPr>
              <a:t>z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nalost závislostí umožňuje: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" charset="0"/>
                <a:cs typeface="Times New Roman" pitchFamily="18" charset="0"/>
              </a:rPr>
              <a:t>	předvídat chování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" charset="0"/>
              </a:rPr>
              <a:t>(prognózovat, predikovat) </a:t>
            </a:r>
            <a:r>
              <a:rPr lang="cs-CZ" altLang="cs-CZ" sz="2800" kern="0" dirty="0" smtClean="0">
                <a:latin typeface="Arial" charset="0"/>
                <a:cs typeface="Times New Roman" pitchFamily="18" charset="0"/>
              </a:rPr>
              <a:t>závislé veličiny</a:t>
            </a:r>
          </a:p>
        </p:txBody>
      </p:sp>
    </p:spTree>
    <p:extLst>
      <p:ext uri="{BB962C8B-B14F-4D97-AF65-F5344CB8AC3E}">
        <p14:creationId xmlns:p14="http://schemas.microsoft.com/office/powerpoint/2010/main" val="74880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Zisk z reklamy</a:t>
            </a:r>
            <a:endParaRPr lang="cs-CZ" b="1" dirty="0"/>
          </a:p>
        </p:txBody>
      </p:sp>
      <p:pic>
        <p:nvPicPr>
          <p:cNvPr id="7" name="Picture 1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3887"/>
            <a:ext cx="10263554" cy="3869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891689" y="1687537"/>
            <a:ext cx="8459787" cy="551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			</a:t>
            </a:r>
            <a:r>
              <a:rPr kumimoji="0" 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nezávislá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 -  </a:t>
            </a:r>
            <a:r>
              <a:rPr kumimoji="0" 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závislá</a:t>
            </a: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veličina (proměnná)</a:t>
            </a:r>
          </a:p>
        </p:txBody>
      </p:sp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Jednoduché regresní modely</a:t>
            </a:r>
            <a:endParaRPr lang="cs-CZ" b="1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913606" y="1905000"/>
            <a:ext cx="8078787" cy="7033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y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+ </a:t>
            </a:r>
            <a:r>
              <a:rPr kumimoji="0" 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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  <a:ea typeface="+mj-ea"/>
                <a:cs typeface="Times New Roman" pitchFamily="18" charset="0"/>
              </a:rPr>
              <a:t> 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304800" y="2751625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závisle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proměnná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083777" y="3270738"/>
            <a:ext cx="5981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  regresní funkce 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nezávisle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proměnná 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6740769" y="28956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reziduum</a:t>
            </a:r>
          </a:p>
        </p:txBody>
      </p:sp>
      <p:sp>
        <p:nvSpPr>
          <p:cNvPr id="11" name="Line 23"/>
          <p:cNvSpPr>
            <a:spLocks noChangeShapeType="1"/>
          </p:cNvSpPr>
          <p:nvPr/>
        </p:nvSpPr>
        <p:spPr bwMode="auto">
          <a:xfrm flipV="1">
            <a:off x="2841625" y="2567354"/>
            <a:ext cx="1155944" cy="26047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 flipV="1">
            <a:off x="3616569" y="2697589"/>
            <a:ext cx="990600" cy="6493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23"/>
          <p:cNvSpPr>
            <a:spLocks noChangeShapeType="1"/>
          </p:cNvSpPr>
          <p:nvPr/>
        </p:nvSpPr>
        <p:spPr bwMode="auto">
          <a:xfrm flipH="1" flipV="1">
            <a:off x="4953000" y="2697589"/>
            <a:ext cx="533400" cy="7171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 flipH="1" flipV="1">
            <a:off x="5838092" y="2697589"/>
            <a:ext cx="1137139" cy="358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036277" y="4443046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Lineární regresní funkce: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962159"/>
            <a:ext cx="25908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2841625" y="4421615"/>
            <a:ext cx="4679950" cy="10810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Jednoduché regresní modely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089031" y="2145323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/>
              <a:t>Parabolická regresní funkce :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153472"/>
              </p:ext>
            </p:extLst>
          </p:nvPr>
        </p:nvGraphicFramePr>
        <p:xfrm>
          <a:off x="3662118" y="2664436"/>
          <a:ext cx="35782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Rovnice" r:id="rId4" imgW="1473200" imgH="241300" progId="Equation.3">
                  <p:embed/>
                </p:oleObj>
              </mc:Choice>
              <mc:Fallback>
                <p:oleObj name="Rovnice" r:id="rId4" imgW="1473200" imgH="2413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118" y="2664436"/>
                        <a:ext cx="35782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810608" y="3493475"/>
            <a:ext cx="52812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None/>
            </a:pPr>
            <a:r>
              <a:rPr lang="cs-CZ" altLang="cs-CZ" sz="2800" b="1" dirty="0"/>
              <a:t>Exponenciální </a:t>
            </a:r>
            <a:r>
              <a:rPr lang="cs-CZ" altLang="cs-CZ" sz="2800" b="1" dirty="0" smtClean="0"/>
              <a:t>regresní </a:t>
            </a:r>
            <a:r>
              <a:rPr lang="cs-CZ" altLang="cs-CZ" sz="2800" b="1" dirty="0"/>
              <a:t>funkce :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030414" y="4917830"/>
            <a:ext cx="48592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Logaritmická regresní funkce: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37759"/>
              </p:ext>
            </p:extLst>
          </p:nvPr>
        </p:nvGraphicFramePr>
        <p:xfrm>
          <a:off x="4114800" y="4016695"/>
          <a:ext cx="2133600" cy="589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r:id="rId6" imgW="825500" imgH="241300" progId="Equation.3">
                  <p:embed/>
                </p:oleObj>
              </mc:Choice>
              <mc:Fallback>
                <p:oleObj r:id="rId6" imgW="825500" imgH="241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016695"/>
                        <a:ext cx="2133600" cy="589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8779"/>
              </p:ext>
            </p:extLst>
          </p:nvPr>
        </p:nvGraphicFramePr>
        <p:xfrm>
          <a:off x="3739662" y="5441050"/>
          <a:ext cx="30480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r:id="rId8" imgW="1256755" imgH="203112" progId="Equation.3">
                  <p:embed/>
                </p:oleObj>
              </mc:Choice>
              <mc:Fallback>
                <p:oleObj r:id="rId8" imgW="1256755" imgH="203112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9662" y="5441050"/>
                        <a:ext cx="30480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Jednoduchá lineární regrese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70891" y="1998785"/>
            <a:ext cx="7772400" cy="3757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výběr párových hodnot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 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 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0" u="none" strike="noStrike" kern="0" cap="none" spc="0" normalizeH="0" baseline="-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),...,(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způsoby získání dat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(A) h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odnoty nezávisle proměnné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předem pevně zvol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a k nim se „změř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“ příslušné hodnoty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(B)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hodnoty (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y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400" b="0" i="1" u="none" strike="noStrike" kern="0" cap="none" spc="0" normalizeH="0" baseline="-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i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„změří“ na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n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 náhodně zvolených jednotkách základního souboru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547</Words>
  <Application>Microsoft Office PowerPoint</Application>
  <PresentationFormat>Širokoúhlá obrazovka</PresentationFormat>
  <Paragraphs>209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33</vt:i4>
      </vt:variant>
    </vt:vector>
  </HeadingPairs>
  <TitlesOfParts>
    <vt:vector size="44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Equation.3</vt:lpstr>
      <vt:lpstr>List</vt:lpstr>
      <vt:lpstr>Dokument</vt:lpstr>
      <vt:lpstr>Název prezentace</vt:lpstr>
      <vt:lpstr>Prezentace aplikace PowerPoint</vt:lpstr>
      <vt:lpstr>Prezentace aplikace PowerPoint</vt:lpstr>
      <vt:lpstr>Jaké a k čemu jsou metody  stanovení závislosti</vt:lpstr>
      <vt:lpstr>Jaké a k čemu jsou metody  stanovení závislosti</vt:lpstr>
      <vt:lpstr>Příklad – Zisk z reklamy</vt:lpstr>
      <vt:lpstr>Jednoduché regresní modely</vt:lpstr>
      <vt:lpstr>Jednoduché regresní modely</vt:lpstr>
      <vt:lpstr>Jednoduchá lineární regrese</vt:lpstr>
      <vt:lpstr>Jednoduchá lineární regrese</vt:lpstr>
      <vt:lpstr>Příklad: Zisk z reklamy (grafické znázornění)</vt:lpstr>
      <vt:lpstr>Příklad: Výdaje na reklamu</vt:lpstr>
      <vt:lpstr>Příklad: grafické znázornění</vt:lpstr>
      <vt:lpstr>Bodový diagram (Scatter diagram)</vt:lpstr>
      <vt:lpstr>Metoda nejmenších čtverců</vt:lpstr>
      <vt:lpstr>Příklad: Zisk z reklamy – ruční výpočty</vt:lpstr>
      <vt:lpstr>Předpoklady lineárního modelu</vt:lpstr>
      <vt:lpstr>Předpoklady lineárního modelu -  jsou splněny</vt:lpstr>
      <vt:lpstr>Předpoklady lineárního modelu – nejsou splněny</vt:lpstr>
      <vt:lpstr>Koeficient determinace R2 </vt:lpstr>
      <vt:lpstr>Koeficient determinace R2 -  upravený</vt:lpstr>
      <vt:lpstr>Výpočet koeficientu determinace</vt:lpstr>
      <vt:lpstr>Trendová funkce v časové řadě</vt:lpstr>
      <vt:lpstr>Trendová funkce v časové řadě</vt:lpstr>
      <vt:lpstr>Transformace časové osy v časové řadě</vt:lpstr>
      <vt:lpstr>Příklad: časová řada</vt:lpstr>
      <vt:lpstr>Příklad: časová řada</vt:lpstr>
      <vt:lpstr>Příklad: časová řada - výpočty</vt:lpstr>
      <vt:lpstr>Linearizované regresní funkce </vt:lpstr>
      <vt:lpstr>Korelační analýza</vt:lpstr>
      <vt:lpstr>Korelační analýza</vt:lpstr>
      <vt:lpstr>Příklad: Výsledky testů 10 studentů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111</cp:revision>
  <dcterms:created xsi:type="dcterms:W3CDTF">2016-11-25T20:36:16Z</dcterms:created>
  <dcterms:modified xsi:type="dcterms:W3CDTF">2018-05-02T07:40:19Z</dcterms:modified>
</cp:coreProperties>
</file>