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  <p:sldId id="258" r:id="rId3"/>
    <p:sldId id="263" r:id="rId4"/>
    <p:sldId id="286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309" r:id="rId13"/>
    <p:sldId id="311" r:id="rId14"/>
    <p:sldId id="312" r:id="rId15"/>
    <p:sldId id="313" r:id="rId16"/>
    <p:sldId id="31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15" r:id="rId25"/>
    <p:sldId id="302" r:id="rId26"/>
    <p:sldId id="303" r:id="rId27"/>
    <p:sldId id="304" r:id="rId28"/>
    <p:sldId id="305" r:id="rId29"/>
    <p:sldId id="306" r:id="rId30"/>
    <p:sldId id="308" r:id="rId31"/>
    <p:sldId id="307" r:id="rId32"/>
    <p:sldId id="310" r:id="rId33"/>
    <p:sldId id="287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0113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7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9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7" y="5253203"/>
            <a:ext cx="1248139" cy="97354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27382" y="3154411"/>
            <a:ext cx="8939369" cy="3072341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KVANTITATIVNÍ METODY V EKONOMICKÉ PRAXI</a:t>
            </a:r>
          </a:p>
          <a:p>
            <a:pPr algn="ctr"/>
            <a:endParaRPr lang="cs-CZ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Radmila Krkošková,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1"/>
            <a:ext cx="6815667" cy="287866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719403" y="2085202"/>
          <a:ext cx="8640960" cy="58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555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5618405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9040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Název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Rozvoj vzdělávání na Slezské univerzitě v Opavě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9040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Registrační číslo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4018" y="3769097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65" y="333771"/>
            <a:ext cx="7340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4018" y="6076264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180083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Vlastnosti determinantu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9806354" cy="4351338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sz="3600" dirty="0" smtClean="0"/>
              <a:t>3) Společného </a:t>
            </a:r>
            <a:r>
              <a:rPr lang="cs-CZ" sz="3600" dirty="0"/>
              <a:t>nenulového činitele </a:t>
            </a:r>
            <a:r>
              <a:rPr lang="cs-CZ" sz="3600" i="1" dirty="0"/>
              <a:t>k</a:t>
            </a:r>
            <a:r>
              <a:rPr lang="cs-CZ" sz="3600" dirty="0"/>
              <a:t>  všech prvků </a:t>
            </a:r>
            <a:r>
              <a:rPr lang="cs-CZ" sz="3600" u="sng" dirty="0"/>
              <a:t>jednoho řádku</a:t>
            </a:r>
            <a:r>
              <a:rPr lang="cs-CZ" sz="3600" dirty="0"/>
              <a:t> (resp. jednoho sloupce) matice lze </a:t>
            </a:r>
            <a:r>
              <a:rPr lang="cs-CZ" sz="3600" u="sng" dirty="0"/>
              <a:t>vytknout</a:t>
            </a:r>
            <a:r>
              <a:rPr lang="cs-CZ" sz="3600" dirty="0"/>
              <a:t> před determinant.</a:t>
            </a:r>
          </a:p>
          <a:p>
            <a:endParaRPr lang="cs-CZ" sz="3600" dirty="0"/>
          </a:p>
          <a:p>
            <a:pPr marL="0" lvl="0" indent="0">
              <a:buNone/>
            </a:pPr>
            <a:r>
              <a:rPr lang="cs-CZ" sz="3600" dirty="0" smtClean="0"/>
              <a:t>4) Determinant </a:t>
            </a:r>
            <a:r>
              <a:rPr lang="cs-CZ" sz="3600" dirty="0"/>
              <a:t>matice se rovná nule, jestliže: </a:t>
            </a:r>
          </a:p>
          <a:p>
            <a:pPr marL="0" lvl="0" indent="0">
              <a:buNone/>
            </a:pPr>
            <a:r>
              <a:rPr lang="cs-CZ" sz="3600" dirty="0" smtClean="0"/>
              <a:t>a) všechny </a:t>
            </a:r>
            <a:r>
              <a:rPr lang="cs-CZ" sz="3600" dirty="0"/>
              <a:t>prvky aspoň jednoho řádku (resp. sloupce) jsou rovny nule,</a:t>
            </a:r>
          </a:p>
          <a:p>
            <a:pPr marL="0" lvl="0" indent="0">
              <a:buNone/>
            </a:pPr>
            <a:r>
              <a:rPr lang="cs-CZ" sz="3600" dirty="0" smtClean="0"/>
              <a:t>b) jeden </a:t>
            </a:r>
            <a:r>
              <a:rPr lang="cs-CZ" sz="3600" dirty="0"/>
              <a:t>řádek  (resp. sloupec)  matice je LK řádků  (resp. sloupců)  s  ním   rovnoběžných.</a:t>
            </a: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607957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Vlastnosti determinantu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r>
              <a:rPr lang="cs-CZ" sz="3600" dirty="0" smtClean="0">
                <a:latin typeface="Times New Roman"/>
                <a:ea typeface="Times New Roman"/>
              </a:rPr>
              <a:t>5) Jsou-li </a:t>
            </a:r>
            <a:r>
              <a:rPr lang="cs-CZ" sz="3600" i="1" dirty="0">
                <a:latin typeface="Times New Roman"/>
                <a:ea typeface="Times New Roman"/>
              </a:rPr>
              <a:t>A, B</a:t>
            </a:r>
            <a:r>
              <a:rPr lang="cs-CZ" sz="3600" dirty="0">
                <a:latin typeface="Times New Roman"/>
                <a:ea typeface="Times New Roman"/>
              </a:rPr>
              <a:t> čtvercové matice stejného </a:t>
            </a:r>
            <a:r>
              <a:rPr lang="cs-CZ" sz="3600" dirty="0" smtClean="0">
                <a:latin typeface="Times New Roman"/>
                <a:ea typeface="Times New Roman"/>
              </a:rPr>
              <a:t> </a:t>
            </a:r>
          </a:p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r>
              <a:rPr lang="cs-CZ" sz="3600" dirty="0">
                <a:latin typeface="Times New Roman"/>
                <a:ea typeface="Times New Roman"/>
              </a:rPr>
              <a:t> </a:t>
            </a:r>
            <a:r>
              <a:rPr lang="cs-CZ" sz="3600" dirty="0" smtClean="0">
                <a:latin typeface="Times New Roman"/>
                <a:ea typeface="Times New Roman"/>
              </a:rPr>
              <a:t>    řádu</a:t>
            </a:r>
            <a:r>
              <a:rPr lang="cs-CZ" sz="3600" dirty="0">
                <a:latin typeface="Times New Roman"/>
                <a:ea typeface="Times New Roman"/>
              </a:rPr>
              <a:t>, platí :  </a:t>
            </a:r>
            <a:endParaRPr lang="cs-CZ" sz="3600" dirty="0" smtClean="0">
              <a:latin typeface="Times New Roman"/>
              <a:ea typeface="Times New Roman"/>
            </a:endParaRPr>
          </a:p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sz="3600" dirty="0" smtClean="0">
                <a:latin typeface="Times New Roman"/>
                <a:ea typeface="Times New Roman"/>
              </a:rPr>
              <a:t>                </a:t>
            </a:r>
            <a:r>
              <a:rPr lang="cs-CZ" sz="3600" dirty="0" err="1">
                <a:latin typeface="Times New Roman"/>
                <a:ea typeface="Times New Roman"/>
              </a:rPr>
              <a:t>det</a:t>
            </a:r>
            <a:r>
              <a:rPr lang="cs-CZ" sz="3600" dirty="0">
                <a:latin typeface="Times New Roman"/>
                <a:ea typeface="Times New Roman"/>
              </a:rPr>
              <a:t> (</a:t>
            </a:r>
            <a:r>
              <a:rPr lang="cs-CZ" sz="3600" i="1" dirty="0">
                <a:latin typeface="Times New Roman"/>
                <a:ea typeface="Times New Roman"/>
              </a:rPr>
              <a:t>AB</a:t>
            </a:r>
            <a:r>
              <a:rPr lang="cs-CZ" sz="3600" dirty="0">
                <a:latin typeface="Times New Roman"/>
                <a:ea typeface="Times New Roman"/>
              </a:rPr>
              <a:t>) = </a:t>
            </a:r>
            <a:r>
              <a:rPr lang="cs-CZ" sz="3600" dirty="0" err="1">
                <a:latin typeface="Times New Roman"/>
                <a:ea typeface="Times New Roman"/>
              </a:rPr>
              <a:t>det</a:t>
            </a:r>
            <a:r>
              <a:rPr lang="cs-CZ" sz="3600" dirty="0">
                <a:latin typeface="Times New Roman"/>
                <a:ea typeface="Times New Roman"/>
              </a:rPr>
              <a:t> </a:t>
            </a:r>
            <a:r>
              <a:rPr lang="cs-CZ" sz="3600" i="1" dirty="0">
                <a:latin typeface="Times New Roman"/>
                <a:ea typeface="Times New Roman"/>
              </a:rPr>
              <a:t>A</a:t>
            </a:r>
            <a:r>
              <a:rPr lang="cs-CZ" sz="3600" dirty="0">
                <a:latin typeface="Times New Roman"/>
                <a:ea typeface="Times New Roman"/>
              </a:rPr>
              <a:t> . </a:t>
            </a:r>
            <a:r>
              <a:rPr lang="cs-CZ" sz="3600" dirty="0" err="1">
                <a:latin typeface="Times New Roman"/>
                <a:ea typeface="Times New Roman"/>
              </a:rPr>
              <a:t>det</a:t>
            </a:r>
            <a:r>
              <a:rPr lang="cs-CZ" sz="3600" dirty="0">
                <a:latin typeface="Times New Roman"/>
                <a:ea typeface="Times New Roman"/>
              </a:rPr>
              <a:t> </a:t>
            </a:r>
            <a:r>
              <a:rPr lang="cs-CZ" sz="3600" i="1" dirty="0">
                <a:latin typeface="Times New Roman"/>
                <a:ea typeface="Times New Roman"/>
              </a:rPr>
              <a:t>B</a:t>
            </a:r>
            <a:r>
              <a:rPr lang="cs-CZ" sz="3600" dirty="0">
                <a:latin typeface="Times New Roman"/>
                <a:ea typeface="Times New Roman"/>
              </a:rPr>
              <a:t>.</a:t>
            </a: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788623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Regulární x singulární matice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48948" y="3972477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85092" y="1836843"/>
            <a:ext cx="1177848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Určete parametry v daných maticích tak, aby matice </a:t>
            </a:r>
            <a:r>
              <a:rPr kumimoji="0" lang="cs-CZ" alt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A, C</a:t>
            </a: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byly singulární a matice </a:t>
            </a:r>
            <a:r>
              <a:rPr kumimoji="0" lang="cs-CZ" alt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B, D </a:t>
            </a: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byly regulární. Matice jsou:</a:t>
            </a:r>
            <a:endParaRPr kumimoji="0" lang="cs-CZ" alt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490946"/>
              </p:ext>
            </p:extLst>
          </p:nvPr>
        </p:nvGraphicFramePr>
        <p:xfrm>
          <a:off x="596348" y="3498573"/>
          <a:ext cx="10555356" cy="2266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r:id="rId4" imgW="5080000" imgH="711200" progId="Equation.3">
                  <p:embed/>
                </p:oleObj>
              </mc:Choice>
              <mc:Fallback>
                <p:oleObj r:id="rId4" imgW="5080000" imgH="711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348" y="3498573"/>
                        <a:ext cx="10555356" cy="22661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6721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Vypočtěte determinanty: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590408" y="3992355"/>
            <a:ext cx="29998701" cy="12486456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2690072" y="2166730"/>
            <a:ext cx="4253394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354260"/>
              </p:ext>
            </p:extLst>
          </p:nvPr>
        </p:nvGraphicFramePr>
        <p:xfrm>
          <a:off x="1232452" y="2166730"/>
          <a:ext cx="3555572" cy="1311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r:id="rId4" imgW="1016000" imgH="457200" progId="Equation.3">
                  <p:embed/>
                </p:oleObj>
              </mc:Choice>
              <mc:Fallback>
                <p:oleObj r:id="rId4" imgW="101600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2452" y="2166730"/>
                        <a:ext cx="3555572" cy="13119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7716551" y="4452730"/>
            <a:ext cx="3385546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353414"/>
              </p:ext>
            </p:extLst>
          </p:nvPr>
        </p:nvGraphicFramePr>
        <p:xfrm>
          <a:off x="1232452" y="4452729"/>
          <a:ext cx="3200399" cy="1272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r:id="rId6" imgW="1155700" imgH="457200" progId="Equation.3">
                  <p:embed/>
                </p:oleObj>
              </mc:Choice>
              <mc:Fallback>
                <p:oleObj r:id="rId6" imgW="11557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2452" y="4452729"/>
                        <a:ext cx="3200399" cy="12722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4992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Upravte a vypočtěte determinant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7573609" y="2341186"/>
            <a:ext cx="502522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163407"/>
              </p:ext>
            </p:extLst>
          </p:nvPr>
        </p:nvGraphicFramePr>
        <p:xfrm>
          <a:off x="1073426" y="2341185"/>
          <a:ext cx="3140765" cy="2648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r:id="rId4" imgW="761669" imgH="761669" progId="Equation.3">
                  <p:embed/>
                </p:oleObj>
              </mc:Choice>
              <mc:Fallback>
                <p:oleObj r:id="rId4" imgW="761669" imgH="76166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426" y="2341185"/>
                        <a:ext cx="3140765" cy="26482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4540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Upravte a vypočtěte determinant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7721127" y="2086082"/>
            <a:ext cx="4318812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430147"/>
              </p:ext>
            </p:extLst>
          </p:nvPr>
        </p:nvGraphicFramePr>
        <p:xfrm>
          <a:off x="1411357" y="2086082"/>
          <a:ext cx="2564295" cy="2485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r:id="rId4" imgW="723586" imgH="710891" progId="Equation.3">
                  <p:embed/>
                </p:oleObj>
              </mc:Choice>
              <mc:Fallback>
                <p:oleObj r:id="rId4" imgW="723586" imgH="710891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1357" y="2086082"/>
                        <a:ext cx="2564295" cy="24859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9445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Vypočtěte příklad: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11017" y="3571161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946606"/>
              </p:ext>
            </p:extLst>
          </p:nvPr>
        </p:nvGraphicFramePr>
        <p:xfrm>
          <a:off x="885092" y="3098085"/>
          <a:ext cx="3737113" cy="2570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r:id="rId4" imgW="1231366" imgH="710891" progId="Equation.3">
                  <p:embed/>
                </p:oleObj>
              </mc:Choice>
              <mc:Fallback>
                <p:oleObj r:id="rId4" imgW="1231366" imgH="710891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092" y="3098085"/>
                        <a:ext cx="3737113" cy="25701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29746" y="1880558"/>
            <a:ext cx="914224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 která </a:t>
            </a:r>
            <a:r>
              <a:rPr kumimoji="0" lang="cs-CZ" altLang="cs-CZ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kumimoji="0" lang="cs-CZ" altLang="cs-CZ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je determinant D záporný? </a:t>
            </a:r>
            <a:r>
              <a:rPr kumimoji="0" lang="cs-CZ" altLang="cs-CZ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cs-CZ" alt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172817" y="3098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513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Soustavy lineárních algebraických rovnic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966" y="1876181"/>
            <a:ext cx="6115295" cy="404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1833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Rozšířená matice soustavy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936" y="2130181"/>
            <a:ext cx="5759450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01658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Frobeniova</a:t>
            </a:r>
            <a:r>
              <a:rPr lang="cs-CZ" b="1" dirty="0" smtClean="0"/>
              <a:t> věta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298" y="2346447"/>
            <a:ext cx="6755055" cy="3057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0211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9609308" cy="4518319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9133686" cy="3933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pPr lvl="0"/>
            <a:endParaRPr lang="cs-CZ" sz="4000" b="1" cap="all" dirty="0" smtClean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 smtClean="0"/>
              <a:t>KVANTITATIVNÍ   </a:t>
            </a:r>
            <a:r>
              <a:rPr lang="cs-CZ" sz="5800" b="1" cap="all" dirty="0" err="1" smtClean="0"/>
              <a:t>METODy</a:t>
            </a:r>
            <a:r>
              <a:rPr lang="cs-CZ" sz="5800" b="1" cap="all" dirty="0" smtClean="0"/>
              <a:t>  V 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EKONOMICKÉ   PRAXI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2. přednáška</a:t>
            </a:r>
            <a:endParaRPr lang="cs-CZ" sz="5800" b="1" cap="all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959969" y="5263662"/>
            <a:ext cx="4003059" cy="89095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 </a:t>
            </a:r>
            <a:endParaRPr lang="en-GB" altLang="cs-CZ" sz="2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Kolik řešení má soustava?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969" y="2052394"/>
            <a:ext cx="7033846" cy="418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0937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2174509"/>
            <a:ext cx="4220307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99049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14" y="2080724"/>
            <a:ext cx="575945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15236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1908054"/>
            <a:ext cx="5759450" cy="2525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2127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82617" y="4807364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141302"/>
              </p:ext>
            </p:extLst>
          </p:nvPr>
        </p:nvGraphicFramePr>
        <p:xfrm>
          <a:off x="1649896" y="2176443"/>
          <a:ext cx="3438939" cy="1481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r:id="rId4" imgW="1244600" imgH="685800" progId="Equation.3">
                  <p:embed/>
                </p:oleObj>
              </mc:Choice>
              <mc:Fallback>
                <p:oleObj r:id="rId4" imgW="1244600" imgH="685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9896" y="2176443"/>
                        <a:ext cx="3438939" cy="14811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9115738"/>
              </p:ext>
            </p:extLst>
          </p:nvPr>
        </p:nvGraphicFramePr>
        <p:xfrm>
          <a:off x="1649896" y="4124738"/>
          <a:ext cx="7812156" cy="1878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r:id="rId6" imgW="3937000" imgH="800100" progId="Equation.3">
                  <p:embed/>
                </p:oleObj>
              </mc:Choice>
              <mc:Fallback>
                <p:oleObj r:id="rId6" imgW="3937000" imgH="800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9896" y="4124738"/>
                        <a:ext cx="7812156" cy="18784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44417" y="298173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442942" y="41247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4884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Cramerovo</a:t>
            </a:r>
            <a:r>
              <a:rPr lang="cs-CZ" b="1" dirty="0" smtClean="0"/>
              <a:t> pravidlo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969" y="2363788"/>
            <a:ext cx="7111756" cy="2419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45152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Cramerovo</a:t>
            </a:r>
            <a:r>
              <a:rPr lang="cs-CZ" b="1" dirty="0" smtClean="0"/>
              <a:t> pravidlo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335" y="2387599"/>
            <a:ext cx="7486895" cy="2629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74086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Cramerovo</a:t>
            </a:r>
            <a:r>
              <a:rPr lang="cs-CZ" b="1" dirty="0" smtClean="0"/>
              <a:t> pravidlo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985" y="2099774"/>
            <a:ext cx="6916615" cy="4019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95908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Cramerovo</a:t>
            </a:r>
            <a:r>
              <a:rPr lang="cs-CZ" b="1" dirty="0" smtClean="0"/>
              <a:t> pravidlo – příklad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415" y="2103437"/>
            <a:ext cx="6529754" cy="2937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83232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Cramerovo</a:t>
            </a:r>
            <a:r>
              <a:rPr lang="cs-CZ" b="1" dirty="0" smtClean="0"/>
              <a:t> pravidlo – řešení příkladu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244" y="1805354"/>
            <a:ext cx="5759450" cy="470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198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000" b="1" dirty="0" smtClean="0"/>
              <a:t>Kvantitativní metody v ekonomické praxi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966670"/>
            <a:ext cx="4806091" cy="20543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Témata přednášky: 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</a:rPr>
              <a:t>maticové rovnice,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b) výpočet determinantů,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c) soustava lineárních rovnic. </a:t>
            </a:r>
            <a:endParaRPr lang="en-GB" sz="280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Struktura přednášky</a:t>
            </a:r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Cramerovo</a:t>
            </a:r>
            <a:r>
              <a:rPr lang="cs-CZ" b="1" dirty="0" smtClean="0"/>
              <a:t> pravidlo – řešení příkladu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644" y="1874349"/>
            <a:ext cx="57594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67777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Cramerovo</a:t>
            </a:r>
            <a:r>
              <a:rPr lang="cs-CZ" b="1" dirty="0" smtClean="0"/>
              <a:t> pravidlo – řešení příkladu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843" y="1738313"/>
            <a:ext cx="5951171" cy="4650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36254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Cramerovo</a:t>
            </a:r>
            <a:r>
              <a:rPr lang="cs-CZ" b="1" dirty="0" smtClean="0"/>
              <a:t> pravidlo - 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8859363"/>
              </p:ext>
            </p:extLst>
          </p:nvPr>
        </p:nvGraphicFramePr>
        <p:xfrm>
          <a:off x="1172817" y="2940733"/>
          <a:ext cx="3220278" cy="65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r:id="rId4" imgW="1054100" imgH="203200" progId="Equation.3">
                  <p:embed/>
                </p:oleObj>
              </mc:Choice>
              <mc:Fallback>
                <p:oleObj r:id="rId4" imgW="10541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2817" y="2940733"/>
                        <a:ext cx="3220278" cy="6545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5899134"/>
              </p:ext>
            </p:extLst>
          </p:nvPr>
        </p:nvGraphicFramePr>
        <p:xfrm>
          <a:off x="1371600" y="3595271"/>
          <a:ext cx="3416424" cy="1363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r:id="rId6" imgW="1117600" imgH="431800" progId="Equation.3">
                  <p:embed/>
                </p:oleObj>
              </mc:Choice>
              <mc:Fallback>
                <p:oleObj r:id="rId6" imgW="11176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595271"/>
                        <a:ext cx="3416424" cy="13634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838200" y="1934528"/>
            <a:ext cx="99565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Cramerovým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pravidlem vypočtěte neznámou </a:t>
            </a:r>
            <a:r>
              <a:rPr kumimoji="0" lang="cs-CZ" altLang="cs-CZ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:</a:t>
            </a:r>
            <a:endParaRPr kumimoji="0" lang="cs-CZ" alt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371600" y="295314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	                 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4074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Maticové rovnice</a:t>
            </a:r>
            <a:endParaRPr lang="cs-CZ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414" y="2243399"/>
            <a:ext cx="5761219" cy="3164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Maticové rovnice - příklad</a:t>
            </a:r>
            <a:endParaRPr lang="cs-CZ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091" y="2049320"/>
            <a:ext cx="5762156" cy="2544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7861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Determinant matice</a:t>
            </a:r>
            <a:endParaRPr lang="cs-CZ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945" y="2249408"/>
            <a:ext cx="6815023" cy="3307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4668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Výpočet determinantu 2. řádu </a:t>
            </a:r>
            <a:endParaRPr lang="cs-CZ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368" y="2110392"/>
            <a:ext cx="5762156" cy="2609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6424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Výpočet determinantu 3. řádu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err="1" smtClean="0"/>
              <a:t>Sarussovo</a:t>
            </a:r>
            <a:r>
              <a:rPr lang="cs-CZ" sz="3600" dirty="0" smtClean="0"/>
              <a:t> pravidlo: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20644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Vlastnosti determinantu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9806354" cy="43513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3600" dirty="0" smtClean="0"/>
              <a:t>1) Determinant </a:t>
            </a:r>
            <a:r>
              <a:rPr lang="cs-CZ" sz="3600" dirty="0"/>
              <a:t>matice </a:t>
            </a:r>
            <a:r>
              <a:rPr lang="cs-CZ" sz="3600" i="1" dirty="0"/>
              <a:t>A</a:t>
            </a:r>
            <a:r>
              <a:rPr lang="cs-CZ" sz="3600" dirty="0"/>
              <a:t> se rovná determinantu </a:t>
            </a:r>
            <a:r>
              <a:rPr lang="cs-CZ" sz="3600" i="1" dirty="0"/>
              <a:t>A</a:t>
            </a:r>
            <a:r>
              <a:rPr lang="cs-CZ" sz="3600" i="1" baseline="30000" dirty="0"/>
              <a:t>T</a:t>
            </a:r>
            <a:r>
              <a:rPr lang="cs-CZ" sz="3600" dirty="0"/>
              <a:t>.</a:t>
            </a:r>
          </a:p>
          <a:p>
            <a:pPr marL="0" indent="0">
              <a:buNone/>
            </a:pPr>
            <a:endParaRPr lang="cs-CZ" sz="3600" dirty="0"/>
          </a:p>
          <a:p>
            <a:pPr marL="0" lvl="0" indent="0">
              <a:buNone/>
            </a:pPr>
            <a:r>
              <a:rPr lang="cs-CZ" sz="3600" dirty="0" smtClean="0"/>
              <a:t>2) Jestliže </a:t>
            </a:r>
            <a:r>
              <a:rPr lang="cs-CZ" sz="3600" dirty="0"/>
              <a:t>v matici vzájemně zaměníme dva rovnoběžné řádky (resp. dva rovnoběžné sloupce), </a:t>
            </a:r>
            <a:r>
              <a:rPr lang="cs-CZ" sz="3600" u="sng" dirty="0"/>
              <a:t>změní determinant znaménko</a:t>
            </a:r>
            <a:r>
              <a:rPr lang="cs-CZ" sz="3600" dirty="0"/>
              <a:t>.</a:t>
            </a: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7440387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245</Words>
  <Application>Microsoft Office PowerPoint</Application>
  <PresentationFormat>Širokoúhlá obrazovka</PresentationFormat>
  <Paragraphs>88</Paragraphs>
  <Slides>33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Motiv Office</vt:lpstr>
      <vt:lpstr>Equation.3</vt:lpstr>
      <vt:lpstr>Název prezentace</vt:lpstr>
      <vt:lpstr>Prezentace aplikace PowerPoint</vt:lpstr>
      <vt:lpstr>Prezentace aplikace PowerPoint</vt:lpstr>
      <vt:lpstr>Maticové rovnice</vt:lpstr>
      <vt:lpstr>Maticové rovnice - příklad</vt:lpstr>
      <vt:lpstr>Determinant matice</vt:lpstr>
      <vt:lpstr>Výpočet determinantu 2. řádu </vt:lpstr>
      <vt:lpstr>Výpočet determinantu 3. řádu </vt:lpstr>
      <vt:lpstr>Vlastnosti determinantu</vt:lpstr>
      <vt:lpstr>Vlastnosti determinantu</vt:lpstr>
      <vt:lpstr>Vlastnosti determinantu</vt:lpstr>
      <vt:lpstr>Regulární x singulární matice</vt:lpstr>
      <vt:lpstr>Vypočtěte determinanty:</vt:lpstr>
      <vt:lpstr>Upravte a vypočtěte determinant</vt:lpstr>
      <vt:lpstr>Upravte a vypočtěte determinant</vt:lpstr>
      <vt:lpstr>Vypočtěte příklad:</vt:lpstr>
      <vt:lpstr>Soustavy lineárních algebraických rovnic</vt:lpstr>
      <vt:lpstr>Rozšířená matice soustavy</vt:lpstr>
      <vt:lpstr>Frobeniova věta</vt:lpstr>
      <vt:lpstr>Kolik řešení má soustava?</vt:lpstr>
      <vt:lpstr>Příklad:</vt:lpstr>
      <vt:lpstr>Příklad:</vt:lpstr>
      <vt:lpstr>Příklad:</vt:lpstr>
      <vt:lpstr>Příklad:</vt:lpstr>
      <vt:lpstr>Cramerovo pravidlo</vt:lpstr>
      <vt:lpstr>Cramerovo pravidlo</vt:lpstr>
      <vt:lpstr>Cramerovo pravidlo</vt:lpstr>
      <vt:lpstr>Cramerovo pravidlo – příklad </vt:lpstr>
      <vt:lpstr>Cramerovo pravidlo – řešení příkladu</vt:lpstr>
      <vt:lpstr>Cramerovo pravidlo – řešení příkladu</vt:lpstr>
      <vt:lpstr>Cramerovo pravidlo – řešení příkladu</vt:lpstr>
      <vt:lpstr>Cramerovo pravidlo - příklad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Uživatel systému Windows</cp:lastModifiedBy>
  <cp:revision>92</cp:revision>
  <dcterms:created xsi:type="dcterms:W3CDTF">2016-11-25T20:36:16Z</dcterms:created>
  <dcterms:modified xsi:type="dcterms:W3CDTF">2018-05-02T07:37:49Z</dcterms:modified>
</cp:coreProperties>
</file>