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309" r:id="rId13"/>
    <p:sldId id="311" r:id="rId14"/>
    <p:sldId id="312" r:id="rId15"/>
    <p:sldId id="313" r:id="rId16"/>
    <p:sldId id="31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15" r:id="rId25"/>
    <p:sldId id="302" r:id="rId26"/>
    <p:sldId id="303" r:id="rId27"/>
    <p:sldId id="304" r:id="rId28"/>
    <p:sldId id="305" r:id="rId29"/>
    <p:sldId id="306" r:id="rId30"/>
    <p:sldId id="308" r:id="rId31"/>
    <p:sldId id="307" r:id="rId32"/>
    <p:sldId id="310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8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3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4.wmf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4.wmf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6.wmf"/><Relationship Id="rId3" Type="http://schemas.openxmlformats.org/officeDocument/2006/relationships/image" Target="../media/image3.pn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3.wmf"/><Relationship Id="rId3" Type="http://schemas.openxmlformats.org/officeDocument/2006/relationships/image" Target="../media/image3.png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2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4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5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5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5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5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4.png"/><Relationship Id="rId5" Type="http://schemas.openxmlformats.org/officeDocument/2006/relationships/image" Target="../media/image55.wmf"/><Relationship Id="rId4" Type="http://schemas.openxmlformats.org/officeDocument/2006/relationships/oleObject" Target="../embeddings/oleObject6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6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4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6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3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3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5151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Monotónnost posloupnosti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813935"/>
              </p:ext>
            </p:extLst>
          </p:nvPr>
        </p:nvGraphicFramePr>
        <p:xfrm>
          <a:off x="993913" y="2464904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913" y="2464904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749932"/>
              </p:ext>
            </p:extLst>
          </p:nvPr>
        </p:nvGraphicFramePr>
        <p:xfrm>
          <a:off x="6637475" y="2567132"/>
          <a:ext cx="3019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r:id="rId6" imgW="3022600" imgH="444500" progId="Equation.3">
                  <p:embed/>
                </p:oleObj>
              </mc:Choice>
              <mc:Fallback>
                <p:oleObj r:id="rId6" imgW="30226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475" y="2567132"/>
                        <a:ext cx="3019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04949"/>
              </p:ext>
            </p:extLst>
          </p:nvPr>
        </p:nvGraphicFramePr>
        <p:xfrm>
          <a:off x="993913" y="3950804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r:id="rId8" imgW="1054100" imgH="584200" progId="Equation.3">
                  <p:embed/>
                </p:oleObj>
              </mc:Choice>
              <mc:Fallback>
                <p:oleObj r:id="rId8" imgW="10541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913" y="3950804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12455"/>
              </p:ext>
            </p:extLst>
          </p:nvPr>
        </p:nvGraphicFramePr>
        <p:xfrm>
          <a:off x="6637475" y="4128521"/>
          <a:ext cx="3019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r:id="rId9" imgW="3022600" imgH="444500" progId="Equation.3">
                  <p:embed/>
                </p:oleObj>
              </mc:Choice>
              <mc:Fallback>
                <p:oleObj r:id="rId9" imgW="30226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475" y="4128521"/>
                        <a:ext cx="3019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993913" y="20077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38753" y="2414643"/>
            <a:ext cx="46987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je rostoucí, jestliže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93913" y="34936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051188" y="45318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klesající, jestliže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Omezenost posloupnosti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26752"/>
              </p:ext>
            </p:extLst>
          </p:nvPr>
        </p:nvGraphicFramePr>
        <p:xfrm>
          <a:off x="1318591" y="29933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91" y="29933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283689"/>
              </p:ext>
            </p:extLst>
          </p:nvPr>
        </p:nvGraphicFramePr>
        <p:xfrm>
          <a:off x="6705600" y="3653926"/>
          <a:ext cx="40671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r:id="rId6" imgW="4064000" imgH="444500" progId="Equation.3">
                  <p:embed/>
                </p:oleObj>
              </mc:Choice>
              <mc:Fallback>
                <p:oleObj r:id="rId6" imgW="40640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653926"/>
                        <a:ext cx="40671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14536"/>
              </p:ext>
            </p:extLst>
          </p:nvPr>
        </p:nvGraphicFramePr>
        <p:xfrm>
          <a:off x="1318591" y="44792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r:id="rId8" imgW="1054100" imgH="584200" progId="Equation.3">
                  <p:embed/>
                </p:oleObj>
              </mc:Choice>
              <mc:Fallback>
                <p:oleObj r:id="rId8" imgW="10541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91" y="44792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614877"/>
              </p:ext>
            </p:extLst>
          </p:nvPr>
        </p:nvGraphicFramePr>
        <p:xfrm>
          <a:off x="6705600" y="5110322"/>
          <a:ext cx="39147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r:id="rId9" imgW="3911600" imgH="444500" progId="Equation.3">
                  <p:embed/>
                </p:oleObj>
              </mc:Choice>
              <mc:Fallback>
                <p:oleObj r:id="rId9" imgW="39116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110322"/>
                        <a:ext cx="39147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18591" y="25361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-710234" y="32762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omezená shora, jestliže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318591" y="40220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-710234" y="47015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omezená zdola, jestliže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8948" y="3972477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358222"/>
              </p:ext>
            </p:extLst>
          </p:nvPr>
        </p:nvGraphicFramePr>
        <p:xfrm>
          <a:off x="5814948" y="1624477"/>
          <a:ext cx="16668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r:id="rId4" imgW="1663700" imgH="889000" progId="Equation.3">
                  <p:embed/>
                </p:oleObj>
              </mc:Choice>
              <mc:Fallback>
                <p:oleObj r:id="rId4" imgW="1663700" imgH="8890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4948" y="1624477"/>
                        <a:ext cx="16668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371592"/>
              </p:ext>
            </p:extLst>
          </p:nvPr>
        </p:nvGraphicFramePr>
        <p:xfrm>
          <a:off x="1586397" y="3259579"/>
          <a:ext cx="657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r:id="rId6" imgW="660113" imgH="444307" progId="Equation.3">
                  <p:embed/>
                </p:oleObj>
              </mc:Choice>
              <mc:Fallback>
                <p:oleObj r:id="rId6" imgW="660113" imgH="44430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97" y="3259579"/>
                        <a:ext cx="6572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491134"/>
              </p:ext>
            </p:extLst>
          </p:nvPr>
        </p:nvGraphicFramePr>
        <p:xfrm>
          <a:off x="3621680" y="3259578"/>
          <a:ext cx="714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r:id="rId8" imgW="710891" imgH="444307" progId="Equation.3">
                  <p:embed/>
                </p:oleObj>
              </mc:Choice>
              <mc:Fallback>
                <p:oleObj r:id="rId8" imgW="710891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680" y="3259578"/>
                        <a:ext cx="7143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3471"/>
              </p:ext>
            </p:extLst>
          </p:nvPr>
        </p:nvGraphicFramePr>
        <p:xfrm>
          <a:off x="5660694" y="3265065"/>
          <a:ext cx="6858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r:id="rId10" imgW="685502" imgH="444307" progId="Equation.3">
                  <p:embed/>
                </p:oleObj>
              </mc:Choice>
              <mc:Fallback>
                <p:oleObj r:id="rId10" imgW="685502" imgH="44430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694" y="3265065"/>
                        <a:ext cx="6858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059606"/>
              </p:ext>
            </p:extLst>
          </p:nvPr>
        </p:nvGraphicFramePr>
        <p:xfrm>
          <a:off x="7616803" y="3272209"/>
          <a:ext cx="9239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r:id="rId12" imgW="926698" imgH="444307" progId="Equation.3">
                  <p:embed/>
                </p:oleObj>
              </mc:Choice>
              <mc:Fallback>
                <p:oleObj r:id="rId12" imgW="926698" imgH="44430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03" y="3272209"/>
                        <a:ext cx="9239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05611"/>
              </p:ext>
            </p:extLst>
          </p:nvPr>
        </p:nvGraphicFramePr>
        <p:xfrm>
          <a:off x="9437544" y="3291749"/>
          <a:ext cx="10572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r:id="rId14" imgW="1054100" imgH="444500" progId="Equation.3">
                  <p:embed/>
                </p:oleObj>
              </mc:Choice>
              <mc:Fallback>
                <p:oleObj r:id="rId14" imgW="1054100" imgH="444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7544" y="3291749"/>
                        <a:ext cx="10572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806358"/>
              </p:ext>
            </p:extLst>
          </p:nvPr>
        </p:nvGraphicFramePr>
        <p:xfrm>
          <a:off x="1586397" y="4116162"/>
          <a:ext cx="9525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r:id="rId16" imgW="952087" imgH="444307" progId="Equation.3">
                  <p:embed/>
                </p:oleObj>
              </mc:Choice>
              <mc:Fallback>
                <p:oleObj r:id="rId16" imgW="952087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97" y="4116162"/>
                        <a:ext cx="9525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96249" y="18267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 dána posloupnost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98975" y="2409812"/>
            <a:ext cx="1774845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Určete: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683066" y="1467535"/>
            <a:ext cx="8258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618946" y="1915210"/>
            <a:ext cx="954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0" y="2686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3581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96150" y="46958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monotónnost posloupnosti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590408" y="3992355"/>
            <a:ext cx="29998701" cy="12486456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690072" y="2166730"/>
            <a:ext cx="4253394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7716551" y="4452730"/>
            <a:ext cx="3385546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199320" y="2364400"/>
            <a:ext cx="80241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cs-CZ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 =    , min P =         ,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sup P =      , </a:t>
            </a:r>
            <a:r>
              <a:rPr lang="cs-CZ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</a:t>
            </a: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Je posloupnost omezená?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– vlastní limita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573609" y="2341186"/>
            <a:ext cx="502522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973816"/>
              </p:ext>
            </p:extLst>
          </p:nvPr>
        </p:nvGraphicFramePr>
        <p:xfrm>
          <a:off x="895541" y="243167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541" y="243167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287040"/>
              </p:ext>
            </p:extLst>
          </p:nvPr>
        </p:nvGraphicFramePr>
        <p:xfrm>
          <a:off x="4147659" y="3176661"/>
          <a:ext cx="2263080" cy="737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r:id="rId6" imgW="1676400" imgH="609600" progId="Equation.3">
                  <p:embed/>
                </p:oleObj>
              </mc:Choice>
              <mc:Fallback>
                <p:oleObj r:id="rId6" imgW="1676400" imgH="609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7659" y="3176661"/>
                        <a:ext cx="2263080" cy="7375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177526"/>
              </p:ext>
            </p:extLst>
          </p:nvPr>
        </p:nvGraphicFramePr>
        <p:xfrm>
          <a:off x="3214558" y="451611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8" imgW="1054100" imgH="584200" progId="Equation.3">
                  <p:embed/>
                </p:oleObj>
              </mc:Choice>
              <mc:Fallback>
                <p:oleObj r:id="rId8" imgW="1054100" imgH="584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558" y="451611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1520" y="24935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927920" y="27764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 blíží konečnému číslu </a:t>
            </a:r>
            <a:r>
              <a:rPr kumimoji="0" lang="cs-CZ" altLang="cs-C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  zapisujeme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22655" y="3979184"/>
            <a:ext cx="7050007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jedná se o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vlastní limitu.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je konvergentní.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– nevlastní limita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721127" y="2086082"/>
            <a:ext cx="4318812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07065"/>
              </p:ext>
            </p:extLst>
          </p:nvPr>
        </p:nvGraphicFramePr>
        <p:xfrm>
          <a:off x="885092" y="27743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092" y="27743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788638"/>
              </p:ext>
            </p:extLst>
          </p:nvPr>
        </p:nvGraphicFramePr>
        <p:xfrm>
          <a:off x="7383308" y="2945085"/>
          <a:ext cx="655059" cy="402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r:id="rId6" imgW="304668" imgH="228501" progId="Equation.3">
                  <p:embed/>
                </p:oleObj>
              </mc:Choice>
              <mc:Fallback>
                <p:oleObj r:id="rId6" imgW="30466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308" y="2945085"/>
                        <a:ext cx="655059" cy="4021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150683"/>
              </p:ext>
            </p:extLst>
          </p:nvPr>
        </p:nvGraphicFramePr>
        <p:xfrm>
          <a:off x="9253420" y="2886599"/>
          <a:ext cx="967521" cy="571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r:id="rId8" imgW="825500" imgH="431800" progId="Equation.3">
                  <p:embed/>
                </p:oleObj>
              </mc:Choice>
              <mc:Fallback>
                <p:oleObj r:id="rId8" imgW="8255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3420" y="2886599"/>
                        <a:ext cx="967521" cy="571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793601"/>
              </p:ext>
            </p:extLst>
          </p:nvPr>
        </p:nvGraphicFramePr>
        <p:xfrm>
          <a:off x="3604140" y="3565893"/>
          <a:ext cx="2319582" cy="800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r:id="rId10" imgW="1701800" imgH="609600" progId="Equation.3">
                  <p:embed/>
                </p:oleObj>
              </mc:Choice>
              <mc:Fallback>
                <p:oleObj r:id="rId10" imgW="1701800" imgH="609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4140" y="3565893"/>
                        <a:ext cx="2319582" cy="8005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061171"/>
              </p:ext>
            </p:extLst>
          </p:nvPr>
        </p:nvGraphicFramePr>
        <p:xfrm>
          <a:off x="7437643" y="3602494"/>
          <a:ext cx="2441853" cy="79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r:id="rId12" imgW="1917700" imgH="609600" progId="Equation.3">
                  <p:embed/>
                </p:oleObj>
              </mc:Choice>
              <mc:Fallback>
                <p:oleObj r:id="rId12" imgW="1917700" imgH="609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643" y="3602494"/>
                        <a:ext cx="2441853" cy="79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164910"/>
              </p:ext>
            </p:extLst>
          </p:nvPr>
        </p:nvGraphicFramePr>
        <p:xfrm>
          <a:off x="3359426" y="509438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r:id="rId14" imgW="1054100" imgH="584200" progId="Equation.3">
                  <p:embed/>
                </p:oleObj>
              </mc:Choice>
              <mc:Fallback>
                <p:oleObj r:id="rId14" imgW="1054100" imgH="584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426" y="509438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51520" y="285581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942367" y="31206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 blíží nevlastnímu číslu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776936" y="31143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resp.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957262" y="3508967"/>
            <a:ext cx="26468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zapisujeme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876326" y="38508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resp.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951893" y="4502600"/>
            <a:ext cx="648575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jedná se o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nevlastní limitu.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          je divergentní.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neexistuje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1017" y="3571161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3843"/>
              </p:ext>
            </p:extLst>
          </p:nvPr>
        </p:nvGraphicFramePr>
        <p:xfrm>
          <a:off x="3865857" y="3368126"/>
          <a:ext cx="1382003" cy="80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857" y="3368126"/>
                        <a:ext cx="1382003" cy="8014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062391"/>
              </p:ext>
            </p:extLst>
          </p:nvPr>
        </p:nvGraphicFramePr>
        <p:xfrm>
          <a:off x="3647175" y="4557101"/>
          <a:ext cx="1447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r:id="rId6" imgW="1447800" imgH="647700" progId="Equation.3">
                  <p:embed/>
                </p:oleObj>
              </mc:Choice>
              <mc:Fallback>
                <p:oleObj r:id="rId6" imgW="1447800" imgH="647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175" y="4557101"/>
                        <a:ext cx="1447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13620" y="1827520"/>
            <a:ext cx="8962710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 startAt="3"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Posloupnost nemusí mít ani vlastní ani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nevlastní limitu.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3900" algn="l"/>
              </a:tabLst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             je divergentní.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011017" y="4604637"/>
            <a:ext cx="128118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Např.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Definice vlastní limity posloupnosti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91477" y="2425148"/>
            <a:ext cx="1739567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562758"/>
              </p:ext>
            </p:extLst>
          </p:nvPr>
        </p:nvGraphicFramePr>
        <p:xfrm>
          <a:off x="1391476" y="2425148"/>
          <a:ext cx="8643477" cy="1669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r:id="rId4" imgW="6057900" imgH="1054100" progId="Equation.3">
                  <p:embed/>
                </p:oleObj>
              </mc:Choice>
              <mc:Fallback>
                <p:oleObj r:id="rId4" imgW="6057900" imgH="1054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476" y="2425148"/>
                        <a:ext cx="8643477" cy="1669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Definice nevlastní limity posloupnosti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2330" y="20474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4742"/>
              </p:ext>
            </p:extLst>
          </p:nvPr>
        </p:nvGraphicFramePr>
        <p:xfrm>
          <a:off x="838200" y="2336068"/>
          <a:ext cx="8842513" cy="1619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r:id="rId4" imgW="6007100" imgH="1028700" progId="Equation.3">
                  <p:embed/>
                </p:oleObj>
              </mc:Choice>
              <mc:Fallback>
                <p:oleObj r:id="rId4" imgW="6007100" imgH="1028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36068"/>
                        <a:ext cx="8842513" cy="1619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38199" y="3978757"/>
            <a:ext cx="173595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871718"/>
              </p:ext>
            </p:extLst>
          </p:nvPr>
        </p:nvGraphicFramePr>
        <p:xfrm>
          <a:off x="838199" y="4435957"/>
          <a:ext cx="8842513" cy="150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r:id="rId6" imgW="6210300" imgH="1028700" progId="Equation.3">
                  <p:embed/>
                </p:oleObj>
              </mc:Choice>
              <mc:Fallback>
                <p:oleObj r:id="rId6" imgW="6210300" imgH="1028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4435957"/>
                        <a:ext cx="8842513" cy="1507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– lomená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78959"/>
              </p:ext>
            </p:extLst>
          </p:nvPr>
        </p:nvGraphicFramePr>
        <p:xfrm>
          <a:off x="838198" y="2763078"/>
          <a:ext cx="7570305" cy="2802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r:id="rId4" imgW="4533900" imgH="1612900" progId="Equation.3">
                  <p:embed/>
                </p:oleObj>
              </mc:Choice>
              <mc:Fallback>
                <p:oleObj r:id="rId4" imgW="4533900" imgH="1612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8" y="2763078"/>
                        <a:ext cx="7570305" cy="2802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3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limity posloupnosti - 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471516"/>
              </p:ext>
            </p:extLst>
          </p:nvPr>
        </p:nvGraphicFramePr>
        <p:xfrm>
          <a:off x="1747423" y="2537028"/>
          <a:ext cx="3040601" cy="121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r:id="rId4" imgW="2717800" imgH="939800" progId="Equation.3">
                  <p:embed/>
                </p:oleObj>
              </mc:Choice>
              <mc:Fallback>
                <p:oleObj r:id="rId4" imgW="2717800" imgH="93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423" y="2537028"/>
                        <a:ext cx="3040601" cy="1219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470890"/>
              </p:ext>
            </p:extLst>
          </p:nvPr>
        </p:nvGraphicFramePr>
        <p:xfrm>
          <a:off x="1747423" y="4308306"/>
          <a:ext cx="2705307" cy="1051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r:id="rId6" imgW="2298700" imgH="889000" progId="Equation.3">
                  <p:embed/>
                </p:oleObj>
              </mc:Choice>
              <mc:Fallback>
                <p:oleObj r:id="rId6" imgW="22987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423" y="4308306"/>
                        <a:ext cx="2705307" cy="1051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99661" y="280283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2365" y="46053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8989"/>
              </p:ext>
            </p:extLst>
          </p:nvPr>
        </p:nvGraphicFramePr>
        <p:xfrm>
          <a:off x="1828800" y="2613784"/>
          <a:ext cx="3538330" cy="124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r:id="rId4" imgW="2730500" imgH="939800" progId="Equation.3">
                  <p:embed/>
                </p:oleObj>
              </mc:Choice>
              <mc:Fallback>
                <p:oleObj r:id="rId4" imgW="2730500" imgH="93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13784"/>
                        <a:ext cx="3538330" cy="12425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529983"/>
              </p:ext>
            </p:extLst>
          </p:nvPr>
        </p:nvGraphicFramePr>
        <p:xfrm>
          <a:off x="2030895" y="4411731"/>
          <a:ext cx="2958547" cy="1392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r:id="rId6" imgW="1981200" imgH="939800" progId="Equation.3">
                  <p:embed/>
                </p:oleObj>
              </mc:Choice>
              <mc:Fallback>
                <p:oleObj r:id="rId6" imgW="19812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895" y="4411731"/>
                        <a:ext cx="2958547" cy="1392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0270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8794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4)     	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407566"/>
              </p:ext>
            </p:extLst>
          </p:nvPr>
        </p:nvGraphicFramePr>
        <p:xfrm>
          <a:off x="1852612" y="2181225"/>
          <a:ext cx="4568066" cy="1516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r:id="rId4" imgW="3937000" imgH="977900" progId="Equation.3">
                  <p:embed/>
                </p:oleObj>
              </mc:Choice>
              <mc:Fallback>
                <p:oleObj r:id="rId4" imgW="3937000" imgH="977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2" y="2181225"/>
                        <a:ext cx="4568066" cy="15161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769850"/>
              </p:ext>
            </p:extLst>
          </p:nvPr>
        </p:nvGraphicFramePr>
        <p:xfrm>
          <a:off x="1852612" y="4041568"/>
          <a:ext cx="2739266" cy="134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r:id="rId6" imgW="2032000" imgH="1079500" progId="Equation.3">
                  <p:embed/>
                </p:oleObj>
              </mc:Choice>
              <mc:Fallback>
                <p:oleObj r:id="rId6" imgW="2032000" imgH="1079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2" y="4041568"/>
                        <a:ext cx="2739266" cy="13415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6274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55771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6)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0153"/>
              </p:ext>
            </p:extLst>
          </p:nvPr>
        </p:nvGraphicFramePr>
        <p:xfrm>
          <a:off x="1968497" y="2112392"/>
          <a:ext cx="3468080" cy="1361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r:id="rId4" imgW="2590800" imgH="1079500" progId="Equation.3">
                  <p:embed/>
                </p:oleObj>
              </mc:Choice>
              <mc:Fallback>
                <p:oleObj r:id="rId4" imgW="2590800" imgH="1079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497" y="2112392"/>
                        <a:ext cx="3468080" cy="13610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896970"/>
              </p:ext>
            </p:extLst>
          </p:nvPr>
        </p:nvGraphicFramePr>
        <p:xfrm>
          <a:off x="1968497" y="3925301"/>
          <a:ext cx="3949824" cy="1468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r:id="rId6" imgW="2844800" imgH="1117600" progId="Equation.3">
                  <p:embed/>
                </p:oleObj>
              </mc:Choice>
              <mc:Fallback>
                <p:oleObj r:id="rId6" imgW="2844800" imgH="1117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497" y="3925301"/>
                        <a:ext cx="3949824" cy="14680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5642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7)     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4307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8)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s odmocninami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2617" y="4807364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4417" y="29817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42942" y="41247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204896"/>
              </p:ext>
            </p:extLst>
          </p:nvPr>
        </p:nvGraphicFramePr>
        <p:xfrm>
          <a:off x="2282271" y="1952788"/>
          <a:ext cx="4237798" cy="144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r:id="rId4" imgW="2730500" imgH="850900" progId="Equation.3">
                  <p:embed/>
                </p:oleObj>
              </mc:Choice>
              <mc:Fallback>
                <p:oleObj r:id="rId4" imgW="2730500" imgH="850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71" y="1952788"/>
                        <a:ext cx="4237798" cy="1447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076205"/>
              </p:ext>
            </p:extLst>
          </p:nvPr>
        </p:nvGraphicFramePr>
        <p:xfrm>
          <a:off x="2282271" y="4198912"/>
          <a:ext cx="3975652" cy="79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r:id="rId6" imgW="2451100" imgH="495300" progId="Equation.3">
                  <p:embed/>
                </p:oleObj>
              </mc:Choice>
              <mc:Fallback>
                <p:oleObj r:id="rId6" imgW="2451100" imgH="495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71" y="4198912"/>
                        <a:ext cx="3975652" cy="796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177579" y="23419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177579" y="41247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</a:t>
            </a:r>
            <a:r>
              <a:rPr lang="cs-CZ" b="1" dirty="0" smtClean="0"/>
              <a:t>limit s odmocninami</a:t>
            </a:r>
            <a:endParaRPr lang="cs-CZ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51722" y="23948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392289"/>
              </p:ext>
            </p:extLst>
          </p:nvPr>
        </p:nvGraphicFramePr>
        <p:xfrm>
          <a:off x="2519772" y="2187809"/>
          <a:ext cx="3856383" cy="87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r:id="rId4" imgW="2501900" imgH="495300" progId="Equation.3">
                  <p:embed/>
                </p:oleObj>
              </mc:Choice>
              <mc:Fallback>
                <p:oleObj r:id="rId4" imgW="2501900" imgH="495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2187809"/>
                        <a:ext cx="3856383" cy="8713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63687" y="38448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975268"/>
              </p:ext>
            </p:extLst>
          </p:nvPr>
        </p:nvGraphicFramePr>
        <p:xfrm>
          <a:off x="2519772" y="3844842"/>
          <a:ext cx="3562975" cy="992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r:id="rId6" imgW="2997200" imgH="762000" progId="Equation.3">
                  <p:embed/>
                </p:oleObj>
              </mc:Choice>
              <mc:Fallback>
                <p:oleObj r:id="rId6" imgW="2997200" imgH="762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844842"/>
                        <a:ext cx="3562975" cy="992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663687" y="46068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351722" y="3693379"/>
            <a:ext cx="7328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4800" b="1" dirty="0" smtClean="0">
                <a:latin typeface="Arial" panose="020B0604020202020204" pitchFamily="34" charset="0"/>
              </a:rPr>
              <a:t>4)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„</a:t>
            </a:r>
            <a:r>
              <a:rPr lang="cs-CZ" b="1" i="1" dirty="0" smtClean="0"/>
              <a:t>n</a:t>
            </a:r>
            <a:r>
              <a:rPr lang="cs-CZ" b="1" dirty="0" smtClean="0"/>
              <a:t> v exponentu“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35895"/>
              </p:ext>
            </p:extLst>
          </p:nvPr>
        </p:nvGraphicFramePr>
        <p:xfrm>
          <a:off x="838200" y="2322030"/>
          <a:ext cx="2799522" cy="152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r:id="rId4" imgW="1854200" imgH="1003300" progId="Equation.3">
                  <p:embed/>
                </p:oleObj>
              </mc:Choice>
              <mc:Fallback>
                <p:oleObj r:id="rId4" imgW="18542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22030"/>
                        <a:ext cx="2799522" cy="152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306130"/>
              </p:ext>
            </p:extLst>
          </p:nvPr>
        </p:nvGraphicFramePr>
        <p:xfrm>
          <a:off x="838200" y="4269615"/>
          <a:ext cx="2799522" cy="152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r:id="rId6" imgW="1854200" imgH="1003300" progId="Equation.3">
                  <p:embed/>
                </p:oleObj>
              </mc:Choice>
              <mc:Fallback>
                <p:oleObj r:id="rId6" imgW="1854200" imgH="1003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9615"/>
                        <a:ext cx="2799522" cy="152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126974"/>
            <a:ext cx="1837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3584299"/>
            <a:ext cx="18376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4584424"/>
            <a:ext cx="18376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 „</a:t>
            </a:r>
            <a:r>
              <a:rPr lang="cs-CZ" b="1" i="1" dirty="0"/>
              <a:t>n</a:t>
            </a:r>
            <a:r>
              <a:rPr lang="cs-CZ" b="1" dirty="0"/>
              <a:t> v exponentu“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30714"/>
              </p:ext>
            </p:extLst>
          </p:nvPr>
        </p:nvGraphicFramePr>
        <p:xfrm>
          <a:off x="838200" y="2226365"/>
          <a:ext cx="3455504" cy="1510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r:id="rId4" imgW="2070100" imgH="901700" progId="Equation.3">
                  <p:embed/>
                </p:oleObj>
              </mc:Choice>
              <mc:Fallback>
                <p:oleObj r:id="rId4" imgW="2070100" imgH="901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26365"/>
                        <a:ext cx="3455504" cy="15107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82952"/>
              </p:ext>
            </p:extLst>
          </p:nvPr>
        </p:nvGraphicFramePr>
        <p:xfrm>
          <a:off x="838200" y="4137853"/>
          <a:ext cx="3455504" cy="1520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r:id="rId6" imgW="2070100" imgH="901700" progId="Equation.3">
                  <p:embed/>
                </p:oleObj>
              </mc:Choice>
              <mc:Fallback>
                <p:oleObj r:id="rId6" imgW="2070100" imgH="901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37853"/>
                        <a:ext cx="3455504" cy="15202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2263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19175" y="35884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19175" y="44933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 „</a:t>
            </a:r>
            <a:r>
              <a:rPr lang="cs-CZ" b="1" i="1" dirty="0"/>
              <a:t>n</a:t>
            </a:r>
            <a:r>
              <a:rPr lang="cs-CZ" b="1" dirty="0"/>
              <a:t> v exponentu“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199" y="2246243"/>
            <a:ext cx="1758845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783177"/>
              </p:ext>
            </p:extLst>
          </p:nvPr>
        </p:nvGraphicFramePr>
        <p:xfrm>
          <a:off x="838200" y="2246243"/>
          <a:ext cx="4191000" cy="1351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r:id="rId4" imgW="2908300" imgH="901700" progId="Equation.3">
                  <p:embed/>
                </p:oleObj>
              </mc:Choice>
              <mc:Fallback>
                <p:oleObj r:id="rId4" imgW="2908300" imgH="901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46243"/>
                        <a:ext cx="4191000" cy="13517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199" y="2827953"/>
            <a:ext cx="175884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583987" y="4347855"/>
                <a:ext cx="4899482" cy="1587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5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5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52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52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cs-CZ" sz="5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+8.</m:t>
                        </m:r>
                        <m:sSup>
                          <m:sSupPr>
                            <m:ctrlPr>
                              <a:rPr lang="cs-CZ" sz="52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sup>
                        </m:sSup>
                      </m:num>
                      <m:den>
                        <m:r>
                          <a:rPr lang="cs-CZ" sz="5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4.</m:t>
                        </m:r>
                        <m:sSup>
                          <m:sSupPr>
                            <m:ctrlPr>
                              <a:rPr lang="cs-CZ" sz="52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cs-CZ" sz="5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cs-CZ" sz="52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cs-CZ" sz="5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5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	</a:t>
                </a:r>
                <a:r>
                  <a:rPr lang="cs-CZ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87" y="4347855"/>
                <a:ext cx="4899482" cy="1587358"/>
              </a:xfrm>
              <a:prstGeom prst="rect">
                <a:avLst/>
              </a:prstGeom>
              <a:blipFill rotWithShape="0">
                <a:blip r:embed="rId6"/>
                <a:stretch>
                  <a:fillRect r="-11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vedoucí na Eulerovo číslo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114222" y="1650710"/>
            <a:ext cx="2424294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712412"/>
              </p:ext>
            </p:extLst>
          </p:nvPr>
        </p:nvGraphicFramePr>
        <p:xfrm>
          <a:off x="3081131" y="2660649"/>
          <a:ext cx="4412974" cy="1947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r:id="rId4" imgW="2222500" imgH="927100" progId="Equation.3">
                  <p:embed/>
                </p:oleObj>
              </mc:Choice>
              <mc:Fallback>
                <p:oleObj r:id="rId4" imgW="2222500" imgH="927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131" y="2660649"/>
                        <a:ext cx="4412974" cy="1947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0543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č</a:t>
            </a:r>
            <a:r>
              <a:rPr lang="cs-CZ" sz="2800" b="1" i="1" dirty="0" smtClean="0">
                <a:solidFill>
                  <a:srgbClr val="002060"/>
                </a:solidFill>
              </a:rPr>
              <a:t>íselné posloupnosti,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b) </a:t>
            </a:r>
            <a:r>
              <a:rPr lang="cs-CZ" sz="2800" b="1" i="1" dirty="0" smtClean="0">
                <a:solidFill>
                  <a:srgbClr val="002060"/>
                </a:solidFill>
              </a:rPr>
              <a:t>vlastnosti posloupností, 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c) v</a:t>
            </a:r>
            <a:r>
              <a:rPr lang="cs-CZ" sz="2800" b="1" i="1" dirty="0" smtClean="0">
                <a:solidFill>
                  <a:srgbClr val="002060"/>
                </a:solidFill>
              </a:rPr>
              <a:t>ýpočet limity posloupnosti.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vedoucí na Eulerovo číslo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53541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082557"/>
              </p:ext>
            </p:extLst>
          </p:nvPr>
        </p:nvGraphicFramePr>
        <p:xfrm>
          <a:off x="999916" y="2290311"/>
          <a:ext cx="4069041" cy="143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r:id="rId4" imgW="3086100" imgH="1003300" progId="Equation.3">
                  <p:embed/>
                </p:oleObj>
              </mc:Choice>
              <mc:Fallback>
                <p:oleObj r:id="rId4" imgW="30861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916" y="2290311"/>
                        <a:ext cx="4069041" cy="1433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046757"/>
              </p:ext>
            </p:extLst>
          </p:nvPr>
        </p:nvGraphicFramePr>
        <p:xfrm>
          <a:off x="999917" y="4239634"/>
          <a:ext cx="3572083" cy="160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r:id="rId6" imgW="2578100" imgH="1193800" progId="Equation.3">
                  <p:embed/>
                </p:oleObj>
              </mc:Choice>
              <mc:Fallback>
                <p:oleObj r:id="rId6" imgW="2578100" imgH="119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917" y="4239634"/>
                        <a:ext cx="3572083" cy="1604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52330" y="252451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33305" y="39818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33305" y="51724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Jiné limity: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55055"/>
              </p:ext>
            </p:extLst>
          </p:nvPr>
        </p:nvGraphicFramePr>
        <p:xfrm>
          <a:off x="1066066" y="2282825"/>
          <a:ext cx="3903499" cy="1712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r:id="rId4" imgW="2654300" imgH="1003300" progId="Equation.3">
                  <p:embed/>
                </p:oleObj>
              </mc:Choice>
              <mc:Fallback>
                <p:oleObj r:id="rId4" imgW="26543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066" y="2282825"/>
                        <a:ext cx="3903499" cy="1712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198206"/>
              </p:ext>
            </p:extLst>
          </p:nvPr>
        </p:nvGraphicFramePr>
        <p:xfrm>
          <a:off x="1191035" y="4586184"/>
          <a:ext cx="3778530" cy="173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r:id="rId6" imgW="2654300" imgH="1003300" progId="Equation.3">
                  <p:embed/>
                </p:oleObj>
              </mc:Choice>
              <mc:Fallback>
                <p:oleObj r:id="rId6" imgW="2654300" imgH="1003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035" y="4586184"/>
                        <a:ext cx="3778530" cy="173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85092" y="16784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66067" y="31357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66067" y="41359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Opakování –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099930" y="2375659"/>
                <a:ext cx="5201479" cy="3707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a)     </a:t>
                </a:r>
                <a14:m>
                  <m:oMath xmlns:m="http://schemas.openxmlformats.org/officeDocument/2006/math">
                    <m:r>
                      <a:rPr lang="cs-CZ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+8</m:t>
                        </m:r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88645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b)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2−7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3600" b="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c) 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sSup>
                      <m:sSup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cs-CZ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930" y="2375659"/>
                <a:ext cx="5201479" cy="3707875"/>
              </a:xfrm>
              <a:prstGeom prst="rect">
                <a:avLst/>
              </a:prstGeom>
              <a:blipFill rotWithShape="0">
                <a:blip r:embed="rId3"/>
                <a:stretch>
                  <a:fillRect l="-3513" b="-54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6096000" y="2375659"/>
                <a:ext cx="6096000" cy="40007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d)    </a:t>
                </a:r>
                <a14:m>
                  <m:oMath xmlns:m="http://schemas.openxmlformats.org/officeDocument/2006/math">
                    <m:r>
                      <a:rPr lang="cs-CZ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+8</m:t>
                        </m:r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endParaRPr lang="cs-CZ" sz="36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endParaRPr lang="cs-CZ" sz="3600" i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e)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2−7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6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AutoNum type="alphaLcParenR" startAt="5"/>
                  <a:tabLst>
                    <a:tab pos="904875" algn="l"/>
                  </a:tabLst>
                </a:pPr>
                <a:endParaRPr lang="cs-CZ" sz="3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f)     </a:t>
                </a: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sSup>
                      <m:sSupPr>
                        <m:ctrlPr>
                          <a:rPr lang="cs-CZ" sz="36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36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36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sz="3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375659"/>
                <a:ext cx="6096000" cy="4000711"/>
              </a:xfrm>
              <a:prstGeom prst="rect">
                <a:avLst/>
              </a:prstGeom>
              <a:blipFill rotWithShape="0">
                <a:blip r:embed="rId4"/>
                <a:stretch>
                  <a:fillRect l="-3000" b="-13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Posloupnosti</a:t>
            </a:r>
            <a:endParaRPr lang="cs-CZ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2044655"/>
            <a:ext cx="994855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Nekonečnou číselnou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posloupností 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prvků číselné množiny </a:t>
            </a: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je funkce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, která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každému přirozenému číslu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ItalicMT"/>
                <a:ea typeface="Times New Roman" panose="02020603050405020304" pitchFamily="18" charset="0"/>
              </a:rPr>
              <a:t>n 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přiřazuje reálné číslo.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definiční obor – 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ItalicMT"/>
                <a:ea typeface="Times New Roman" panose="02020603050405020304" pitchFamily="18" charset="0"/>
              </a:rPr>
              <a:t>N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obor hodnot -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R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 Zápis:   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517631"/>
              </p:ext>
            </p:extLst>
          </p:nvPr>
        </p:nvGraphicFramePr>
        <p:xfrm>
          <a:off x="2286000" y="451061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r:id="rId4" imgW="1054100" imgH="584200" progId="Equation.3">
                  <p:embed/>
                </p:oleObj>
              </mc:Choice>
              <mc:Fallback>
                <p:oleObj r:id="rId4" imgW="1054100" imgH="584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1061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Zadání posloupnosti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430724"/>
              </p:ext>
            </p:extLst>
          </p:nvPr>
        </p:nvGraphicFramePr>
        <p:xfrm>
          <a:off x="4134678" y="1847436"/>
          <a:ext cx="16764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r:id="rId4" imgW="1676400" imgH="889000" progId="Equation.3">
                  <p:embed/>
                </p:oleObj>
              </mc:Choice>
              <mc:Fallback>
                <p:oleObj r:id="rId4" imgW="16764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4678" y="1847436"/>
                        <a:ext cx="16764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310706"/>
              </p:ext>
            </p:extLst>
          </p:nvPr>
        </p:nvGraphicFramePr>
        <p:xfrm>
          <a:off x="6495699" y="1693174"/>
          <a:ext cx="16859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r:id="rId6" imgW="1689100" imgH="1066800" progId="Equation.3">
                  <p:embed/>
                </p:oleObj>
              </mc:Choice>
              <mc:Fallback>
                <p:oleObj r:id="rId6" imgW="1689100" imgH="1066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5699" y="1693174"/>
                        <a:ext cx="16859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941183"/>
              </p:ext>
            </p:extLst>
          </p:nvPr>
        </p:nvGraphicFramePr>
        <p:xfrm>
          <a:off x="4391439" y="3400414"/>
          <a:ext cx="1666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r:id="rId8" imgW="1663700" imgH="431800" progId="Equation.3">
                  <p:embed/>
                </p:oleObj>
              </mc:Choice>
              <mc:Fallback>
                <p:oleObj r:id="rId8" imgW="16637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1439" y="3400414"/>
                        <a:ext cx="1666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69129"/>
              </p:ext>
            </p:extLst>
          </p:nvPr>
        </p:nvGraphicFramePr>
        <p:xfrm>
          <a:off x="3963228" y="4395304"/>
          <a:ext cx="36957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r:id="rId10" imgW="3695700" imgH="444500" progId="Equation.3">
                  <p:embed/>
                </p:oleObj>
              </mc:Choice>
              <mc:Fallback>
                <p:oleObj r:id="rId10" imgW="36957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228" y="4395304"/>
                        <a:ext cx="36957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95739" y="24029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-tým členem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95739" y="36587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výčtem prvků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95739" y="46664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rekurentně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95739" y="56741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graficky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Grafem posloupnosti je množina izolovaných bodů.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Aritmetická posloupnost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48116"/>
              </p:ext>
            </p:extLst>
          </p:nvPr>
        </p:nvGraphicFramePr>
        <p:xfrm>
          <a:off x="3932478" y="3237391"/>
          <a:ext cx="19526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r:id="rId4" imgW="1954951" imgH="444307" progId="Equation.3">
                  <p:embed/>
                </p:oleObj>
              </mc:Choice>
              <mc:Fallback>
                <p:oleObj r:id="rId4" imgW="1954951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478" y="3237391"/>
                        <a:ext cx="19526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116043"/>
              </p:ext>
            </p:extLst>
          </p:nvPr>
        </p:nvGraphicFramePr>
        <p:xfrm>
          <a:off x="3642875" y="3951077"/>
          <a:ext cx="26003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r:id="rId6" imgW="2603500" imgH="444500" progId="Equation.3">
                  <p:embed/>
                </p:oleObj>
              </mc:Choice>
              <mc:Fallback>
                <p:oleObj r:id="rId6" imgW="26035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2875" y="3951077"/>
                        <a:ext cx="26003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516040"/>
              </p:ext>
            </p:extLst>
          </p:nvPr>
        </p:nvGraphicFramePr>
        <p:xfrm>
          <a:off x="3679995" y="4470589"/>
          <a:ext cx="23145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r:id="rId8" imgW="2311400" imgH="876300" progId="Equation.3">
                  <p:embed/>
                </p:oleObj>
              </mc:Choice>
              <mc:Fallback>
                <p:oleObj r:id="rId8" imgW="2311400" imgH="876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995" y="4470589"/>
                        <a:ext cx="231457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77078" y="2145915"/>
            <a:ext cx="79640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rozdíl mezi dvěma po sobě jdoucími členy je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6700" algn="l"/>
              </a:tabLst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konstantní, nazývá se </a:t>
            </a: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diference</a:t>
            </a:r>
            <a:r>
              <a:rPr kumimoji="0" lang="cs-CZ" altLang="cs-CZ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d           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5749" y="3855036"/>
            <a:ext cx="16882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Platí:    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61979" y="42327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75862" y="5291398"/>
            <a:ext cx="1380750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Příklad.</a:t>
            </a: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Sečtěte všechna přirozená čísla od 1 do 1000.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Geometrická posloupnost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027926"/>
              </p:ext>
            </p:extLst>
          </p:nvPr>
        </p:nvGraphicFramePr>
        <p:xfrm>
          <a:off x="4803164" y="2703443"/>
          <a:ext cx="12668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r:id="rId4" imgW="1270000" imgH="977900" progId="Equation.3">
                  <p:embed/>
                </p:oleObj>
              </mc:Choice>
              <mc:Fallback>
                <p:oleObj r:id="rId4" imgW="1270000" imgH="977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164" y="2703443"/>
                        <a:ext cx="12668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7574"/>
              </p:ext>
            </p:extLst>
          </p:nvPr>
        </p:nvGraphicFramePr>
        <p:xfrm>
          <a:off x="4384064" y="3788392"/>
          <a:ext cx="16859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6" imgW="1688367" imgH="520474" progId="Equation.3">
                  <p:embed/>
                </p:oleObj>
              </mc:Choice>
              <mc:Fallback>
                <p:oleObj r:id="rId6" imgW="1688367" imgH="52047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064" y="3788392"/>
                        <a:ext cx="16859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711683"/>
              </p:ext>
            </p:extLst>
          </p:nvPr>
        </p:nvGraphicFramePr>
        <p:xfrm>
          <a:off x="4384064" y="4444946"/>
          <a:ext cx="32099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r:id="rId8" imgW="3213100" imgH="1041400" progId="Equation.3">
                  <p:embed/>
                </p:oleObj>
              </mc:Choice>
              <mc:Fallback>
                <p:oleObj r:id="rId8" imgW="3213100" imgH="1041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064" y="4444946"/>
                        <a:ext cx="320992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828512"/>
            <a:ext cx="1092831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Podíl mezi dvěma po sobě jdoucími členy je konstantní,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nazývá se </a:t>
            </a: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kvocient </a:t>
            </a:r>
            <a:r>
              <a:rPr kumimoji="0" lang="cs-CZ" altLang="cs-CZ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38645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Platí: 		1)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519772" y="4640892"/>
            <a:ext cx="15776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2)</a:t>
            </a: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Součet nekonečné geometrické řady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001801"/>
              </p:ext>
            </p:extLst>
          </p:nvPr>
        </p:nvGraphicFramePr>
        <p:xfrm>
          <a:off x="2425149" y="2171700"/>
          <a:ext cx="2643808" cy="1525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r:id="rId4" imgW="1282700" imgH="965200" progId="Equation.3">
                  <p:embed/>
                </p:oleObj>
              </mc:Choice>
              <mc:Fallback>
                <p:oleObj r:id="rId4" imgW="1282700" imgH="965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149" y="2171700"/>
                        <a:ext cx="2643808" cy="1525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086860"/>
              </p:ext>
            </p:extLst>
          </p:nvPr>
        </p:nvGraphicFramePr>
        <p:xfrm>
          <a:off x="6285126" y="2458338"/>
          <a:ext cx="1825204" cy="77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r:id="rId6" imgW="825500" imgH="469900" progId="Equation.3">
                  <p:embed/>
                </p:oleObj>
              </mc:Choice>
              <mc:Fallback>
                <p:oleObj r:id="rId6" imgW="8255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5126" y="2458338"/>
                        <a:ext cx="1825204" cy="777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90459" y="15717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88984" y="29909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-1119666" y="44196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POSLOUPNOST KONVERGUJE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1927283"/>
            <a:ext cx="571342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Určete součet posloupnosti: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3600" dirty="0" smtClean="0"/>
              <a:t>a) 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91776"/>
              </p:ext>
            </p:extLst>
          </p:nvPr>
        </p:nvGraphicFramePr>
        <p:xfrm>
          <a:off x="1712843" y="3039091"/>
          <a:ext cx="3216965" cy="1137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r:id="rId4" imgW="2933700" imgH="889000" progId="Equation.3">
                  <p:embed/>
                </p:oleObj>
              </mc:Choice>
              <mc:Fallback>
                <p:oleObj r:id="rId4" imgW="29337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843" y="3039091"/>
                        <a:ext cx="3216965" cy="11374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199" y="4716474"/>
            <a:ext cx="37735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6725" algn="l"/>
              </a:tabLst>
            </a:pPr>
            <a:r>
              <a:rPr lang="cs-CZ" altLang="cs-CZ" sz="3200" dirty="0" smtClean="0">
                <a:ea typeface="Times New Roman" panose="02020603050405020304" pitchFamily="18" charset="0"/>
              </a:rPr>
              <a:t>b)  </a:t>
            </a:r>
            <a:r>
              <a:rPr kumimoji="0" lang="cs-CZ" altLang="cs-C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2, 4, 8, 16, </a:t>
            </a:r>
            <a:r>
              <a:rPr kumimoji="0" lang="cs-CZ" altLang="cs-CZ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…</a:t>
            </a:r>
            <a:endParaRPr kumimoji="0" lang="cs-CZ" altLang="cs-CZ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451</Words>
  <Application>Microsoft Office PowerPoint</Application>
  <PresentationFormat>Širokoúhlá obrazovka</PresentationFormat>
  <Paragraphs>168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Times New Roman</vt:lpstr>
      <vt:lpstr>TimesNewRomanPS-BoldMT</vt:lpstr>
      <vt:lpstr>TimesNewRomanPS-ItalicMT</vt:lpstr>
      <vt:lpstr>TimesNewRomanPSMT</vt:lpstr>
      <vt:lpstr>Motiv Office</vt:lpstr>
      <vt:lpstr>Equation.3</vt:lpstr>
      <vt:lpstr>Název prezentace</vt:lpstr>
      <vt:lpstr>Prezentace aplikace PowerPoint</vt:lpstr>
      <vt:lpstr>Prezentace aplikace PowerPoint</vt:lpstr>
      <vt:lpstr>Posloupnosti</vt:lpstr>
      <vt:lpstr>Zadání posloupnosti</vt:lpstr>
      <vt:lpstr>Aritmetická posloupnost</vt:lpstr>
      <vt:lpstr>Geometrická posloupnost</vt:lpstr>
      <vt:lpstr>Součet nekonečné geometrické řady</vt:lpstr>
      <vt:lpstr>Příklad:</vt:lpstr>
      <vt:lpstr>Monotónnost posloupnosti</vt:lpstr>
      <vt:lpstr>Omezenost posloupnosti</vt:lpstr>
      <vt:lpstr>Příklad:</vt:lpstr>
      <vt:lpstr>Příklad:</vt:lpstr>
      <vt:lpstr>Limita posloupnosti – vlastní limita</vt:lpstr>
      <vt:lpstr>Limita posloupnosti – nevlastní limita</vt:lpstr>
      <vt:lpstr>Limita posloupnosti neexistuje</vt:lpstr>
      <vt:lpstr>Definice vlastní limity posloupnosti</vt:lpstr>
      <vt:lpstr>Definice nevlastní limity posloupnosti</vt:lpstr>
      <vt:lpstr>Výpočet limit – lomená funkce</vt:lpstr>
      <vt:lpstr>Výpočet limity posloupnosti - příklady</vt:lpstr>
      <vt:lpstr>Výpočet limity posloupnosti - příklady</vt:lpstr>
      <vt:lpstr>Výpočet limity posloupnosti - příklady</vt:lpstr>
      <vt:lpstr>Výpočet limity posloupnosti - příklady</vt:lpstr>
      <vt:lpstr>Výpočet limit s odmocninami</vt:lpstr>
      <vt:lpstr>Výpočet limit s odmocninami</vt:lpstr>
      <vt:lpstr>Výpočet limit „n v exponentu“</vt:lpstr>
      <vt:lpstr>Výpočet limit „n v exponentu“</vt:lpstr>
      <vt:lpstr>Výpočet limit „n v exponentu“</vt:lpstr>
      <vt:lpstr>Limita vedoucí na Eulerovo číslo</vt:lpstr>
      <vt:lpstr>Limita vedoucí na Eulerovo číslo</vt:lpstr>
      <vt:lpstr>Jiné limity:</vt:lpstr>
      <vt:lpstr>Opakování – domácí úkol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103</cp:revision>
  <dcterms:created xsi:type="dcterms:W3CDTF">2016-11-25T20:36:16Z</dcterms:created>
  <dcterms:modified xsi:type="dcterms:W3CDTF">2018-05-02T07:38:09Z</dcterms:modified>
</cp:coreProperties>
</file>