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17" r:id="rId2"/>
    <p:sldId id="258" r:id="rId3"/>
    <p:sldId id="263" r:id="rId4"/>
    <p:sldId id="286" r:id="rId5"/>
    <p:sldId id="288" r:id="rId6"/>
    <p:sldId id="316" r:id="rId7"/>
    <p:sldId id="289" r:id="rId8"/>
    <p:sldId id="290" r:id="rId9"/>
    <p:sldId id="291" r:id="rId10"/>
    <p:sldId id="292" r:id="rId11"/>
    <p:sldId id="293" r:id="rId12"/>
    <p:sldId id="294" r:id="rId13"/>
    <p:sldId id="295" r:id="rId14"/>
    <p:sldId id="296" r:id="rId15"/>
    <p:sldId id="297" r:id="rId16"/>
    <p:sldId id="298" r:id="rId17"/>
    <p:sldId id="299" r:id="rId18"/>
    <p:sldId id="300" r:id="rId19"/>
    <p:sldId id="301" r:id="rId20"/>
    <p:sldId id="302" r:id="rId21"/>
    <p:sldId id="303" r:id="rId22"/>
    <p:sldId id="304" r:id="rId23"/>
    <p:sldId id="305" r:id="rId24"/>
    <p:sldId id="306" r:id="rId25"/>
    <p:sldId id="308" r:id="rId26"/>
    <p:sldId id="307" r:id="rId27"/>
    <p:sldId id="309" r:id="rId28"/>
    <p:sldId id="310" r:id="rId29"/>
    <p:sldId id="312" r:id="rId30"/>
    <p:sldId id="313" r:id="rId31"/>
    <p:sldId id="314" r:id="rId32"/>
    <p:sldId id="315" r:id="rId33"/>
    <p:sldId id="287" r:id="rId3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008080"/>
    <a:srgbClr val="33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5" d="100"/>
          <a:sy n="65" d="100"/>
        </p:scale>
        <p:origin x="78" y="19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37.wmf"/><Relationship Id="rId1" Type="http://schemas.openxmlformats.org/officeDocument/2006/relationships/image" Target="../media/image36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1.wmf"/><Relationship Id="rId2" Type="http://schemas.openxmlformats.org/officeDocument/2006/relationships/image" Target="../media/image40.wmf"/><Relationship Id="rId1" Type="http://schemas.openxmlformats.org/officeDocument/2006/relationships/image" Target="../media/image39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5.wmf"/><Relationship Id="rId2" Type="http://schemas.openxmlformats.org/officeDocument/2006/relationships/image" Target="../media/image44.wmf"/><Relationship Id="rId1" Type="http://schemas.openxmlformats.org/officeDocument/2006/relationships/image" Target="../media/image43.wmf"/><Relationship Id="rId4" Type="http://schemas.openxmlformats.org/officeDocument/2006/relationships/image" Target="../media/image46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49.wmf"/><Relationship Id="rId1" Type="http://schemas.openxmlformats.org/officeDocument/2006/relationships/image" Target="../media/image48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53.wmf"/><Relationship Id="rId2" Type="http://schemas.openxmlformats.org/officeDocument/2006/relationships/image" Target="../media/image52.wmf"/><Relationship Id="rId1" Type="http://schemas.openxmlformats.org/officeDocument/2006/relationships/image" Target="../media/image51.wmf"/><Relationship Id="rId4" Type="http://schemas.openxmlformats.org/officeDocument/2006/relationships/image" Target="../media/image54.wmf"/></Relationships>
</file>

<file path=ppt/drawings/_rels/vmlDrawing15.vml.rels><?xml version="1.0" encoding="UTF-8" standalone="yes"?>
<Relationships xmlns="http://schemas.openxmlformats.org/package/2006/relationships"><Relationship Id="rId2" Type="http://schemas.openxmlformats.org/officeDocument/2006/relationships/image" Target="../media/image57.wmf"/><Relationship Id="rId1" Type="http://schemas.openxmlformats.org/officeDocument/2006/relationships/image" Target="../media/image56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61.wmf"/><Relationship Id="rId2" Type="http://schemas.openxmlformats.org/officeDocument/2006/relationships/image" Target="../media/image60.wmf"/><Relationship Id="rId1" Type="http://schemas.openxmlformats.org/officeDocument/2006/relationships/image" Target="../media/image59.wmf"/><Relationship Id="rId4" Type="http://schemas.openxmlformats.org/officeDocument/2006/relationships/image" Target="../media/image62.wmf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66.wmf"/><Relationship Id="rId2" Type="http://schemas.openxmlformats.org/officeDocument/2006/relationships/image" Target="../media/image65.wmf"/><Relationship Id="rId1" Type="http://schemas.openxmlformats.org/officeDocument/2006/relationships/image" Target="../media/image64.wmf"/><Relationship Id="rId4" Type="http://schemas.openxmlformats.org/officeDocument/2006/relationships/image" Target="../media/image67.wmf"/></Relationships>
</file>

<file path=ppt/drawings/_rels/vmlDrawing18.vml.rels><?xml version="1.0" encoding="UTF-8" standalone="yes"?>
<Relationships xmlns="http://schemas.openxmlformats.org/package/2006/relationships"><Relationship Id="rId3" Type="http://schemas.openxmlformats.org/officeDocument/2006/relationships/image" Target="../media/image71.wmf"/><Relationship Id="rId2" Type="http://schemas.openxmlformats.org/officeDocument/2006/relationships/image" Target="../media/image70.wmf"/><Relationship Id="rId1" Type="http://schemas.openxmlformats.org/officeDocument/2006/relationships/image" Target="../media/image69.wmf"/></Relationships>
</file>

<file path=ppt/drawings/_rels/vmlDrawing19.vml.rels><?xml version="1.0" encoding="UTF-8" standalone="yes"?>
<Relationships xmlns="http://schemas.openxmlformats.org/package/2006/relationships"><Relationship Id="rId3" Type="http://schemas.openxmlformats.org/officeDocument/2006/relationships/image" Target="../media/image75.wmf"/><Relationship Id="rId2" Type="http://schemas.openxmlformats.org/officeDocument/2006/relationships/image" Target="../media/image74.wmf"/><Relationship Id="rId1" Type="http://schemas.openxmlformats.org/officeDocument/2006/relationships/image" Target="../media/image73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76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6" Type="http://schemas.openxmlformats.org/officeDocument/2006/relationships/image" Target="../media/image16.wmf"/><Relationship Id="rId5" Type="http://schemas.openxmlformats.org/officeDocument/2006/relationships/image" Target="../media/image15.wmf"/><Relationship Id="rId4" Type="http://schemas.openxmlformats.org/officeDocument/2006/relationships/image" Target="../media/image14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8.wmf"/><Relationship Id="rId1" Type="http://schemas.openxmlformats.org/officeDocument/2006/relationships/image" Target="../media/image18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25.wmf"/><Relationship Id="rId1" Type="http://schemas.openxmlformats.org/officeDocument/2006/relationships/image" Target="../media/image24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28.wmf"/><Relationship Id="rId1" Type="http://schemas.openxmlformats.org/officeDocument/2006/relationships/image" Target="../media/image27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30.wmf"/><Relationship Id="rId1" Type="http://schemas.openxmlformats.org/officeDocument/2006/relationships/image" Target="../media/image29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34.wmf"/><Relationship Id="rId2" Type="http://schemas.openxmlformats.org/officeDocument/2006/relationships/image" Target="../media/image33.wmf"/><Relationship Id="rId1" Type="http://schemas.openxmlformats.org/officeDocument/2006/relationships/image" Target="../media/image3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02.05.2018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4505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02.05.2018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9729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02.05.2018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99736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297713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02.05.2018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0021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02.05.2018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5005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02.05.2018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2938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02.05.2018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1546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02.05.2018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277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02.05.2018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3999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02.05.2018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6581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02.05.2018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8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BAEC6-A37A-4403-B919-4854A6448652}" type="datetimeFigureOut">
              <a:rPr lang="cs-CZ" smtClean="0"/>
              <a:t>02.05.2018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354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5.wmf"/><Relationship Id="rId4" Type="http://schemas.openxmlformats.org/officeDocument/2006/relationships/oleObject" Target="../embeddings/oleObject1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image" Target="../media/image3.png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0.png"/><Relationship Id="rId5" Type="http://schemas.openxmlformats.org/officeDocument/2006/relationships/image" Target="../media/image7.wmf"/><Relationship Id="rId10" Type="http://schemas.openxmlformats.org/officeDocument/2006/relationships/image" Target="../media/image9.wmf"/><Relationship Id="rId4" Type="http://schemas.openxmlformats.org/officeDocument/2006/relationships/oleObject" Target="../embeddings/oleObject3.bin"/><Relationship Id="rId9" Type="http://schemas.openxmlformats.org/officeDocument/2006/relationships/oleObject" Target="../embeddings/oleObject5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13" Type="http://schemas.openxmlformats.org/officeDocument/2006/relationships/oleObject" Target="../embeddings/oleObject10.bin"/><Relationship Id="rId3" Type="http://schemas.openxmlformats.org/officeDocument/2006/relationships/image" Target="../media/image3.png"/><Relationship Id="rId7" Type="http://schemas.openxmlformats.org/officeDocument/2006/relationships/oleObject" Target="../embeddings/oleObject7.bin"/><Relationship Id="rId12" Type="http://schemas.openxmlformats.org/officeDocument/2006/relationships/image" Target="../media/image14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6.wmf"/><Relationship Id="rId1" Type="http://schemas.openxmlformats.org/officeDocument/2006/relationships/vmlDrawing" Target="../drawings/vmlDrawing3.vml"/><Relationship Id="rId6" Type="http://schemas.openxmlformats.org/officeDocument/2006/relationships/image" Target="../media/image17.png"/><Relationship Id="rId11" Type="http://schemas.openxmlformats.org/officeDocument/2006/relationships/oleObject" Target="../embeddings/oleObject9.bin"/><Relationship Id="rId5" Type="http://schemas.openxmlformats.org/officeDocument/2006/relationships/image" Target="../media/image11.wmf"/><Relationship Id="rId15" Type="http://schemas.openxmlformats.org/officeDocument/2006/relationships/oleObject" Target="../embeddings/oleObject11.bin"/><Relationship Id="rId10" Type="http://schemas.openxmlformats.org/officeDocument/2006/relationships/image" Target="../media/image13.wmf"/><Relationship Id="rId4" Type="http://schemas.openxmlformats.org/officeDocument/2006/relationships/oleObject" Target="../embeddings/oleObject6.bin"/><Relationship Id="rId9" Type="http://schemas.openxmlformats.org/officeDocument/2006/relationships/oleObject" Target="../embeddings/oleObject8.bin"/><Relationship Id="rId14" Type="http://schemas.openxmlformats.org/officeDocument/2006/relationships/image" Target="../media/image15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image" Target="../media/image3.png"/><Relationship Id="rId7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0.png"/><Relationship Id="rId5" Type="http://schemas.openxmlformats.org/officeDocument/2006/relationships/image" Target="../media/image18.wmf"/><Relationship Id="rId10" Type="http://schemas.openxmlformats.org/officeDocument/2006/relationships/image" Target="../media/image19.wmf"/><Relationship Id="rId4" Type="http://schemas.openxmlformats.org/officeDocument/2006/relationships/oleObject" Target="../embeddings/oleObject12.bin"/><Relationship Id="rId9" Type="http://schemas.openxmlformats.org/officeDocument/2006/relationships/oleObject" Target="../embeddings/oleObject14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wmf"/><Relationship Id="rId3" Type="http://schemas.openxmlformats.org/officeDocument/2006/relationships/image" Target="../media/image3.png"/><Relationship Id="rId7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3.png"/><Relationship Id="rId5" Type="http://schemas.openxmlformats.org/officeDocument/2006/relationships/image" Target="../media/image21.wmf"/><Relationship Id="rId4" Type="http://schemas.openxmlformats.org/officeDocument/2006/relationships/oleObject" Target="../embeddings/oleObject15.bin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wmf"/><Relationship Id="rId3" Type="http://schemas.openxmlformats.org/officeDocument/2006/relationships/image" Target="../media/image3.png"/><Relationship Id="rId7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26.png"/><Relationship Id="rId5" Type="http://schemas.openxmlformats.org/officeDocument/2006/relationships/image" Target="../media/image24.wmf"/><Relationship Id="rId4" Type="http://schemas.openxmlformats.org/officeDocument/2006/relationships/oleObject" Target="../embeddings/oleObject17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28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20.bin"/><Relationship Id="rId5" Type="http://schemas.openxmlformats.org/officeDocument/2006/relationships/image" Target="../media/image27.wmf"/><Relationship Id="rId4" Type="http://schemas.openxmlformats.org/officeDocument/2006/relationships/oleObject" Target="../embeddings/oleObject19.bin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wmf"/><Relationship Id="rId3" Type="http://schemas.openxmlformats.org/officeDocument/2006/relationships/image" Target="../media/image3.png"/><Relationship Id="rId7" Type="http://schemas.openxmlformats.org/officeDocument/2006/relationships/oleObject" Target="../embeddings/oleObject2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31.png"/><Relationship Id="rId5" Type="http://schemas.openxmlformats.org/officeDocument/2006/relationships/image" Target="../media/image29.wmf"/><Relationship Id="rId4" Type="http://schemas.openxmlformats.org/officeDocument/2006/relationships/oleObject" Target="../embeddings/oleObject21.bin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wmf"/><Relationship Id="rId3" Type="http://schemas.openxmlformats.org/officeDocument/2006/relationships/image" Target="../media/image3.png"/><Relationship Id="rId7" Type="http://schemas.openxmlformats.org/officeDocument/2006/relationships/oleObject" Target="../embeddings/oleObject2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35.png"/><Relationship Id="rId5" Type="http://schemas.openxmlformats.org/officeDocument/2006/relationships/image" Target="../media/image32.wmf"/><Relationship Id="rId10" Type="http://schemas.openxmlformats.org/officeDocument/2006/relationships/image" Target="../media/image34.wmf"/><Relationship Id="rId4" Type="http://schemas.openxmlformats.org/officeDocument/2006/relationships/oleObject" Target="../embeddings/oleObject23.bin"/><Relationship Id="rId9" Type="http://schemas.openxmlformats.org/officeDocument/2006/relationships/oleObject" Target="../embeddings/oleObject25.bin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wmf"/><Relationship Id="rId3" Type="http://schemas.openxmlformats.org/officeDocument/2006/relationships/image" Target="../media/image3.png"/><Relationship Id="rId7" Type="http://schemas.openxmlformats.org/officeDocument/2006/relationships/oleObject" Target="../embeddings/oleObject2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38.png"/><Relationship Id="rId5" Type="http://schemas.openxmlformats.org/officeDocument/2006/relationships/image" Target="../media/image36.wmf"/><Relationship Id="rId4" Type="http://schemas.openxmlformats.org/officeDocument/2006/relationships/oleObject" Target="../embeddings/oleObject26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wmf"/><Relationship Id="rId3" Type="http://schemas.openxmlformats.org/officeDocument/2006/relationships/image" Target="../media/image3.png"/><Relationship Id="rId7" Type="http://schemas.openxmlformats.org/officeDocument/2006/relationships/oleObject" Target="../embeddings/oleObject2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42.png"/><Relationship Id="rId5" Type="http://schemas.openxmlformats.org/officeDocument/2006/relationships/image" Target="../media/image39.wmf"/><Relationship Id="rId10" Type="http://schemas.openxmlformats.org/officeDocument/2006/relationships/image" Target="../media/image41.wmf"/><Relationship Id="rId4" Type="http://schemas.openxmlformats.org/officeDocument/2006/relationships/oleObject" Target="../embeddings/oleObject28.bin"/><Relationship Id="rId9" Type="http://schemas.openxmlformats.org/officeDocument/2006/relationships/oleObject" Target="../embeddings/oleObject30.bin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.wmf"/><Relationship Id="rId3" Type="http://schemas.openxmlformats.org/officeDocument/2006/relationships/image" Target="../media/image3.png"/><Relationship Id="rId7" Type="http://schemas.openxmlformats.org/officeDocument/2006/relationships/oleObject" Target="../embeddings/oleObject32.bin"/><Relationship Id="rId12" Type="http://schemas.openxmlformats.org/officeDocument/2006/relationships/image" Target="../media/image4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47.png"/><Relationship Id="rId11" Type="http://schemas.openxmlformats.org/officeDocument/2006/relationships/oleObject" Target="../embeddings/oleObject34.bin"/><Relationship Id="rId5" Type="http://schemas.openxmlformats.org/officeDocument/2006/relationships/image" Target="../media/image43.wmf"/><Relationship Id="rId10" Type="http://schemas.openxmlformats.org/officeDocument/2006/relationships/image" Target="../media/image45.wmf"/><Relationship Id="rId4" Type="http://schemas.openxmlformats.org/officeDocument/2006/relationships/oleObject" Target="../embeddings/oleObject31.bin"/><Relationship Id="rId9" Type="http://schemas.openxmlformats.org/officeDocument/2006/relationships/oleObject" Target="../embeddings/oleObject33.bin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9.wmf"/><Relationship Id="rId3" Type="http://schemas.openxmlformats.org/officeDocument/2006/relationships/image" Target="../media/image3.png"/><Relationship Id="rId7" Type="http://schemas.openxmlformats.org/officeDocument/2006/relationships/oleObject" Target="../embeddings/oleObject3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50.png"/><Relationship Id="rId5" Type="http://schemas.openxmlformats.org/officeDocument/2006/relationships/image" Target="../media/image48.wmf"/><Relationship Id="rId4" Type="http://schemas.openxmlformats.org/officeDocument/2006/relationships/oleObject" Target="../embeddings/oleObject35.bin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2.wmf"/><Relationship Id="rId3" Type="http://schemas.openxmlformats.org/officeDocument/2006/relationships/image" Target="../media/image3.png"/><Relationship Id="rId7" Type="http://schemas.openxmlformats.org/officeDocument/2006/relationships/oleObject" Target="../embeddings/oleObject38.bin"/><Relationship Id="rId12" Type="http://schemas.openxmlformats.org/officeDocument/2006/relationships/image" Target="../media/image5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55.png"/><Relationship Id="rId11" Type="http://schemas.openxmlformats.org/officeDocument/2006/relationships/oleObject" Target="../embeddings/oleObject40.bin"/><Relationship Id="rId5" Type="http://schemas.openxmlformats.org/officeDocument/2006/relationships/image" Target="../media/image51.wmf"/><Relationship Id="rId10" Type="http://schemas.openxmlformats.org/officeDocument/2006/relationships/image" Target="../media/image53.wmf"/><Relationship Id="rId4" Type="http://schemas.openxmlformats.org/officeDocument/2006/relationships/oleObject" Target="../embeddings/oleObject37.bin"/><Relationship Id="rId9" Type="http://schemas.openxmlformats.org/officeDocument/2006/relationships/oleObject" Target="../embeddings/oleObject39.bin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7.wmf"/><Relationship Id="rId3" Type="http://schemas.openxmlformats.org/officeDocument/2006/relationships/image" Target="../media/image3.png"/><Relationship Id="rId7" Type="http://schemas.openxmlformats.org/officeDocument/2006/relationships/oleObject" Target="../embeddings/oleObject4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58.png"/><Relationship Id="rId5" Type="http://schemas.openxmlformats.org/officeDocument/2006/relationships/image" Target="../media/image56.wmf"/><Relationship Id="rId4" Type="http://schemas.openxmlformats.org/officeDocument/2006/relationships/oleObject" Target="../embeddings/oleObject41.bin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0.wmf"/><Relationship Id="rId3" Type="http://schemas.openxmlformats.org/officeDocument/2006/relationships/image" Target="../media/image3.png"/><Relationship Id="rId7" Type="http://schemas.openxmlformats.org/officeDocument/2006/relationships/oleObject" Target="../embeddings/oleObject44.bin"/><Relationship Id="rId12" Type="http://schemas.openxmlformats.org/officeDocument/2006/relationships/image" Target="../media/image6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63.png"/><Relationship Id="rId11" Type="http://schemas.openxmlformats.org/officeDocument/2006/relationships/oleObject" Target="../embeddings/oleObject46.bin"/><Relationship Id="rId5" Type="http://schemas.openxmlformats.org/officeDocument/2006/relationships/image" Target="../media/image59.wmf"/><Relationship Id="rId10" Type="http://schemas.openxmlformats.org/officeDocument/2006/relationships/image" Target="../media/image61.wmf"/><Relationship Id="rId4" Type="http://schemas.openxmlformats.org/officeDocument/2006/relationships/oleObject" Target="../embeddings/oleObject43.bin"/><Relationship Id="rId9" Type="http://schemas.openxmlformats.org/officeDocument/2006/relationships/oleObject" Target="../embeddings/oleObject45.bin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5.wmf"/><Relationship Id="rId3" Type="http://schemas.openxmlformats.org/officeDocument/2006/relationships/image" Target="../media/image3.png"/><Relationship Id="rId7" Type="http://schemas.openxmlformats.org/officeDocument/2006/relationships/oleObject" Target="../embeddings/oleObject48.bin"/><Relationship Id="rId12" Type="http://schemas.openxmlformats.org/officeDocument/2006/relationships/image" Target="../media/image6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68.png"/><Relationship Id="rId11" Type="http://schemas.openxmlformats.org/officeDocument/2006/relationships/oleObject" Target="../embeddings/oleObject50.bin"/><Relationship Id="rId5" Type="http://schemas.openxmlformats.org/officeDocument/2006/relationships/image" Target="../media/image64.wmf"/><Relationship Id="rId10" Type="http://schemas.openxmlformats.org/officeDocument/2006/relationships/image" Target="../media/image66.wmf"/><Relationship Id="rId4" Type="http://schemas.openxmlformats.org/officeDocument/2006/relationships/oleObject" Target="../embeddings/oleObject47.bin"/><Relationship Id="rId9" Type="http://schemas.openxmlformats.org/officeDocument/2006/relationships/oleObject" Target="../embeddings/oleObject49.bin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0.wmf"/><Relationship Id="rId3" Type="http://schemas.openxmlformats.org/officeDocument/2006/relationships/image" Target="../media/image3.png"/><Relationship Id="rId7" Type="http://schemas.openxmlformats.org/officeDocument/2006/relationships/oleObject" Target="../embeddings/oleObject5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6" Type="http://schemas.openxmlformats.org/officeDocument/2006/relationships/image" Target="../media/image72.png"/><Relationship Id="rId5" Type="http://schemas.openxmlformats.org/officeDocument/2006/relationships/image" Target="../media/image69.wmf"/><Relationship Id="rId10" Type="http://schemas.openxmlformats.org/officeDocument/2006/relationships/image" Target="../media/image71.wmf"/><Relationship Id="rId4" Type="http://schemas.openxmlformats.org/officeDocument/2006/relationships/oleObject" Target="../embeddings/oleObject51.bin"/><Relationship Id="rId9" Type="http://schemas.openxmlformats.org/officeDocument/2006/relationships/oleObject" Target="../embeddings/oleObject53.bin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6.bin"/><Relationship Id="rId3" Type="http://schemas.openxmlformats.org/officeDocument/2006/relationships/image" Target="../media/image3.png"/><Relationship Id="rId7" Type="http://schemas.openxmlformats.org/officeDocument/2006/relationships/image" Target="../media/image7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Relationship Id="rId6" Type="http://schemas.openxmlformats.org/officeDocument/2006/relationships/oleObject" Target="../embeddings/oleObject55.bin"/><Relationship Id="rId5" Type="http://schemas.openxmlformats.org/officeDocument/2006/relationships/image" Target="../media/image73.wmf"/><Relationship Id="rId4" Type="http://schemas.openxmlformats.org/officeDocument/2006/relationships/oleObject" Target="../embeddings/oleObject54.bin"/><Relationship Id="rId9" Type="http://schemas.openxmlformats.org/officeDocument/2006/relationships/image" Target="../media/image75.wmf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0.vml"/><Relationship Id="rId5" Type="http://schemas.openxmlformats.org/officeDocument/2006/relationships/image" Target="../media/image76.wmf"/><Relationship Id="rId4" Type="http://schemas.openxmlformats.org/officeDocument/2006/relationships/oleObject" Target="../embeddings/oleObject57.bin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32437" y="5253203"/>
            <a:ext cx="1248139" cy="973549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527382" y="3154411"/>
            <a:ext cx="8939369" cy="3072341"/>
          </a:xfrm>
          <a:prstGeom prst="rect">
            <a:avLst/>
          </a:prstGeom>
          <a:solidFill>
            <a:schemeClr val="tx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Prezentace předmětu:</a:t>
            </a:r>
          </a:p>
          <a:p>
            <a:pPr algn="ctr"/>
            <a:r>
              <a:rPr lang="cs-CZ" sz="24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KVANTITATIVNÍ METODY V EKONOMICKÉ PRAXI</a:t>
            </a:r>
          </a:p>
          <a:p>
            <a:pPr algn="ctr"/>
            <a:endParaRPr lang="cs-CZ" sz="24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cs-CZ" sz="24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Vyučující:</a:t>
            </a:r>
          </a:p>
          <a:p>
            <a:pPr algn="ctr"/>
            <a:r>
              <a:rPr lang="cs-CZ" sz="24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Mgr. Radmila Krkošková, Ph.D.</a:t>
            </a: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0" y="933451"/>
            <a:ext cx="6815667" cy="2878667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5333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br>
              <a:rPr lang="cs-CZ" sz="5333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5333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</a:t>
            </a:r>
            <a:endParaRPr lang="cs-CZ" sz="5333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/>
          </p:nvPr>
        </p:nvGraphicFramePr>
        <p:xfrm>
          <a:off x="719403" y="2085202"/>
          <a:ext cx="8640960" cy="58081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22555">
                  <a:extLst>
                    <a:ext uri="{9D8B030D-6E8A-4147-A177-3AD203B41FA5}">
                      <a16:colId xmlns:a16="http://schemas.microsoft.com/office/drawing/2014/main" val="3755197986"/>
                    </a:ext>
                  </a:extLst>
                </a:gridCol>
                <a:gridCol w="5618405">
                  <a:extLst>
                    <a:ext uri="{9D8B030D-6E8A-4147-A177-3AD203B41FA5}">
                      <a16:colId xmlns:a16="http://schemas.microsoft.com/office/drawing/2014/main" val="4011610095"/>
                    </a:ext>
                  </a:extLst>
                </a:gridCol>
              </a:tblGrid>
              <a:tr h="290407"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Název projektu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7" marR="59267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Rozvoj vzdělávání na Slezské univerzitě v Opavě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7" marR="59267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6872320"/>
                  </a:ext>
                </a:extLst>
              </a:tr>
              <a:tr h="290407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Registrační číslo projektu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7" marR="59267" marT="0" marB="0"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600" b="1" dirty="0">
                          <a:solidFill>
                            <a:schemeClr val="bg1"/>
                          </a:solidFill>
                          <a:effectLst/>
                        </a:rPr>
                        <a:t>CZ.02.2.69/0.0./0.0/16_015/0002400</a:t>
                      </a:r>
                      <a:endParaRPr lang="cs-CZ" sz="16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7" marR="59267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2484205"/>
                  </a:ext>
                </a:extLst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2504018" y="3769097"/>
            <a:ext cx="246286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21920" tIns="60960" rIns="121920" bIns="6096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 sz="2400"/>
          </a:p>
        </p:txBody>
      </p:sp>
      <p:pic>
        <p:nvPicPr>
          <p:cNvPr id="1025" name="Obrázek 8" descr="Logolink_OP_VVV_hor_barva_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6765" y="333771"/>
            <a:ext cx="7340600" cy="1625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2504018" y="6076264"/>
            <a:ext cx="246286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21920" tIns="60960" rIns="121920" bIns="6096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 sz="2400"/>
          </a:p>
        </p:txBody>
      </p:sp>
    </p:spTree>
    <p:extLst>
      <p:ext uri="{BB962C8B-B14F-4D97-AF65-F5344CB8AC3E}">
        <p14:creationId xmlns:p14="http://schemas.microsoft.com/office/powerpoint/2010/main" val="1021619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Graf lineární funkce</a:t>
            </a:r>
            <a:endParaRPr lang="cs-CZ" b="1" dirty="0"/>
          </a:p>
        </p:txBody>
      </p:sp>
      <p:grpSp>
        <p:nvGrpSpPr>
          <p:cNvPr id="7" name="Group 4"/>
          <p:cNvGrpSpPr>
            <a:grpSpLocks noChangeAspect="1"/>
          </p:cNvGrpSpPr>
          <p:nvPr/>
        </p:nvGrpSpPr>
        <p:grpSpPr bwMode="auto">
          <a:xfrm>
            <a:off x="1448119" y="2276475"/>
            <a:ext cx="6769100" cy="3529013"/>
            <a:chOff x="2274" y="10961"/>
            <a:chExt cx="4536" cy="2541"/>
          </a:xfrm>
        </p:grpSpPr>
        <p:sp>
          <p:nvSpPr>
            <p:cNvPr id="8" name="AutoShape 5"/>
            <p:cNvSpPr>
              <a:spLocks noChangeAspect="1" noChangeArrowheads="1"/>
            </p:cNvSpPr>
            <p:nvPr/>
          </p:nvSpPr>
          <p:spPr bwMode="auto">
            <a:xfrm>
              <a:off x="2274" y="10961"/>
              <a:ext cx="4536" cy="25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cs-CZ" altLang="cs-CZ" sz="2400"/>
            </a:p>
          </p:txBody>
        </p:sp>
        <p:sp>
          <p:nvSpPr>
            <p:cNvPr id="9" name="Line 6"/>
            <p:cNvSpPr>
              <a:spLocks noChangeAspect="1" noChangeShapeType="1"/>
            </p:cNvSpPr>
            <p:nvPr/>
          </p:nvSpPr>
          <p:spPr bwMode="auto">
            <a:xfrm>
              <a:off x="2304" y="13004"/>
              <a:ext cx="419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" name="Line 7"/>
            <p:cNvSpPr>
              <a:spLocks noChangeAspect="1" noChangeShapeType="1"/>
            </p:cNvSpPr>
            <p:nvPr/>
          </p:nvSpPr>
          <p:spPr bwMode="auto">
            <a:xfrm flipV="1">
              <a:off x="4059" y="11189"/>
              <a:ext cx="0" cy="20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1" name="Text Box 8"/>
            <p:cNvSpPr txBox="1">
              <a:spLocks noChangeAspect="1" noChangeArrowheads="1"/>
            </p:cNvSpPr>
            <p:nvPr/>
          </p:nvSpPr>
          <p:spPr bwMode="auto">
            <a:xfrm>
              <a:off x="5252" y="13117"/>
              <a:ext cx="720" cy="3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cs-CZ" altLang="cs-CZ" sz="1200">
                  <a:solidFill>
                    <a:srgbClr val="000000"/>
                  </a:solidFill>
                </a:rPr>
                <a:t>2</a:t>
              </a:r>
              <a:endParaRPr lang="cs-CZ" altLang="cs-CZ" sz="2400"/>
            </a:p>
          </p:txBody>
        </p:sp>
        <p:sp>
          <p:nvSpPr>
            <p:cNvPr id="12" name="Text Box 9"/>
            <p:cNvSpPr txBox="1">
              <a:spLocks noChangeAspect="1" noChangeArrowheads="1"/>
            </p:cNvSpPr>
            <p:nvPr/>
          </p:nvSpPr>
          <p:spPr bwMode="auto">
            <a:xfrm>
              <a:off x="4572" y="13117"/>
              <a:ext cx="900" cy="3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cs-CZ" altLang="cs-CZ" sz="1200">
                  <a:solidFill>
                    <a:srgbClr val="000000"/>
                  </a:solidFill>
                  <a:latin typeface="Arial" charset="0"/>
                </a:rPr>
                <a:t>1</a:t>
              </a:r>
              <a:endParaRPr lang="cs-CZ" altLang="cs-CZ" sz="2400"/>
            </a:p>
          </p:txBody>
        </p:sp>
        <p:sp>
          <p:nvSpPr>
            <p:cNvPr id="13" name="Text Box 10"/>
            <p:cNvSpPr txBox="1">
              <a:spLocks noChangeAspect="1" noChangeArrowheads="1"/>
            </p:cNvSpPr>
            <p:nvPr/>
          </p:nvSpPr>
          <p:spPr bwMode="auto">
            <a:xfrm>
              <a:off x="5592" y="11641"/>
              <a:ext cx="900" cy="3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cs-CZ" altLang="cs-CZ" sz="1200" i="1">
                  <a:solidFill>
                    <a:srgbClr val="000000"/>
                  </a:solidFill>
                </a:rPr>
                <a:t>a</a:t>
              </a:r>
              <a:endParaRPr lang="cs-CZ" altLang="cs-CZ" sz="2400"/>
            </a:p>
          </p:txBody>
        </p:sp>
        <p:sp>
          <p:nvSpPr>
            <p:cNvPr id="14" name="Line 11"/>
            <p:cNvSpPr>
              <a:spLocks noChangeAspect="1" noChangeShapeType="1"/>
            </p:cNvSpPr>
            <p:nvPr/>
          </p:nvSpPr>
          <p:spPr bwMode="auto">
            <a:xfrm>
              <a:off x="4800" y="11981"/>
              <a:ext cx="0" cy="102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5" name="Line 12"/>
            <p:cNvSpPr>
              <a:spLocks noChangeAspect="1" noChangeShapeType="1"/>
            </p:cNvSpPr>
            <p:nvPr/>
          </p:nvSpPr>
          <p:spPr bwMode="auto">
            <a:xfrm flipV="1">
              <a:off x="5480" y="11641"/>
              <a:ext cx="0" cy="136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6" name="Freeform 13"/>
            <p:cNvSpPr>
              <a:spLocks noChangeAspect="1"/>
            </p:cNvSpPr>
            <p:nvPr/>
          </p:nvSpPr>
          <p:spPr bwMode="auto">
            <a:xfrm>
              <a:off x="2274" y="11374"/>
              <a:ext cx="3773" cy="1783"/>
            </a:xfrm>
            <a:custGeom>
              <a:avLst/>
              <a:gdLst>
                <a:gd name="T0" fmla="*/ 0 w 1474"/>
                <a:gd name="T1" fmla="*/ 11668 h 697"/>
                <a:gd name="T2" fmla="*/ 24722 w 1474"/>
                <a:gd name="T3" fmla="*/ 0 h 697"/>
                <a:gd name="T4" fmla="*/ 0 60000 65536"/>
                <a:gd name="T5" fmla="*/ 0 60000 65536"/>
                <a:gd name="T6" fmla="*/ 0 w 1474"/>
                <a:gd name="T7" fmla="*/ 0 h 697"/>
                <a:gd name="T8" fmla="*/ 1474 w 1474"/>
                <a:gd name="T9" fmla="*/ 697 h 697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474" h="697">
                  <a:moveTo>
                    <a:pt x="0" y="697"/>
                  </a:moveTo>
                  <a:lnTo>
                    <a:pt x="1474" y="0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7" name="Line 14"/>
            <p:cNvSpPr>
              <a:spLocks noChangeAspect="1" noChangeShapeType="1"/>
            </p:cNvSpPr>
            <p:nvPr/>
          </p:nvSpPr>
          <p:spPr bwMode="auto">
            <a:xfrm flipH="1">
              <a:off x="4800" y="11981"/>
              <a:ext cx="147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8" name="Text Box 15"/>
            <p:cNvSpPr txBox="1">
              <a:spLocks noChangeAspect="1" noChangeArrowheads="1"/>
            </p:cNvSpPr>
            <p:nvPr/>
          </p:nvSpPr>
          <p:spPr bwMode="auto">
            <a:xfrm>
              <a:off x="3437" y="10961"/>
              <a:ext cx="650" cy="3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cs-CZ" altLang="cs-CZ" sz="1200" i="1">
                  <a:solidFill>
                    <a:srgbClr val="000000"/>
                  </a:solidFill>
                </a:rPr>
                <a:t>y</a:t>
              </a:r>
              <a:endParaRPr lang="cs-CZ" altLang="cs-CZ" sz="2400"/>
            </a:p>
          </p:txBody>
        </p:sp>
        <p:sp>
          <p:nvSpPr>
            <p:cNvPr id="19" name="Text Box 16"/>
            <p:cNvSpPr txBox="1">
              <a:spLocks noChangeAspect="1" noChangeArrowheads="1"/>
            </p:cNvSpPr>
            <p:nvPr/>
          </p:nvSpPr>
          <p:spPr bwMode="auto">
            <a:xfrm>
              <a:off x="6160" y="13117"/>
              <a:ext cx="650" cy="3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cs-CZ" altLang="cs-CZ" sz="1200" i="1">
                  <a:solidFill>
                    <a:srgbClr val="000000"/>
                  </a:solidFill>
                </a:rPr>
                <a:t>x</a:t>
              </a:r>
              <a:endParaRPr lang="cs-CZ" altLang="cs-CZ" sz="2400"/>
            </a:p>
          </p:txBody>
        </p:sp>
        <p:sp>
          <p:nvSpPr>
            <p:cNvPr id="20" name="Line 17"/>
            <p:cNvSpPr>
              <a:spLocks noChangeShapeType="1"/>
            </p:cNvSpPr>
            <p:nvPr/>
          </p:nvSpPr>
          <p:spPr bwMode="auto">
            <a:xfrm>
              <a:off x="5480" y="11641"/>
              <a:ext cx="0" cy="34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1" name="AutoShape 18"/>
            <p:cNvSpPr>
              <a:spLocks/>
            </p:cNvSpPr>
            <p:nvPr/>
          </p:nvSpPr>
          <p:spPr bwMode="auto">
            <a:xfrm>
              <a:off x="5592" y="11641"/>
              <a:ext cx="113" cy="343"/>
            </a:xfrm>
            <a:prstGeom prst="rightBrace">
              <a:avLst>
                <a:gd name="adj1" fmla="val 25295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cs-CZ" altLang="cs-CZ" sz="2400"/>
            </a:p>
          </p:txBody>
        </p:sp>
        <p:sp>
          <p:nvSpPr>
            <p:cNvPr id="22" name="Text Box 19"/>
            <p:cNvSpPr txBox="1">
              <a:spLocks noChangeAspect="1" noChangeArrowheads="1"/>
            </p:cNvSpPr>
            <p:nvPr/>
          </p:nvSpPr>
          <p:spPr bwMode="auto">
            <a:xfrm>
              <a:off x="4119" y="12437"/>
              <a:ext cx="901" cy="3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cs-CZ" altLang="cs-CZ" sz="1200" i="1">
                  <a:solidFill>
                    <a:srgbClr val="000000"/>
                  </a:solidFill>
                </a:rPr>
                <a:t>b</a:t>
              </a:r>
              <a:endParaRPr lang="cs-CZ" altLang="cs-CZ" sz="2400"/>
            </a:p>
          </p:txBody>
        </p:sp>
        <p:sp>
          <p:nvSpPr>
            <p:cNvPr id="23" name="AutoShape 20"/>
            <p:cNvSpPr>
              <a:spLocks/>
            </p:cNvSpPr>
            <p:nvPr/>
          </p:nvSpPr>
          <p:spPr bwMode="auto">
            <a:xfrm>
              <a:off x="4119" y="12322"/>
              <a:ext cx="113" cy="682"/>
            </a:xfrm>
            <a:prstGeom prst="rightBrace">
              <a:avLst>
                <a:gd name="adj1" fmla="val 50295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cs-CZ" altLang="cs-CZ" sz="2400"/>
            </a:p>
          </p:txBody>
        </p:sp>
        <p:graphicFrame>
          <p:nvGraphicFramePr>
            <p:cNvPr id="24" name="Object 21"/>
            <p:cNvGraphicFramePr>
              <a:graphicFrameLocks noChangeAspect="1"/>
            </p:cNvGraphicFramePr>
            <p:nvPr/>
          </p:nvGraphicFramePr>
          <p:xfrm>
            <a:off x="5252" y="11756"/>
            <a:ext cx="220" cy="22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38" name="Rovnice" r:id="rId4" imgW="139700" imgH="139700" progId="Equation.3">
                    <p:embed/>
                  </p:oleObj>
                </mc:Choice>
                <mc:Fallback>
                  <p:oleObj name="Rovnice" r:id="rId4" imgW="139700" imgH="1397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252" y="11756"/>
                          <a:ext cx="220" cy="22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5" name="AutoShape 22"/>
            <p:cNvSpPr>
              <a:spLocks/>
            </p:cNvSpPr>
            <p:nvPr/>
          </p:nvSpPr>
          <p:spPr bwMode="auto">
            <a:xfrm rot="-5400000">
              <a:off x="5028" y="12491"/>
              <a:ext cx="225" cy="568"/>
            </a:xfrm>
            <a:prstGeom prst="rightBrace">
              <a:avLst>
                <a:gd name="adj1" fmla="val 21037"/>
                <a:gd name="adj2" fmla="val 48019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cs-CZ" altLang="cs-CZ" sz="2400"/>
            </a:p>
          </p:txBody>
        </p:sp>
        <p:sp>
          <p:nvSpPr>
            <p:cNvPr id="26" name="Text Box 23"/>
            <p:cNvSpPr txBox="1">
              <a:spLocks noChangeAspect="1" noChangeArrowheads="1"/>
            </p:cNvSpPr>
            <p:nvPr/>
          </p:nvSpPr>
          <p:spPr bwMode="auto">
            <a:xfrm>
              <a:off x="4912" y="12322"/>
              <a:ext cx="900" cy="3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cs-CZ" altLang="cs-CZ" sz="1200">
                  <a:solidFill>
                    <a:srgbClr val="000000"/>
                  </a:solidFill>
                  <a:latin typeface="Arial" charset="0"/>
                </a:rPr>
                <a:t>1</a:t>
              </a:r>
              <a:endParaRPr lang="cs-CZ" altLang="cs-CZ" sz="2400"/>
            </a:p>
          </p:txBody>
        </p:sp>
        <p:graphicFrame>
          <p:nvGraphicFramePr>
            <p:cNvPr id="27" name="Object 24"/>
            <p:cNvGraphicFramePr>
              <a:graphicFrameLocks noChangeAspect="1"/>
            </p:cNvGraphicFramePr>
            <p:nvPr/>
          </p:nvGraphicFramePr>
          <p:xfrm>
            <a:off x="4572" y="11189"/>
            <a:ext cx="1020" cy="32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39" name="Rovnice" r:id="rId6" imgW="647419" imgH="203112" progId="Equation.3">
                    <p:embed/>
                  </p:oleObj>
                </mc:Choice>
                <mc:Fallback>
                  <p:oleObj name="Rovnice" r:id="rId6" imgW="647419" imgH="203112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572" y="11189"/>
                          <a:ext cx="1020" cy="32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37440387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Graf funkce  </a:t>
            </a:r>
            <a:endParaRPr lang="cs-CZ" b="1" dirty="0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97266002"/>
              </p:ext>
            </p:extLst>
          </p:nvPr>
        </p:nvGraphicFramePr>
        <p:xfrm>
          <a:off x="3710556" y="703189"/>
          <a:ext cx="2154935" cy="6988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7" name="Rovnice" r:id="rId4" imgW="1778000" imgH="558800" progId="Equation.3">
                  <p:embed/>
                </p:oleObj>
              </mc:Choice>
              <mc:Fallback>
                <p:oleObj name="Rovnice" r:id="rId4" imgW="1778000" imgH="5588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10556" y="703189"/>
                        <a:ext cx="2154935" cy="69889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9872" y="2260991"/>
            <a:ext cx="5266404" cy="30677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9" name="Objek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90465112"/>
              </p:ext>
            </p:extLst>
          </p:nvPr>
        </p:nvGraphicFramePr>
        <p:xfrm>
          <a:off x="2819400" y="5636172"/>
          <a:ext cx="4679950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8" name="Rovnice" r:id="rId7" imgW="4775200" imgH="558800" progId="Equation.3">
                  <p:embed/>
                </p:oleObj>
              </mc:Choice>
              <mc:Fallback>
                <p:oleObj name="Rovnice" r:id="rId7" imgW="4775200" imgH="5588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9400" y="5636172"/>
                        <a:ext cx="4679950" cy="558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k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63230210"/>
              </p:ext>
            </p:extLst>
          </p:nvPr>
        </p:nvGraphicFramePr>
        <p:xfrm>
          <a:off x="8269013" y="3288862"/>
          <a:ext cx="3192518" cy="6840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9" name="Rovnice" r:id="rId9" imgW="2781300" imgH="495300" progId="Equation.3">
                  <p:embed/>
                </p:oleObj>
              </mc:Choice>
              <mc:Fallback>
                <p:oleObj name="Rovnice" r:id="rId9" imgW="2781300" imgH="4953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69013" y="3288862"/>
                        <a:ext cx="3192518" cy="68404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07957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Graf funkce  </a:t>
            </a:r>
            <a:endParaRPr lang="cs-CZ" b="1" dirty="0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99782407"/>
              </p:ext>
            </p:extLst>
          </p:nvPr>
        </p:nvGraphicFramePr>
        <p:xfrm>
          <a:off x="3930774" y="449337"/>
          <a:ext cx="1714500" cy="1041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8" name="Rovnice" r:id="rId4" imgW="1714500" imgH="1041400" progId="Equation.3">
                  <p:embed/>
                </p:oleObj>
              </mc:Choice>
              <mc:Fallback>
                <p:oleObj name="Rovnice" r:id="rId4" imgW="1714500" imgH="10414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30774" y="449337"/>
                        <a:ext cx="1714500" cy="1041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6">
            <a:lum contrast="24000"/>
            <a:grayscl/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0881" y="1903551"/>
            <a:ext cx="5714286" cy="35333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9" name="Objek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28029308"/>
              </p:ext>
            </p:extLst>
          </p:nvPr>
        </p:nvGraphicFramePr>
        <p:xfrm>
          <a:off x="1639614" y="5746531"/>
          <a:ext cx="269240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9" name="Rovnice" r:id="rId7" imgW="2692400" imgH="508000" progId="Equation.3">
                  <p:embed/>
                </p:oleObj>
              </mc:Choice>
              <mc:Fallback>
                <p:oleObj name="Rovnice" r:id="rId7" imgW="2692400" imgH="5080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39614" y="5746531"/>
                        <a:ext cx="2692400" cy="50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k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26216595"/>
              </p:ext>
            </p:extLst>
          </p:nvPr>
        </p:nvGraphicFramePr>
        <p:xfrm>
          <a:off x="4946869" y="5751348"/>
          <a:ext cx="2870200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0" name="Rovnice" r:id="rId9" imgW="2870200" imgH="520700" progId="Equation.3">
                  <p:embed/>
                </p:oleObj>
              </mc:Choice>
              <mc:Fallback>
                <p:oleObj name="Rovnice" r:id="rId9" imgW="2870200" imgH="5207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46869" y="5751348"/>
                        <a:ext cx="2870200" cy="520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k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48540647"/>
              </p:ext>
            </p:extLst>
          </p:nvPr>
        </p:nvGraphicFramePr>
        <p:xfrm>
          <a:off x="7844057" y="2609193"/>
          <a:ext cx="3832225" cy="1014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1" name="Rovnice" r:id="rId11" imgW="3937000" imgH="1041400" progId="Equation.3">
                  <p:embed/>
                </p:oleObj>
              </mc:Choice>
              <mc:Fallback>
                <p:oleObj name="Rovnice" r:id="rId11" imgW="3937000" imgH="10414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44057" y="2609193"/>
                        <a:ext cx="3832225" cy="1014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k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55521419"/>
              </p:ext>
            </p:extLst>
          </p:nvPr>
        </p:nvGraphicFramePr>
        <p:xfrm>
          <a:off x="7603526" y="3817883"/>
          <a:ext cx="4368800" cy="1023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2" name="Rovnice" r:id="rId13" imgW="4445000" imgH="1041400" progId="Equation.3">
                  <p:embed/>
                </p:oleObj>
              </mc:Choice>
              <mc:Fallback>
                <p:oleObj name="Rovnice" r:id="rId13" imgW="4445000" imgH="10414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03526" y="3817883"/>
                        <a:ext cx="4368800" cy="1023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k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79411006"/>
              </p:ext>
            </p:extLst>
          </p:nvPr>
        </p:nvGraphicFramePr>
        <p:xfrm>
          <a:off x="8426669" y="5060733"/>
          <a:ext cx="939800" cy="10247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3" name="Rovnice" r:id="rId15" imgW="939392" imgH="1040948" progId="Equation.3">
                  <p:embed/>
                </p:oleObj>
              </mc:Choice>
              <mc:Fallback>
                <p:oleObj name="Rovnice" r:id="rId15" imgW="939392" imgH="1040948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26669" y="5060733"/>
                        <a:ext cx="939800" cy="102475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Text Box 9"/>
          <p:cNvSpPr txBox="1">
            <a:spLocks noChangeArrowheads="1"/>
          </p:cNvSpPr>
          <p:nvPr/>
        </p:nvSpPr>
        <p:spPr bwMode="auto">
          <a:xfrm>
            <a:off x="9632731" y="5302250"/>
            <a:ext cx="2186151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cs-CZ" altLang="cs-CZ" sz="3600" dirty="0"/>
              <a:t>neexistuje</a:t>
            </a:r>
            <a:endParaRPr lang="cs-CZ" altLang="cs-CZ" sz="2400" dirty="0"/>
          </a:p>
        </p:txBody>
      </p:sp>
    </p:spTree>
    <p:extLst>
      <p:ext uri="{BB962C8B-B14F-4D97-AF65-F5344CB8AC3E}">
        <p14:creationId xmlns:p14="http://schemas.microsoft.com/office/powerpoint/2010/main" val="1788623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Graf funkce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86589127"/>
              </p:ext>
            </p:extLst>
          </p:nvPr>
        </p:nvGraphicFramePr>
        <p:xfrm>
          <a:off x="4018579" y="611156"/>
          <a:ext cx="1854200" cy="7103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6" name="Rovnice" r:id="rId4" imgW="1879600" imgH="584200" progId="Equation.3">
                  <p:embed/>
                </p:oleObj>
              </mc:Choice>
              <mc:Fallback>
                <p:oleObj name="Rovnice" r:id="rId4" imgW="1879600" imgH="5842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18579" y="611156"/>
                        <a:ext cx="1854200" cy="71030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1862" y="1968063"/>
            <a:ext cx="4934607" cy="39124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21627456"/>
              </p:ext>
            </p:extLst>
          </p:nvPr>
        </p:nvGraphicFramePr>
        <p:xfrm>
          <a:off x="2356944" y="6085492"/>
          <a:ext cx="4343400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7" name="Rovnice" r:id="rId7" imgW="4775200" imgH="558800" progId="Equation.3">
                  <p:embed/>
                </p:oleObj>
              </mc:Choice>
              <mc:Fallback>
                <p:oleObj name="Rovnice" r:id="rId7" imgW="4775200" imgH="5588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56944" y="6085492"/>
                        <a:ext cx="4343400" cy="558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k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82061891"/>
              </p:ext>
            </p:extLst>
          </p:nvPr>
        </p:nvGraphicFramePr>
        <p:xfrm>
          <a:off x="6934609" y="3707086"/>
          <a:ext cx="4305300" cy="749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8" name="Rovnice" r:id="rId9" imgW="4381500" imgH="749300" progId="Equation.3">
                  <p:embed/>
                </p:oleObj>
              </mc:Choice>
              <mc:Fallback>
                <p:oleObj name="Rovnice" r:id="rId9" imgW="4381500" imgH="7493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34609" y="3707086"/>
                        <a:ext cx="4305300" cy="749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11833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Graf funkce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75216549"/>
              </p:ext>
            </p:extLst>
          </p:nvPr>
        </p:nvGraphicFramePr>
        <p:xfrm>
          <a:off x="3778374" y="449337"/>
          <a:ext cx="2019300" cy="1181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4" name="Rovnice" r:id="rId4" imgW="2019300" imgH="1181100" progId="Equation.3">
                  <p:embed/>
                </p:oleObj>
              </mc:Choice>
              <mc:Fallback>
                <p:oleObj name="Rovnice" r:id="rId4" imgW="2019300" imgH="11811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78374" y="449337"/>
                        <a:ext cx="2019300" cy="1181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5476" y="1859280"/>
            <a:ext cx="6984124" cy="36744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34285706"/>
              </p:ext>
            </p:extLst>
          </p:nvPr>
        </p:nvGraphicFramePr>
        <p:xfrm>
          <a:off x="1545021" y="5844026"/>
          <a:ext cx="7685088" cy="722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5" name="Rovnice" r:id="rId7" imgW="7683500" imgH="723900" progId="Equation.3">
                  <p:embed/>
                </p:oleObj>
              </mc:Choice>
              <mc:Fallback>
                <p:oleObj name="Rovnice" r:id="rId7" imgW="7683500" imgH="7239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5021" y="5844026"/>
                        <a:ext cx="7685088" cy="722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20165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Graf funkce 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81757639"/>
              </p:ext>
            </p:extLst>
          </p:nvPr>
        </p:nvGraphicFramePr>
        <p:xfrm>
          <a:off x="3854574" y="626922"/>
          <a:ext cx="1866900" cy="6771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8" name="Rovnice" r:id="rId4" imgW="1866090" imgH="583947" progId="Equation.3">
                  <p:embed/>
                </p:oleObj>
              </mc:Choice>
              <mc:Fallback>
                <p:oleObj name="Rovnice" r:id="rId4" imgW="1866090" imgH="583947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54574" y="626922"/>
                        <a:ext cx="1866900" cy="6771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6193" y="1891863"/>
            <a:ext cx="6448098" cy="40486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83153782"/>
              </p:ext>
            </p:extLst>
          </p:nvPr>
        </p:nvGraphicFramePr>
        <p:xfrm>
          <a:off x="1295838" y="5940481"/>
          <a:ext cx="8470900" cy="749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9" name="Rovnice" r:id="rId7" imgW="8775700" imgH="749300" progId="Equation.3">
                  <p:embed/>
                </p:oleObj>
              </mc:Choice>
              <mc:Fallback>
                <p:oleObj name="Rovnice" r:id="rId7" imgW="8775700" imgH="7493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838" y="5940481"/>
                        <a:ext cx="8470900" cy="749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20211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Graf funkce 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24832376"/>
              </p:ext>
            </p:extLst>
          </p:nvPr>
        </p:nvGraphicFramePr>
        <p:xfrm>
          <a:off x="3778374" y="660097"/>
          <a:ext cx="2019300" cy="70419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2" name="Rovnice" r:id="rId4" imgW="2019300" imgH="558800" progId="Equation.3">
                  <p:embed/>
                </p:oleObj>
              </mc:Choice>
              <mc:Fallback>
                <p:oleObj name="Rovnice" r:id="rId4" imgW="2019300" imgH="5588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78374" y="660097"/>
                        <a:ext cx="2019300" cy="70419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9" name="Skupina 18"/>
          <p:cNvGrpSpPr/>
          <p:nvPr/>
        </p:nvGrpSpPr>
        <p:grpSpPr>
          <a:xfrm>
            <a:off x="990600" y="1828800"/>
            <a:ext cx="7315200" cy="3962400"/>
            <a:chOff x="990600" y="1371600"/>
            <a:chExt cx="7315200" cy="3962400"/>
          </a:xfrm>
        </p:grpSpPr>
        <p:sp>
          <p:nvSpPr>
            <p:cNvPr id="20" name="Line 5"/>
            <p:cNvSpPr>
              <a:spLocks noChangeShapeType="1"/>
            </p:cNvSpPr>
            <p:nvPr/>
          </p:nvSpPr>
          <p:spPr bwMode="auto">
            <a:xfrm>
              <a:off x="1066800" y="3429000"/>
              <a:ext cx="70104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1" name="Arc 6"/>
            <p:cNvSpPr>
              <a:spLocks/>
            </p:cNvSpPr>
            <p:nvPr/>
          </p:nvSpPr>
          <p:spPr bwMode="auto">
            <a:xfrm flipV="1">
              <a:off x="1447800" y="3429000"/>
              <a:ext cx="3124200" cy="1371600"/>
            </a:xfrm>
            <a:custGeom>
              <a:avLst/>
              <a:gdLst>
                <a:gd name="T0" fmla="*/ 0 w 21600"/>
                <a:gd name="T1" fmla="*/ 0 h 21600"/>
                <a:gd name="T2" fmla="*/ 2147483647 w 21600"/>
                <a:gd name="T3" fmla="*/ 2147483647 h 21600"/>
                <a:gd name="T4" fmla="*/ 0 w 21600"/>
                <a:gd name="T5" fmla="*/ 2147483647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2" name="Arc 7"/>
            <p:cNvSpPr>
              <a:spLocks/>
            </p:cNvSpPr>
            <p:nvPr/>
          </p:nvSpPr>
          <p:spPr bwMode="auto">
            <a:xfrm flipH="1">
              <a:off x="4572000" y="2057400"/>
              <a:ext cx="3124200" cy="1371600"/>
            </a:xfrm>
            <a:custGeom>
              <a:avLst/>
              <a:gdLst>
                <a:gd name="T0" fmla="*/ 0 w 21600"/>
                <a:gd name="T1" fmla="*/ 0 h 21600"/>
                <a:gd name="T2" fmla="*/ 2147483647 w 21600"/>
                <a:gd name="T3" fmla="*/ 2147483647 h 21600"/>
                <a:gd name="T4" fmla="*/ 0 w 21600"/>
                <a:gd name="T5" fmla="*/ 2147483647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3" name="Line 10"/>
            <p:cNvSpPr>
              <a:spLocks noChangeShapeType="1"/>
            </p:cNvSpPr>
            <p:nvPr/>
          </p:nvSpPr>
          <p:spPr bwMode="auto">
            <a:xfrm>
              <a:off x="4533900" y="1524000"/>
              <a:ext cx="762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4" name="Line 12"/>
            <p:cNvSpPr>
              <a:spLocks noChangeShapeType="1"/>
            </p:cNvSpPr>
            <p:nvPr/>
          </p:nvSpPr>
          <p:spPr bwMode="auto">
            <a:xfrm>
              <a:off x="4533900" y="5334000"/>
              <a:ext cx="762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5" name="Text Box 13"/>
            <p:cNvSpPr txBox="1">
              <a:spLocks noChangeArrowheads="1"/>
            </p:cNvSpPr>
            <p:nvPr/>
          </p:nvSpPr>
          <p:spPr bwMode="auto">
            <a:xfrm>
              <a:off x="8001000" y="3352800"/>
              <a:ext cx="3048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cs-CZ" altLang="cs-CZ" sz="2400" i="1"/>
                <a:t>x</a:t>
              </a:r>
            </a:p>
          </p:txBody>
        </p:sp>
        <p:sp>
          <p:nvSpPr>
            <p:cNvPr id="26" name="Text Box 16"/>
            <p:cNvSpPr txBox="1">
              <a:spLocks noChangeArrowheads="1"/>
            </p:cNvSpPr>
            <p:nvPr/>
          </p:nvSpPr>
          <p:spPr bwMode="auto">
            <a:xfrm>
              <a:off x="4191000" y="1371600"/>
              <a:ext cx="5334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cs-CZ" altLang="cs-CZ" sz="2400" dirty="0"/>
                <a:t>5</a:t>
              </a:r>
            </a:p>
          </p:txBody>
        </p:sp>
        <p:sp>
          <p:nvSpPr>
            <p:cNvPr id="27" name="Line 17"/>
            <p:cNvSpPr>
              <a:spLocks noChangeShapeType="1"/>
            </p:cNvSpPr>
            <p:nvPr/>
          </p:nvSpPr>
          <p:spPr bwMode="auto">
            <a:xfrm>
              <a:off x="1295400" y="3352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8" name="Line 18"/>
            <p:cNvSpPr>
              <a:spLocks noChangeShapeType="1"/>
            </p:cNvSpPr>
            <p:nvPr/>
          </p:nvSpPr>
          <p:spPr bwMode="auto">
            <a:xfrm>
              <a:off x="7848600" y="3352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9" name="Text Box 19"/>
            <p:cNvSpPr txBox="1">
              <a:spLocks noChangeArrowheads="1"/>
            </p:cNvSpPr>
            <p:nvPr/>
          </p:nvSpPr>
          <p:spPr bwMode="auto">
            <a:xfrm>
              <a:off x="990600" y="2895600"/>
              <a:ext cx="9144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cs-CZ" altLang="cs-CZ" sz="2400"/>
                <a:t>- 40</a:t>
              </a:r>
            </a:p>
          </p:txBody>
        </p:sp>
      </p:grpSp>
      <p:sp>
        <p:nvSpPr>
          <p:cNvPr id="30" name="Line 4"/>
          <p:cNvSpPr>
            <a:spLocks noChangeShapeType="1"/>
          </p:cNvSpPr>
          <p:nvPr/>
        </p:nvSpPr>
        <p:spPr bwMode="auto">
          <a:xfrm>
            <a:off x="4572000" y="1807779"/>
            <a:ext cx="0" cy="410429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cs-CZ"/>
          </a:p>
        </p:txBody>
      </p:sp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34257701"/>
              </p:ext>
            </p:extLst>
          </p:nvPr>
        </p:nvGraphicFramePr>
        <p:xfrm>
          <a:off x="1066800" y="5791200"/>
          <a:ext cx="8753475" cy="722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3" name="Rovnice" r:id="rId6" imgW="9067800" imgH="723900" progId="Equation.3">
                  <p:embed/>
                </p:oleObj>
              </mc:Choice>
              <mc:Fallback>
                <p:oleObj name="Rovnice" r:id="rId6" imgW="9067800" imgH="7239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5791200"/>
                        <a:ext cx="8753475" cy="722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00937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Graf funkce 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41008708"/>
              </p:ext>
            </p:extLst>
          </p:nvPr>
        </p:nvGraphicFramePr>
        <p:xfrm>
          <a:off x="3868934" y="514960"/>
          <a:ext cx="2109514" cy="7698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6" name="Rovnice" r:id="rId4" imgW="1854200" imgH="584200" progId="Equation.3">
                  <p:embed/>
                </p:oleObj>
              </mc:Choice>
              <mc:Fallback>
                <p:oleObj name="Rovnice" r:id="rId4" imgW="1854200" imgH="5842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68934" y="514960"/>
                        <a:ext cx="2109514" cy="76988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2676" y="1830059"/>
            <a:ext cx="6716110" cy="3955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09504799"/>
              </p:ext>
            </p:extLst>
          </p:nvPr>
        </p:nvGraphicFramePr>
        <p:xfrm>
          <a:off x="1249144" y="5975131"/>
          <a:ext cx="8753475" cy="749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7" name="Rovnice" r:id="rId7" imgW="9067800" imgH="749300" progId="Equation.3">
                  <p:embed/>
                </p:oleObj>
              </mc:Choice>
              <mc:Fallback>
                <p:oleObj name="Rovnice" r:id="rId7" imgW="9067800" imgH="7493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49144" y="5975131"/>
                        <a:ext cx="8753475" cy="749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89904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Graf funkce 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42385624"/>
              </p:ext>
            </p:extLst>
          </p:nvPr>
        </p:nvGraphicFramePr>
        <p:xfrm>
          <a:off x="3844282" y="703189"/>
          <a:ext cx="2241207" cy="6405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2" name="Rovnice" r:id="rId4" imgW="2108200" imgH="520700" progId="Equation.3">
                  <p:embed/>
                </p:oleObj>
              </mc:Choice>
              <mc:Fallback>
                <p:oleObj name="Rovnice" r:id="rId4" imgW="2108200" imgH="5207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44282" y="703189"/>
                        <a:ext cx="2241207" cy="64056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8365" y="1826173"/>
            <a:ext cx="7186449" cy="3691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74563655"/>
              </p:ext>
            </p:extLst>
          </p:nvPr>
        </p:nvGraphicFramePr>
        <p:xfrm>
          <a:off x="1968843" y="5746530"/>
          <a:ext cx="4660900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3" name="Rovnice" r:id="rId7" imgW="4660900" imgH="520700" progId="Equation.3">
                  <p:embed/>
                </p:oleObj>
              </mc:Choice>
              <mc:Fallback>
                <p:oleObj name="Rovnice" r:id="rId7" imgW="4660900" imgH="5207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68843" y="5746530"/>
                        <a:ext cx="4660900" cy="520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k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19479143"/>
              </p:ext>
            </p:extLst>
          </p:nvPr>
        </p:nvGraphicFramePr>
        <p:xfrm>
          <a:off x="6173514" y="4483100"/>
          <a:ext cx="5562600" cy="844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4" name="Rovnice" r:id="rId9" imgW="4889500" imgH="711200" progId="Equation.3">
                  <p:embed/>
                </p:oleObj>
              </mc:Choice>
              <mc:Fallback>
                <p:oleObj name="Rovnice" r:id="rId9" imgW="4889500" imgH="7112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73514" y="4483100"/>
                        <a:ext cx="5562600" cy="844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41523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Graf funkce 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99556136"/>
              </p:ext>
            </p:extLst>
          </p:nvPr>
        </p:nvGraphicFramePr>
        <p:xfrm>
          <a:off x="3912476" y="370509"/>
          <a:ext cx="2336800" cy="1206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4" name="Rovnice" r:id="rId4" imgW="2336800" imgH="1206500" progId="Equation.3">
                  <p:embed/>
                </p:oleObj>
              </mc:Choice>
              <mc:Fallback>
                <p:oleObj name="Rovnice" r:id="rId4" imgW="2336800" imgH="12065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12476" y="370509"/>
                        <a:ext cx="2336800" cy="1206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2221" y="1879765"/>
            <a:ext cx="6731876" cy="35435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4624034"/>
              </p:ext>
            </p:extLst>
          </p:nvPr>
        </p:nvGraphicFramePr>
        <p:xfrm>
          <a:off x="1582519" y="5675586"/>
          <a:ext cx="8736012" cy="8198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5" name="Rovnice" r:id="rId7" imgW="9956800" imgH="1206500" progId="Equation.3">
                  <p:embed/>
                </p:oleObj>
              </mc:Choice>
              <mc:Fallback>
                <p:oleObj name="Rovnice" r:id="rId7" imgW="9956800" imgH="12065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2519" y="5675586"/>
                        <a:ext cx="8736012" cy="81980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02127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49092" y="417096"/>
            <a:ext cx="9609308" cy="4518319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666806" y="720605"/>
            <a:ext cx="9133686" cy="3933457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6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4000" b="1" dirty="0" smtClean="0"/>
          </a:p>
          <a:p>
            <a:pPr algn="l"/>
            <a:endParaRPr lang="cs-CZ" sz="4000" b="1" dirty="0"/>
          </a:p>
          <a:p>
            <a:pPr lvl="0"/>
            <a:endParaRPr lang="cs-CZ" sz="4000" b="1" cap="all" dirty="0" smtClean="0"/>
          </a:p>
          <a:p>
            <a:pPr lvl="0"/>
            <a:endParaRPr lang="cs-CZ" sz="4000" b="1" cap="all" dirty="0"/>
          </a:p>
          <a:p>
            <a:pPr lvl="0"/>
            <a:r>
              <a:rPr lang="cs-CZ" sz="5800" b="1" cap="all" dirty="0" smtClean="0"/>
              <a:t>KVANTITATIVNÍ   </a:t>
            </a:r>
            <a:r>
              <a:rPr lang="cs-CZ" sz="5800" b="1" cap="all" dirty="0" err="1" smtClean="0"/>
              <a:t>METODy</a:t>
            </a:r>
            <a:r>
              <a:rPr lang="cs-CZ" sz="5800" b="1" cap="all" dirty="0" smtClean="0"/>
              <a:t>  V </a:t>
            </a:r>
          </a:p>
          <a:p>
            <a:pPr lvl="0"/>
            <a:endParaRPr lang="cs-CZ" sz="5800" b="1" cap="all" dirty="0"/>
          </a:p>
          <a:p>
            <a:pPr lvl="0"/>
            <a:r>
              <a:rPr lang="cs-CZ" sz="5800" b="1" cap="all" dirty="0" smtClean="0"/>
              <a:t>EKONOMICKÉ   PRAXI</a:t>
            </a:r>
          </a:p>
          <a:p>
            <a:pPr lvl="0"/>
            <a:endParaRPr lang="cs-CZ" sz="5800" b="1" cap="all" dirty="0"/>
          </a:p>
          <a:p>
            <a:pPr lvl="0"/>
            <a:r>
              <a:rPr lang="cs-CZ" sz="5800" b="1" cap="all" dirty="0"/>
              <a:t>4</a:t>
            </a:r>
            <a:r>
              <a:rPr lang="cs-CZ" sz="5800" b="1" cap="all" dirty="0" smtClean="0"/>
              <a:t>. přednáška</a:t>
            </a:r>
            <a:endParaRPr lang="cs-CZ" sz="5800" b="1" cap="all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6842" y="2976893"/>
            <a:ext cx="4837008" cy="288435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b="1" i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1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7959969" y="5263662"/>
            <a:ext cx="4003059" cy="890954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20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Mgr. Radmila Krkošková, Ph.D. </a:t>
            </a:r>
            <a:endParaRPr lang="en-GB" altLang="cs-CZ" sz="20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858489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Graf funkce  </a:t>
            </a:r>
            <a:endParaRPr lang="cs-CZ" b="1" dirty="0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30118951"/>
              </p:ext>
            </p:extLst>
          </p:nvPr>
        </p:nvGraphicFramePr>
        <p:xfrm>
          <a:off x="3857078" y="649633"/>
          <a:ext cx="2732908" cy="7802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18" name="Rovnice" r:id="rId4" imgW="2501900" imgH="660400" progId="Equation.3">
                  <p:embed/>
                </p:oleObj>
              </mc:Choice>
              <mc:Fallback>
                <p:oleObj name="Rovnice" r:id="rId4" imgW="2501900" imgH="6604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57078" y="649633"/>
                        <a:ext cx="2732908" cy="78026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1958" y="1892136"/>
            <a:ext cx="7346731" cy="36888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0" name="Objek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08646295"/>
              </p:ext>
            </p:extLst>
          </p:nvPr>
        </p:nvGraphicFramePr>
        <p:xfrm>
          <a:off x="2330574" y="5885793"/>
          <a:ext cx="4914900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19" name="Rovnice" r:id="rId7" imgW="4914900" imgH="520700" progId="Equation.3">
                  <p:embed/>
                </p:oleObj>
              </mc:Choice>
              <mc:Fallback>
                <p:oleObj name="Rovnice" r:id="rId7" imgW="4914900" imgH="5207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0574" y="5885793"/>
                        <a:ext cx="4914900" cy="520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k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10805438"/>
              </p:ext>
            </p:extLst>
          </p:nvPr>
        </p:nvGraphicFramePr>
        <p:xfrm>
          <a:off x="6178988" y="4335516"/>
          <a:ext cx="5629385" cy="7567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20" name="Rovnice" r:id="rId9" imgW="5803900" imgH="711200" progId="Equation.3">
                  <p:embed/>
                </p:oleObj>
              </mc:Choice>
              <mc:Fallback>
                <p:oleObj name="Rovnice" r:id="rId9" imgW="5803900" imgH="7112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78988" y="4335516"/>
                        <a:ext cx="5629385" cy="75674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14515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Graf funkce  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85004079"/>
              </p:ext>
            </p:extLst>
          </p:nvPr>
        </p:nvGraphicFramePr>
        <p:xfrm>
          <a:off x="3815255" y="703189"/>
          <a:ext cx="2538248" cy="636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50" name="Rovnice" r:id="rId4" imgW="2286000" imgH="520700" progId="Equation.3">
                  <p:embed/>
                </p:oleObj>
              </mc:Choice>
              <mc:Fallback>
                <p:oleObj name="Rovnice" r:id="rId4" imgW="2286000" imgH="5207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5255" y="703189"/>
                        <a:ext cx="2538248" cy="636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9614" y="1970689"/>
            <a:ext cx="7236372" cy="35787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88857584"/>
              </p:ext>
            </p:extLst>
          </p:nvPr>
        </p:nvGraphicFramePr>
        <p:xfrm>
          <a:off x="2036379" y="5899806"/>
          <a:ext cx="4927600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51" name="Rovnice" r:id="rId7" imgW="4927600" imgH="558800" progId="Equation.3">
                  <p:embed/>
                </p:oleObj>
              </mc:Choice>
              <mc:Fallback>
                <p:oleObj name="Rovnice" r:id="rId7" imgW="4927600" imgH="5588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36379" y="5899806"/>
                        <a:ext cx="4927600" cy="558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k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67652348"/>
              </p:ext>
            </p:extLst>
          </p:nvPr>
        </p:nvGraphicFramePr>
        <p:xfrm>
          <a:off x="8324192" y="4863662"/>
          <a:ext cx="32512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52" name="Rovnice" r:id="rId9" imgW="3251200" imgH="685800" progId="Equation.3">
                  <p:embed/>
                </p:oleObj>
              </mc:Choice>
              <mc:Fallback>
                <p:oleObj name="Rovnice" r:id="rId9" imgW="3251200" imgH="68580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24192" y="4863662"/>
                        <a:ext cx="3251200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k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4909376"/>
              </p:ext>
            </p:extLst>
          </p:nvPr>
        </p:nvGraphicFramePr>
        <p:xfrm>
          <a:off x="8215586" y="5686097"/>
          <a:ext cx="34036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53" name="Rovnice" r:id="rId11" imgW="3403600" imgH="685800" progId="Equation.3">
                  <p:embed/>
                </p:oleObj>
              </mc:Choice>
              <mc:Fallback>
                <p:oleObj name="Rovnice" r:id="rId11" imgW="3403600" imgH="6858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15586" y="5686097"/>
                        <a:ext cx="3403600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97408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Graf funkce  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03499893"/>
              </p:ext>
            </p:extLst>
          </p:nvPr>
        </p:nvGraphicFramePr>
        <p:xfrm>
          <a:off x="3755040" y="703189"/>
          <a:ext cx="2992601" cy="599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6" name="Rovnice" r:id="rId4" imgW="2832100" imgH="520700" progId="Equation.3">
                  <p:embed/>
                </p:oleObj>
              </mc:Choice>
              <mc:Fallback>
                <p:oleObj name="Rovnice" r:id="rId4" imgW="2832100" imgH="5207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55040" y="703189"/>
                        <a:ext cx="2992601" cy="599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1765739"/>
            <a:ext cx="4776952" cy="37048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5144418"/>
              </p:ext>
            </p:extLst>
          </p:nvPr>
        </p:nvGraphicFramePr>
        <p:xfrm>
          <a:off x="1821780" y="5659821"/>
          <a:ext cx="5932487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7" name="Rovnice" r:id="rId7" imgW="5930900" imgH="1117600" progId="Equation.3">
                  <p:embed/>
                </p:oleObj>
              </mc:Choice>
              <mc:Fallback>
                <p:oleObj name="Rovnice" r:id="rId7" imgW="5930900" imgH="11176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1780" y="5659821"/>
                        <a:ext cx="5932487" cy="91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59590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85092" y="274187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Graf funkce 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79630017"/>
              </p:ext>
            </p:extLst>
          </p:nvPr>
        </p:nvGraphicFramePr>
        <p:xfrm>
          <a:off x="3901745" y="577783"/>
          <a:ext cx="2719771" cy="636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98" name="Rovnice" r:id="rId4" imgW="2349500" imgH="520700" progId="Equation.3">
                  <p:embed/>
                </p:oleObj>
              </mc:Choice>
              <mc:Fallback>
                <p:oleObj name="Rovnice" r:id="rId4" imgW="2349500" imgH="5207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01745" y="577783"/>
                        <a:ext cx="2719771" cy="636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4566" y="1851245"/>
            <a:ext cx="6842234" cy="34932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71901751"/>
              </p:ext>
            </p:extLst>
          </p:nvPr>
        </p:nvGraphicFramePr>
        <p:xfrm>
          <a:off x="2117834" y="5768427"/>
          <a:ext cx="4800600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99" name="Rovnice" r:id="rId7" imgW="4800600" imgH="558800" progId="Equation.3">
                  <p:embed/>
                </p:oleObj>
              </mc:Choice>
              <mc:Fallback>
                <p:oleObj name="Rovnice" r:id="rId7" imgW="4800600" imgH="5588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17834" y="5768427"/>
                        <a:ext cx="4800600" cy="558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k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65184377"/>
              </p:ext>
            </p:extLst>
          </p:nvPr>
        </p:nvGraphicFramePr>
        <p:xfrm>
          <a:off x="7620219" y="4259318"/>
          <a:ext cx="38989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00" name="Rovnice" r:id="rId9" imgW="3898900" imgH="685800" progId="Equation.3">
                  <p:embed/>
                </p:oleObj>
              </mc:Choice>
              <mc:Fallback>
                <p:oleObj name="Rovnice" r:id="rId9" imgW="3898900" imgH="6858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219" y="4259318"/>
                        <a:ext cx="3898900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k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73202563"/>
              </p:ext>
            </p:extLst>
          </p:nvPr>
        </p:nvGraphicFramePr>
        <p:xfrm>
          <a:off x="7535588" y="5135946"/>
          <a:ext cx="40513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01" name="Rovnice" r:id="rId11" imgW="4051300" imgH="685800" progId="Equation.3">
                  <p:embed/>
                </p:oleObj>
              </mc:Choice>
              <mc:Fallback>
                <p:oleObj name="Rovnice" r:id="rId11" imgW="4051300" imgH="6858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35588" y="5135946"/>
                        <a:ext cx="4051300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58323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85092" y="274187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Graf funkce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33456565"/>
              </p:ext>
            </p:extLst>
          </p:nvPr>
        </p:nvGraphicFramePr>
        <p:xfrm>
          <a:off x="3833648" y="703189"/>
          <a:ext cx="3182008" cy="512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02" name="Rovnice" r:id="rId4" imgW="2895600" imgH="520700" progId="Equation.3">
                  <p:embed/>
                </p:oleObj>
              </mc:Choice>
              <mc:Fallback>
                <p:oleObj name="Rovnice" r:id="rId4" imgW="2895600" imgH="5207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33648" y="703189"/>
                        <a:ext cx="3182008" cy="5128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9772" y="1860331"/>
            <a:ext cx="4968849" cy="37048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9717459"/>
              </p:ext>
            </p:extLst>
          </p:nvPr>
        </p:nvGraphicFramePr>
        <p:xfrm>
          <a:off x="2519772" y="5899807"/>
          <a:ext cx="5334000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03" name="Rovnice" r:id="rId7" imgW="5334000" imgH="558800" progId="Equation.3">
                  <p:embed/>
                </p:oleObj>
              </mc:Choice>
              <mc:Fallback>
                <p:oleObj name="Rovnice" r:id="rId7" imgW="5334000" imgH="5588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9772" y="5899807"/>
                        <a:ext cx="5334000" cy="558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85198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85092" y="274187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Graf funkce </a:t>
            </a:r>
            <a:endParaRPr lang="cs-CZ" b="1" dirty="0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78751840"/>
              </p:ext>
            </p:extLst>
          </p:nvPr>
        </p:nvGraphicFramePr>
        <p:xfrm>
          <a:off x="3883269" y="577783"/>
          <a:ext cx="2549062" cy="636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42" name="Rovnice" r:id="rId4" imgW="2362200" imgH="520700" progId="Equation.3">
                  <p:embed/>
                </p:oleObj>
              </mc:Choice>
              <mc:Fallback>
                <p:oleObj name="Rovnice" r:id="rId4" imgW="2362200" imgH="5207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3269" y="577783"/>
                        <a:ext cx="2549062" cy="636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8442" y="1841937"/>
            <a:ext cx="4461641" cy="45115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8" name="Objek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30122007"/>
              </p:ext>
            </p:extLst>
          </p:nvPr>
        </p:nvGraphicFramePr>
        <p:xfrm>
          <a:off x="5438199" y="5423337"/>
          <a:ext cx="6275580" cy="9301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43" name="Rovnice" r:id="rId7" imgW="7607300" imgH="1117600" progId="Equation.3">
                  <p:embed/>
                </p:oleObj>
              </mc:Choice>
              <mc:Fallback>
                <p:oleObj name="Rovnice" r:id="rId7" imgW="7607300" imgH="11176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38199" y="5423337"/>
                        <a:ext cx="6275580" cy="93016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k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00911268"/>
              </p:ext>
            </p:extLst>
          </p:nvPr>
        </p:nvGraphicFramePr>
        <p:xfrm>
          <a:off x="7809186" y="3246820"/>
          <a:ext cx="2463800" cy="850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44" name="Rovnice" r:id="rId9" imgW="2463800" imgH="850900" progId="Equation.3">
                  <p:embed/>
                </p:oleObj>
              </mc:Choice>
              <mc:Fallback>
                <p:oleObj name="Rovnice" r:id="rId9" imgW="2463800" imgH="8509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09186" y="3246820"/>
                        <a:ext cx="2463800" cy="850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k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46535743"/>
              </p:ext>
            </p:extLst>
          </p:nvPr>
        </p:nvGraphicFramePr>
        <p:xfrm>
          <a:off x="7853193" y="4097720"/>
          <a:ext cx="2654300" cy="850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45" name="Rovnice" r:id="rId11" imgW="2654300" imgH="850900" progId="Equation.3">
                  <p:embed/>
                </p:oleObj>
              </mc:Choice>
              <mc:Fallback>
                <p:oleObj name="Rovnice" r:id="rId11" imgW="2654300" imgH="8509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53193" y="4097720"/>
                        <a:ext cx="2654300" cy="850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36777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85092" y="274187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Graf funkce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75742992"/>
              </p:ext>
            </p:extLst>
          </p:nvPr>
        </p:nvGraphicFramePr>
        <p:xfrm>
          <a:off x="3812408" y="577783"/>
          <a:ext cx="3029826" cy="6203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66" name="Rovnice" r:id="rId4" imgW="2654300" imgH="520700" progId="Equation.3">
                  <p:embed/>
                </p:oleObj>
              </mc:Choice>
              <mc:Fallback>
                <p:oleObj name="Rovnice" r:id="rId4" imgW="2654300" imgH="5207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2408" y="577783"/>
                        <a:ext cx="3029826" cy="62039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0331" y="1798311"/>
            <a:ext cx="6337738" cy="35146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25950383"/>
              </p:ext>
            </p:extLst>
          </p:nvPr>
        </p:nvGraphicFramePr>
        <p:xfrm>
          <a:off x="1715814" y="5909442"/>
          <a:ext cx="1993900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67" name="Rovnice" r:id="rId7" imgW="1993900" imgH="520700" progId="Equation.3">
                  <p:embed/>
                </p:oleObj>
              </mc:Choice>
              <mc:Fallback>
                <p:oleObj name="Rovnice" r:id="rId7" imgW="1993900" imgH="5207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15814" y="5909442"/>
                        <a:ext cx="1993900" cy="520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k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18118994"/>
              </p:ext>
            </p:extLst>
          </p:nvPr>
        </p:nvGraphicFramePr>
        <p:xfrm>
          <a:off x="3975538" y="5636173"/>
          <a:ext cx="3509963" cy="1041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68" name="Rovnice" r:id="rId9" imgW="3568700" imgH="1117600" progId="Equation.3">
                  <p:embed/>
                </p:oleObj>
              </mc:Choice>
              <mc:Fallback>
                <p:oleObj name="Rovnice" r:id="rId9" imgW="3568700" imgH="11176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75538" y="5636173"/>
                        <a:ext cx="3509963" cy="1041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k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06377410"/>
              </p:ext>
            </p:extLst>
          </p:nvPr>
        </p:nvGraphicFramePr>
        <p:xfrm>
          <a:off x="6006662" y="4185745"/>
          <a:ext cx="5965664" cy="9538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69" name="Rovnice" r:id="rId11" imgW="6134100" imgH="1066800" progId="Equation.3">
                  <p:embed/>
                </p:oleObj>
              </mc:Choice>
              <mc:Fallback>
                <p:oleObj name="Rovnice" r:id="rId11" imgW="6134100" imgH="10668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06662" y="4185745"/>
                        <a:ext cx="5965664" cy="95381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53625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85092" y="274187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Graf funkce 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98165437"/>
              </p:ext>
            </p:extLst>
          </p:nvPr>
        </p:nvGraphicFramePr>
        <p:xfrm>
          <a:off x="3875688" y="611156"/>
          <a:ext cx="2730063" cy="6203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82" name="Rovnice" r:id="rId4" imgW="2527300" imgH="520700" progId="Equation.3">
                  <p:embed/>
                </p:oleObj>
              </mc:Choice>
              <mc:Fallback>
                <p:oleObj name="Rovnice" r:id="rId4" imgW="2527300" imgH="5207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75688" y="611156"/>
                        <a:ext cx="2730063" cy="62039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6139" y="1836683"/>
            <a:ext cx="6285185" cy="38546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8" name="Objek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41926943"/>
              </p:ext>
            </p:extLst>
          </p:nvPr>
        </p:nvGraphicFramePr>
        <p:xfrm>
          <a:off x="6574221" y="5031828"/>
          <a:ext cx="5398105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83" name="Rovnice" r:id="rId7" imgW="6362700" imgH="520700" progId="Equation.3">
                  <p:embed/>
                </p:oleObj>
              </mc:Choice>
              <mc:Fallback>
                <p:oleObj name="Rovnice" r:id="rId7" imgW="6362700" imgH="5207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74221" y="5031828"/>
                        <a:ext cx="5398105" cy="520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k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53303042"/>
              </p:ext>
            </p:extLst>
          </p:nvPr>
        </p:nvGraphicFramePr>
        <p:xfrm>
          <a:off x="1026292" y="5880538"/>
          <a:ext cx="8921750" cy="7882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84" name="Rovnice" r:id="rId9" imgW="9613900" imgH="812800" progId="Equation.3">
                  <p:embed/>
                </p:oleObj>
              </mc:Choice>
              <mc:Fallback>
                <p:oleObj name="Rovnice" r:id="rId9" imgW="9613900" imgH="8128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26292" y="5880538"/>
                        <a:ext cx="8921750" cy="78827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66721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85092" y="274187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Graf funkce 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3793" y="1805080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9351753"/>
              </p:ext>
            </p:extLst>
          </p:nvPr>
        </p:nvGraphicFramePr>
        <p:xfrm>
          <a:off x="3832993" y="611156"/>
          <a:ext cx="3182664" cy="6306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8" name="Rovnice" r:id="rId4" imgW="3086100" imgH="520700" progId="Equation.3">
                  <p:embed/>
                </p:oleObj>
              </mc:Choice>
              <mc:Fallback>
                <p:oleObj name="Rovnice" r:id="rId4" imgW="3086100" imgH="5207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32993" y="611156"/>
                        <a:ext cx="3182664" cy="63062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7" name="Skupina 6"/>
          <p:cNvGrpSpPr/>
          <p:nvPr/>
        </p:nvGrpSpPr>
        <p:grpSpPr>
          <a:xfrm>
            <a:off x="1418897" y="2095500"/>
            <a:ext cx="7062952" cy="3366516"/>
            <a:chOff x="609600" y="1143000"/>
            <a:chExt cx="7848600" cy="3810000"/>
          </a:xfrm>
        </p:grpSpPr>
        <p:sp>
          <p:nvSpPr>
            <p:cNvPr id="8" name="Line 5"/>
            <p:cNvSpPr>
              <a:spLocks noChangeShapeType="1"/>
            </p:cNvSpPr>
            <p:nvPr/>
          </p:nvSpPr>
          <p:spPr bwMode="auto">
            <a:xfrm>
              <a:off x="4572000" y="3048000"/>
              <a:ext cx="0" cy="1905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9" name="Line 6"/>
            <p:cNvSpPr>
              <a:spLocks noChangeShapeType="1"/>
            </p:cNvSpPr>
            <p:nvPr/>
          </p:nvSpPr>
          <p:spPr bwMode="auto">
            <a:xfrm>
              <a:off x="685800" y="4648200"/>
              <a:ext cx="77724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0" name="Line 7"/>
            <p:cNvSpPr>
              <a:spLocks noChangeShapeType="1"/>
            </p:cNvSpPr>
            <p:nvPr/>
          </p:nvSpPr>
          <p:spPr bwMode="auto">
            <a:xfrm>
              <a:off x="4572000" y="1143000"/>
              <a:ext cx="0" cy="1905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1" name="Line 8"/>
            <p:cNvSpPr>
              <a:spLocks noChangeShapeType="1"/>
            </p:cNvSpPr>
            <p:nvPr/>
          </p:nvSpPr>
          <p:spPr bwMode="auto">
            <a:xfrm>
              <a:off x="4495800" y="3048000"/>
              <a:ext cx="1524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2" name="Line 9"/>
            <p:cNvSpPr>
              <a:spLocks noChangeShapeType="1"/>
            </p:cNvSpPr>
            <p:nvPr/>
          </p:nvSpPr>
          <p:spPr bwMode="auto">
            <a:xfrm>
              <a:off x="609600" y="1447800"/>
              <a:ext cx="77724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3" name="Arc 10"/>
            <p:cNvSpPr>
              <a:spLocks/>
            </p:cNvSpPr>
            <p:nvPr/>
          </p:nvSpPr>
          <p:spPr bwMode="auto">
            <a:xfrm>
              <a:off x="1447800" y="1600200"/>
              <a:ext cx="3124200" cy="1447800"/>
            </a:xfrm>
            <a:custGeom>
              <a:avLst/>
              <a:gdLst>
                <a:gd name="T0" fmla="*/ 0 w 21600"/>
                <a:gd name="T1" fmla="*/ 0 h 21600"/>
                <a:gd name="T2" fmla="*/ 2147483647 w 21600"/>
                <a:gd name="T3" fmla="*/ 2147483647 h 21600"/>
                <a:gd name="T4" fmla="*/ 0 w 21600"/>
                <a:gd name="T5" fmla="*/ 2147483647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4" name="Arc 11"/>
            <p:cNvSpPr>
              <a:spLocks/>
            </p:cNvSpPr>
            <p:nvPr/>
          </p:nvSpPr>
          <p:spPr bwMode="auto">
            <a:xfrm flipH="1" flipV="1">
              <a:off x="4572000" y="3048000"/>
              <a:ext cx="3124200" cy="1447800"/>
            </a:xfrm>
            <a:custGeom>
              <a:avLst/>
              <a:gdLst>
                <a:gd name="T0" fmla="*/ 0 w 21600"/>
                <a:gd name="T1" fmla="*/ 0 h 21600"/>
                <a:gd name="T2" fmla="*/ 2147483647 w 21600"/>
                <a:gd name="T3" fmla="*/ 2147483647 h 21600"/>
                <a:gd name="T4" fmla="*/ 0 w 21600"/>
                <a:gd name="T5" fmla="*/ 2147483647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5" name="Text Box 13"/>
            <p:cNvSpPr txBox="1">
              <a:spLocks noChangeArrowheads="1"/>
            </p:cNvSpPr>
            <p:nvPr/>
          </p:nvSpPr>
          <p:spPr bwMode="auto">
            <a:xfrm>
              <a:off x="3962400" y="2819400"/>
              <a:ext cx="8382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cs-CZ" altLang="cs-CZ" sz="2400">
                  <a:sym typeface="Symbol" pitchFamily="18" charset="2"/>
                </a:rPr>
                <a:t>/2</a:t>
              </a:r>
              <a:endParaRPr lang="cs-CZ" altLang="cs-CZ" sz="2400"/>
            </a:p>
          </p:txBody>
        </p:sp>
        <p:sp>
          <p:nvSpPr>
            <p:cNvPr id="16" name="Text Box 14"/>
            <p:cNvSpPr txBox="1">
              <a:spLocks noChangeArrowheads="1"/>
            </p:cNvSpPr>
            <p:nvPr/>
          </p:nvSpPr>
          <p:spPr bwMode="auto">
            <a:xfrm>
              <a:off x="4267200" y="4267200"/>
              <a:ext cx="3810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cs-CZ" altLang="cs-CZ" sz="2400"/>
                <a:t>0</a:t>
              </a:r>
            </a:p>
          </p:txBody>
        </p:sp>
      </p:grpSp>
      <p:sp>
        <p:nvSpPr>
          <p:cNvPr id="17" name="Text Box 12"/>
          <p:cNvSpPr txBox="1">
            <a:spLocks noChangeArrowheads="1"/>
          </p:cNvSpPr>
          <p:nvPr/>
        </p:nvSpPr>
        <p:spPr bwMode="auto">
          <a:xfrm>
            <a:off x="4596032" y="1989076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cs-CZ" altLang="cs-CZ" sz="2400" dirty="0">
                <a:sym typeface="Symbol" pitchFamily="18" charset="2"/>
              </a:rPr>
              <a:t></a:t>
            </a:r>
            <a:endParaRPr lang="cs-CZ" altLang="cs-CZ" sz="2400" dirty="0"/>
          </a:p>
        </p:txBody>
      </p:sp>
      <p:graphicFrame>
        <p:nvGraphicFramePr>
          <p:cNvPr id="18" name="Objek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89549336"/>
              </p:ext>
            </p:extLst>
          </p:nvPr>
        </p:nvGraphicFramePr>
        <p:xfrm>
          <a:off x="2413124" y="5864772"/>
          <a:ext cx="4749800" cy="4261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9" name="Rovnice" r:id="rId6" imgW="4749800" imgH="520700" progId="Equation.3">
                  <p:embed/>
                </p:oleObj>
              </mc:Choice>
              <mc:Fallback>
                <p:oleObj name="Rovnice" r:id="rId6" imgW="4749800" imgH="5207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3124" y="5864772"/>
                        <a:ext cx="4749800" cy="42610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k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27620826"/>
              </p:ext>
            </p:extLst>
          </p:nvPr>
        </p:nvGraphicFramePr>
        <p:xfrm>
          <a:off x="5829904" y="3576767"/>
          <a:ext cx="5962704" cy="695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0" name="Rovnice" r:id="rId8" imgW="6654800" imgH="787400" progId="Equation.3">
                  <p:embed/>
                </p:oleObj>
              </mc:Choice>
              <mc:Fallback>
                <p:oleObj name="Rovnice" r:id="rId8" imgW="6654800" imgH="7874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29904" y="3576767"/>
                        <a:ext cx="5962704" cy="695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64407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85092" y="274187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Definiční obor funkce – řešený příklad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Obdélník 4"/>
              <p:cNvSpPr/>
              <p:nvPr/>
            </p:nvSpPr>
            <p:spPr>
              <a:xfrm>
                <a:off x="1119351" y="2105531"/>
                <a:ext cx="8939049" cy="405521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cs-CZ" sz="2800" dirty="0" smtClean="0"/>
                  <a:t>Určete definiční obor funkce </a:t>
                </a:r>
                <a14:m>
                  <m:oMath xmlns:m="http://schemas.openxmlformats.org/officeDocument/2006/math">
                    <m:r>
                      <a:rPr lang="cs-CZ" sz="2800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cs-CZ" sz="2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sz="28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cs-CZ" sz="28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cs-CZ" sz="2800" i="1">
                        <a:latin typeface="Cambria Math" panose="02040503050406030204" pitchFamily="18" charset="0"/>
                      </a:rPr>
                      <m:t>𝑙𝑛</m:t>
                    </m:r>
                    <m:d>
                      <m:dPr>
                        <m:ctrlPr>
                          <a:rPr lang="cs-CZ" sz="2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sz="2800" i="1">
                            <a:latin typeface="Cambria Math" panose="02040503050406030204" pitchFamily="18" charset="0"/>
                          </a:rPr>
                          <m:t>9−</m:t>
                        </m:r>
                        <m:sSup>
                          <m:sSupPr>
                            <m:ctrlPr>
                              <a:rPr lang="cs-CZ" sz="28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cs-CZ" sz="28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cs-CZ" sz="28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d>
                    <m:r>
                      <a:rPr lang="cs-CZ" sz="2800" i="1">
                        <a:latin typeface="Cambria Math" panose="02040503050406030204" pitchFamily="18" charset="0"/>
                      </a:rPr>
                      <m:t>+4</m:t>
                    </m:r>
                    <m:rad>
                      <m:radPr>
                        <m:degHide m:val="on"/>
                        <m:ctrlPr>
                          <a:rPr lang="cs-CZ" sz="28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cs-CZ" sz="28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cs-CZ" sz="2800" i="1">
                            <a:latin typeface="Cambria Math" panose="02040503050406030204" pitchFamily="18" charset="0"/>
                          </a:rPr>
                          <m:t>−1</m:t>
                        </m:r>
                      </m:e>
                    </m:rad>
                  </m:oMath>
                </a14:m>
                <a:endParaRPr lang="cs-CZ" sz="2800" dirty="0"/>
              </a:p>
              <a:p>
                <a:r>
                  <a:rPr lang="cs-CZ" sz="2800" dirty="0"/>
                  <a:t> </a:t>
                </a:r>
              </a:p>
              <a:p>
                <a:r>
                  <a:rPr lang="cs-CZ" sz="2800" b="1" i="1" dirty="0"/>
                  <a:t>Řešení.</a:t>
                </a:r>
                <a:endParaRPr lang="cs-CZ" sz="2800" dirty="0"/>
              </a:p>
              <a:p>
                <a:r>
                  <a:rPr lang="cs-CZ" sz="2800" b="1" i="1" dirty="0"/>
                  <a:t> </a:t>
                </a:r>
                <a:endParaRPr lang="cs-CZ" sz="2800" dirty="0"/>
              </a:p>
              <a:p>
                <a:r>
                  <a:rPr lang="cs-CZ" sz="2800" dirty="0"/>
                  <a:t> </a:t>
                </a:r>
                <a14:m>
                  <m:oMath xmlns:m="http://schemas.openxmlformats.org/officeDocument/2006/math">
                    <m:r>
                      <a:rPr lang="cs-CZ" sz="2800" i="1">
                        <a:latin typeface="Cambria Math" panose="02040503050406030204" pitchFamily="18" charset="0"/>
                      </a:rPr>
                      <m:t>9−</m:t>
                    </m:r>
                    <m:sSup>
                      <m:sSupPr>
                        <m:ctrlPr>
                          <a:rPr lang="cs-CZ" sz="2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sz="28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cs-CZ" sz="28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cs-CZ" sz="2800" i="1">
                        <a:latin typeface="Cambria Math" panose="02040503050406030204" pitchFamily="18" charset="0"/>
                      </a:rPr>
                      <m:t>&gt;0</m:t>
                    </m:r>
                  </m:oMath>
                </a14:m>
                <a:r>
                  <a:rPr lang="cs-CZ" sz="2800" dirty="0"/>
                  <a:t>				</a:t>
                </a:r>
                <a14:m>
                  <m:oMath xmlns:m="http://schemas.openxmlformats.org/officeDocument/2006/math">
                    <m:r>
                      <a:rPr lang="cs-CZ" sz="28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cs-CZ" sz="2800" i="1">
                        <a:latin typeface="Cambria Math" panose="02040503050406030204" pitchFamily="18" charset="0"/>
                      </a:rPr>
                      <m:t>−1≥0</m:t>
                    </m:r>
                  </m:oMath>
                </a14:m>
                <a:endParaRPr lang="cs-CZ" sz="2800" dirty="0"/>
              </a:p>
              <a:p>
                <a14:m>
                  <m:oMath xmlns:m="http://schemas.openxmlformats.org/officeDocument/2006/math">
                    <m:d>
                      <m:dPr>
                        <m:ctrlPr>
                          <a:rPr lang="cs-CZ" sz="2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sz="2800" i="1">
                            <a:latin typeface="Cambria Math" panose="02040503050406030204" pitchFamily="18" charset="0"/>
                          </a:rPr>
                          <m:t>3−</m:t>
                        </m:r>
                        <m:r>
                          <a:rPr lang="cs-CZ" sz="28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d>
                      <m:dPr>
                        <m:ctrlPr>
                          <a:rPr lang="cs-CZ" sz="2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sz="2800" i="1">
                            <a:latin typeface="Cambria Math" panose="02040503050406030204" pitchFamily="18" charset="0"/>
                          </a:rPr>
                          <m:t>3+</m:t>
                        </m:r>
                        <m:r>
                          <a:rPr lang="cs-CZ" sz="28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cs-CZ" sz="2800" i="1">
                        <a:latin typeface="Cambria Math" panose="02040503050406030204" pitchFamily="18" charset="0"/>
                      </a:rPr>
                      <m:t>&gt;0</m:t>
                    </m:r>
                  </m:oMath>
                </a14:m>
                <a:r>
                  <a:rPr lang="cs-CZ" sz="2800" dirty="0"/>
                  <a:t>			</a:t>
                </a:r>
                <a14:m>
                  <m:oMath xmlns:m="http://schemas.openxmlformats.org/officeDocument/2006/math">
                    <m:r>
                      <a:rPr lang="cs-CZ" sz="28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cs-CZ" sz="2800" i="1">
                        <a:latin typeface="Cambria Math" panose="02040503050406030204" pitchFamily="18" charset="0"/>
                      </a:rPr>
                      <m:t>≥1</m:t>
                    </m:r>
                  </m:oMath>
                </a14:m>
                <a:endParaRPr lang="cs-CZ" sz="2800" i="1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28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cs-CZ" sz="2800" i="1">
                          <a:latin typeface="Cambria Math" panose="02040503050406030204" pitchFamily="18" charset="0"/>
                        </a:rPr>
                        <m:t>∈</m:t>
                      </m:r>
                      <m:d>
                        <m:dPr>
                          <m:ctrlPr>
                            <a:rPr lang="cs-CZ" sz="2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2800" i="1">
                              <a:latin typeface="Cambria Math" panose="02040503050406030204" pitchFamily="18" charset="0"/>
                            </a:rPr>
                            <m:t>−3; 3</m:t>
                          </m:r>
                        </m:e>
                      </m:d>
                    </m:oMath>
                  </m:oMathPara>
                </a14:m>
                <a:endParaRPr lang="cs-CZ" sz="2800" dirty="0"/>
              </a:p>
              <a:p>
                <a:r>
                  <a:rPr lang="cs-CZ" sz="2800" dirty="0"/>
                  <a:t> </a:t>
                </a:r>
              </a:p>
              <a:p>
                <a:r>
                  <a:rPr lang="cs-CZ" sz="2800" dirty="0"/>
                  <a:t>Výsledek:  </a:t>
                </a:r>
                <a14:m>
                  <m:oMath xmlns:m="http://schemas.openxmlformats.org/officeDocument/2006/math">
                    <m:r>
                      <a:rPr lang="cs-CZ" sz="28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cs-CZ" sz="2800" i="1">
                        <a:latin typeface="Cambria Math" panose="02040503050406030204" pitchFamily="18" charset="0"/>
                      </a:rPr>
                      <m:t>∈ &lt;1; 3)</m:t>
                    </m:r>
                  </m:oMath>
                </a14:m>
                <a:endParaRPr lang="cs-CZ" sz="2800" dirty="0"/>
              </a:p>
            </p:txBody>
          </p:sp>
        </mc:Choice>
        <mc:Fallback xmlns="">
          <p:sp>
            <p:nvSpPr>
              <p:cNvPr id="5" name="Obdélník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9351" y="2105531"/>
                <a:ext cx="8939049" cy="4055213"/>
              </a:xfrm>
              <a:prstGeom prst="rect">
                <a:avLst/>
              </a:prstGeom>
              <a:blipFill rotWithShape="1">
                <a:blip r:embed="rId3"/>
                <a:stretch>
                  <a:fillRect l="-1432" b="-330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04540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525178" y="514222"/>
            <a:ext cx="4784758" cy="6063916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666806" y="1165203"/>
            <a:ext cx="4297080" cy="2283851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4000" b="1" dirty="0" smtClean="0"/>
          </a:p>
          <a:p>
            <a:pPr algn="l"/>
            <a:endParaRPr lang="cs-CZ" sz="4000" b="1" dirty="0"/>
          </a:p>
          <a:p>
            <a:r>
              <a:rPr lang="cs-CZ" sz="4000" b="1" dirty="0" smtClean="0"/>
              <a:t>Kvantitativní metody v ekonomické praxi</a:t>
            </a:r>
            <a:endParaRPr lang="en-GB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6842" y="2976893"/>
            <a:ext cx="4837008" cy="288435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b="1" i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1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5701402" y="1966670"/>
            <a:ext cx="4806091" cy="245239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ctr">
              <a:spcBef>
                <a:spcPts val="0"/>
              </a:spcBef>
              <a:buNone/>
            </a:pPr>
            <a:r>
              <a:rPr lang="cs-CZ" sz="2800" b="1" i="1" dirty="0">
                <a:solidFill>
                  <a:srgbClr val="002060"/>
                </a:solidFill>
              </a:rPr>
              <a:t>Témata přednášky: </a:t>
            </a:r>
          </a:p>
          <a:p>
            <a:pPr marL="457200" lvl="0" indent="-457200" algn="ctr">
              <a:spcBef>
                <a:spcPts val="0"/>
              </a:spcBef>
              <a:buFontTx/>
              <a:buAutoNum type="alphaLcParenR"/>
            </a:pPr>
            <a:r>
              <a:rPr lang="cs-CZ" sz="2800" b="1" i="1" dirty="0">
                <a:solidFill>
                  <a:srgbClr val="002060"/>
                </a:solidFill>
              </a:rPr>
              <a:t>d</a:t>
            </a:r>
            <a:r>
              <a:rPr lang="cs-CZ" sz="2800" b="1" i="1" dirty="0" smtClean="0">
                <a:solidFill>
                  <a:srgbClr val="002060"/>
                </a:solidFill>
              </a:rPr>
              <a:t>efinice funkce, </a:t>
            </a:r>
          </a:p>
          <a:p>
            <a:pPr marL="457200" lvl="0" indent="-457200" algn="ctr">
              <a:spcBef>
                <a:spcPts val="0"/>
              </a:spcBef>
              <a:buFontTx/>
              <a:buAutoNum type="alphaLcParenR"/>
            </a:pPr>
            <a:r>
              <a:rPr lang="cs-CZ" sz="2800" b="1" i="1" dirty="0">
                <a:solidFill>
                  <a:srgbClr val="002060"/>
                </a:solidFill>
              </a:rPr>
              <a:t>v</a:t>
            </a:r>
            <a:r>
              <a:rPr lang="cs-CZ" sz="2800" b="1" i="1" dirty="0" smtClean="0">
                <a:solidFill>
                  <a:srgbClr val="002060"/>
                </a:solidFill>
              </a:rPr>
              <a:t>lastnosti funkcí, </a:t>
            </a:r>
          </a:p>
          <a:p>
            <a:pPr marL="457200" lvl="0" indent="-457200" algn="ctr">
              <a:spcBef>
                <a:spcPts val="0"/>
              </a:spcBef>
              <a:buFontTx/>
              <a:buAutoNum type="alphaLcParenR"/>
            </a:pPr>
            <a:r>
              <a:rPr lang="cs-CZ" sz="2800" b="1" i="1" dirty="0" smtClean="0">
                <a:solidFill>
                  <a:srgbClr val="002060"/>
                </a:solidFill>
              </a:rPr>
              <a:t>grafy elementárních funkcí,</a:t>
            </a:r>
          </a:p>
          <a:p>
            <a:pPr marL="457200" lvl="0" indent="-457200" algn="ctr">
              <a:spcBef>
                <a:spcPts val="0"/>
              </a:spcBef>
              <a:buFontTx/>
              <a:buAutoNum type="alphaLcParenR"/>
            </a:pPr>
            <a:r>
              <a:rPr lang="cs-CZ" sz="2800" b="1" i="1" dirty="0" smtClean="0">
                <a:solidFill>
                  <a:srgbClr val="002060"/>
                </a:solidFill>
              </a:rPr>
              <a:t>definiční obor funkce. </a:t>
            </a:r>
            <a:endParaRPr lang="en-GB" sz="2800" dirty="0">
              <a:solidFill>
                <a:prstClr val="white"/>
              </a:solidFill>
              <a:cs typeface="Times New Roman" panose="02020603050405020304" pitchFamily="18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860612" y="3872753"/>
            <a:ext cx="36038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>
                <a:solidFill>
                  <a:schemeClr val="bg1"/>
                </a:solidFill>
              </a:rPr>
              <a:t>Struktura přednášky</a:t>
            </a:r>
            <a:endParaRPr lang="cs-CZ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852174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85092" y="274187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/>
              <a:t>Definiční obor funkce – řešený příklad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Obdélník 4"/>
              <p:cNvSpPr/>
              <p:nvPr/>
            </p:nvSpPr>
            <p:spPr>
              <a:xfrm>
                <a:off x="1292772" y="1901274"/>
                <a:ext cx="7851228" cy="40432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cs-CZ" sz="2400" dirty="0"/>
                  <a:t>Určete definiční obor funkce </a:t>
                </a:r>
                <a14:m>
                  <m:oMath xmlns:m="http://schemas.openxmlformats.org/officeDocument/2006/math">
                    <m:r>
                      <a:rPr lang="cs-CZ" sz="2400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cs-CZ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sz="2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cs-CZ" sz="2400" i="1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cs-CZ" sz="24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cs-CZ" sz="2400">
                            <a:latin typeface="Cambria Math" panose="02040503050406030204" pitchFamily="18" charset="0"/>
                          </a:rPr>
                          <m:t>arcsin</m:t>
                        </m:r>
                      </m:fName>
                      <m:e>
                        <m:d>
                          <m:dPr>
                            <m:ctrlPr>
                              <a:rPr lang="cs-CZ" sz="2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cs-CZ" sz="24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cs-CZ" sz="2400" i="1">
                                <a:latin typeface="Cambria Math" panose="02040503050406030204" pitchFamily="18" charset="0"/>
                              </a:rPr>
                              <m:t>−2</m:t>
                            </m:r>
                          </m:e>
                        </m:d>
                      </m:e>
                    </m:func>
                    <m:r>
                      <a:rPr lang="cs-CZ" sz="2400" i="1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cs-CZ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ad>
                          <m:radPr>
                            <m:ctrlPr>
                              <a:rPr lang="cs-CZ" sz="2400" i="1">
                                <a:latin typeface="Cambria Math" panose="02040503050406030204" pitchFamily="18" charset="0"/>
                              </a:rPr>
                            </m:ctrlPr>
                          </m:radPr>
                          <m:deg>
                            <m:r>
                              <a:rPr lang="cs-CZ" sz="2400" i="1">
                                <a:latin typeface="Cambria Math" panose="02040503050406030204" pitchFamily="18" charset="0"/>
                              </a:rPr>
                              <m:t>3</m:t>
                            </m:r>
                          </m:deg>
                          <m:e>
                            <m:r>
                              <a:rPr lang="cs-CZ" sz="24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cs-CZ" sz="2400" i="1">
                                <a:latin typeface="Cambria Math" panose="02040503050406030204" pitchFamily="18" charset="0"/>
                              </a:rPr>
                              <m:t>+4</m:t>
                            </m:r>
                          </m:e>
                        </m:rad>
                      </m:num>
                      <m:den>
                        <m:r>
                          <a:rPr lang="cs-CZ" sz="24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cs-CZ" sz="2400" i="1">
                            <a:latin typeface="Cambria Math" panose="02040503050406030204" pitchFamily="18" charset="0"/>
                          </a:rPr>
                          <m:t>−2</m:t>
                        </m:r>
                      </m:den>
                    </m:f>
                  </m:oMath>
                </a14:m>
                <a:endParaRPr lang="cs-CZ" sz="2400" dirty="0"/>
              </a:p>
              <a:p>
                <a:r>
                  <a:rPr lang="cs-CZ" sz="2400" dirty="0"/>
                  <a:t> </a:t>
                </a:r>
              </a:p>
              <a:p>
                <a:r>
                  <a:rPr lang="cs-CZ" sz="2400" b="1" i="1" dirty="0"/>
                  <a:t>Řešení.</a:t>
                </a:r>
                <a:endParaRPr lang="cs-CZ" sz="2400" dirty="0"/>
              </a:p>
              <a:p>
                <a:r>
                  <a:rPr lang="cs-CZ" sz="2400" dirty="0"/>
                  <a:t> </a:t>
                </a:r>
              </a:p>
              <a:p>
                <a:r>
                  <a:rPr lang="cs-CZ" sz="2400" dirty="0"/>
                  <a:t>       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cs-CZ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sz="24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cs-CZ" sz="2400" i="1">
                            <a:latin typeface="Cambria Math" panose="02040503050406030204" pitchFamily="18" charset="0"/>
                          </a:rPr>
                          <m:t>−2</m:t>
                        </m:r>
                      </m:e>
                    </m:d>
                    <m:r>
                      <a:rPr lang="cs-CZ" sz="2400" i="1">
                        <a:latin typeface="Cambria Math" panose="02040503050406030204" pitchFamily="18" charset="0"/>
                      </a:rPr>
                      <m:t>≤1</m:t>
                    </m:r>
                  </m:oMath>
                </a14:m>
                <a:r>
                  <a:rPr lang="cs-CZ" sz="2400" dirty="0"/>
                  <a:t>			</a:t>
                </a:r>
                <a14:m>
                  <m:oMath xmlns:m="http://schemas.openxmlformats.org/officeDocument/2006/math">
                    <m:r>
                      <a:rPr lang="cs-CZ" sz="2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cs-CZ" sz="2400" i="1">
                        <a:latin typeface="Cambria Math" panose="02040503050406030204" pitchFamily="18" charset="0"/>
                      </a:rPr>
                      <m:t>−2≠0</m:t>
                    </m:r>
                  </m:oMath>
                </a14:m>
                <a:endParaRPr lang="cs-CZ" sz="2400" dirty="0"/>
              </a:p>
              <a:p>
                <a14:m>
                  <m:oMath xmlns:m="http://schemas.openxmlformats.org/officeDocument/2006/math">
                    <m:r>
                      <a:rPr lang="cs-CZ" sz="2400" i="1">
                        <a:latin typeface="Cambria Math" panose="02040503050406030204" pitchFamily="18" charset="0"/>
                      </a:rPr>
                      <m:t>−1≤</m:t>
                    </m:r>
                    <m:r>
                      <a:rPr lang="cs-CZ" sz="2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cs-CZ" sz="2400" i="1">
                        <a:latin typeface="Cambria Math" panose="02040503050406030204" pitchFamily="18" charset="0"/>
                      </a:rPr>
                      <m:t>−2≤1</m:t>
                    </m:r>
                  </m:oMath>
                </a14:m>
                <a:r>
                  <a:rPr lang="cs-CZ" sz="2400" dirty="0"/>
                  <a:t>			       </a:t>
                </a:r>
                <a14:m>
                  <m:oMath xmlns:m="http://schemas.openxmlformats.org/officeDocument/2006/math">
                    <m:r>
                      <a:rPr lang="cs-CZ" sz="2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cs-CZ" sz="2400" i="1">
                        <a:latin typeface="Cambria Math" panose="02040503050406030204" pitchFamily="18" charset="0"/>
                      </a:rPr>
                      <m:t>≠2</m:t>
                    </m:r>
                  </m:oMath>
                </a14:m>
                <a:endParaRPr lang="cs-CZ" sz="2400" dirty="0"/>
              </a:p>
              <a:p>
                <a:r>
                  <a:rPr lang="cs-CZ" sz="2400" dirty="0"/>
                  <a:t>        </a:t>
                </a:r>
                <a14:m>
                  <m:oMath xmlns:m="http://schemas.openxmlformats.org/officeDocument/2006/math">
                    <m:r>
                      <a:rPr lang="cs-CZ" sz="2400" i="1">
                        <a:latin typeface="Cambria Math" panose="02040503050406030204" pitchFamily="18" charset="0"/>
                      </a:rPr>
                      <m:t>1≤</m:t>
                    </m:r>
                    <m:r>
                      <a:rPr lang="cs-CZ" sz="2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cs-CZ" sz="2400" i="1">
                        <a:latin typeface="Cambria Math" panose="02040503050406030204" pitchFamily="18" charset="0"/>
                      </a:rPr>
                      <m:t>≤3</m:t>
                    </m:r>
                  </m:oMath>
                </a14:m>
                <a:endParaRPr lang="cs-CZ" sz="2400" dirty="0"/>
              </a:p>
              <a:p>
                <a:r>
                  <a:rPr lang="cs-CZ" sz="2400" dirty="0"/>
                  <a:t>        </a:t>
                </a:r>
                <a14:m>
                  <m:oMath xmlns:m="http://schemas.openxmlformats.org/officeDocument/2006/math">
                    <m:r>
                      <a:rPr lang="cs-CZ" sz="2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cs-CZ" sz="2400" i="1">
                        <a:latin typeface="Cambria Math" panose="02040503050406030204" pitchFamily="18" charset="0"/>
                      </a:rPr>
                      <m:t>∈</m:t>
                    </m:r>
                    <m:d>
                      <m:dPr>
                        <m:begChr m:val="〈"/>
                        <m:endChr m:val="〉"/>
                        <m:ctrlPr>
                          <a:rPr lang="cs-CZ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sz="2400" i="1">
                            <a:latin typeface="Cambria Math" panose="02040503050406030204" pitchFamily="18" charset="0"/>
                          </a:rPr>
                          <m:t>1;  3</m:t>
                        </m:r>
                      </m:e>
                    </m:d>
                  </m:oMath>
                </a14:m>
                <a:endParaRPr lang="cs-CZ" sz="2400" dirty="0"/>
              </a:p>
              <a:p>
                <a:r>
                  <a:rPr lang="cs-CZ" sz="2400" dirty="0"/>
                  <a:t> </a:t>
                </a:r>
              </a:p>
              <a:p>
                <a:r>
                  <a:rPr lang="cs-CZ" sz="2400" dirty="0"/>
                  <a:t>Výsledek:  </a:t>
                </a:r>
                <a14:m>
                  <m:oMath xmlns:m="http://schemas.openxmlformats.org/officeDocument/2006/math">
                    <m:r>
                      <a:rPr lang="cs-CZ" sz="2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cs-CZ" sz="2400" i="1">
                        <a:latin typeface="Cambria Math" panose="02040503050406030204" pitchFamily="18" charset="0"/>
                      </a:rPr>
                      <m:t>∈ &lt;1;2) ∪  (2;3&gt;</m:t>
                    </m:r>
                  </m:oMath>
                </a14:m>
                <a:endParaRPr lang="cs-CZ" sz="2400" dirty="0"/>
              </a:p>
            </p:txBody>
          </p:sp>
        </mc:Choice>
        <mc:Fallback xmlns="">
          <p:sp>
            <p:nvSpPr>
              <p:cNvPr id="5" name="Obdélník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2772" y="1901274"/>
                <a:ext cx="7851228" cy="4043286"/>
              </a:xfrm>
              <a:prstGeom prst="rect">
                <a:avLst/>
              </a:prstGeom>
              <a:blipFill rotWithShape="1">
                <a:blip r:embed="rId3"/>
                <a:stretch>
                  <a:fillRect l="-1165" b="-256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79445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85092" y="274187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/>
              <a:t>Definiční obor funkce – řešený příklad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Obdélník 6"/>
              <p:cNvSpPr/>
              <p:nvPr/>
            </p:nvSpPr>
            <p:spPr>
              <a:xfrm>
                <a:off x="1545021" y="1982803"/>
                <a:ext cx="7803931" cy="382579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cs-CZ" sz="2400" dirty="0"/>
                  <a:t>Určete definiční obor funkce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i="1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cs-CZ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cs-CZ" sz="2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400" i="1">
                              <a:latin typeface="Cambria Math" panose="02040503050406030204" pitchFamily="18" charset="0"/>
                            </a:rPr>
                            <m:t>5+</m:t>
                          </m:r>
                          <m:r>
                            <a:rPr lang="cs-CZ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cs-CZ" sz="24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cs-CZ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cs-CZ" sz="2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cs-CZ" sz="2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cs-CZ" sz="24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cs-CZ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cs-CZ" sz="2400" i="1">
                                  <a:latin typeface="Cambria Math" panose="02040503050406030204" pitchFamily="18" charset="0"/>
                                </a:rPr>
                                <m:t>−12</m:t>
                              </m:r>
                            </m:e>
                          </m:rad>
                        </m:den>
                      </m:f>
                      <m:r>
                        <a:rPr lang="cs-CZ" sz="24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cs-CZ" sz="2400" i="1">
                          <a:latin typeface="Cambria Math" panose="02040503050406030204" pitchFamily="18" charset="0"/>
                        </a:rPr>
                        <m:t>𝑙𝑜𝑔</m:t>
                      </m:r>
                      <m:d>
                        <m:dPr>
                          <m:ctrlPr>
                            <a:rPr lang="cs-CZ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cs-CZ" sz="2400" i="1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</m:oMath>
                  </m:oMathPara>
                </a14:m>
                <a:endParaRPr lang="cs-CZ" sz="2400" dirty="0"/>
              </a:p>
              <a:p>
                <a:r>
                  <a:rPr lang="cs-CZ" sz="2400" b="1" i="1" dirty="0"/>
                  <a:t>Řešení.</a:t>
                </a:r>
                <a:endParaRPr lang="cs-CZ" sz="2400" dirty="0"/>
              </a:p>
              <a:p>
                <a:r>
                  <a:rPr lang="cs-CZ" sz="2400" dirty="0"/>
                  <a:t> </a:t>
                </a:r>
              </a:p>
              <a:p>
                <a:r>
                  <a:rPr lang="cs-CZ" sz="2400" dirty="0"/>
                  <a:t>    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cs-CZ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sz="2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cs-CZ" sz="24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cs-CZ" sz="2400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cs-CZ" sz="2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cs-CZ" sz="2400" i="1">
                        <a:latin typeface="Cambria Math" panose="02040503050406030204" pitchFamily="18" charset="0"/>
                      </a:rPr>
                      <m:t>−12&gt;0</m:t>
                    </m:r>
                  </m:oMath>
                </a14:m>
                <a:r>
                  <a:rPr lang="cs-CZ" sz="2400" dirty="0"/>
                  <a:t>			</a:t>
                </a:r>
                <a14:m>
                  <m:oMath xmlns:m="http://schemas.openxmlformats.org/officeDocument/2006/math">
                    <m:r>
                      <a:rPr lang="cs-CZ" sz="2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cs-CZ" sz="2400" i="1">
                        <a:latin typeface="Cambria Math" panose="02040503050406030204" pitchFamily="18" charset="0"/>
                      </a:rPr>
                      <m:t>−1&gt;0</m:t>
                    </m:r>
                  </m:oMath>
                </a14:m>
                <a:endParaRPr lang="cs-CZ" sz="2400" dirty="0"/>
              </a:p>
              <a:p>
                <a:r>
                  <a:rPr lang="cs-CZ" sz="2400" dirty="0"/>
                  <a:t>  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cs-CZ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sz="24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cs-CZ" sz="2400" i="1">
                            <a:latin typeface="Cambria Math" panose="02040503050406030204" pitchFamily="18" charset="0"/>
                          </a:rPr>
                          <m:t>−4</m:t>
                        </m:r>
                      </m:e>
                    </m:d>
                    <m:d>
                      <m:dPr>
                        <m:ctrlPr>
                          <a:rPr lang="cs-CZ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sz="24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cs-CZ" sz="2400" i="1">
                            <a:latin typeface="Cambria Math" panose="02040503050406030204" pitchFamily="18" charset="0"/>
                          </a:rPr>
                          <m:t>+3</m:t>
                        </m:r>
                      </m:e>
                    </m:d>
                    <m:r>
                      <a:rPr lang="cs-CZ" sz="2400" i="1">
                        <a:latin typeface="Cambria Math" panose="02040503050406030204" pitchFamily="18" charset="0"/>
                      </a:rPr>
                      <m:t>&gt;0</m:t>
                    </m:r>
                  </m:oMath>
                </a14:m>
                <a:r>
                  <a:rPr lang="cs-CZ" sz="2400" dirty="0"/>
                  <a:t>		                   </a:t>
                </a:r>
                <a14:m>
                  <m:oMath xmlns:m="http://schemas.openxmlformats.org/officeDocument/2006/math">
                    <m:r>
                      <a:rPr lang="cs-CZ" sz="2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cs-CZ" sz="2400" i="1">
                        <a:latin typeface="Cambria Math" panose="02040503050406030204" pitchFamily="18" charset="0"/>
                      </a:rPr>
                      <m:t>&gt;1</m:t>
                    </m:r>
                  </m:oMath>
                </a14:m>
                <a:endParaRPr lang="cs-CZ" sz="2400" dirty="0"/>
              </a:p>
              <a:p>
                <a:r>
                  <a:rPr lang="cs-CZ" sz="2400" dirty="0"/>
                  <a:t>   </a:t>
                </a:r>
                <a14:m>
                  <m:oMath xmlns:m="http://schemas.openxmlformats.org/officeDocument/2006/math">
                    <m:r>
                      <a:rPr lang="cs-CZ" sz="2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cs-CZ" sz="2400" i="1">
                        <a:latin typeface="Cambria Math" panose="02040503050406030204" pitchFamily="18" charset="0"/>
                      </a:rPr>
                      <m:t>∈</m:t>
                    </m:r>
                    <m:d>
                      <m:dPr>
                        <m:ctrlPr>
                          <a:rPr lang="cs-CZ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sz="2400" i="1">
                            <a:latin typeface="Cambria Math" panose="02040503050406030204" pitchFamily="18" charset="0"/>
                          </a:rPr>
                          <m:t>−∞; −3</m:t>
                        </m:r>
                      </m:e>
                    </m:d>
                    <m:r>
                      <a:rPr lang="cs-CZ" sz="2400" i="1">
                        <a:latin typeface="Cambria Math" panose="02040503050406030204" pitchFamily="18" charset="0"/>
                      </a:rPr>
                      <m:t>∪</m:t>
                    </m:r>
                    <m:d>
                      <m:dPr>
                        <m:ctrlPr>
                          <a:rPr lang="cs-CZ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sz="2400" i="1">
                            <a:latin typeface="Cambria Math" panose="02040503050406030204" pitchFamily="18" charset="0"/>
                          </a:rPr>
                          <m:t>4; ∞</m:t>
                        </m:r>
                      </m:e>
                    </m:d>
                  </m:oMath>
                </a14:m>
                <a:endParaRPr lang="cs-CZ" sz="2400" dirty="0"/>
              </a:p>
              <a:p>
                <a:r>
                  <a:rPr lang="cs-CZ" sz="2400" dirty="0"/>
                  <a:t> </a:t>
                </a:r>
              </a:p>
              <a:p>
                <a:r>
                  <a:rPr lang="cs-CZ" sz="2400" dirty="0"/>
                  <a:t>Výsledek:  </a:t>
                </a:r>
                <a14:m>
                  <m:oMath xmlns:m="http://schemas.openxmlformats.org/officeDocument/2006/math">
                    <m:r>
                      <a:rPr lang="cs-CZ" sz="2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cs-CZ" sz="2400" i="1">
                        <a:latin typeface="Cambria Math" panose="02040503050406030204" pitchFamily="18" charset="0"/>
                      </a:rPr>
                      <m:t>∈ </m:t>
                    </m:r>
                    <m:d>
                      <m:dPr>
                        <m:ctrlPr>
                          <a:rPr lang="cs-CZ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sz="2400" i="1">
                            <a:latin typeface="Cambria Math" panose="02040503050406030204" pitchFamily="18" charset="0"/>
                          </a:rPr>
                          <m:t>4; ∞</m:t>
                        </m:r>
                      </m:e>
                    </m:d>
                  </m:oMath>
                </a14:m>
                <a:endParaRPr lang="cs-CZ" sz="2400" dirty="0"/>
              </a:p>
            </p:txBody>
          </p:sp>
        </mc:Choice>
        <mc:Fallback xmlns="">
          <p:sp>
            <p:nvSpPr>
              <p:cNvPr id="7" name="Obdélník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5021" y="1982803"/>
                <a:ext cx="7803931" cy="3825791"/>
              </a:xfrm>
              <a:prstGeom prst="rect">
                <a:avLst/>
              </a:prstGeom>
              <a:blipFill rotWithShape="1">
                <a:blip r:embed="rId3"/>
                <a:stretch>
                  <a:fillRect l="-1171" t="-1274" b="-254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9651337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85092" y="274187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Definiční obor funkce – domácí úkol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985239" y="2029757"/>
            <a:ext cx="67818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cs-CZ" altLang="cs-CZ" sz="3600"/>
              <a:t>Určete  </a:t>
            </a:r>
            <a:r>
              <a:rPr lang="cs-CZ" altLang="cs-CZ" sz="3600" i="1"/>
              <a:t>D</a:t>
            </a:r>
            <a:r>
              <a:rPr lang="cs-CZ" altLang="cs-CZ" sz="3600"/>
              <a:t>( </a:t>
            </a:r>
            <a:r>
              <a:rPr lang="cs-CZ" altLang="cs-CZ" sz="3600" i="1"/>
              <a:t>f </a:t>
            </a:r>
            <a:r>
              <a:rPr lang="cs-CZ" altLang="cs-CZ" sz="3600"/>
              <a:t>)  funkce</a:t>
            </a:r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63250724"/>
              </p:ext>
            </p:extLst>
          </p:nvPr>
        </p:nvGraphicFramePr>
        <p:xfrm>
          <a:off x="1783200" y="2962550"/>
          <a:ext cx="6918325" cy="1443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09" name="Equation" r:id="rId4" imgW="2044700" imgH="457200" progId="Equation.3">
                  <p:embed/>
                </p:oleObj>
              </mc:Choice>
              <mc:Fallback>
                <p:oleObj name="Equation" r:id="rId4" imgW="2044700" imgH="4572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83200" y="2962550"/>
                        <a:ext cx="6918325" cy="14430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244884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utoUpdateAnimBg="0" advAuto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61585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cs-CZ" b="1" dirty="0" smtClean="0"/>
              <a:t>Závěr přednášky</a:t>
            </a:r>
            <a:endParaRPr lang="cs-CZ" b="1" dirty="0"/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cs-CZ" sz="5400" b="1" dirty="0" smtClean="0"/>
          </a:p>
          <a:p>
            <a:pPr marL="0" indent="0" algn="ctr">
              <a:buNone/>
            </a:pPr>
            <a:endParaRPr lang="cs-CZ" sz="5400" b="1" dirty="0"/>
          </a:p>
          <a:p>
            <a:pPr marL="0" indent="0" algn="ctr">
              <a:buNone/>
            </a:pPr>
            <a:r>
              <a:rPr lang="cs-CZ" sz="5400" b="1" dirty="0" smtClean="0"/>
              <a:t>Děkuji Vám za pozornost !!!</a:t>
            </a:r>
            <a:endParaRPr lang="cs-CZ" sz="5400" b="1" dirty="0"/>
          </a:p>
        </p:txBody>
      </p:sp>
    </p:spTree>
    <p:extLst>
      <p:ext uri="{BB962C8B-B14F-4D97-AF65-F5344CB8AC3E}">
        <p14:creationId xmlns:p14="http://schemas.microsoft.com/office/powerpoint/2010/main" val="3044440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Funkce jedné reálné proměnné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965278"/>
            <a:ext cx="10515600" cy="4211685"/>
          </a:xfrm>
        </p:spPr>
        <p:txBody>
          <a:bodyPr>
            <a:normAutofit/>
          </a:bodyPr>
          <a:lstStyle/>
          <a:p>
            <a:pPr>
              <a:lnSpc>
                <a:spcPct val="70000"/>
              </a:lnSpc>
              <a:spcBef>
                <a:spcPct val="50000"/>
              </a:spcBef>
              <a:buFontTx/>
              <a:buChar char="-"/>
            </a:pPr>
            <a:r>
              <a:rPr lang="cs-CZ" altLang="cs-CZ" sz="3200" dirty="0" smtClean="0"/>
              <a:t>definice funkce</a:t>
            </a:r>
          </a:p>
          <a:p>
            <a:pPr marL="0" indent="0">
              <a:lnSpc>
                <a:spcPct val="70000"/>
              </a:lnSpc>
              <a:spcBef>
                <a:spcPct val="50000"/>
              </a:spcBef>
              <a:buNone/>
            </a:pPr>
            <a:endParaRPr lang="cs-CZ" altLang="cs-CZ" sz="3200" dirty="0"/>
          </a:p>
          <a:p>
            <a:pPr>
              <a:lnSpc>
                <a:spcPct val="70000"/>
              </a:lnSpc>
              <a:spcBef>
                <a:spcPct val="50000"/>
              </a:spcBef>
              <a:buFontTx/>
              <a:buChar char="-"/>
            </a:pPr>
            <a:r>
              <a:rPr lang="cs-CZ" altLang="cs-CZ" sz="3200" dirty="0"/>
              <a:t>explicitní a implicitní </a:t>
            </a:r>
            <a:r>
              <a:rPr lang="cs-CZ" altLang="cs-CZ" sz="3200" dirty="0" smtClean="0"/>
              <a:t>zápis</a:t>
            </a:r>
          </a:p>
          <a:p>
            <a:pPr marL="0" indent="0">
              <a:lnSpc>
                <a:spcPct val="70000"/>
              </a:lnSpc>
              <a:spcBef>
                <a:spcPct val="50000"/>
              </a:spcBef>
              <a:buNone/>
            </a:pPr>
            <a:endParaRPr lang="cs-CZ" altLang="cs-CZ" sz="3200" dirty="0"/>
          </a:p>
          <a:p>
            <a:pPr>
              <a:lnSpc>
                <a:spcPct val="70000"/>
              </a:lnSpc>
              <a:spcBef>
                <a:spcPct val="50000"/>
              </a:spcBef>
              <a:buFontTx/>
              <a:buChar char="-"/>
            </a:pPr>
            <a:r>
              <a:rPr lang="cs-CZ" altLang="cs-CZ" sz="3200" dirty="0"/>
              <a:t>definiční </a:t>
            </a:r>
            <a:r>
              <a:rPr lang="cs-CZ" altLang="cs-CZ" sz="3200" dirty="0" smtClean="0"/>
              <a:t>obor funkce, </a:t>
            </a:r>
            <a:r>
              <a:rPr lang="cs-CZ" altLang="cs-CZ" sz="3200" dirty="0"/>
              <a:t>obor </a:t>
            </a:r>
            <a:r>
              <a:rPr lang="cs-CZ" altLang="cs-CZ" sz="3200" dirty="0" smtClean="0"/>
              <a:t>hodnot funkce </a:t>
            </a:r>
          </a:p>
          <a:p>
            <a:pPr>
              <a:lnSpc>
                <a:spcPct val="70000"/>
              </a:lnSpc>
              <a:spcBef>
                <a:spcPct val="50000"/>
              </a:spcBef>
              <a:buFontTx/>
              <a:buChar char="-"/>
            </a:pPr>
            <a:endParaRPr lang="cs-CZ" altLang="cs-CZ" sz="3200" dirty="0"/>
          </a:p>
          <a:p>
            <a:pPr>
              <a:lnSpc>
                <a:spcPct val="70000"/>
              </a:lnSpc>
              <a:spcBef>
                <a:spcPct val="50000"/>
              </a:spcBef>
              <a:buFontTx/>
              <a:buChar char="-"/>
            </a:pPr>
            <a:r>
              <a:rPr lang="cs-CZ" altLang="cs-CZ" sz="3200" dirty="0" smtClean="0"/>
              <a:t>graf funkce</a:t>
            </a:r>
            <a:endParaRPr lang="cs-CZ" altLang="cs-CZ" sz="3200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221441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Základní vlastnosti funkce: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2142699"/>
            <a:ext cx="10515600" cy="4034264"/>
          </a:xfrm>
        </p:spPr>
        <p:txBody>
          <a:bodyPr>
            <a:normAutofit/>
          </a:bodyPr>
          <a:lstStyle/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cs-CZ" altLang="cs-CZ" sz="4400" dirty="0" smtClean="0"/>
              <a:t>    monotónnost </a:t>
            </a:r>
            <a:r>
              <a:rPr lang="cs-CZ" altLang="cs-CZ" sz="4400" dirty="0"/>
              <a:t>funkce 	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cs-CZ" altLang="cs-CZ" sz="4400" dirty="0"/>
              <a:t>    </a:t>
            </a:r>
            <a:r>
              <a:rPr lang="cs-CZ" altLang="cs-CZ" sz="4400" dirty="0" smtClean="0"/>
              <a:t>složená </a:t>
            </a:r>
            <a:r>
              <a:rPr lang="cs-CZ" altLang="cs-CZ" sz="4400" dirty="0"/>
              <a:t>funkce </a:t>
            </a:r>
            <a:endParaRPr lang="cs-CZ" altLang="cs-CZ" sz="4400" dirty="0" smtClean="0"/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cs-CZ" altLang="cs-CZ" sz="4400" dirty="0" smtClean="0"/>
              <a:t>    funkce </a:t>
            </a:r>
            <a:r>
              <a:rPr lang="cs-CZ" altLang="cs-CZ" sz="4400" dirty="0"/>
              <a:t>sudá, lichá </a:t>
            </a:r>
            <a:endParaRPr lang="cs-CZ" altLang="cs-CZ" sz="4400" dirty="0" smtClean="0"/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cs-CZ" altLang="cs-CZ" sz="4400" dirty="0" smtClean="0"/>
              <a:t>    funkce </a:t>
            </a:r>
            <a:r>
              <a:rPr lang="cs-CZ" altLang="cs-CZ" sz="4400" dirty="0"/>
              <a:t>prostá </a:t>
            </a:r>
            <a:r>
              <a:rPr lang="cs-CZ" altLang="cs-CZ" sz="3300" dirty="0"/>
              <a:t>	</a:t>
            </a:r>
            <a:endParaRPr lang="cs-CZ" sz="3300" dirty="0"/>
          </a:p>
        </p:txBody>
      </p:sp>
    </p:spTree>
    <p:extLst>
      <p:ext uri="{BB962C8B-B14F-4D97-AF65-F5344CB8AC3E}">
        <p14:creationId xmlns:p14="http://schemas.microsoft.com/office/powerpoint/2010/main" val="7078618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Základní vlastnosti funkce: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2142699"/>
            <a:ext cx="10515600" cy="4034264"/>
          </a:xfrm>
        </p:spPr>
        <p:txBody>
          <a:bodyPr>
            <a:normAutofit/>
          </a:bodyPr>
          <a:lstStyle/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cs-CZ" altLang="cs-CZ" sz="4400" dirty="0" smtClean="0"/>
              <a:t>    inverzní funkce</a:t>
            </a:r>
            <a:r>
              <a:rPr lang="cs-CZ" altLang="cs-CZ" sz="4400" dirty="0"/>
              <a:t>	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cs-CZ" altLang="cs-CZ" sz="4400" dirty="0"/>
              <a:t>    </a:t>
            </a:r>
            <a:r>
              <a:rPr lang="cs-CZ" altLang="cs-CZ" sz="4400" dirty="0" smtClean="0"/>
              <a:t>konkávní a konvexní funkce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cs-CZ" altLang="cs-CZ" sz="4400" dirty="0" smtClean="0"/>
              <a:t>    omezenost funkce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cs-CZ" altLang="cs-CZ" sz="4400" dirty="0" smtClean="0"/>
              <a:t>    </a:t>
            </a:r>
            <a:r>
              <a:rPr lang="cs-CZ" altLang="cs-CZ" sz="4400" dirty="0" err="1" smtClean="0"/>
              <a:t>suprémum</a:t>
            </a:r>
            <a:r>
              <a:rPr lang="cs-CZ" altLang="cs-CZ" sz="4400" dirty="0" smtClean="0"/>
              <a:t> a infimum funkce</a:t>
            </a:r>
            <a:r>
              <a:rPr lang="cs-CZ" altLang="cs-CZ" sz="3300" dirty="0"/>
              <a:t>	</a:t>
            </a:r>
            <a:endParaRPr lang="cs-CZ" sz="3300" dirty="0"/>
          </a:p>
        </p:txBody>
      </p:sp>
    </p:spTree>
    <p:extLst>
      <p:ext uri="{BB962C8B-B14F-4D97-AF65-F5344CB8AC3E}">
        <p14:creationId xmlns:p14="http://schemas.microsoft.com/office/powerpoint/2010/main" val="15442372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Algebraické funkce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4309" y="2043990"/>
            <a:ext cx="10515600" cy="4351338"/>
          </a:xfrm>
        </p:spPr>
        <p:txBody>
          <a:bodyPr/>
          <a:lstStyle/>
          <a:p>
            <a:r>
              <a:rPr lang="cs-CZ" altLang="cs-CZ" sz="4000" dirty="0" smtClean="0"/>
              <a:t>Konstantní funkce</a:t>
            </a:r>
            <a:endParaRPr lang="cs-CZ" altLang="cs-CZ" sz="4000" dirty="0"/>
          </a:p>
          <a:p>
            <a:r>
              <a:rPr lang="cs-CZ" altLang="cs-CZ" sz="4000" dirty="0" smtClean="0"/>
              <a:t>Lineární funkce</a:t>
            </a:r>
            <a:endParaRPr lang="cs-CZ" altLang="cs-CZ" sz="4000" dirty="0"/>
          </a:p>
          <a:p>
            <a:r>
              <a:rPr lang="cs-CZ" altLang="cs-CZ" sz="4000" dirty="0" smtClean="0"/>
              <a:t>Kvadratická funkce</a:t>
            </a:r>
            <a:endParaRPr lang="cs-CZ" altLang="cs-CZ" sz="4000" dirty="0"/>
          </a:p>
          <a:p>
            <a:r>
              <a:rPr lang="cs-CZ" altLang="cs-CZ" sz="4000" dirty="0" smtClean="0"/>
              <a:t>Mocninné </a:t>
            </a:r>
            <a:r>
              <a:rPr lang="cs-CZ" altLang="cs-CZ" sz="4000" dirty="0"/>
              <a:t>(potenční</a:t>
            </a:r>
            <a:r>
              <a:rPr lang="cs-CZ" altLang="cs-CZ" sz="4000" dirty="0" smtClean="0"/>
              <a:t>) funkce</a:t>
            </a:r>
            <a:endParaRPr lang="cs-CZ" altLang="cs-CZ" sz="4000" dirty="0"/>
          </a:p>
          <a:p>
            <a:r>
              <a:rPr lang="cs-CZ" altLang="cs-CZ" sz="4000" dirty="0"/>
              <a:t>Druhá a třetí odmocnina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746685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Konstantní funkce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2060811"/>
            <a:ext cx="10515600" cy="4116151"/>
          </a:xfrm>
        </p:spPr>
        <p:txBody>
          <a:bodyPr/>
          <a:lstStyle/>
          <a:p>
            <a:pPr algn="ctr">
              <a:buFontTx/>
              <a:buNone/>
            </a:pPr>
            <a:r>
              <a:rPr lang="cs-CZ" altLang="cs-CZ" sz="4000" dirty="0"/>
              <a:t>Je to funkce ve </a:t>
            </a:r>
            <a:r>
              <a:rPr lang="cs-CZ" altLang="cs-CZ" sz="4000" dirty="0" smtClean="0"/>
              <a:t>tvaru:</a:t>
            </a:r>
          </a:p>
          <a:p>
            <a:pPr algn="ctr">
              <a:buFontTx/>
              <a:buNone/>
            </a:pPr>
            <a:r>
              <a:rPr lang="cs-CZ" altLang="cs-CZ" sz="4000" i="1" dirty="0" smtClean="0"/>
              <a:t> y </a:t>
            </a:r>
            <a:r>
              <a:rPr lang="cs-CZ" altLang="cs-CZ" sz="4000" i="1" dirty="0"/>
              <a:t>= </a:t>
            </a:r>
            <a:r>
              <a:rPr lang="cs-CZ" altLang="cs-CZ" sz="4000" i="1" dirty="0" smtClean="0"/>
              <a:t>c.</a:t>
            </a:r>
            <a:endParaRPr lang="cs-CZ" altLang="cs-CZ" sz="4000" i="1" dirty="0"/>
          </a:p>
          <a:p>
            <a:pPr algn="ctr">
              <a:buFontTx/>
              <a:buNone/>
            </a:pPr>
            <a:endParaRPr lang="cs-CZ" altLang="cs-CZ" sz="4000" i="1" dirty="0"/>
          </a:p>
          <a:p>
            <a:pPr algn="ctr">
              <a:buFontTx/>
              <a:buNone/>
            </a:pPr>
            <a:r>
              <a:rPr lang="cs-CZ" altLang="cs-CZ" sz="4000" dirty="0"/>
              <a:t>Grafem je přímka rovnoběžná s osou</a:t>
            </a:r>
            <a:r>
              <a:rPr lang="cs-CZ" altLang="cs-CZ" sz="4000" i="1" dirty="0"/>
              <a:t> x.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564246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Lineární funkce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56726" y="1778329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600" dirty="0" smtClean="0"/>
              <a:t>Je funkce ve tvaru:</a:t>
            </a:r>
            <a:endParaRPr lang="cs-CZ" sz="36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1826" y="2554014"/>
            <a:ext cx="3181678" cy="7543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Obdélník 6"/>
          <p:cNvSpPr/>
          <p:nvPr/>
        </p:nvSpPr>
        <p:spPr>
          <a:xfrm>
            <a:off x="961697" y="3774767"/>
            <a:ext cx="8718331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Tx/>
              <a:buNone/>
            </a:pPr>
            <a:r>
              <a:rPr lang="cs-CZ" altLang="cs-CZ" sz="3200" dirty="0"/>
              <a:t>Grafem této funkce je přímka. Jednotlivé koeficienty mají tento význam:</a:t>
            </a:r>
            <a:endParaRPr lang="cs-CZ" altLang="cs-CZ" sz="3200" b="1" dirty="0"/>
          </a:p>
          <a:p>
            <a:r>
              <a:rPr lang="cs-CZ" altLang="cs-CZ" sz="3200" b="1" i="1" dirty="0"/>
              <a:t>a</a:t>
            </a:r>
            <a:r>
              <a:rPr lang="cs-CZ" altLang="cs-CZ" sz="3200" b="1" dirty="0"/>
              <a:t> - </a:t>
            </a:r>
            <a:r>
              <a:rPr lang="cs-CZ" altLang="cs-CZ" sz="3200" dirty="0"/>
              <a:t>směrnice přímky, která je grafem lineární funkce,</a:t>
            </a:r>
          </a:p>
          <a:p>
            <a:r>
              <a:rPr lang="cs-CZ" altLang="cs-CZ" sz="3200" i="1" dirty="0"/>
              <a:t>b</a:t>
            </a:r>
            <a:r>
              <a:rPr lang="cs-CZ" altLang="cs-CZ" sz="3200" dirty="0"/>
              <a:t> - úsek (vyťatý přímkou) na ose </a:t>
            </a:r>
            <a:r>
              <a:rPr lang="cs-CZ" altLang="cs-CZ" sz="3200" dirty="0" smtClean="0"/>
              <a:t>y.</a:t>
            </a:r>
            <a:endParaRPr lang="cs-CZ" altLang="cs-CZ" sz="3200" i="1" dirty="0"/>
          </a:p>
        </p:txBody>
      </p:sp>
    </p:spTree>
    <p:extLst>
      <p:ext uri="{BB962C8B-B14F-4D97-AF65-F5344CB8AC3E}">
        <p14:creationId xmlns:p14="http://schemas.microsoft.com/office/powerpoint/2010/main" val="12064439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1941</TotalTime>
  <Words>294</Words>
  <Application>Microsoft Office PowerPoint</Application>
  <PresentationFormat>Širokoúhlá obrazovka</PresentationFormat>
  <Paragraphs>137</Paragraphs>
  <Slides>33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2</vt:i4>
      </vt:variant>
      <vt:variant>
        <vt:lpstr>Nadpisy snímků</vt:lpstr>
      </vt:variant>
      <vt:variant>
        <vt:i4>33</vt:i4>
      </vt:variant>
    </vt:vector>
  </HeadingPairs>
  <TitlesOfParts>
    <vt:vector size="42" baseType="lpstr">
      <vt:lpstr>Arial</vt:lpstr>
      <vt:lpstr>Calibri</vt:lpstr>
      <vt:lpstr>Calibri Light</vt:lpstr>
      <vt:lpstr>Cambria Math</vt:lpstr>
      <vt:lpstr>Symbol</vt:lpstr>
      <vt:lpstr>Times New Roman</vt:lpstr>
      <vt:lpstr>Motiv Office</vt:lpstr>
      <vt:lpstr>Rovnice</vt:lpstr>
      <vt:lpstr>Equation</vt:lpstr>
      <vt:lpstr>Název prezentace</vt:lpstr>
      <vt:lpstr>Prezentace aplikace PowerPoint</vt:lpstr>
      <vt:lpstr>Prezentace aplikace PowerPoint</vt:lpstr>
      <vt:lpstr>Funkce jedné reálné proměnné</vt:lpstr>
      <vt:lpstr>Základní vlastnosti funkce:</vt:lpstr>
      <vt:lpstr>Základní vlastnosti funkce:</vt:lpstr>
      <vt:lpstr>Algebraické funkce</vt:lpstr>
      <vt:lpstr>Konstantní funkce</vt:lpstr>
      <vt:lpstr>Lineární funkce</vt:lpstr>
      <vt:lpstr>Graf lineární funkce</vt:lpstr>
      <vt:lpstr>Graf funkce  </vt:lpstr>
      <vt:lpstr>Graf funkce  </vt:lpstr>
      <vt:lpstr>Graf funkce </vt:lpstr>
      <vt:lpstr>Graf funkce </vt:lpstr>
      <vt:lpstr>Graf funkce  </vt:lpstr>
      <vt:lpstr>Graf funkce  </vt:lpstr>
      <vt:lpstr>Graf funkce  </vt:lpstr>
      <vt:lpstr>Graf funkce  </vt:lpstr>
      <vt:lpstr>Graf funkce  </vt:lpstr>
      <vt:lpstr>Graf funkce  </vt:lpstr>
      <vt:lpstr>Graf funkce   </vt:lpstr>
      <vt:lpstr>Graf funkce   </vt:lpstr>
      <vt:lpstr>Graf funkce  </vt:lpstr>
      <vt:lpstr>Graf funkce </vt:lpstr>
      <vt:lpstr>Graf funkce </vt:lpstr>
      <vt:lpstr>Graf funkce </vt:lpstr>
      <vt:lpstr>Graf funkce  </vt:lpstr>
      <vt:lpstr>Graf funkce  </vt:lpstr>
      <vt:lpstr>Definiční obor funkce – řešený příklad</vt:lpstr>
      <vt:lpstr>Definiční obor funkce – řešený příklad</vt:lpstr>
      <vt:lpstr>Definiční obor funkce – řešený příklad</vt:lpstr>
      <vt:lpstr>Definiční obor funkce – domácí úkol</vt:lpstr>
      <vt:lpstr>Závěr přednášky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Roman Šperka</dc:creator>
  <cp:lastModifiedBy>Uživatel systému Windows</cp:lastModifiedBy>
  <cp:revision>100</cp:revision>
  <dcterms:created xsi:type="dcterms:W3CDTF">2016-11-25T20:36:16Z</dcterms:created>
  <dcterms:modified xsi:type="dcterms:W3CDTF">2018-05-02T07:38:26Z</dcterms:modified>
</cp:coreProperties>
</file>