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7" r:id="rId2"/>
    <p:sldId id="258" r:id="rId3"/>
    <p:sldId id="263" r:id="rId4"/>
    <p:sldId id="286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16" r:id="rId19"/>
    <p:sldId id="301" r:id="rId20"/>
    <p:sldId id="302" r:id="rId21"/>
    <p:sldId id="303" r:id="rId22"/>
    <p:sldId id="304" r:id="rId23"/>
    <p:sldId id="305" r:id="rId24"/>
    <p:sldId id="306" r:id="rId25"/>
    <p:sldId id="308" r:id="rId26"/>
    <p:sldId id="307" r:id="rId27"/>
    <p:sldId id="309" r:id="rId28"/>
    <p:sldId id="311" r:id="rId29"/>
    <p:sldId id="310" r:id="rId30"/>
    <p:sldId id="312" r:id="rId31"/>
    <p:sldId id="313" r:id="rId32"/>
    <p:sldId id="314" r:id="rId33"/>
    <p:sldId id="287" r:id="rId3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139" autoAdjust="0"/>
    <p:restoredTop sz="94660"/>
  </p:normalViewPr>
  <p:slideViewPr>
    <p:cSldViewPr snapToGrid="0">
      <p:cViewPr varScale="1">
        <p:scale>
          <a:sx n="68" d="100"/>
          <a:sy n="68" d="100"/>
        </p:scale>
        <p:origin x="78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4205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7" Type="http://schemas.openxmlformats.org/officeDocument/2006/relationships/image" Target="../media/image41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2437" y="5253203"/>
            <a:ext cx="1248139" cy="973549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527382" y="3154411"/>
            <a:ext cx="8939369" cy="3072341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KVANTITATIVNÍ METODY V EKONOMICKÉ PRAXI</a:t>
            </a:r>
          </a:p>
          <a:p>
            <a:pPr algn="ctr"/>
            <a:endParaRPr lang="cs-CZ" sz="24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sz="2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Mgr. Radmila Krkošková,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933451"/>
            <a:ext cx="6815667" cy="2878667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719403" y="2085202"/>
          <a:ext cx="8640960" cy="5808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2555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5618405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90407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Název projektu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Rozvoj vzdělávání na Slezské univerzitě v Opavě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90407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Registrační číslo projektu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04018" y="3769097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sz="2400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765" y="333771"/>
            <a:ext cx="7340600" cy="162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04018" y="6076264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360397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Limita funkce - příklady</a:t>
            </a:r>
            <a:endParaRPr lang="cs-CZ" b="1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485" y="1971897"/>
            <a:ext cx="6285337" cy="3298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79576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Limita funkce - příklady</a:t>
            </a:r>
          </a:p>
        </p:txBody>
      </p:sp>
      <p:pic>
        <p:nvPicPr>
          <p:cNvPr id="819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612" y="1966059"/>
            <a:ext cx="5762156" cy="5553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86235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Limita funkce - příklady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715" y="2047154"/>
            <a:ext cx="5757863" cy="305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18338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Výpočet limity funkce – lomená funkce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046" y="1674420"/>
            <a:ext cx="6478536" cy="35744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01658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/>
              <a:t>Výpočet limity funkce – lomená funkce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363" y="2195513"/>
            <a:ext cx="5757862" cy="263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02118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/>
              <a:t>Výpočet limity funkce – lomená funkce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363" y="2347913"/>
            <a:ext cx="5757862" cy="268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09375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/>
              <a:t>Výpočet limity funkce – lomená funkce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363" y="2347913"/>
            <a:ext cx="5757862" cy="268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99049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/>
              <a:t>Výpočet limity funkce – lomená funkce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347" y="2229160"/>
            <a:ext cx="5757862" cy="268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15236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/>
              <a:t>Výpočet limity funkce – lomená funkce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4726" y="1857621"/>
            <a:ext cx="9322130" cy="4008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07723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sz="4000" b="1" dirty="0"/>
              <a:t>Výpočet limity funkce – </a:t>
            </a:r>
            <a:r>
              <a:rPr lang="cs-CZ" sz="4000" b="1" dirty="0" smtClean="0"/>
              <a:t>neurčitý výraz</a:t>
            </a:r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4990" y="532464"/>
            <a:ext cx="276225" cy="103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363" y="2030681"/>
            <a:ext cx="6074084" cy="1731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235" y="3894406"/>
            <a:ext cx="4171950" cy="245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72041" y="4191989"/>
            <a:ext cx="700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a)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602127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9609308" cy="4518319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9133686" cy="393345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 smtClean="0"/>
          </a:p>
          <a:p>
            <a:pPr algn="l"/>
            <a:endParaRPr lang="cs-CZ" sz="4000" b="1" dirty="0"/>
          </a:p>
          <a:p>
            <a:pPr lvl="0"/>
            <a:endParaRPr lang="cs-CZ" sz="4000" b="1" cap="all" dirty="0" smtClean="0"/>
          </a:p>
          <a:p>
            <a:pPr lvl="0"/>
            <a:endParaRPr lang="cs-CZ" sz="4000" b="1" cap="all" dirty="0"/>
          </a:p>
          <a:p>
            <a:pPr lvl="0"/>
            <a:r>
              <a:rPr lang="cs-CZ" sz="5800" b="1" cap="all" dirty="0" smtClean="0"/>
              <a:t>KVANTITATIVNÍ   </a:t>
            </a:r>
            <a:r>
              <a:rPr lang="cs-CZ" sz="5800" b="1" cap="all" dirty="0" err="1" smtClean="0"/>
              <a:t>METODy</a:t>
            </a:r>
            <a:r>
              <a:rPr lang="cs-CZ" sz="5800" b="1" cap="all" dirty="0" smtClean="0"/>
              <a:t>  V </a:t>
            </a:r>
          </a:p>
          <a:p>
            <a:pPr lvl="0"/>
            <a:endParaRPr lang="cs-CZ" sz="5800" b="1" cap="all" dirty="0"/>
          </a:p>
          <a:p>
            <a:pPr lvl="0"/>
            <a:r>
              <a:rPr lang="cs-CZ" sz="5800" b="1" cap="all" dirty="0" smtClean="0"/>
              <a:t>EKONOMICKÉ   PRAXI</a:t>
            </a:r>
          </a:p>
          <a:p>
            <a:pPr lvl="0"/>
            <a:endParaRPr lang="cs-CZ" sz="5800" b="1" cap="all" dirty="0"/>
          </a:p>
          <a:p>
            <a:pPr lvl="0"/>
            <a:r>
              <a:rPr lang="cs-CZ" sz="5800" b="1" cap="all" dirty="0"/>
              <a:t>5</a:t>
            </a:r>
            <a:r>
              <a:rPr lang="cs-CZ" sz="5800" b="1" cap="all" dirty="0" smtClean="0"/>
              <a:t>. přednáška</a:t>
            </a:r>
            <a:endParaRPr lang="cs-CZ" sz="5800" b="1" cap="all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7959969" y="5263662"/>
            <a:ext cx="4003059" cy="890954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 </a:t>
            </a:r>
            <a:endParaRPr lang="en-GB" altLang="cs-CZ" sz="20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3824" y="449337"/>
            <a:ext cx="4037652" cy="6150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1486332" y="703189"/>
            <a:ext cx="5661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/>
              <a:t>b)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5145152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/>
              <a:t>Výpočet limity funkce – neurčitý výraz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9190" y="449337"/>
            <a:ext cx="274638" cy="1042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5470" y="1781176"/>
            <a:ext cx="4476750" cy="48215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1163782" y="2006931"/>
            <a:ext cx="5196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/>
              <a:t>c)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6974086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/>
              <a:t>Výpočet limity funkce – neurčitý výraz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1689" y="449337"/>
            <a:ext cx="274638" cy="1042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8685" y="1771650"/>
            <a:ext cx="3429000" cy="4807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1006724" y="1956896"/>
            <a:ext cx="6703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/>
              <a:t>d) 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4595908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Výpočet jednostranných limit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2863" y="1681163"/>
            <a:ext cx="5757862" cy="2736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83232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/>
              <a:t>Výpočet jednostranných limit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3038" y="1940399"/>
            <a:ext cx="5757862" cy="388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653143" y="2111276"/>
            <a:ext cx="5453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/>
              <a:t>a)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1851986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sz="4000" b="1" dirty="0">
                <a:solidFill>
                  <a:prstClr val="black"/>
                </a:solidFill>
              </a:rPr>
              <a:t>Výpočet jednostranných limit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523" y="1909762"/>
            <a:ext cx="5757862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67777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prstClr val="black"/>
                </a:solidFill>
              </a:rPr>
              <a:t>Výpočet jednostranných limit</a:t>
            </a:r>
            <a:endParaRPr lang="cs-CZ" sz="4000" b="1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990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007424" y="2516462"/>
            <a:ext cx="409896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c) Vypočtěte limitu  </a:t>
            </a:r>
            <a:endParaRPr kumimoji="0" lang="cs-CZ" altLang="cs-CZ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3558" name="obrázek 164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0759" y="2086533"/>
            <a:ext cx="1128156" cy="1297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152400" y="11430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6254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Výpočet limity – Eulerovo číslo</a:t>
            </a:r>
            <a:endParaRPr lang="cs-CZ" sz="4000" b="1" dirty="0"/>
          </a:p>
        </p:txBody>
      </p:sp>
      <p:pic>
        <p:nvPicPr>
          <p:cNvPr id="24578" name="obrázek 168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031" y="2720946"/>
            <a:ext cx="6282047" cy="1233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77" name="obrázek 168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7371" y="3032334"/>
            <a:ext cx="1119745" cy="494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973776" y="1797616"/>
            <a:ext cx="567640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Definice Eulerova čísla:                 </a:t>
            </a:r>
            <a:endParaRPr kumimoji="0" lang="cs-CZ" altLang="cs-CZ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7211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sz="4000" b="1" dirty="0">
                <a:solidFill>
                  <a:prstClr val="black"/>
                </a:solidFill>
              </a:rPr>
              <a:t>Výpočet limity – Eulerovo číslo</a:t>
            </a:r>
            <a:endParaRPr lang="cs-CZ" b="1" dirty="0"/>
          </a:p>
        </p:txBody>
      </p:sp>
      <p:pic>
        <p:nvPicPr>
          <p:cNvPr id="25602" name="obrázek 168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4748" y="2246968"/>
            <a:ext cx="2541320" cy="1151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01" name="obrázek 168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4748" y="3857128"/>
            <a:ext cx="2612571" cy="1451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16097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878774" y="2499756"/>
            <a:ext cx="6495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/>
              <a:t>a) </a:t>
            </a:r>
            <a:endParaRPr lang="cs-CZ" sz="36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878774" y="4405745"/>
            <a:ext cx="6703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/>
              <a:t>b) 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6349925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Asymptoty funkce – svislá asymptota</a:t>
            </a:r>
            <a:endParaRPr lang="cs-CZ" sz="4000" b="1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598634" y="90100"/>
            <a:ext cx="299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ředpokládejme</a:t>
            </a: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že pro zvolenou funkci platí: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2458191"/>
            <a:ext cx="11325596" cy="1900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4407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25178" y="514222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1165203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 smtClean="0"/>
          </a:p>
          <a:p>
            <a:pPr algn="l"/>
            <a:endParaRPr lang="cs-CZ" sz="4000" b="1" dirty="0"/>
          </a:p>
          <a:p>
            <a:r>
              <a:rPr lang="cs-CZ" sz="4000" b="1" dirty="0" smtClean="0"/>
              <a:t>Kvantitativní metody v ekonomické praxi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2068360"/>
            <a:ext cx="4806091" cy="205434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spcBef>
                <a:spcPts val="0"/>
              </a:spcBef>
              <a:buNone/>
            </a:pPr>
            <a:r>
              <a:rPr lang="cs-CZ" sz="2800" b="1" i="1" dirty="0">
                <a:solidFill>
                  <a:srgbClr val="002060"/>
                </a:solidFill>
              </a:rPr>
              <a:t>Témata přednášky: </a:t>
            </a:r>
          </a:p>
          <a:p>
            <a:pPr marL="457200" lvl="0" indent="-457200" algn="ctr">
              <a:spcBef>
                <a:spcPts val="0"/>
              </a:spcBef>
              <a:buFontTx/>
              <a:buAutoNum type="alphaLcParenR"/>
            </a:pPr>
            <a:r>
              <a:rPr lang="cs-CZ" sz="2800" b="1" i="1" dirty="0">
                <a:solidFill>
                  <a:srgbClr val="002060"/>
                </a:solidFill>
              </a:rPr>
              <a:t>l</a:t>
            </a:r>
            <a:r>
              <a:rPr lang="cs-CZ" sz="2800" b="1" i="1" dirty="0" smtClean="0">
                <a:solidFill>
                  <a:srgbClr val="002060"/>
                </a:solidFill>
              </a:rPr>
              <a:t>imita funkce,</a:t>
            </a:r>
          </a:p>
          <a:p>
            <a:pPr marL="457200" lvl="0" indent="-457200" algn="ctr">
              <a:spcBef>
                <a:spcPts val="0"/>
              </a:spcBef>
              <a:buFontTx/>
              <a:buAutoNum type="alphaLcParenR"/>
            </a:pPr>
            <a:r>
              <a:rPr lang="cs-CZ" sz="2800" b="1" i="1" dirty="0" smtClean="0">
                <a:solidFill>
                  <a:srgbClr val="002060"/>
                </a:solidFill>
              </a:rPr>
              <a:t>výpočet limity funkce,</a:t>
            </a:r>
          </a:p>
          <a:p>
            <a:pPr marL="457200" lvl="0" indent="-457200" algn="ctr">
              <a:spcBef>
                <a:spcPts val="0"/>
              </a:spcBef>
              <a:buFontTx/>
              <a:buAutoNum type="alphaLcParenR"/>
            </a:pPr>
            <a:r>
              <a:rPr lang="cs-CZ" sz="2800" b="1" i="1" dirty="0">
                <a:solidFill>
                  <a:srgbClr val="002060"/>
                </a:solidFill>
              </a:rPr>
              <a:t>a</a:t>
            </a:r>
            <a:r>
              <a:rPr lang="cs-CZ" sz="2800" b="1" i="1" dirty="0" smtClean="0">
                <a:solidFill>
                  <a:srgbClr val="002060"/>
                </a:solidFill>
              </a:rPr>
              <a:t>symptoty funkce.</a:t>
            </a:r>
            <a:endParaRPr lang="cs-CZ" sz="2800" b="1" i="1" dirty="0">
              <a:solidFill>
                <a:srgbClr val="002060"/>
              </a:solidFill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n-GB" sz="2800" dirty="0">
              <a:solidFill>
                <a:prstClr val="white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60612" y="3872753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bg1"/>
                </a:solidFill>
              </a:rPr>
              <a:t>Struktura přednášky</a:t>
            </a:r>
            <a:endParaRPr lang="cs-CZ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Asymptoty funkce – vodorovná asymptota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010" y="2220687"/>
            <a:ext cx="11483439" cy="2869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45405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9402" y="274187"/>
            <a:ext cx="9072443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Asymptoty funkce – šikmá asymptota</a:t>
            </a:r>
            <a:endParaRPr lang="cs-CZ" sz="4000" b="1" dirty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522" y="2185060"/>
            <a:ext cx="10699667" cy="2173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94452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Řešený příklad: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5996117" cy="846323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7" name="obrázek 156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4124" y="1657608"/>
            <a:ext cx="2606565" cy="104502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700" name="obrázek 157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0362" y="2988179"/>
            <a:ext cx="1068779" cy="464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699" name="obrázek 157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629" y="4524405"/>
            <a:ext cx="2933205" cy="1059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698" name="obrázek 157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8269" y="4631377"/>
            <a:ext cx="5498276" cy="953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697" name="obrázek 157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5359" y="5848416"/>
            <a:ext cx="1650671" cy="522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169780" y="2943231"/>
            <a:ext cx="4815384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Svislá asymptota má rovnici </a:t>
            </a:r>
            <a:endParaRPr kumimoji="0" lang="cs-CZ" altLang="cs-CZ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619125" y="3508972"/>
            <a:ext cx="7755082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Vodorovná asymptota funkce neexistuje.  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Vypočteme rovnici šikmé asymptoty:</a:t>
            </a:r>
            <a:endParaRPr kumimoji="0" lang="cs-CZ" altLang="cs-CZ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0" y="11239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</a:t>
            </a:r>
            <a:endParaRPr kumimoji="0" lang="cs-CZ" altLang="cs-CZ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980036" y="5808116"/>
            <a:ext cx="4700326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Šikmá asymptota má rovnici </a:t>
            </a:r>
            <a:endParaRPr kumimoji="0" lang="cs-CZ" altLang="cs-CZ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881021" y="1903123"/>
            <a:ext cx="595329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Vypočtěte všechny asymptoty funkce</a:t>
            </a: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5133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61585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b="1" dirty="0" smtClean="0"/>
              <a:t>Závěr přednášky</a:t>
            </a:r>
            <a:endParaRPr lang="cs-CZ" b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5400" b="1" dirty="0" smtClean="0"/>
          </a:p>
          <a:p>
            <a:pPr marL="0" indent="0" algn="ctr">
              <a:buNone/>
            </a:pPr>
            <a:endParaRPr lang="cs-CZ" sz="5400" b="1" dirty="0"/>
          </a:p>
          <a:p>
            <a:pPr marL="0" indent="0" algn="ctr">
              <a:buNone/>
            </a:pPr>
            <a:r>
              <a:rPr lang="cs-CZ" sz="5400" b="1" dirty="0" smtClean="0"/>
              <a:t>Děkuji Vám za pozornost !!!</a:t>
            </a:r>
            <a:endParaRPr lang="cs-CZ" sz="5400" b="1" dirty="0"/>
          </a:p>
        </p:txBody>
      </p:sp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Spojitost a limita funkce</a:t>
            </a:r>
            <a:endParaRPr lang="cs-CZ" b="1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362" y="1852550"/>
            <a:ext cx="6264089" cy="4476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2144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Spojitost funkce</a:t>
            </a:r>
            <a:endParaRPr lang="cs-CZ" b="1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0057" y="2315689"/>
            <a:ext cx="7350825" cy="3348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7861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Spojitost funkce</a:t>
            </a:r>
            <a:endParaRPr lang="cs-CZ" b="1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0681" y="2261571"/>
            <a:ext cx="6923314" cy="1787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4668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Poznámka:</a:t>
            </a:r>
            <a:endParaRPr lang="cs-CZ" b="1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857" y="2032010"/>
            <a:ext cx="6707356" cy="3724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6424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Bolzanova věta</a:t>
            </a:r>
            <a:endParaRPr lang="cs-CZ" b="1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9435" y="2153812"/>
            <a:ext cx="6448300" cy="2335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644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err="1" smtClean="0"/>
              <a:t>Weierstrassova</a:t>
            </a:r>
            <a:r>
              <a:rPr lang="cs-CZ" b="1" dirty="0" smtClean="0"/>
              <a:t> věta</a:t>
            </a:r>
            <a:endParaRPr lang="cs-CZ" b="1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8203" y="2360422"/>
            <a:ext cx="6317671" cy="223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403878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1204</TotalTime>
  <Words>253</Words>
  <Application>Microsoft Office PowerPoint</Application>
  <PresentationFormat>Širokoúhlá obrazovka</PresentationFormat>
  <Paragraphs>83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8" baseType="lpstr">
      <vt:lpstr>Arial</vt:lpstr>
      <vt:lpstr>Calibri</vt:lpstr>
      <vt:lpstr>Calibri Light</vt:lpstr>
      <vt:lpstr>Times New Roman</vt:lpstr>
      <vt:lpstr>Motiv Office</vt:lpstr>
      <vt:lpstr>Název prezentace</vt:lpstr>
      <vt:lpstr>Prezentace aplikace PowerPoint</vt:lpstr>
      <vt:lpstr>Prezentace aplikace PowerPoint</vt:lpstr>
      <vt:lpstr>Spojitost a limita funkce</vt:lpstr>
      <vt:lpstr>Spojitost funkce</vt:lpstr>
      <vt:lpstr>Spojitost funkce</vt:lpstr>
      <vt:lpstr>Poznámka:</vt:lpstr>
      <vt:lpstr>Bolzanova věta</vt:lpstr>
      <vt:lpstr>Weierstrassova věta</vt:lpstr>
      <vt:lpstr>Limita funkce - příklady</vt:lpstr>
      <vt:lpstr>Limita funkce - příklady</vt:lpstr>
      <vt:lpstr>Limita funkce - příklady</vt:lpstr>
      <vt:lpstr>Výpočet limity funkce – lomená funkce</vt:lpstr>
      <vt:lpstr>Výpočet limity funkce – lomená funkce</vt:lpstr>
      <vt:lpstr>Výpočet limity funkce – lomená funkce</vt:lpstr>
      <vt:lpstr>Výpočet limity funkce – lomená funkce</vt:lpstr>
      <vt:lpstr>Výpočet limity funkce – lomená funkce</vt:lpstr>
      <vt:lpstr>Výpočet limity funkce – lomená funkce</vt:lpstr>
      <vt:lpstr>Výpočet limity funkce – neurčitý výraz </vt:lpstr>
      <vt:lpstr>Prezentace aplikace PowerPoint</vt:lpstr>
      <vt:lpstr>Výpočet limity funkce – neurčitý výraz </vt:lpstr>
      <vt:lpstr>Výpočet limity funkce – neurčitý výraz </vt:lpstr>
      <vt:lpstr>Výpočet jednostranných limit</vt:lpstr>
      <vt:lpstr>Výpočet jednostranných limit</vt:lpstr>
      <vt:lpstr>Výpočet jednostranných limit</vt:lpstr>
      <vt:lpstr>Výpočet jednostranných limit</vt:lpstr>
      <vt:lpstr>Výpočet limity – Eulerovo číslo</vt:lpstr>
      <vt:lpstr>Výpočet limity – Eulerovo číslo</vt:lpstr>
      <vt:lpstr>Asymptoty funkce – svislá asymptota</vt:lpstr>
      <vt:lpstr>Asymptoty funkce – vodorovná asymptota</vt:lpstr>
      <vt:lpstr>Asymptoty funkce – šikmá asymptota</vt:lpstr>
      <vt:lpstr>Řešený příklad:</vt:lpstr>
      <vt:lpstr>Závěr přednášky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Uživatel systému Windows</cp:lastModifiedBy>
  <cp:revision>100</cp:revision>
  <dcterms:created xsi:type="dcterms:W3CDTF">2016-11-25T20:36:16Z</dcterms:created>
  <dcterms:modified xsi:type="dcterms:W3CDTF">2018-05-02T07:38:40Z</dcterms:modified>
</cp:coreProperties>
</file>