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3" r:id="rId2"/>
    <p:sldId id="258" r:id="rId3"/>
    <p:sldId id="263" r:id="rId4"/>
    <p:sldId id="286" r:id="rId5"/>
    <p:sldId id="288" r:id="rId6"/>
    <p:sldId id="289" r:id="rId7"/>
    <p:sldId id="290" r:id="rId8"/>
    <p:sldId id="291" r:id="rId9"/>
    <p:sldId id="292" r:id="rId10"/>
    <p:sldId id="293" r:id="rId11"/>
    <p:sldId id="316" r:id="rId12"/>
    <p:sldId id="317" r:id="rId13"/>
    <p:sldId id="294" r:id="rId14"/>
    <p:sldId id="318" r:id="rId15"/>
    <p:sldId id="320" r:id="rId16"/>
    <p:sldId id="321" r:id="rId17"/>
    <p:sldId id="322" r:id="rId18"/>
    <p:sldId id="323" r:id="rId19"/>
    <p:sldId id="324" r:id="rId20"/>
    <p:sldId id="325" r:id="rId21"/>
    <p:sldId id="326" r:id="rId22"/>
    <p:sldId id="327" r:id="rId23"/>
    <p:sldId id="328" r:id="rId24"/>
    <p:sldId id="295" r:id="rId25"/>
    <p:sldId id="329" r:id="rId26"/>
    <p:sldId id="330" r:id="rId27"/>
    <p:sldId id="338" r:id="rId28"/>
    <p:sldId id="339" r:id="rId29"/>
    <p:sldId id="340" r:id="rId30"/>
    <p:sldId id="331" r:id="rId31"/>
    <p:sldId id="341" r:id="rId32"/>
    <p:sldId id="332" r:id="rId33"/>
    <p:sldId id="342" r:id="rId34"/>
    <p:sldId id="287" r:id="rId3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297" autoAdjust="0"/>
  </p:normalViewPr>
  <p:slideViewPr>
    <p:cSldViewPr snapToGrid="0">
      <p:cViewPr varScale="1">
        <p:scale>
          <a:sx n="65" d="100"/>
          <a:sy n="65" d="100"/>
        </p:scale>
        <p:origin x="7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7094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437" y="5253203"/>
            <a:ext cx="1248139" cy="97354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527382" y="3154411"/>
            <a:ext cx="8939369" cy="3072341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KVANTITATIVNÍ METODY V EKONOMICKÉ PRAXI</a:t>
            </a:r>
          </a:p>
          <a:p>
            <a:pPr algn="ctr"/>
            <a:endParaRPr lang="cs-CZ" sz="2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Radmila Krkošková,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933451"/>
            <a:ext cx="6815667" cy="287866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719403" y="2085202"/>
          <a:ext cx="8640960" cy="5808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2555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5618405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90407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Název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Rozvoj vzdělávání na Slezské univerzitě v Opavě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9040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Registrační číslo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04018" y="3769097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765" y="333771"/>
            <a:ext cx="7340600" cy="162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04018" y="6076264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103621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Vzorce pro derivování elementárních funkcí</a:t>
            </a:r>
            <a:endParaRPr lang="cs-CZ" sz="4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282" y="2511422"/>
            <a:ext cx="10123628" cy="1894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7957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Vzorce pro derivování elementárních funkcí</a:t>
            </a:r>
            <a:endParaRPr lang="cs-CZ" sz="4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538" y="2010084"/>
            <a:ext cx="8323448" cy="2561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6929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Vzorce pro derivování elementárních funkcí</a:t>
            </a:r>
            <a:endParaRPr lang="cs-CZ" sz="4000" b="1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158" y="2141053"/>
            <a:ext cx="8134391" cy="258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58723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Řešený příklad:</a:t>
            </a:r>
            <a:endParaRPr lang="cs-CZ" sz="4000" b="1" dirty="0"/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779" y="2481943"/>
            <a:ext cx="8953646" cy="2149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86235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Řešený příklad:</a:t>
            </a:r>
            <a:endParaRPr lang="cs-CZ" sz="4000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145" y="2208810"/>
            <a:ext cx="8265226" cy="3028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46102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Řešený příklad:</a:t>
            </a:r>
            <a:endParaRPr lang="cs-CZ" sz="40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47" y="2101931"/>
            <a:ext cx="8799615" cy="3657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2666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Řešený příklad:</a:t>
            </a:r>
            <a:endParaRPr lang="cs-CZ" sz="4000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53" y="2248703"/>
            <a:ext cx="8822891" cy="2833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1317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Řešený příklad:</a:t>
            </a:r>
            <a:endParaRPr lang="cs-CZ" sz="4000" b="1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024" y="2314160"/>
            <a:ext cx="8965870" cy="224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05655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Řešený příklad:</a:t>
            </a:r>
            <a:endParaRPr lang="cs-CZ" sz="4000" b="1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904" y="2505694"/>
            <a:ext cx="8906494" cy="2707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37825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Řešený příklad:</a:t>
            </a:r>
            <a:endParaRPr lang="cs-CZ" sz="4000" b="1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282" y="2370736"/>
            <a:ext cx="9072748" cy="3115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3044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9609308" cy="4518319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9133686" cy="3933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pPr lvl="0"/>
            <a:endParaRPr lang="cs-CZ" sz="4000" b="1" cap="all" dirty="0" smtClean="0"/>
          </a:p>
          <a:p>
            <a:pPr lvl="0"/>
            <a:endParaRPr lang="cs-CZ" sz="4000" b="1" cap="all" dirty="0"/>
          </a:p>
          <a:p>
            <a:pPr lvl="0"/>
            <a:r>
              <a:rPr lang="cs-CZ" sz="5800" b="1" cap="all" dirty="0" smtClean="0"/>
              <a:t>KVANTITATIVNÍ   </a:t>
            </a:r>
            <a:r>
              <a:rPr lang="cs-CZ" sz="5800" b="1" cap="all" dirty="0" err="1" smtClean="0"/>
              <a:t>METODy</a:t>
            </a:r>
            <a:r>
              <a:rPr lang="cs-CZ" sz="5800" b="1" cap="all" dirty="0" smtClean="0"/>
              <a:t>  V </a:t>
            </a:r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 smtClean="0"/>
              <a:t>EKONOMICKÉ   PRAXI</a:t>
            </a:r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/>
              <a:t>6</a:t>
            </a:r>
            <a:r>
              <a:rPr lang="cs-CZ" sz="5800" b="1" cap="all" dirty="0" smtClean="0"/>
              <a:t>. přednáška</a:t>
            </a:r>
            <a:endParaRPr lang="cs-CZ" sz="5800" b="1" cap="all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7959969" y="5263662"/>
            <a:ext cx="4003059" cy="89095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 </a:t>
            </a:r>
            <a:endParaRPr lang="en-GB" altLang="cs-CZ" sz="20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Řešený příklad:</a:t>
            </a:r>
            <a:endParaRPr lang="cs-CZ" sz="4000" b="1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895" y="2305050"/>
            <a:ext cx="9619012" cy="3881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80997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Řešený příklad:</a:t>
            </a:r>
            <a:endParaRPr lang="cs-CZ" sz="4000" b="1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153" y="2192357"/>
            <a:ext cx="8775866" cy="3614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71891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Řešený příklad:</a:t>
            </a:r>
            <a:endParaRPr lang="cs-CZ" sz="4000" b="1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275" y="2137556"/>
            <a:ext cx="8443356" cy="2956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08193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Derivace vyšších řádů</a:t>
            </a:r>
            <a:endParaRPr lang="cs-CZ" sz="4000" b="1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019" y="2042556"/>
            <a:ext cx="9286503" cy="4263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27514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Užití diferenciálního počtu – průběh funkce</a:t>
            </a:r>
            <a:br>
              <a:rPr lang="cs-CZ" sz="4000" b="1" dirty="0" smtClean="0"/>
            </a:br>
            <a:r>
              <a:rPr lang="cs-CZ" sz="4000" b="1" dirty="0" smtClean="0"/>
              <a:t>Monotónnost funkce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656" y="2762106"/>
            <a:ext cx="8716488" cy="2368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18338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Užití diferenciálního počtu – průběh funkce</a:t>
            </a:r>
            <a:br>
              <a:rPr lang="cs-CZ" sz="4000" b="1" dirty="0" smtClean="0"/>
            </a:br>
            <a:r>
              <a:rPr lang="cs-CZ" sz="4000" b="1" dirty="0" smtClean="0"/>
              <a:t>Monotónnost funkce</a:t>
            </a:r>
            <a:endParaRPr lang="cs-CZ" sz="4000" b="1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92" y="2073869"/>
            <a:ext cx="9500260" cy="373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48815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Užití diferenciálního počtu – průběh funkce Lokální extrémy funkce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156" y="2339130"/>
            <a:ext cx="9488385" cy="1631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80673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Užití diferenciálního počtu – průběh funkce Lokální extrémy funkce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906" y="2359020"/>
            <a:ext cx="9512135" cy="204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20813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Užití diferenciálního počtu – průběh funkce Lokální extrémy funkce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769" y="1886400"/>
            <a:ext cx="9951522" cy="4051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87813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Užití diferenciálního počtu – průběh funkce Lokální extrémy funkce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886" y="2280443"/>
            <a:ext cx="9464633" cy="3372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3149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r>
              <a:rPr lang="cs-CZ" sz="4000" b="1" dirty="0" smtClean="0"/>
              <a:t>Kvantitativní metody v ekonomické praxi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1966669"/>
            <a:ext cx="5154167" cy="27928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spcBef>
                <a:spcPts val="0"/>
              </a:spcBef>
              <a:buNone/>
            </a:pPr>
            <a:r>
              <a:rPr lang="cs-CZ" sz="2800" b="1" i="1" dirty="0">
                <a:solidFill>
                  <a:srgbClr val="002060"/>
                </a:solidFill>
              </a:rPr>
              <a:t>Témata přednášky: </a:t>
            </a:r>
          </a:p>
          <a:p>
            <a:pPr marL="457200" lvl="0" indent="-457200" algn="ctr">
              <a:spcBef>
                <a:spcPts val="0"/>
              </a:spcBef>
              <a:buFontTx/>
              <a:buAutoNum type="alphaLcParenR"/>
            </a:pPr>
            <a:r>
              <a:rPr lang="cs-CZ" sz="2800" b="1" i="1" dirty="0">
                <a:solidFill>
                  <a:srgbClr val="002060"/>
                </a:solidFill>
              </a:rPr>
              <a:t>d</a:t>
            </a:r>
            <a:r>
              <a:rPr lang="cs-CZ" sz="2800" b="1" i="1" dirty="0" smtClean="0">
                <a:solidFill>
                  <a:srgbClr val="002060"/>
                </a:solidFill>
              </a:rPr>
              <a:t>erivace funkce,</a:t>
            </a:r>
          </a:p>
          <a:p>
            <a:pPr marL="457200" lvl="0" indent="-457200" algn="ctr">
              <a:spcBef>
                <a:spcPts val="0"/>
              </a:spcBef>
              <a:buFontTx/>
              <a:buAutoNum type="alphaLcParenR"/>
            </a:pPr>
            <a:r>
              <a:rPr lang="cs-CZ" sz="2800" b="1" i="1" dirty="0">
                <a:solidFill>
                  <a:srgbClr val="002060"/>
                </a:solidFill>
                <a:cs typeface="Times New Roman" panose="02020603050405020304" pitchFamily="18" charset="0"/>
              </a:rPr>
              <a:t>v</a:t>
            </a:r>
            <a:r>
              <a:rPr lang="cs-CZ" sz="2800" b="1" i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ýpočet derivací funkce,</a:t>
            </a:r>
          </a:p>
          <a:p>
            <a:pPr marL="457200" lvl="0" indent="-457200" algn="ctr">
              <a:spcBef>
                <a:spcPts val="0"/>
              </a:spcBef>
              <a:buFontTx/>
              <a:buAutoNum type="alphaLcParenR"/>
            </a:pPr>
            <a:r>
              <a:rPr lang="cs-CZ" sz="2800" b="1" i="1" dirty="0">
                <a:solidFill>
                  <a:srgbClr val="002060"/>
                </a:solidFill>
                <a:cs typeface="Times New Roman" panose="02020603050405020304" pitchFamily="18" charset="0"/>
              </a:rPr>
              <a:t>u</a:t>
            </a:r>
            <a:r>
              <a:rPr lang="cs-CZ" sz="2800" b="1" i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žití derivace funkce,</a:t>
            </a:r>
          </a:p>
          <a:p>
            <a:pPr marL="457200" lvl="0" indent="-457200" algn="ctr">
              <a:spcBef>
                <a:spcPts val="0"/>
              </a:spcBef>
              <a:buFontTx/>
              <a:buAutoNum type="alphaLcParenR"/>
            </a:pPr>
            <a:r>
              <a:rPr lang="cs-CZ" sz="2800" b="1" i="1" dirty="0">
                <a:solidFill>
                  <a:srgbClr val="002060"/>
                </a:solidFill>
                <a:cs typeface="Times New Roman" panose="02020603050405020304" pitchFamily="18" charset="0"/>
              </a:rPr>
              <a:t>v</a:t>
            </a:r>
            <a:r>
              <a:rPr lang="cs-CZ" sz="2800" b="1" i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yšetřování průběhu funkce.</a:t>
            </a:r>
            <a:endParaRPr lang="en-GB" sz="2800" dirty="0">
              <a:solidFill>
                <a:prstClr val="white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bg1"/>
                </a:solidFill>
              </a:rPr>
              <a:t>Struktura přednášky</a:t>
            </a:r>
            <a:endParaRPr lang="cs-CZ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Užití diferenciálního počtu – průběh funkce</a:t>
            </a:r>
            <a:br>
              <a:rPr lang="cs-CZ" sz="4000" b="1" dirty="0" smtClean="0"/>
            </a:br>
            <a:r>
              <a:rPr lang="cs-CZ" sz="4000" b="1" dirty="0" smtClean="0"/>
              <a:t>Lokální extrémy funkce</a:t>
            </a:r>
            <a:endParaRPr lang="cs-CZ" sz="4000" b="1" dirty="0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887" y="2098963"/>
            <a:ext cx="9844644" cy="3969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9618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Užití diferenciálního počtu – průběh funkce</a:t>
            </a:r>
            <a:br>
              <a:rPr lang="cs-CZ" sz="4000" b="1" dirty="0" smtClean="0"/>
            </a:br>
            <a:r>
              <a:rPr lang="cs-CZ" sz="4000" b="1" dirty="0" smtClean="0"/>
              <a:t>Lokální extrémy funkce</a:t>
            </a:r>
            <a:endParaRPr lang="cs-CZ" sz="4000" b="1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47" y="2030678"/>
            <a:ext cx="10058399" cy="3895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58765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Užití diferenciálního počtu – průběh funkce</a:t>
            </a:r>
            <a:br>
              <a:rPr lang="cs-CZ" sz="4000" b="1" dirty="0" smtClean="0"/>
            </a:br>
            <a:r>
              <a:rPr lang="cs-CZ" sz="4000" b="1" dirty="0" smtClean="0"/>
              <a:t>Inflexní body funkce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268" y="1879599"/>
            <a:ext cx="9524011" cy="3416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94955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Užití diferenciálního počtu – průběh funkce</a:t>
            </a:r>
            <a:br>
              <a:rPr lang="cs-CZ" sz="4000" b="1" dirty="0" smtClean="0"/>
            </a:br>
            <a:r>
              <a:rPr lang="cs-CZ" sz="4000" b="1" dirty="0" smtClean="0"/>
              <a:t>Inflexní body funkce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302" y="2478148"/>
            <a:ext cx="10115607" cy="2580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76030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61585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Závěr přednášky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5400" b="1" dirty="0" smtClean="0"/>
          </a:p>
          <a:p>
            <a:pPr marL="0" indent="0" algn="ctr">
              <a:buNone/>
            </a:pPr>
            <a:endParaRPr lang="cs-CZ" sz="5400" b="1" dirty="0"/>
          </a:p>
          <a:p>
            <a:pPr marL="0" indent="0" algn="ctr">
              <a:buNone/>
            </a:pPr>
            <a:r>
              <a:rPr lang="cs-CZ" sz="5400" b="1" dirty="0" smtClean="0"/>
              <a:t>Děkuji Vám za pozornost !!!</a:t>
            </a:r>
            <a:endParaRPr lang="cs-CZ" sz="5400" b="1" dirty="0"/>
          </a:p>
        </p:txBody>
      </p:sp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Derivace funkce</a:t>
            </a:r>
            <a:endParaRPr lang="cs-CZ" sz="4000" b="1" dirty="0"/>
          </a:p>
        </p:txBody>
      </p:sp>
      <p:pic>
        <p:nvPicPr>
          <p:cNvPr id="7" name="obrázek 2051" descr="finalone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40522" y="2063262"/>
            <a:ext cx="3974123" cy="3387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785" y="2063261"/>
            <a:ext cx="7417167" cy="3505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2144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Derivace funkce</a:t>
            </a:r>
            <a:endParaRPr lang="cs-CZ" sz="4000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538" y="2473569"/>
            <a:ext cx="9648093" cy="2403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7861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Derivace funkce</a:t>
            </a:r>
            <a:endParaRPr lang="cs-CZ" sz="4000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69" y="2039814"/>
            <a:ext cx="9554308" cy="3188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4668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Derivace funkce</a:t>
            </a:r>
            <a:endParaRPr lang="cs-CZ" sz="4000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012" y="2116016"/>
            <a:ext cx="10539049" cy="2444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6424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Řešený příklad</a:t>
            </a:r>
            <a:endParaRPr lang="cs-CZ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539" y="1875692"/>
            <a:ext cx="10574216" cy="4302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644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Pravidla pro derivování funkcí</a:t>
            </a:r>
            <a:endParaRPr lang="cs-CZ" sz="4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029" y="2386940"/>
            <a:ext cx="9678390" cy="2814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40387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2513</TotalTime>
  <Words>216</Words>
  <Application>Microsoft Office PowerPoint</Application>
  <PresentationFormat>Širokoúhlá obrazovka</PresentationFormat>
  <Paragraphs>67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9" baseType="lpstr">
      <vt:lpstr>Arial</vt:lpstr>
      <vt:lpstr>Calibri</vt:lpstr>
      <vt:lpstr>Calibri Light</vt:lpstr>
      <vt:lpstr>Times New Roman</vt:lpstr>
      <vt:lpstr>Motiv Office</vt:lpstr>
      <vt:lpstr>Název prezentace</vt:lpstr>
      <vt:lpstr>Prezentace aplikace PowerPoint</vt:lpstr>
      <vt:lpstr>Prezentace aplikace PowerPoint</vt:lpstr>
      <vt:lpstr>Derivace funkce</vt:lpstr>
      <vt:lpstr>Derivace funkce</vt:lpstr>
      <vt:lpstr>Derivace funkce</vt:lpstr>
      <vt:lpstr>Derivace funkce</vt:lpstr>
      <vt:lpstr>Řešený příklad</vt:lpstr>
      <vt:lpstr>Pravidla pro derivování funkcí</vt:lpstr>
      <vt:lpstr>Vzorce pro derivování elementárních funkcí</vt:lpstr>
      <vt:lpstr>Vzorce pro derivování elementárních funkcí</vt:lpstr>
      <vt:lpstr>Vzorce pro derivování elementárních funkcí</vt:lpstr>
      <vt:lpstr>Řešený příklad:</vt:lpstr>
      <vt:lpstr>Řešený příklad:</vt:lpstr>
      <vt:lpstr>Řešený příklad:</vt:lpstr>
      <vt:lpstr>Řešený příklad:</vt:lpstr>
      <vt:lpstr>Řešený příklad:</vt:lpstr>
      <vt:lpstr>Řešený příklad:</vt:lpstr>
      <vt:lpstr>Řešený příklad:</vt:lpstr>
      <vt:lpstr>Řešený příklad:</vt:lpstr>
      <vt:lpstr>Řešený příklad:</vt:lpstr>
      <vt:lpstr>Řešený příklad:</vt:lpstr>
      <vt:lpstr>Derivace vyšších řádů</vt:lpstr>
      <vt:lpstr>Užití diferenciálního počtu – průběh funkce Monotónnost funkce</vt:lpstr>
      <vt:lpstr>Užití diferenciálního počtu – průběh funkce Monotónnost funkce</vt:lpstr>
      <vt:lpstr>Užití diferenciálního počtu – průběh funkce Lokální extrémy funkce</vt:lpstr>
      <vt:lpstr>Užití diferenciálního počtu – průběh funkce Lokální extrémy funkce</vt:lpstr>
      <vt:lpstr>Užití diferenciálního počtu – průběh funkce Lokální extrémy funkce</vt:lpstr>
      <vt:lpstr>Užití diferenciálního počtu – průběh funkce Lokální extrémy funkce</vt:lpstr>
      <vt:lpstr>Užití diferenciálního počtu – průběh funkce Lokální extrémy funkce</vt:lpstr>
      <vt:lpstr>Užití diferenciálního počtu – průběh funkce Lokální extrémy funkce</vt:lpstr>
      <vt:lpstr>Užití diferenciálního počtu – průběh funkce Inflexní body funkce</vt:lpstr>
      <vt:lpstr>Užití diferenciálního počtu – průběh funkce Inflexní body funkce</vt:lpstr>
      <vt:lpstr>Závěr přednášky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Uživatel systému Windows</cp:lastModifiedBy>
  <cp:revision>97</cp:revision>
  <dcterms:created xsi:type="dcterms:W3CDTF">2016-11-25T20:36:16Z</dcterms:created>
  <dcterms:modified xsi:type="dcterms:W3CDTF">2018-05-02T07:38:51Z</dcterms:modified>
</cp:coreProperties>
</file>