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258" r:id="rId3"/>
    <p:sldId id="263" r:id="rId4"/>
    <p:sldId id="286" r:id="rId5"/>
    <p:sldId id="288" r:id="rId6"/>
    <p:sldId id="289" r:id="rId7"/>
    <p:sldId id="290" r:id="rId8"/>
    <p:sldId id="291" r:id="rId9"/>
    <p:sldId id="292" r:id="rId10"/>
    <p:sldId id="316" r:id="rId11"/>
    <p:sldId id="293" r:id="rId12"/>
    <p:sldId id="317" r:id="rId13"/>
    <p:sldId id="318" r:id="rId14"/>
    <p:sldId id="294" r:id="rId15"/>
    <p:sldId id="295" r:id="rId16"/>
    <p:sldId id="319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10" r:id="rId29"/>
    <p:sldId id="312" r:id="rId30"/>
    <p:sldId id="313" r:id="rId31"/>
    <p:sldId id="314" r:id="rId32"/>
    <p:sldId id="315" r:id="rId33"/>
    <p:sldId id="287" r:id="rId3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8859" autoAdjust="0"/>
  </p:normalViewPr>
  <p:slideViewPr>
    <p:cSldViewPr snapToGrid="0">
      <p:cViewPr varScale="1">
        <p:scale>
          <a:sx n="65" d="100"/>
          <a:sy n="65" d="100"/>
        </p:scale>
        <p:origin x="78" y="1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4096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02.05.2018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zso.cz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file:///L:\RAMIK\PUBLIC\Statistika" TargetMode="External"/><Relationship Id="rId4" Type="http://schemas.openxmlformats.org/officeDocument/2006/relationships/hyperlink" Target="http://epp.eurostat.ec.europa.eu/portal/page/portal/statistics/themes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freestatistics.altervista.org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atsoft.com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1.emf"/><Relationship Id="rId4" Type="http://schemas.openxmlformats.org/officeDocument/2006/relationships/oleObject" Target="../embeddings/oleObject2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2437" y="5253203"/>
            <a:ext cx="1248139" cy="973549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527382" y="3154411"/>
            <a:ext cx="8939369" cy="3072341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KVANTITATIVNÍ METODY V EKONOMICKÉ PRAXI</a:t>
            </a:r>
          </a:p>
          <a:p>
            <a:pPr algn="ctr"/>
            <a:endParaRPr lang="cs-CZ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sz="2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sz="2400" b="1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Radmila Krkošková,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933451"/>
            <a:ext cx="6815667" cy="2878667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719403" y="2085202"/>
          <a:ext cx="8640960" cy="5808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22555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5618405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90407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Název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Rozvoj vzdělávání na Slezské univerzitě v Opavě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90407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Registrační číslo projektu</a:t>
                      </a:r>
                      <a:endParaRPr lang="cs-CZ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6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267" marR="59267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504018" y="3769097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765" y="333771"/>
            <a:ext cx="73406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2504018" y="6076264"/>
            <a:ext cx="246286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21920" tIns="60960" rIns="121920" bIns="6096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206454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Něco z historie statistiky </a:t>
            </a:r>
            <a:endParaRPr lang="cs-CZ" b="1" dirty="0"/>
          </a:p>
        </p:txBody>
      </p:sp>
      <p:sp>
        <p:nvSpPr>
          <p:cNvPr id="7" name="Text Box 5"/>
          <p:cNvSpPr txBox="1"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9864969" cy="1089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Wingdings" pitchFamily="2" charset="2"/>
              <a:buChar char="l"/>
            </a:pPr>
            <a:r>
              <a:rPr lang="cs-CZ" altLang="cs-CZ" sz="2400" dirty="0">
                <a:latin typeface="Times New Roman" pitchFamily="18" charset="0"/>
              </a:rPr>
              <a:t> </a:t>
            </a:r>
            <a:r>
              <a:rPr lang="cs-CZ" altLang="cs-CZ" sz="3600" dirty="0">
                <a:cs typeface="Times New Roman" pitchFamily="18" charset="0"/>
              </a:rPr>
              <a:t>"Status" znamená „</a:t>
            </a:r>
            <a:r>
              <a:rPr lang="cs-CZ" altLang="cs-CZ" sz="3600" b="1" dirty="0">
                <a:cs typeface="Times New Roman" pitchFamily="18" charset="0"/>
              </a:rPr>
              <a:t>stav“</a:t>
            </a:r>
            <a:r>
              <a:rPr lang="cs-CZ" altLang="cs-CZ" sz="3600" dirty="0">
                <a:cs typeface="Times New Roman" pitchFamily="18" charset="0"/>
              </a:rPr>
              <a:t>, ale také „stát“, nebo</a:t>
            </a:r>
            <a:r>
              <a:rPr lang="cs-CZ" altLang="cs-CZ" sz="3600" dirty="0">
                <a:ea typeface="Arial Unicode MS" pitchFamily="34" charset="-128"/>
                <a:cs typeface="Times New Roman" pitchFamily="18" charset="0"/>
              </a:rPr>
              <a:t>ť</a:t>
            </a:r>
            <a:r>
              <a:rPr lang="cs-CZ" altLang="cs-CZ" sz="3600" dirty="0">
                <a:cs typeface="Times New Roman" pitchFamily="18" charset="0"/>
              </a:rPr>
              <a:t> „stát sám je stav“</a:t>
            </a:r>
            <a:r>
              <a:rPr lang="cs-CZ" altLang="cs-CZ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866898" y="3233494"/>
            <a:ext cx="8424862" cy="307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Wingdings" pitchFamily="2" charset="2"/>
              <a:buChar char="l"/>
            </a:pPr>
            <a:r>
              <a:rPr lang="cs-CZ" altLang="cs-CZ" sz="2400" dirty="0">
                <a:latin typeface="Times New Roman" pitchFamily="18" charset="0"/>
              </a:rPr>
              <a:t>  </a:t>
            </a:r>
            <a:r>
              <a:rPr lang="cs-CZ" altLang="cs-CZ" sz="3600" dirty="0">
                <a:cs typeface="Times New Roman" pitchFamily="18" charset="0"/>
              </a:rPr>
              <a:t>Jedno z prvních státov</a:t>
            </a:r>
            <a:r>
              <a:rPr lang="cs-CZ" altLang="cs-CZ" sz="3600" dirty="0">
                <a:ea typeface="Arial Unicode MS" pitchFamily="34" charset="-128"/>
                <a:cs typeface="Times New Roman" pitchFamily="18" charset="0"/>
              </a:rPr>
              <a:t>ědných d</a:t>
            </a:r>
            <a:r>
              <a:rPr lang="cs-CZ" altLang="cs-CZ" sz="3600" dirty="0">
                <a:ea typeface="Arial Unicode MS" pitchFamily="34" charset="-128"/>
                <a:cs typeface="Arial Unicode MS" pitchFamily="34" charset="-128"/>
              </a:rPr>
              <a:t>ě</a:t>
            </a:r>
            <a:r>
              <a:rPr lang="cs-CZ" altLang="cs-CZ" sz="3600" dirty="0">
                <a:cs typeface="Times New Roman" pitchFamily="18" charset="0"/>
              </a:rPr>
              <a:t>l</a:t>
            </a:r>
            <a:r>
              <a:rPr lang="cs-CZ" altLang="cs-CZ" sz="3600" dirty="0"/>
              <a:t>:</a:t>
            </a:r>
            <a:r>
              <a:rPr lang="cs-CZ" altLang="cs-CZ" sz="3600" dirty="0">
                <a:cs typeface="Times New Roman" pitchFamily="18" charset="0"/>
              </a:rPr>
              <a:t> Francesco </a:t>
            </a:r>
            <a:r>
              <a:rPr lang="cs-CZ" altLang="cs-CZ" sz="3600" dirty="0" err="1">
                <a:cs typeface="Times New Roman" pitchFamily="18" charset="0"/>
              </a:rPr>
              <a:t>Sansovina</a:t>
            </a:r>
            <a:r>
              <a:rPr lang="cs-CZ" altLang="cs-CZ" sz="3600" dirty="0">
                <a:cs typeface="Times New Roman" pitchFamily="18" charset="0"/>
              </a:rPr>
              <a:t>: </a:t>
            </a:r>
            <a:r>
              <a:rPr lang="cs-CZ" altLang="cs-CZ" sz="3600" dirty="0"/>
              <a:t>„</a:t>
            </a:r>
            <a:r>
              <a:rPr lang="cs-CZ" altLang="cs-CZ" sz="3600" dirty="0" err="1">
                <a:solidFill>
                  <a:schemeClr val="accent2"/>
                </a:solidFill>
                <a:cs typeface="Times New Roman" pitchFamily="18" charset="0"/>
              </a:rPr>
              <a:t>Del</a:t>
            </a:r>
            <a:r>
              <a:rPr lang="cs-CZ" altLang="cs-CZ" sz="3600" dirty="0">
                <a:solidFill>
                  <a:schemeClr val="accent2"/>
                </a:solidFill>
                <a:cs typeface="Times New Roman" pitchFamily="18" charset="0"/>
              </a:rPr>
              <a:t> </a:t>
            </a:r>
            <a:r>
              <a:rPr lang="cs-CZ" altLang="cs-CZ" sz="3600" dirty="0" err="1">
                <a:solidFill>
                  <a:schemeClr val="accent2"/>
                </a:solidFill>
                <a:cs typeface="Times New Roman" pitchFamily="18" charset="0"/>
              </a:rPr>
              <a:t>governo</a:t>
            </a:r>
            <a:r>
              <a:rPr lang="cs-CZ" altLang="cs-CZ" sz="3600" dirty="0">
                <a:solidFill>
                  <a:schemeClr val="accent2"/>
                </a:solidFill>
                <a:cs typeface="Times New Roman" pitchFamily="18" charset="0"/>
              </a:rPr>
              <a:t> et </a:t>
            </a:r>
            <a:r>
              <a:rPr lang="cs-CZ" altLang="cs-CZ" sz="3600" dirty="0" err="1">
                <a:solidFill>
                  <a:schemeClr val="accent2"/>
                </a:solidFill>
                <a:cs typeface="Times New Roman" pitchFamily="18" charset="0"/>
              </a:rPr>
              <a:t>administratione</a:t>
            </a:r>
            <a:r>
              <a:rPr lang="cs-CZ" altLang="cs-CZ" sz="3600" dirty="0">
                <a:solidFill>
                  <a:schemeClr val="accent2"/>
                </a:solidFill>
                <a:cs typeface="Times New Roman" pitchFamily="18" charset="0"/>
              </a:rPr>
              <a:t> di diversi </a:t>
            </a:r>
            <a:r>
              <a:rPr lang="cs-CZ" altLang="cs-CZ" sz="3600" dirty="0" err="1">
                <a:solidFill>
                  <a:schemeClr val="accent2"/>
                </a:solidFill>
                <a:cs typeface="Times New Roman" pitchFamily="18" charset="0"/>
              </a:rPr>
              <a:t>regni</a:t>
            </a:r>
            <a:r>
              <a:rPr lang="cs-CZ" altLang="cs-CZ" sz="3600" dirty="0"/>
              <a:t>“ 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Wingdings" pitchFamily="2" charset="2"/>
              <a:buNone/>
            </a:pPr>
            <a:r>
              <a:rPr lang="cs-CZ" altLang="cs-CZ" sz="3600" dirty="0">
                <a:cs typeface="Times New Roman" pitchFamily="18" charset="0"/>
              </a:rPr>
              <a:t>(„O vlád</a:t>
            </a:r>
            <a:r>
              <a:rPr lang="cs-CZ" altLang="cs-CZ" sz="3600" dirty="0">
                <a:ea typeface="Arial Unicode MS" pitchFamily="34" charset="-128"/>
                <a:cs typeface="Arial Unicode MS" pitchFamily="34" charset="-128"/>
              </a:rPr>
              <a:t>ě</a:t>
            </a:r>
            <a:r>
              <a:rPr lang="cs-CZ" altLang="cs-CZ" sz="3600" dirty="0">
                <a:cs typeface="Times New Roman" pitchFamily="18" charset="0"/>
              </a:rPr>
              <a:t> a správ</a:t>
            </a:r>
            <a:r>
              <a:rPr lang="cs-CZ" altLang="cs-CZ" sz="3600" dirty="0">
                <a:ea typeface="Arial Unicode MS" pitchFamily="34" charset="-128"/>
                <a:cs typeface="Arial Unicode MS" pitchFamily="34" charset="-128"/>
              </a:rPr>
              <a:t>ě</a:t>
            </a:r>
            <a:r>
              <a:rPr lang="cs-CZ" altLang="cs-CZ" sz="3600" dirty="0">
                <a:cs typeface="Times New Roman" pitchFamily="18" charset="0"/>
              </a:rPr>
              <a:t> v r</a:t>
            </a:r>
            <a:r>
              <a:rPr lang="cs-CZ" altLang="cs-CZ" sz="3600" dirty="0">
                <a:ea typeface="Arial Unicode MS" pitchFamily="34" charset="-128"/>
                <a:cs typeface="Arial Unicode MS" pitchFamily="34" charset="-128"/>
              </a:rPr>
              <a:t>ů</a:t>
            </a:r>
            <a:r>
              <a:rPr lang="cs-CZ" altLang="cs-CZ" sz="3600" dirty="0">
                <a:cs typeface="Times New Roman" pitchFamily="18" charset="0"/>
              </a:rPr>
              <a:t>zných královstvích“, Itálie, 16. století)</a:t>
            </a:r>
          </a:p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Wingdings" pitchFamily="2" charset="2"/>
              <a:buChar char="l"/>
            </a:pPr>
            <a:endParaRPr lang="cs-CZ" altLang="cs-CZ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50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Něco z novodobých dějin statistiky</a:t>
            </a:r>
            <a:endParaRPr lang="cs-CZ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9669293" cy="43513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3600" dirty="0" smtClean="0">
                <a:cs typeface="Times New Roman" pitchFamily="18" charset="0"/>
              </a:rPr>
              <a:t>Belgičan </a:t>
            </a:r>
            <a:r>
              <a:rPr lang="cs-CZ" sz="3600" b="1" i="1" dirty="0" err="1" smtClean="0">
                <a:cs typeface="Times New Roman" pitchFamily="18" charset="0"/>
              </a:rPr>
              <a:t>Adolphe</a:t>
            </a:r>
            <a:r>
              <a:rPr lang="cs-CZ" sz="3600" b="1" i="1" dirty="0" smtClean="0">
                <a:cs typeface="Times New Roman" pitchFamily="18" charset="0"/>
              </a:rPr>
              <a:t> </a:t>
            </a:r>
            <a:r>
              <a:rPr lang="cs-CZ" sz="3600" b="1" i="1" dirty="0" err="1" smtClean="0">
                <a:cs typeface="Times New Roman" pitchFamily="18" charset="0"/>
              </a:rPr>
              <a:t>Quételet</a:t>
            </a:r>
            <a:r>
              <a:rPr lang="cs-CZ" sz="3600" b="1" i="1" dirty="0" smtClean="0">
                <a:cs typeface="Times New Roman" pitchFamily="18" charset="0"/>
              </a:rPr>
              <a:t> </a:t>
            </a:r>
            <a:r>
              <a:rPr lang="cs-CZ" sz="3600" dirty="0" smtClean="0">
                <a:cs typeface="Times New Roman" pitchFamily="18" charset="0"/>
              </a:rPr>
              <a:t>(19. stol.)</a:t>
            </a:r>
            <a:r>
              <a:rPr lang="cs-CZ" sz="3600" dirty="0" smtClean="0"/>
              <a:t>:</a:t>
            </a:r>
            <a:r>
              <a:rPr lang="cs-CZ" sz="3600" dirty="0" smtClean="0">
                <a:cs typeface="Times New Roman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3600" b="1" dirty="0" smtClean="0">
                <a:solidFill>
                  <a:schemeClr val="tx2"/>
                </a:solidFill>
                <a:cs typeface="Times New Roman" pitchFamily="18" charset="0"/>
              </a:rPr>
              <a:t>	</a:t>
            </a:r>
            <a:r>
              <a:rPr lang="cs-CZ" sz="3600" b="1" dirty="0" err="1" smtClean="0">
                <a:solidFill>
                  <a:schemeClr val="tx2"/>
                </a:solidFill>
                <a:cs typeface="Times New Roman" pitchFamily="18" charset="0"/>
              </a:rPr>
              <a:t>homme</a:t>
            </a:r>
            <a:r>
              <a:rPr lang="cs-CZ" sz="3600" b="1" dirty="0" smtClean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cs-CZ" sz="3600" b="1" dirty="0" err="1" smtClean="0">
                <a:solidFill>
                  <a:schemeClr val="tx2"/>
                </a:solidFill>
                <a:cs typeface="Times New Roman" pitchFamily="18" charset="0"/>
              </a:rPr>
              <a:t>moyen</a:t>
            </a:r>
            <a:r>
              <a:rPr lang="cs-CZ" sz="3600" dirty="0" smtClean="0"/>
              <a:t> -</a:t>
            </a:r>
            <a:r>
              <a:rPr lang="cs-CZ" sz="3600" dirty="0" smtClean="0">
                <a:cs typeface="Times New Roman" pitchFamily="18" charset="0"/>
              </a:rPr>
              <a:t> pr</a:t>
            </a:r>
            <a:r>
              <a:rPr lang="cs-CZ" sz="3600" dirty="0" smtClean="0">
                <a:ea typeface="Arial Unicode MS" pitchFamily="34" charset="-128"/>
                <a:cs typeface="Times New Roman" pitchFamily="18" charset="0"/>
              </a:rPr>
              <a:t>ůměrný </a:t>
            </a:r>
            <a:r>
              <a:rPr lang="cs-CZ" sz="3600" dirty="0" smtClean="0">
                <a:ea typeface="Arial Unicode MS" pitchFamily="34" charset="-128"/>
                <a:cs typeface="Arial Unicode MS" pitchFamily="34" charset="-128"/>
              </a:rPr>
              <a:t>č</a:t>
            </a:r>
            <a:r>
              <a:rPr lang="cs-CZ" sz="3600" dirty="0" smtClean="0">
                <a:cs typeface="Times New Roman" pitchFamily="18" charset="0"/>
              </a:rPr>
              <a:t>lov</a:t>
            </a:r>
            <a:r>
              <a:rPr lang="cs-CZ" sz="3600" dirty="0" smtClean="0">
                <a:ea typeface="Arial Unicode MS" pitchFamily="34" charset="-128"/>
                <a:cs typeface="Arial Unicode MS" pitchFamily="34" charset="-128"/>
              </a:rPr>
              <a:t>ě</a:t>
            </a:r>
            <a:r>
              <a:rPr lang="cs-CZ" sz="3600" dirty="0" smtClean="0">
                <a:cs typeface="Times New Roman" pitchFamily="18" charset="0"/>
              </a:rPr>
              <a:t>k</a:t>
            </a:r>
            <a:r>
              <a:rPr lang="cs-CZ" sz="3600" dirty="0" smtClean="0"/>
              <a:t> - </a:t>
            </a:r>
            <a:r>
              <a:rPr 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ideální typ, o který se příroda snaží, ale který je </a:t>
            </a:r>
            <a:r>
              <a:rPr lang="cs-CZ" sz="3600" dirty="0" smtClean="0">
                <a:solidFill>
                  <a:schemeClr val="accent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nereálný</a:t>
            </a:r>
            <a:r>
              <a:rPr 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Základ budoucí statistiky: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cs-CZ" sz="36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koncept </a:t>
            </a:r>
            <a:r>
              <a:rPr lang="cs-CZ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normálního</a:t>
            </a:r>
            <a:r>
              <a:rPr lang="cs-CZ" sz="3600" b="1" dirty="0" smtClean="0">
                <a:solidFill>
                  <a:srgbClr val="00B05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rozdělení</a:t>
            </a:r>
            <a:r>
              <a:rPr 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(střední hodnoty a rozptylu) </a:t>
            </a:r>
          </a:p>
        </p:txBody>
      </p:sp>
    </p:spTree>
    <p:extLst>
      <p:ext uri="{BB962C8B-B14F-4D97-AF65-F5344CB8AC3E}">
        <p14:creationId xmlns:p14="http://schemas.microsoft.com/office/powerpoint/2010/main" val="26079576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Něco z novodobých dějin statistiky</a:t>
            </a:r>
            <a:endParaRPr lang="cs-CZ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73369" y="1966302"/>
            <a:ext cx="9634124" cy="43513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3600" b="1" dirty="0" smtClean="0">
                <a:cs typeface="Times New Roman" pitchFamily="18" charset="0"/>
              </a:rPr>
              <a:t>18. a 19. století:</a:t>
            </a:r>
            <a:r>
              <a:rPr lang="cs-CZ" altLang="cs-CZ" sz="3600" dirty="0" smtClean="0">
                <a:cs typeface="Times New Roman" pitchFamily="18" charset="0"/>
              </a:rPr>
              <a:t> </a:t>
            </a:r>
            <a:r>
              <a:rPr lang="cs-CZ" altLang="cs-CZ" sz="3600" dirty="0" smtClean="0"/>
              <a:t>-</a:t>
            </a:r>
            <a:r>
              <a:rPr lang="cs-CZ" altLang="cs-CZ" sz="3600" dirty="0" smtClean="0">
                <a:cs typeface="Times New Roman" pitchFamily="18" charset="0"/>
              </a:rPr>
              <a:t> základy pro další rozvoj statistiky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i="1" dirty="0" smtClean="0">
                <a:cs typeface="Times New Roman" pitchFamily="18" charset="0"/>
              </a:rPr>
              <a:t>Italové</a:t>
            </a:r>
            <a:r>
              <a:rPr lang="cs-CZ" altLang="cs-CZ" sz="3600" dirty="0" smtClean="0">
                <a:cs typeface="Times New Roman" pitchFamily="18" charset="0"/>
              </a:rPr>
              <a:t>: 3 </a:t>
            </a:r>
            <a:r>
              <a:rPr lang="cs-CZ" altLang="cs-CZ" sz="3600" dirty="0" err="1" smtClean="0">
                <a:cs typeface="Times New Roman" pitchFamily="18" charset="0"/>
              </a:rPr>
              <a:t>Bernoulliové</a:t>
            </a:r>
            <a:r>
              <a:rPr lang="cs-CZ" altLang="cs-CZ" sz="3600" dirty="0" smtClean="0">
                <a:cs typeface="Times New Roman" pitchFamily="18" charset="0"/>
              </a:rPr>
              <a:t> (</a:t>
            </a:r>
            <a:r>
              <a:rPr lang="cs-CZ" altLang="cs-CZ" sz="2400" dirty="0" err="1" smtClean="0">
                <a:cs typeface="Times New Roman" pitchFamily="18" charset="0"/>
              </a:rPr>
              <a:t>Jacob</a:t>
            </a:r>
            <a:r>
              <a:rPr lang="cs-CZ" altLang="cs-CZ" sz="2400" dirty="0" smtClean="0">
                <a:cs typeface="Times New Roman" pitchFamily="18" charset="0"/>
              </a:rPr>
              <a:t>, Daniel, Nicolas</a:t>
            </a:r>
            <a:r>
              <a:rPr lang="cs-CZ" altLang="cs-CZ" sz="3600" dirty="0" smtClean="0">
                <a:cs typeface="Times New Roman" pitchFamily="18" charset="0"/>
              </a:rPr>
              <a:t>)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i="1" dirty="0" smtClean="0">
                <a:cs typeface="Times New Roman" pitchFamily="18" charset="0"/>
              </a:rPr>
              <a:t>Francouzi</a:t>
            </a:r>
            <a:r>
              <a:rPr lang="cs-CZ" altLang="cs-CZ" sz="3600" dirty="0" smtClean="0">
                <a:cs typeface="Times New Roman" pitchFamily="18" charset="0"/>
              </a:rPr>
              <a:t>: </a:t>
            </a:r>
            <a:r>
              <a:rPr lang="cs-CZ" altLang="cs-CZ" sz="3600" dirty="0" err="1" smtClean="0">
                <a:cs typeface="Times New Roman" pitchFamily="18" charset="0"/>
              </a:rPr>
              <a:t>Lagrange</a:t>
            </a:r>
            <a:r>
              <a:rPr lang="cs-CZ" altLang="cs-CZ" sz="3600" dirty="0" smtClean="0">
                <a:cs typeface="Times New Roman" pitchFamily="18" charset="0"/>
              </a:rPr>
              <a:t>, </a:t>
            </a:r>
            <a:r>
              <a:rPr lang="cs-CZ" altLang="cs-CZ" sz="3600" dirty="0" err="1" smtClean="0">
                <a:cs typeface="Times New Roman" pitchFamily="18" charset="0"/>
              </a:rPr>
              <a:t>Laplace</a:t>
            </a:r>
            <a:endParaRPr lang="cs-CZ" altLang="cs-CZ" sz="36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altLang="cs-CZ" sz="3600" i="1" dirty="0" smtClean="0">
                <a:cs typeface="Times New Roman" pitchFamily="18" charset="0"/>
              </a:rPr>
              <a:t>N</a:t>
            </a:r>
            <a:r>
              <a:rPr lang="cs-CZ" altLang="cs-CZ" sz="3600" i="1" dirty="0" smtClean="0">
                <a:ea typeface="Arial Unicode MS" pitchFamily="34" charset="-128"/>
                <a:cs typeface="Times New Roman" pitchFamily="18" charset="0"/>
              </a:rPr>
              <a:t>ě</a:t>
            </a:r>
            <a:r>
              <a:rPr lang="cs-CZ" altLang="cs-CZ" sz="3600" i="1" dirty="0" smtClean="0">
                <a:cs typeface="Times New Roman" pitchFamily="18" charset="0"/>
              </a:rPr>
              <a:t>mci</a:t>
            </a:r>
            <a:r>
              <a:rPr lang="cs-CZ" altLang="cs-CZ" sz="3600" dirty="0" smtClean="0">
                <a:cs typeface="Times New Roman" pitchFamily="18" charset="0"/>
              </a:rPr>
              <a:t>: Euler a Gauss a jiní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3600" dirty="0" smtClean="0">
                <a:cs typeface="Times New Roman" pitchFamily="18" charset="0"/>
              </a:rPr>
              <a:t>Hesl</a:t>
            </a:r>
            <a:r>
              <a:rPr lang="cs-CZ" altLang="cs-CZ" sz="3600" dirty="0" smtClean="0"/>
              <a:t>o</a:t>
            </a:r>
            <a:r>
              <a:rPr lang="cs-CZ" altLang="cs-CZ" sz="3600" dirty="0" smtClean="0">
                <a:cs typeface="Times New Roman" pitchFamily="18" charset="0"/>
              </a:rPr>
              <a:t> statistiky: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3600" dirty="0" smtClean="0">
                <a:solidFill>
                  <a:srgbClr val="FF0000"/>
                </a:solidFill>
                <a:cs typeface="Times New Roman" pitchFamily="18" charset="0"/>
              </a:rPr>
              <a:t>	      </a:t>
            </a:r>
            <a:r>
              <a:rPr lang="cs-CZ" altLang="cs-CZ" sz="3600" dirty="0" smtClean="0">
                <a:solidFill>
                  <a:srgbClr val="FF0000"/>
                </a:solidFill>
              </a:rPr>
              <a:t>POPULACE</a:t>
            </a:r>
            <a:r>
              <a:rPr lang="cs-CZ" altLang="cs-CZ" sz="3600" dirty="0" smtClean="0">
                <a:solidFill>
                  <a:schemeClr val="tx2"/>
                </a:solidFill>
              </a:rPr>
              <a:t> = „</a:t>
            </a:r>
            <a:r>
              <a:rPr lang="cs-CZ" altLang="cs-CZ" sz="3600" dirty="0" smtClean="0">
                <a:solidFill>
                  <a:srgbClr val="FF3300"/>
                </a:solidFill>
              </a:rPr>
              <a:t>soubor všeho</a:t>
            </a:r>
            <a:r>
              <a:rPr lang="cs-CZ" altLang="cs-CZ" sz="3600" dirty="0" smtClean="0">
                <a:solidFill>
                  <a:schemeClr val="tx2"/>
                </a:solidFill>
              </a:rPr>
              <a:t>“</a:t>
            </a:r>
            <a:endParaRPr lang="cs-CZ" altLang="cs-CZ" sz="36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3600" dirty="0" smtClean="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627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Něco z novodobých dějin statistiky</a:t>
            </a:r>
            <a:endParaRPr lang="cs-CZ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9923585" cy="4351338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3600" b="1" dirty="0" smtClean="0"/>
              <a:t>Počátek</a:t>
            </a:r>
            <a:r>
              <a:rPr lang="cs-CZ" altLang="cs-CZ" sz="3600" b="1" dirty="0" smtClean="0">
                <a:cs typeface="Times New Roman" pitchFamily="18" charset="0"/>
              </a:rPr>
              <a:t> </a:t>
            </a:r>
            <a:r>
              <a:rPr lang="cs-CZ" altLang="cs-CZ" sz="3600" b="1" dirty="0" smtClean="0"/>
              <a:t>20.</a:t>
            </a:r>
            <a:r>
              <a:rPr lang="cs-CZ" altLang="cs-CZ" sz="3600" b="1" dirty="0" smtClean="0">
                <a:cs typeface="Times New Roman" pitchFamily="18" charset="0"/>
              </a:rPr>
              <a:t> </a:t>
            </a:r>
            <a:r>
              <a:rPr lang="cs-CZ" altLang="cs-CZ" sz="3600" b="1" dirty="0" smtClean="0"/>
              <a:t>s</a:t>
            </a:r>
            <a:r>
              <a:rPr lang="cs-CZ" altLang="cs-CZ" sz="3600" b="1" dirty="0" smtClean="0">
                <a:cs typeface="Times New Roman" pitchFamily="18" charset="0"/>
              </a:rPr>
              <a:t>tol</a:t>
            </a:r>
            <a:r>
              <a:rPr lang="cs-CZ" altLang="cs-CZ" sz="3600" dirty="0" smtClean="0"/>
              <a:t>.</a:t>
            </a:r>
            <a:r>
              <a:rPr lang="cs-CZ" altLang="cs-CZ" sz="3600" dirty="0" smtClean="0">
                <a:cs typeface="Times New Roman" pitchFamily="18" charset="0"/>
              </a:rPr>
              <a:t> </a:t>
            </a:r>
            <a:r>
              <a:rPr lang="cs-CZ" altLang="cs-CZ" sz="3600" dirty="0" smtClean="0"/>
              <a:t>-</a:t>
            </a:r>
            <a:r>
              <a:rPr lang="cs-CZ" altLang="cs-CZ" sz="3600" dirty="0" smtClean="0">
                <a:cs typeface="Times New Roman" pitchFamily="18" charset="0"/>
              </a:rPr>
              <a:t> </a:t>
            </a:r>
            <a:r>
              <a:rPr lang="cs-CZ" altLang="cs-CZ" sz="360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induktivní statistika: dříve</a:t>
            </a:r>
            <a:r>
              <a:rPr lang="cs-CZ" alt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popis každého detailu, nyní závěry o celku na základě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	</a:t>
            </a:r>
            <a:r>
              <a:rPr lang="cs-CZ" altLang="cs-CZ" sz="3600" b="1" dirty="0" smtClean="0">
                <a:solidFill>
                  <a:srgbClr val="660066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výběru </a:t>
            </a:r>
            <a:r>
              <a:rPr lang="cs-CZ" altLang="cs-CZ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= </a:t>
            </a:r>
            <a:r>
              <a:rPr lang="cs-CZ" altLang="cs-CZ" sz="3600" b="1" dirty="0" smtClean="0">
                <a:solidFill>
                  <a:srgbClr val="990099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vzorku</a:t>
            </a:r>
            <a:r>
              <a:rPr lang="cs-CZ" alt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Heslo moderní statistiky: 	</a:t>
            </a:r>
            <a:r>
              <a:rPr lang="cs-CZ" altLang="cs-CZ" sz="3600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VÝBĚR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3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Zakladatelé moderní statistiky</a:t>
            </a:r>
            <a:r>
              <a:rPr lang="cs-CZ" alt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  <a:endParaRPr lang="cs-CZ" altLang="cs-CZ" sz="36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3600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Rusko</a:t>
            </a:r>
            <a:r>
              <a:rPr lang="cs-CZ" altLang="cs-CZ" sz="3600" i="1" dirty="0" smtClean="0">
                <a:cs typeface="Times New Roman" pitchFamily="18" charset="0"/>
              </a:rPr>
              <a:t>:</a:t>
            </a:r>
            <a:r>
              <a:rPr lang="cs-CZ" altLang="cs-CZ" sz="36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cs-CZ" altLang="cs-CZ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Čebyšev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cs-CZ" altLang="cs-CZ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Ljapunov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 </a:t>
            </a:r>
            <a:r>
              <a:rPr lang="cs-CZ" altLang="cs-CZ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Markov</a:t>
            </a:r>
            <a:endParaRPr lang="cs-CZ" altLang="cs-CZ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3600" i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Anglie-Amerika</a:t>
            </a:r>
            <a:r>
              <a:rPr lang="cs-CZ" altLang="cs-CZ" sz="3600" i="1" dirty="0" smtClean="0">
                <a:cs typeface="Times New Roman" pitchFamily="18" charset="0"/>
              </a:rPr>
              <a:t>: </a:t>
            </a:r>
            <a:r>
              <a:rPr lang="cs-CZ" altLang="cs-CZ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Fisher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cs-CZ" altLang="cs-CZ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Pearson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a </a:t>
            </a:r>
            <a:r>
              <a:rPr lang="cs-CZ" altLang="cs-CZ" dirty="0" err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Neyman</a:t>
            </a:r>
            <a:endParaRPr lang="cs-CZ" altLang="cs-CZ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06984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Historický závěr</a:t>
            </a:r>
            <a:endParaRPr lang="cs-CZ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9349154" cy="4351338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cs-CZ" sz="4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Správné pochopení statistických pojmů a metod je předpokladem úspěšné práce každého </a:t>
            </a:r>
          </a:p>
          <a:p>
            <a:pPr eaLnBrk="1" hangingPunct="1">
              <a:buFontTx/>
              <a:buNone/>
              <a:defRPr/>
            </a:pPr>
            <a:r>
              <a:rPr lang="cs-CZ" sz="4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(ekonomicky vzdělaného) odborníka</a:t>
            </a:r>
            <a:r>
              <a:rPr lang="cs-CZ" sz="4400" b="1" dirty="0" smtClean="0">
                <a:solidFill>
                  <a:srgbClr val="FF3300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!</a:t>
            </a:r>
            <a:endParaRPr lang="cs-CZ" sz="3600" dirty="0" smtClean="0">
              <a:solidFill>
                <a:srgbClr val="FF3300"/>
              </a:solidFill>
              <a:ea typeface="Arial Unicode MS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6235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Statistika a počítače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1027"/>
          <p:cNvSpPr txBox="1">
            <a:spLocks noChangeArrowheads="1"/>
          </p:cNvSpPr>
          <p:nvPr/>
        </p:nvSpPr>
        <p:spPr>
          <a:xfrm>
            <a:off x="949569" y="1955923"/>
            <a:ext cx="8087176" cy="4679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cs-CZ" altLang="cs-CZ" b="1" dirty="0" smtClean="0"/>
              <a:t>Počet PC/</a:t>
            </a:r>
            <a:r>
              <a:rPr lang="cs-CZ" altLang="cs-CZ" b="1" dirty="0" err="1" smtClean="0"/>
              <a:t>Mcintosh</a:t>
            </a:r>
            <a:r>
              <a:rPr lang="cs-CZ" altLang="cs-CZ" dirty="0" smtClean="0"/>
              <a:t>: Svět</a:t>
            </a:r>
            <a:r>
              <a:rPr lang="en-US" altLang="cs-CZ" dirty="0" smtClean="0"/>
              <a:t> </a:t>
            </a:r>
            <a:r>
              <a:rPr lang="cs-CZ" altLang="cs-CZ" dirty="0" smtClean="0"/>
              <a:t> </a:t>
            </a:r>
            <a:r>
              <a:rPr lang="en-US" altLang="cs-CZ" dirty="0" smtClean="0"/>
              <a:t>&gt;</a:t>
            </a:r>
            <a:r>
              <a:rPr lang="cs-CZ" altLang="cs-CZ" dirty="0" smtClean="0"/>
              <a:t> 1 000 000                     v ČR asi 7 mil., na SU OPF 250 PC </a:t>
            </a:r>
          </a:p>
          <a:p>
            <a:pPr marL="0" indent="0">
              <a:buFontTx/>
              <a:buNone/>
              <a:defRPr/>
            </a:pPr>
            <a:r>
              <a:rPr lang="cs-CZ" altLang="cs-CZ" dirty="0" smtClean="0"/>
              <a:t>		(„každý má svůj NB“)</a:t>
            </a:r>
          </a:p>
          <a:p>
            <a:pPr>
              <a:defRPr/>
            </a:pPr>
            <a:r>
              <a:rPr lang="cs-CZ" altLang="cs-CZ" b="1" dirty="0" smtClean="0"/>
              <a:t>Internet</a:t>
            </a:r>
            <a:r>
              <a:rPr lang="cs-CZ" altLang="cs-CZ" dirty="0" smtClean="0"/>
              <a:t>: Český statistický úřad – ČSÚ: </a:t>
            </a:r>
            <a:r>
              <a:rPr lang="cs-CZ" altLang="cs-CZ" dirty="0" smtClean="0">
                <a:solidFill>
                  <a:srgbClr val="FF3300"/>
                </a:solidFill>
                <a:hlinkClick r:id="rId3"/>
              </a:rPr>
              <a:t>http://www.czso.cz</a:t>
            </a:r>
            <a:endParaRPr lang="cs-CZ" altLang="cs-CZ" dirty="0" smtClean="0">
              <a:solidFill>
                <a:srgbClr val="FF3300"/>
              </a:solidFill>
            </a:endParaRPr>
          </a:p>
          <a:p>
            <a:pPr>
              <a:buFontTx/>
              <a:buNone/>
              <a:defRPr/>
            </a:pPr>
            <a:r>
              <a:rPr lang="cs-CZ" altLang="cs-CZ" dirty="0" smtClean="0"/>
              <a:t>   Statistický úřad EU – EUROSTAT</a:t>
            </a:r>
            <a:r>
              <a:rPr lang="en-US" altLang="cs-CZ" dirty="0" smtClean="0"/>
              <a:t> </a:t>
            </a:r>
            <a:r>
              <a:rPr lang="cs-CZ" altLang="cs-CZ" dirty="0" smtClean="0"/>
              <a:t>(</a:t>
            </a:r>
            <a:r>
              <a:rPr lang="en-US" altLang="cs-CZ" dirty="0" smtClean="0"/>
              <a:t>port</a:t>
            </a:r>
            <a:r>
              <a:rPr lang="cs-CZ" altLang="cs-CZ" dirty="0" smtClean="0"/>
              <a:t>á</a:t>
            </a:r>
            <a:r>
              <a:rPr lang="en-US" altLang="cs-CZ" dirty="0" smtClean="0"/>
              <a:t>l EUROPA)</a:t>
            </a:r>
            <a:r>
              <a:rPr lang="cs-CZ" altLang="cs-CZ" dirty="0" smtClean="0"/>
              <a:t>:       </a:t>
            </a:r>
            <a:r>
              <a:rPr lang="cs-CZ" altLang="cs-CZ" dirty="0" smtClean="0">
                <a:solidFill>
                  <a:srgbClr val="FF3300"/>
                </a:solidFill>
                <a:hlinkClick r:id="rId4"/>
              </a:rPr>
              <a:t>http://epp.eurostat.ec.europa.eu/portal/page/portal/statistics/themes</a:t>
            </a:r>
            <a:endParaRPr lang="cs-CZ" altLang="cs-CZ" dirty="0" smtClean="0">
              <a:solidFill>
                <a:srgbClr val="FF3300"/>
              </a:solidFill>
            </a:endParaRPr>
          </a:p>
          <a:p>
            <a:pPr>
              <a:defRPr/>
            </a:pPr>
            <a:r>
              <a:rPr lang="cs-CZ" altLang="cs-CZ" b="1" dirty="0" smtClean="0"/>
              <a:t>Intranet</a:t>
            </a:r>
            <a:r>
              <a:rPr lang="cs-CZ" altLang="cs-CZ" dirty="0" smtClean="0"/>
              <a:t> na SU OPF: </a:t>
            </a:r>
            <a:r>
              <a:rPr lang="cs-CZ" altLang="cs-CZ" dirty="0" smtClean="0">
                <a:solidFill>
                  <a:srgbClr val="FF3300"/>
                </a:solidFill>
                <a:hlinkClick r:id="rId5" action="ppaction://hlinkfile"/>
              </a:rPr>
              <a:t>L:\RAMIK\PUBLIC\Statistika</a:t>
            </a:r>
            <a:endParaRPr lang="cs-CZ" altLang="cs-CZ" dirty="0" smtClean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833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Statistika a počítače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79388" y="1897307"/>
            <a:ext cx="8713787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altLang="cs-CZ" sz="3600" b="1" dirty="0" smtClean="0"/>
              <a:t>Excel</a:t>
            </a:r>
            <a:r>
              <a:rPr lang="cs-CZ" altLang="cs-CZ" sz="3600" dirty="0" smtClean="0"/>
              <a:t>: Statistické funkce…, Analýza dat…, Řešitel…</a:t>
            </a:r>
          </a:p>
          <a:p>
            <a:pPr>
              <a:lnSpc>
                <a:spcPct val="80000"/>
              </a:lnSpc>
            </a:pPr>
            <a:r>
              <a:rPr lang="cs-CZ" altLang="cs-CZ" sz="3600" b="1" dirty="0" smtClean="0"/>
              <a:t>Speciální statistické programy</a:t>
            </a:r>
            <a:r>
              <a:rPr lang="cs-CZ" altLang="cs-CZ" sz="3600" dirty="0" smtClean="0"/>
              <a:t>: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3600" dirty="0">
                <a:solidFill>
                  <a:schemeClr val="accent2"/>
                </a:solidFill>
              </a:rPr>
              <a:t> </a:t>
            </a:r>
            <a:r>
              <a:rPr lang="cs-CZ" altLang="cs-CZ" sz="3600" dirty="0" smtClean="0">
                <a:solidFill>
                  <a:schemeClr val="accent2"/>
                </a:solidFill>
              </a:rPr>
              <a:t> </a:t>
            </a:r>
            <a:r>
              <a:rPr lang="cs-CZ" altLang="cs-CZ" sz="3600" dirty="0" smtClean="0">
                <a:solidFill>
                  <a:srgbClr val="FF0000"/>
                </a:solidFill>
              </a:rPr>
              <a:t>SPSS</a:t>
            </a:r>
            <a:r>
              <a:rPr lang="cs-CZ" altLang="cs-CZ" sz="3600" dirty="0" smtClean="0"/>
              <a:t>, </a:t>
            </a:r>
            <a:r>
              <a:rPr lang="cs-CZ" altLang="cs-CZ" sz="3600" dirty="0" err="1" smtClean="0"/>
              <a:t>Gretl</a:t>
            </a:r>
            <a:r>
              <a:rPr lang="cs-CZ" altLang="cs-CZ" sz="3600" dirty="0" smtClean="0"/>
              <a:t>,  </a:t>
            </a:r>
            <a:r>
              <a:rPr lang="cs-CZ" altLang="cs-CZ" sz="3600" dirty="0" err="1" smtClean="0"/>
              <a:t>Statgraphics</a:t>
            </a:r>
            <a:r>
              <a:rPr lang="cs-CZ" altLang="cs-CZ" sz="3600" dirty="0" smtClean="0"/>
              <a:t>, </a:t>
            </a:r>
            <a:r>
              <a:rPr lang="cs-CZ" altLang="cs-CZ" sz="3600" dirty="0" err="1" smtClean="0"/>
              <a:t>Statistica</a:t>
            </a:r>
            <a:r>
              <a:rPr lang="cs-CZ" altLang="cs-CZ" sz="3600" dirty="0" smtClean="0"/>
              <a:t> aj. viz   </a:t>
            </a:r>
            <a:r>
              <a:rPr lang="cs-CZ" altLang="cs-CZ" sz="3600" dirty="0" smtClean="0">
                <a:hlinkClick r:id="rId3"/>
              </a:rPr>
              <a:t>http://freestatistics.altervista.org</a:t>
            </a:r>
            <a:endParaRPr lang="cs-CZ" altLang="cs-CZ" sz="3600" dirty="0" smtClean="0"/>
          </a:p>
          <a:p>
            <a:pPr>
              <a:lnSpc>
                <a:spcPct val="80000"/>
              </a:lnSpc>
            </a:pPr>
            <a:r>
              <a:rPr lang="cs-CZ" altLang="cs-CZ" sz="3600" b="1" dirty="0" smtClean="0"/>
              <a:t>Uplatnění PC ve výuce statistiky</a:t>
            </a:r>
            <a:r>
              <a:rPr lang="cs-CZ" altLang="cs-CZ" sz="3600" dirty="0" smtClean="0"/>
              <a:t>: </a:t>
            </a:r>
            <a:r>
              <a:rPr lang="cs-CZ" altLang="cs-CZ" sz="3600" dirty="0" err="1" smtClean="0"/>
              <a:t>eLearning</a:t>
            </a:r>
            <a:r>
              <a:rPr lang="cs-CZ" altLang="cs-CZ" sz="3600" dirty="0" smtClean="0"/>
              <a:t>, </a:t>
            </a:r>
            <a:r>
              <a:rPr lang="cs-CZ" altLang="cs-CZ" sz="3600" dirty="0" err="1" smtClean="0"/>
              <a:t>Moodle</a:t>
            </a:r>
            <a:r>
              <a:rPr lang="cs-CZ" altLang="cs-CZ" sz="3600" dirty="0" smtClean="0"/>
              <a:t>…</a:t>
            </a:r>
          </a:p>
          <a:p>
            <a:pPr>
              <a:lnSpc>
                <a:spcPct val="80000"/>
              </a:lnSpc>
            </a:pPr>
            <a:r>
              <a:rPr lang="cs-CZ" altLang="cs-CZ" sz="3600" b="1" dirty="0" smtClean="0"/>
              <a:t>Elektronická učebnice statistiky</a:t>
            </a:r>
            <a:r>
              <a:rPr lang="cs-CZ" altLang="cs-CZ" sz="3600" dirty="0" smtClean="0"/>
              <a:t>: </a:t>
            </a:r>
            <a:r>
              <a:rPr lang="cs-CZ" altLang="cs-CZ" sz="3600" dirty="0" smtClean="0">
                <a:solidFill>
                  <a:srgbClr val="FF3300"/>
                </a:solidFill>
                <a:hlinkClick r:id="rId4"/>
              </a:rPr>
              <a:t>http://www.statsoft.com</a:t>
            </a:r>
            <a:endParaRPr lang="cs-CZ" altLang="cs-CZ" sz="3600" dirty="0" smtClean="0">
              <a:solidFill>
                <a:srgbClr val="FF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10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Úkol statistiky: zpřehlednění dat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089636" y="1902192"/>
            <a:ext cx="8351837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/>
            <a:r>
              <a:rPr lang="cs-CZ" altLang="cs-CZ" b="1" smtClean="0">
                <a:solidFill>
                  <a:srgbClr val="333399"/>
                </a:solidFill>
              </a:rPr>
              <a:t>Cíl</a:t>
            </a:r>
            <a:r>
              <a:rPr lang="cs-CZ" altLang="cs-CZ" smtClean="0"/>
              <a:t>: analýza informací a odhalení zákonitostí skrytých v datech</a:t>
            </a:r>
          </a:p>
          <a:p>
            <a:pPr marL="609600" indent="-609600">
              <a:buFontTx/>
              <a:buNone/>
            </a:pPr>
            <a:r>
              <a:rPr lang="cs-CZ" altLang="cs-CZ" smtClean="0"/>
              <a:t>2 přístupy: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altLang="cs-CZ" b="1" smtClean="0">
                <a:solidFill>
                  <a:srgbClr val="333399"/>
                </a:solidFill>
              </a:rPr>
              <a:t>Popisná statistika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cs-CZ" altLang="cs-CZ" b="1" smtClean="0">
                <a:solidFill>
                  <a:srgbClr val="C00000"/>
                </a:solidFill>
              </a:rPr>
              <a:t>Induktivní statistika</a:t>
            </a:r>
          </a:p>
          <a:p>
            <a:pPr marL="609600" indent="-609600"/>
            <a:r>
              <a:rPr lang="cs-CZ" altLang="cs-CZ" smtClean="0">
                <a:solidFill>
                  <a:srgbClr val="333399"/>
                </a:solidFill>
              </a:rPr>
              <a:t>Ad 1: kategorizace, charakteristiky - nyní</a:t>
            </a:r>
          </a:p>
          <a:p>
            <a:pPr marL="609600" indent="-609600"/>
            <a:r>
              <a:rPr lang="cs-CZ" altLang="cs-CZ" smtClean="0"/>
              <a:t>Ad 2:  předpoklady o vzniku dat (pravděpodobnostní rozdělení) - později</a:t>
            </a: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2620165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Statistická jednotka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757238" y="1817076"/>
            <a:ext cx="7772400" cy="4794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cs typeface="Times New Roman" pitchFamily="18" charset="0"/>
              </a:rPr>
              <a:t>Objekty statistického zkoumání – </a:t>
            </a:r>
            <a:r>
              <a:rPr lang="cs-CZ" altLang="cs-CZ" sz="2400" b="1" i="1" dirty="0" smtClean="0">
                <a:solidFill>
                  <a:srgbClr val="333399"/>
                </a:solidFill>
                <a:cs typeface="Times New Roman" pitchFamily="18" charset="0"/>
              </a:rPr>
              <a:t>statistické jednotky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dirty="0" smtClean="0">
                <a:solidFill>
                  <a:schemeClr val="tx2"/>
                </a:solidFill>
                <a:cs typeface="Times New Roman" pitchFamily="18" charset="0"/>
              </a:rPr>
              <a:t>      =  to co zkoumá statistika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2400" b="1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Příklady:</a:t>
            </a: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obyvatelé v ČR, byty v ČR, domy v ČR,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zákazníci supermarketu TESCO, 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zaměstnanci, firmy, 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organizace určitého typu</a:t>
            </a: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prodejny potravin, supermarkety (např. Hypernova), 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studenti SU OPF, 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voliči, 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události (uzávěrky, úrazy, vrhy hrací kostkou)</a:t>
            </a:r>
          </a:p>
        </p:txBody>
      </p:sp>
    </p:spTree>
    <p:extLst>
      <p:ext uri="{BB962C8B-B14F-4D97-AF65-F5344CB8AC3E}">
        <p14:creationId xmlns:p14="http://schemas.microsoft.com/office/powerpoint/2010/main" val="212021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Vymezení statistické jednotky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082797" y="1946398"/>
            <a:ext cx="9081111" cy="4537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altLang="cs-CZ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Statistická jednotka je vymezena alespoň ze </a:t>
            </a:r>
            <a:r>
              <a:rPr lang="cs-CZ" altLang="cs-CZ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3 hledisek</a:t>
            </a:r>
            <a:r>
              <a:rPr lang="cs-CZ" altLang="cs-CZ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:</a:t>
            </a:r>
          </a:p>
          <a:p>
            <a:r>
              <a:rPr lang="cs-CZ" altLang="cs-CZ" b="1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věcné hledisko</a:t>
            </a:r>
            <a:r>
              <a:rPr lang="cs-CZ" altLang="cs-CZ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(např. student VŠ mužského pohlaví)</a:t>
            </a:r>
          </a:p>
          <a:p>
            <a:r>
              <a:rPr lang="cs-CZ" altLang="cs-CZ" b="1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prostorové hledisko</a:t>
            </a:r>
            <a:r>
              <a:rPr lang="cs-CZ" altLang="cs-CZ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(např. student SU OPF v Karviné)</a:t>
            </a:r>
          </a:p>
          <a:p>
            <a:r>
              <a:rPr lang="cs-CZ" altLang="cs-CZ" b="1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časové hledisko</a:t>
            </a:r>
            <a:r>
              <a:rPr lang="cs-CZ" altLang="cs-CZ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(např. v letošním </a:t>
            </a:r>
            <a:r>
              <a:rPr lang="cs-CZ" altLang="cs-CZ" smtClean="0">
                <a:ea typeface="Arial Unicode MS" pitchFamily="34" charset="-128"/>
                <a:cs typeface="Times New Roman" pitchFamily="18" charset="0"/>
              </a:rPr>
              <a:t>akademickém</a:t>
            </a:r>
            <a:r>
              <a:rPr lang="cs-CZ" altLang="cs-CZ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roce student 1. ročníku)</a:t>
            </a:r>
            <a:endParaRPr lang="cs-CZ" altLang="cs-CZ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93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9609308" cy="4518319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9133686" cy="393345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pPr lvl="0"/>
            <a:endParaRPr lang="cs-CZ" sz="4000" b="1" cap="all" dirty="0" smtClean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smtClean="0"/>
              <a:t>KVANTITATIVNÍ   </a:t>
            </a:r>
            <a:r>
              <a:rPr lang="cs-CZ" sz="5800" b="1" cap="all" dirty="0" err="1" smtClean="0"/>
              <a:t>METODy</a:t>
            </a:r>
            <a:r>
              <a:rPr lang="cs-CZ" sz="5800" b="1" cap="all" dirty="0" smtClean="0"/>
              <a:t>  V 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EKONOMICKÉ   PRAXI</a:t>
            </a:r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/>
              <a:t>7</a:t>
            </a:r>
            <a:r>
              <a:rPr lang="cs-CZ" sz="5800" b="1" cap="all" dirty="0" smtClean="0"/>
              <a:t>. přednáška</a:t>
            </a:r>
            <a:endParaRPr lang="cs-CZ" sz="58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959969" y="5263662"/>
            <a:ext cx="4003059" cy="89095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0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 </a:t>
            </a:r>
            <a:endParaRPr lang="en-GB" altLang="cs-CZ" sz="20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5848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 ze sčítání lidu: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188305" y="2040793"/>
            <a:ext cx="8064500" cy="4824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b="1" dirty="0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věcné hledisko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všechny osoby</a:t>
            </a:r>
          </a:p>
          <a:p>
            <a:r>
              <a:rPr lang="cs-CZ" altLang="cs-CZ" b="1" dirty="0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prostorové hledisko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None/>
            </a:pP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	které se nacházejí na území České republiky </a:t>
            </a:r>
          </a:p>
          <a:p>
            <a:r>
              <a:rPr lang="cs-CZ" altLang="cs-CZ" b="1" dirty="0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časové hledisko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v rozhodný okamžik, tj. o půlnoci z pátku 25. března na sobotu 26. března 2011 </a:t>
            </a:r>
          </a:p>
        </p:txBody>
      </p:sp>
    </p:spTree>
    <p:extLst>
      <p:ext uri="{BB962C8B-B14F-4D97-AF65-F5344CB8AC3E}">
        <p14:creationId xmlns:p14="http://schemas.microsoft.com/office/powerpoint/2010/main" val="398990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95814" y="44933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Statistický soubor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75593" y="1924294"/>
            <a:ext cx="8424862" cy="4558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altLang="cs-CZ" b="1" i="1" dirty="0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Statistický soubor</a:t>
            </a:r>
            <a:r>
              <a:rPr lang="cs-CZ" altLang="cs-CZ" i="1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=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souhrn statistických jednotek </a:t>
            </a:r>
            <a:r>
              <a:rPr lang="cs-CZ" altLang="cs-CZ" b="1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stejného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vymezení (věcného, prostorového, časového)</a:t>
            </a:r>
          </a:p>
          <a:p>
            <a:pPr>
              <a:buFont typeface="Wingdings" pitchFamily="2" charset="2"/>
              <a:buNone/>
            </a:pPr>
            <a:endParaRPr lang="cs-CZ" altLang="cs-CZ" sz="120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Statistický soubor, který obsahuje </a:t>
            </a:r>
            <a:r>
              <a:rPr lang="cs-CZ" altLang="cs-CZ" b="1" i="1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všechny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statistické jednotky daného vymezení - </a:t>
            </a:r>
            <a:r>
              <a:rPr lang="cs-CZ" altLang="cs-CZ" b="1" i="1" dirty="0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základní soubor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  (též </a:t>
            </a:r>
            <a:r>
              <a:rPr lang="cs-CZ" altLang="cs-CZ" b="1" i="1" dirty="0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populační soubor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 nebo krátce </a:t>
            </a:r>
            <a:r>
              <a:rPr lang="cs-CZ" altLang="cs-CZ" b="1" i="1" dirty="0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populace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)</a:t>
            </a:r>
          </a:p>
          <a:p>
            <a:endParaRPr lang="cs-CZ" altLang="cs-CZ" sz="1200" dirty="0" smtClean="0"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  <a:p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Vybraná část základního souboru - </a:t>
            </a:r>
            <a:r>
              <a:rPr lang="cs-CZ" altLang="cs-CZ" b="1" i="1" dirty="0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výběrový soubor</a:t>
            </a:r>
            <a:r>
              <a:rPr lang="cs-CZ" altLang="cs-CZ" dirty="0" smtClean="0"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, též </a:t>
            </a:r>
            <a:r>
              <a:rPr lang="cs-CZ" altLang="cs-CZ" b="1" i="1" dirty="0" smtClean="0">
                <a:solidFill>
                  <a:srgbClr val="333399"/>
                </a:solidFill>
                <a:latin typeface="Arial Unicode MS" pitchFamily="34" charset="-128"/>
                <a:ea typeface="Arial Unicode MS" pitchFamily="34" charset="-128"/>
                <a:cs typeface="Times New Roman" pitchFamily="18" charset="0"/>
              </a:rPr>
              <a:t>vzorek</a:t>
            </a:r>
            <a:endParaRPr lang="cs-CZ" altLang="cs-CZ" dirty="0" smtClean="0">
              <a:solidFill>
                <a:srgbClr val="333399"/>
              </a:solidFill>
              <a:latin typeface="Arial Unicode MS" pitchFamily="34" charset="-128"/>
              <a:ea typeface="Arial Unicode MS" pitchFamily="34" charset="-128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52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Statistické znaky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900112" y="1880700"/>
            <a:ext cx="770413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dirty="0">
                <a:solidFill>
                  <a:srgbClr val="333399"/>
                </a:solidFill>
              </a:rPr>
              <a:t>Statistické znaky</a:t>
            </a:r>
            <a:r>
              <a:rPr lang="cs-CZ" altLang="cs-CZ" sz="2400" dirty="0"/>
              <a:t>  = vlastnosti statistických jednotek statistických souborů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400" b="1" dirty="0"/>
              <a:t> znaky </a:t>
            </a:r>
            <a:r>
              <a:rPr lang="cs-CZ" altLang="cs-CZ" sz="2400" b="1" i="1" dirty="0">
                <a:solidFill>
                  <a:srgbClr val="FF0000"/>
                </a:solidFill>
              </a:rPr>
              <a:t>kvalitativní</a:t>
            </a:r>
            <a:r>
              <a:rPr lang="cs-CZ" altLang="cs-CZ" sz="2400" dirty="0"/>
              <a:t> (někdy též slovní, 			textové nebo alfanumerické)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dirty="0"/>
              <a:t>Příklady:</a:t>
            </a:r>
            <a:r>
              <a:rPr lang="cs-CZ" altLang="cs-CZ" sz="2400" dirty="0"/>
              <a:t>  pohlaví zákazníka, typ podniku, bydliště voliče, barva výrobku, chuť nápoje, spokojenost zákazníka apod.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400" b="1" dirty="0"/>
              <a:t> znaky </a:t>
            </a:r>
            <a:r>
              <a:rPr lang="cs-CZ" altLang="cs-CZ" sz="2400" b="1" i="1" dirty="0">
                <a:solidFill>
                  <a:srgbClr val="CC3300"/>
                </a:solidFill>
              </a:rPr>
              <a:t>kvantitativní</a:t>
            </a:r>
            <a:r>
              <a:rPr lang="cs-CZ" altLang="cs-CZ" sz="2400" dirty="0"/>
              <a:t> (též číselné, metrické, 		měřitelné)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dirty="0"/>
              <a:t>Příklady:</a:t>
            </a:r>
            <a:r>
              <a:rPr lang="cs-CZ" altLang="cs-CZ" sz="2400" dirty="0"/>
              <a:t> tržby firmy za měsíc, cena výrobku, počet zákazníků za den, HDP státu v USD, výsledky vrhu hrací kostkou apod.</a:t>
            </a:r>
          </a:p>
        </p:txBody>
      </p:sp>
    </p:spTree>
    <p:extLst>
      <p:ext uri="{BB962C8B-B14F-4D97-AF65-F5344CB8AC3E}">
        <p14:creationId xmlns:p14="http://schemas.microsoft.com/office/powerpoint/2010/main" val="160212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Kvalitativní znaky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521618" y="1825748"/>
            <a:ext cx="8645828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dirty="0">
                <a:solidFill>
                  <a:srgbClr val="FF0000"/>
                </a:solidFill>
              </a:rPr>
              <a:t>Kvalitativní znaky</a:t>
            </a:r>
            <a:r>
              <a:rPr lang="cs-CZ" altLang="cs-CZ" sz="2400" b="1" dirty="0">
                <a:solidFill>
                  <a:srgbClr val="FF0000"/>
                </a:solidFill>
              </a:rPr>
              <a:t> </a:t>
            </a:r>
            <a:r>
              <a:rPr lang="cs-CZ" altLang="cs-CZ" sz="2400" b="1" dirty="0">
                <a:solidFill>
                  <a:srgbClr val="333399"/>
                </a:solidFill>
              </a:rPr>
              <a:t>členíme na: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400" b="1" dirty="0"/>
              <a:t> nominální znaky</a:t>
            </a:r>
            <a:r>
              <a:rPr lang="cs-CZ" altLang="cs-CZ" sz="2400" dirty="0"/>
              <a:t> (též jmenovité)</a:t>
            </a:r>
            <a:endParaRPr lang="cs-CZ" altLang="cs-CZ" sz="2400" b="1" dirty="0"/>
          </a:p>
          <a:p>
            <a:pPr eaLnBrk="1" hangingPunct="1">
              <a:spcBef>
                <a:spcPct val="0"/>
              </a:spcBef>
            </a:pPr>
            <a:r>
              <a:rPr lang="cs-CZ" altLang="cs-CZ" sz="2400" b="1" dirty="0"/>
              <a:t> ordinální znaky</a:t>
            </a:r>
            <a:r>
              <a:rPr lang="cs-CZ" altLang="cs-CZ" sz="2400" dirty="0"/>
              <a:t> (též pořadové)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/>
              <a:t>Hodnoty kvalitativních znaků = </a:t>
            </a:r>
            <a:r>
              <a:rPr lang="cs-CZ" altLang="cs-CZ" sz="2400" b="1" dirty="0"/>
              <a:t>kategorie</a:t>
            </a:r>
            <a:r>
              <a:rPr lang="cs-CZ" altLang="cs-CZ" sz="2400" dirty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dirty="0"/>
              <a:t>Příklad 1:</a:t>
            </a:r>
            <a:r>
              <a:rPr lang="cs-CZ" altLang="cs-CZ" sz="2400" dirty="0"/>
              <a:t> kategoriemi znaku „pohlaví zákazníka“ jsou „Muž“ a „Žena“ (nebo M a Ž, M – „Male“ a F – „</a:t>
            </a:r>
            <a:r>
              <a:rPr lang="cs-CZ" altLang="cs-CZ" sz="2400" dirty="0" err="1"/>
              <a:t>Female</a:t>
            </a:r>
            <a:r>
              <a:rPr lang="cs-CZ" altLang="cs-CZ" sz="2400" dirty="0"/>
              <a:t>“) </a:t>
            </a:r>
            <a:r>
              <a:rPr lang="cs-CZ" altLang="cs-CZ" sz="2400" dirty="0" smtClean="0"/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/>
              <a:t>Kategorie </a:t>
            </a:r>
            <a:r>
              <a:rPr lang="cs-CZ" altLang="cs-CZ" sz="2400" b="1" dirty="0"/>
              <a:t>jsou </a:t>
            </a:r>
            <a:r>
              <a:rPr lang="cs-CZ" altLang="cs-CZ" sz="2400" b="1" dirty="0" smtClean="0"/>
              <a:t>rovnocenné!!!</a:t>
            </a:r>
            <a:endParaRPr lang="cs-CZ" altLang="cs-CZ" sz="2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dirty="0"/>
              <a:t>Příklad 2:</a:t>
            </a:r>
            <a:r>
              <a:rPr lang="cs-CZ" altLang="cs-CZ" sz="2400" dirty="0"/>
              <a:t> kategoriemi znaku „spokojenost zákazníka“ mohou být 3 výrazy „nízká“, „průměrná“ a „vysoká“, nebo též 3 </a:t>
            </a:r>
            <a:r>
              <a:rPr lang="cs-CZ" altLang="cs-CZ" sz="2400" b="1" dirty="0">
                <a:solidFill>
                  <a:srgbClr val="CC3300"/>
                </a:solidFill>
              </a:rPr>
              <a:t>kódy</a:t>
            </a:r>
            <a:r>
              <a:rPr lang="cs-CZ" altLang="cs-CZ" sz="2400" dirty="0"/>
              <a:t> „1“, „2“ a „3“ -     </a:t>
            </a:r>
            <a:r>
              <a:rPr lang="cs-CZ" altLang="cs-CZ" sz="2400" b="1" dirty="0">
                <a:solidFill>
                  <a:srgbClr val="333399"/>
                </a:solidFill>
              </a:rPr>
              <a:t>nejedná se o kvantitativní (číselný) znak !!!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/>
              <a:t>Kategorie nejsou rovnocenné, lze je </a:t>
            </a:r>
            <a:r>
              <a:rPr lang="cs-CZ" altLang="cs-CZ" sz="2400" b="1" dirty="0" smtClean="0"/>
              <a:t>uspořádat</a:t>
            </a:r>
            <a:r>
              <a:rPr lang="cs-CZ" altLang="cs-CZ" sz="2400" b="1" dirty="0">
                <a:solidFill>
                  <a:srgbClr val="333399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451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Kvantitativní znaky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712910" y="1832219"/>
            <a:ext cx="8532813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dirty="0">
                <a:solidFill>
                  <a:srgbClr val="C00000"/>
                </a:solidFill>
              </a:rPr>
              <a:t>Kvantitativní znaky</a:t>
            </a:r>
            <a:r>
              <a:rPr lang="cs-CZ" altLang="cs-CZ" sz="2400" b="1" dirty="0">
                <a:solidFill>
                  <a:srgbClr val="C00000"/>
                </a:solidFill>
              </a:rPr>
              <a:t> </a:t>
            </a:r>
            <a:r>
              <a:rPr lang="cs-CZ" altLang="cs-CZ" sz="2400" b="1" dirty="0">
                <a:solidFill>
                  <a:srgbClr val="333399"/>
                </a:solidFill>
              </a:rPr>
              <a:t>členíme na:</a:t>
            </a:r>
          </a:p>
          <a:p>
            <a:pPr eaLnBrk="1" hangingPunct="1">
              <a:spcBef>
                <a:spcPct val="0"/>
              </a:spcBef>
            </a:pPr>
            <a:r>
              <a:rPr lang="cs-CZ" altLang="cs-CZ" sz="2400" b="1" dirty="0"/>
              <a:t> </a:t>
            </a:r>
            <a:r>
              <a:rPr lang="cs-CZ" altLang="cs-CZ" sz="2400" b="1" dirty="0">
                <a:solidFill>
                  <a:srgbClr val="333399"/>
                </a:solidFill>
              </a:rPr>
              <a:t>diskrétní znaky</a:t>
            </a:r>
            <a:r>
              <a:rPr lang="cs-CZ" altLang="cs-CZ" sz="2400" dirty="0"/>
              <a:t> (mají konečný nebo nekonečný počet hodnot)</a:t>
            </a:r>
            <a:endParaRPr lang="cs-CZ" altLang="cs-CZ" sz="2400" b="1" dirty="0"/>
          </a:p>
          <a:p>
            <a:pPr eaLnBrk="1" hangingPunct="1">
              <a:spcBef>
                <a:spcPct val="0"/>
              </a:spcBef>
            </a:pPr>
            <a:r>
              <a:rPr lang="cs-CZ" altLang="cs-CZ" sz="2400" b="1" dirty="0"/>
              <a:t> spojité znaky</a:t>
            </a:r>
            <a:r>
              <a:rPr lang="cs-CZ" altLang="cs-CZ" sz="2400" dirty="0"/>
              <a:t> (mají </a:t>
            </a:r>
            <a:r>
              <a:rPr lang="cs-CZ" altLang="cs-CZ" sz="2400" b="1" dirty="0"/>
              <a:t>vždy</a:t>
            </a:r>
            <a:r>
              <a:rPr lang="cs-CZ" altLang="cs-CZ" sz="2400" dirty="0"/>
              <a:t> nekonečný počet hodnot)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333399"/>
                </a:solidFill>
              </a:rPr>
              <a:t>Diskrétní znaky</a:t>
            </a:r>
            <a:r>
              <a:rPr lang="cs-CZ" altLang="cs-CZ" sz="2400" dirty="0"/>
              <a:t> nabývají izolovaných číselných hodnot (celá čísla)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dirty="0"/>
              <a:t>Příklady:</a:t>
            </a:r>
            <a:r>
              <a:rPr lang="cs-CZ" altLang="cs-CZ" sz="2400" dirty="0"/>
              <a:t>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cs-CZ" altLang="cs-CZ" sz="2400" dirty="0"/>
              <a:t>Počet zákazníků v prodejně za den - nabývá hodnot 0, 1, 2, 3,… atd., není shora omezen (alespoň teoreticky) - </a:t>
            </a:r>
            <a:r>
              <a:rPr lang="cs-CZ" altLang="cs-CZ" sz="2400" b="1" dirty="0"/>
              <a:t>nekonečný</a:t>
            </a:r>
            <a:r>
              <a:rPr lang="cs-CZ" altLang="cs-CZ" sz="2400" dirty="0"/>
              <a:t> diskrétní znak 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cs-CZ" altLang="cs-CZ" sz="2400" dirty="0"/>
              <a:t>Počet ok na hrací kostce je omezený, konkrétně nabývá hodnot 1, 2,…, 6, - </a:t>
            </a:r>
            <a:r>
              <a:rPr lang="cs-CZ" altLang="cs-CZ" sz="2400" b="1" dirty="0"/>
              <a:t>konečný</a:t>
            </a:r>
            <a:r>
              <a:rPr lang="cs-CZ" altLang="cs-CZ" sz="2400" dirty="0"/>
              <a:t> diskrétní znak</a:t>
            </a:r>
          </a:p>
        </p:txBody>
      </p:sp>
    </p:spTree>
    <p:extLst>
      <p:ext uri="{BB962C8B-B14F-4D97-AF65-F5344CB8AC3E}">
        <p14:creationId xmlns:p14="http://schemas.microsoft.com/office/powerpoint/2010/main" val="3697408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Kvantitativní znaky</a:t>
            </a:r>
            <a:endParaRPr lang="cs-CZ" b="1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720055" y="1699724"/>
            <a:ext cx="8135937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b="1" dirty="0" smtClean="0"/>
          </a:p>
          <a:p>
            <a:pPr eaLnBrk="1" hangingPunct="1">
              <a:spcBef>
                <a:spcPct val="0"/>
              </a:spcBef>
            </a:pPr>
            <a:r>
              <a:rPr lang="cs-CZ" altLang="cs-CZ" sz="2400" b="1" dirty="0" smtClean="0"/>
              <a:t> diskrétní znaky</a:t>
            </a:r>
            <a:r>
              <a:rPr lang="cs-CZ" altLang="cs-CZ" sz="2400" dirty="0" smtClean="0"/>
              <a:t> (konečné nebo nekonečné)</a:t>
            </a:r>
            <a:endParaRPr lang="cs-CZ" altLang="cs-CZ" sz="2400" b="1" dirty="0" smtClean="0"/>
          </a:p>
          <a:p>
            <a:pPr eaLnBrk="1" hangingPunct="1">
              <a:spcBef>
                <a:spcPct val="0"/>
              </a:spcBef>
            </a:pPr>
            <a:r>
              <a:rPr lang="cs-CZ" altLang="cs-CZ" sz="2400" b="1" dirty="0" smtClean="0"/>
              <a:t> </a:t>
            </a:r>
            <a:r>
              <a:rPr lang="cs-CZ" altLang="cs-CZ" sz="2400" b="1" dirty="0">
                <a:solidFill>
                  <a:srgbClr val="333399"/>
                </a:solidFill>
              </a:rPr>
              <a:t>spojité znaky</a:t>
            </a:r>
            <a:r>
              <a:rPr lang="cs-CZ" altLang="cs-CZ" sz="2400" dirty="0"/>
              <a:t> (vždy nekonečné)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>
                <a:solidFill>
                  <a:srgbClr val="333399"/>
                </a:solidFill>
              </a:rPr>
              <a:t>Spojité znaky</a:t>
            </a:r>
            <a:r>
              <a:rPr lang="cs-CZ" altLang="cs-CZ" sz="2400" dirty="0"/>
              <a:t> nabývají všech možných číselných hodnot z určitého číselného intervalu,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2400" dirty="0"/>
              <a:t>	omezeného i neomezeného (reálná čísla) 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cs-CZ" altLang="cs-CZ" sz="2400" b="1" i="1" dirty="0"/>
              <a:t>Příklady:</a:t>
            </a:r>
            <a:r>
              <a:rPr lang="cs-CZ" altLang="cs-CZ" sz="2400" dirty="0"/>
              <a:t> 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cs-CZ" altLang="cs-CZ" sz="2400" dirty="0"/>
              <a:t>Cena výrobku, doba životnosti výrobku - nabývá hodnot z intervalu (0, +</a:t>
            </a:r>
            <a:r>
              <a:rPr lang="cs-CZ" altLang="cs-CZ" sz="2400" dirty="0">
                <a:sym typeface="Symbol" pitchFamily="18" charset="2"/>
              </a:rPr>
              <a:t>)</a:t>
            </a:r>
            <a:r>
              <a:rPr lang="cs-CZ" altLang="cs-CZ" sz="2400" dirty="0"/>
              <a:t> není shora omezen (alespoň teoreticky)</a:t>
            </a:r>
          </a:p>
          <a:p>
            <a:pPr eaLnBrk="1" hangingPunct="1">
              <a:spcBef>
                <a:spcPct val="0"/>
              </a:spcBef>
              <a:buFontTx/>
              <a:buAutoNum type="arabicPeriod"/>
            </a:pPr>
            <a:r>
              <a:rPr lang="cs-CZ" altLang="cs-CZ" sz="2400" dirty="0"/>
              <a:t>Hmotnost výrobku, rozměry výrobku apod. - nabývá hodnot z intervalu </a:t>
            </a:r>
            <a:r>
              <a:rPr lang="en-US" altLang="cs-CZ" sz="2400" dirty="0"/>
              <a:t>[</a:t>
            </a:r>
            <a:r>
              <a:rPr lang="cs-CZ" altLang="cs-CZ" sz="2400" dirty="0"/>
              <a:t>a, b</a:t>
            </a:r>
            <a:r>
              <a:rPr lang="en-US" altLang="cs-CZ" sz="2400" dirty="0">
                <a:sym typeface="Symbol" pitchFamily="18" charset="2"/>
              </a:rPr>
              <a:t>],</a:t>
            </a:r>
            <a:r>
              <a:rPr lang="cs-CZ" altLang="cs-CZ" sz="2400" dirty="0"/>
              <a:t> </a:t>
            </a:r>
            <a:r>
              <a:rPr lang="en-US" altLang="cs-CZ" sz="2400" dirty="0"/>
              <a:t>je</a:t>
            </a:r>
            <a:r>
              <a:rPr lang="cs-CZ" altLang="cs-CZ" sz="2400" dirty="0"/>
              <a:t> omezený </a:t>
            </a:r>
          </a:p>
        </p:txBody>
      </p:sp>
    </p:spTree>
    <p:extLst>
      <p:ext uri="{BB962C8B-B14F-4D97-AF65-F5344CB8AC3E}">
        <p14:creationId xmlns:p14="http://schemas.microsoft.com/office/powerpoint/2010/main" val="459590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631" y="-425838"/>
            <a:ext cx="10398369" cy="678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83232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533" y="195486"/>
            <a:ext cx="7848600" cy="618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8" name="Obdélník 7"/>
          <p:cNvSpPr/>
          <p:nvPr/>
        </p:nvSpPr>
        <p:spPr>
          <a:xfrm>
            <a:off x="1612532" y="518523"/>
            <a:ext cx="51165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dirty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Výběrový soubor, statistické jednotky: zaměstnanci</a:t>
            </a:r>
          </a:p>
        </p:txBody>
      </p:sp>
    </p:spTree>
    <p:extLst>
      <p:ext uri="{BB962C8B-B14F-4D97-AF65-F5344CB8AC3E}">
        <p14:creationId xmlns:p14="http://schemas.microsoft.com/office/powerpoint/2010/main" val="2185198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Metody zpřehlednění dat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929664" y="1972164"/>
            <a:ext cx="8964612" cy="42365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80000"/>
              </a:lnSpc>
            </a:pP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Histogram četnosti </a:t>
            </a:r>
            <a:r>
              <a:rPr lang="cs-CZ" altLang="cs-CZ" dirty="0" smtClean="0">
                <a:solidFill>
                  <a:srgbClr val="333399"/>
                </a:solidFill>
                <a:latin typeface="Arial" charset="0"/>
              </a:rPr>
              <a:t>-</a:t>
            </a: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 </a:t>
            </a:r>
            <a:r>
              <a:rPr lang="cs-CZ" altLang="cs-CZ" dirty="0" smtClean="0">
                <a:latin typeface="Arial" charset="0"/>
              </a:rPr>
              <a:t>kvalitativní znaky (nominální, ordinální)</a:t>
            </a:r>
          </a:p>
          <a:p>
            <a:pPr marL="609600" indent="-609600">
              <a:lnSpc>
                <a:spcPct val="80000"/>
              </a:lnSpc>
            </a:pP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Charakteristiky polohy </a:t>
            </a:r>
            <a:r>
              <a:rPr lang="cs-CZ" altLang="cs-CZ" dirty="0" smtClean="0">
                <a:solidFill>
                  <a:srgbClr val="333399"/>
                </a:solidFill>
                <a:latin typeface="Arial" charset="0"/>
              </a:rPr>
              <a:t>-</a:t>
            </a: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 </a:t>
            </a:r>
            <a:r>
              <a:rPr lang="cs-CZ" altLang="cs-CZ" dirty="0" smtClean="0">
                <a:latin typeface="Arial" charset="0"/>
              </a:rPr>
              <a:t>kvalitativní znaky (nominální, ordinální)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cs-CZ" altLang="cs-CZ" dirty="0" smtClean="0">
              <a:latin typeface="Arial" charset="0"/>
            </a:endParaRPr>
          </a:p>
          <a:p>
            <a:pPr marL="609600" indent="-609600">
              <a:lnSpc>
                <a:spcPct val="80000"/>
              </a:lnSpc>
            </a:pP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Histogram četnosti - </a:t>
            </a:r>
            <a:r>
              <a:rPr lang="cs-CZ" altLang="cs-CZ" dirty="0" smtClean="0">
                <a:latin typeface="Arial" charset="0"/>
              </a:rPr>
              <a:t>kvantitativní znaky (kardinální)</a:t>
            </a:r>
          </a:p>
          <a:p>
            <a:pPr marL="609600" indent="-609600">
              <a:lnSpc>
                <a:spcPct val="80000"/>
              </a:lnSpc>
            </a:pP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Charakteristiky polohy - </a:t>
            </a:r>
            <a:r>
              <a:rPr lang="cs-CZ" altLang="cs-CZ" dirty="0" smtClean="0">
                <a:latin typeface="Arial" charset="0"/>
              </a:rPr>
              <a:t>kvantitativní znaky</a:t>
            </a:r>
          </a:p>
          <a:p>
            <a:pPr marL="609600" indent="-609600">
              <a:lnSpc>
                <a:spcPct val="80000"/>
              </a:lnSpc>
            </a:pPr>
            <a:r>
              <a:rPr lang="cs-CZ" altLang="cs-CZ" b="1" dirty="0" smtClean="0">
                <a:solidFill>
                  <a:srgbClr val="333399"/>
                </a:solidFill>
                <a:latin typeface="Arial" charset="0"/>
              </a:rPr>
              <a:t>Charakteristiky variability - </a:t>
            </a:r>
            <a:r>
              <a:rPr lang="cs-CZ" altLang="cs-CZ" dirty="0" smtClean="0">
                <a:latin typeface="Arial" charset="0"/>
              </a:rPr>
              <a:t>kvantitativní znaky</a:t>
            </a:r>
          </a:p>
          <a:p>
            <a:pPr marL="609600" indent="-609600">
              <a:lnSpc>
                <a:spcPct val="80000"/>
              </a:lnSpc>
            </a:pPr>
            <a:endParaRPr lang="cs-CZ" altLang="cs-CZ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407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Četnost  x  relativní četnost, </a:t>
            </a:r>
            <a:br>
              <a:rPr lang="cs-CZ" sz="4000" b="1" dirty="0" smtClean="0"/>
            </a:br>
            <a:r>
              <a:rPr lang="cs-CZ" sz="4000" b="1" dirty="0" smtClean="0"/>
              <a:t>histogram četnosti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9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914399" y="2089760"/>
            <a:ext cx="8206154" cy="2751872"/>
          </a:xfrm>
          <a:prstGeom prst="rect">
            <a:avLst/>
          </a:prstGeom>
          <a:noFill/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492" y="2089758"/>
            <a:ext cx="5249418" cy="3795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4540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000" b="1" dirty="0" smtClean="0"/>
              <a:t>Kvantitativní metody v ekonomické praxi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5701402" y="1966671"/>
            <a:ext cx="4806091" cy="28397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Témata přednášky: 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 smtClean="0">
                <a:solidFill>
                  <a:srgbClr val="002060"/>
                </a:solidFill>
              </a:rPr>
              <a:t>co je statistika,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n</a:t>
            </a:r>
            <a:r>
              <a:rPr lang="cs-CZ" sz="2800" b="1" i="1" dirty="0" smtClean="0">
                <a:solidFill>
                  <a:srgbClr val="002060"/>
                </a:solidFill>
              </a:rPr>
              <a:t>ěco z historie statistiky,</a:t>
            </a: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</a:rPr>
              <a:t>s</a:t>
            </a:r>
            <a:r>
              <a:rPr lang="cs-CZ" sz="2800" b="1" i="1" dirty="0" smtClean="0">
                <a:solidFill>
                  <a:srgbClr val="002060"/>
                </a:solidFill>
              </a:rPr>
              <a:t>tatistický soubor,</a:t>
            </a:r>
            <a:endParaRPr lang="cs-CZ" sz="2800" b="1" i="1" dirty="0">
              <a:solidFill>
                <a:srgbClr val="002060"/>
              </a:solidFill>
            </a:endParaRP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 smtClean="0">
                <a:solidFill>
                  <a:srgbClr val="002060"/>
                </a:solidFill>
              </a:rPr>
              <a:t>kvalitativní a kvantitativní statistické znaky. </a:t>
            </a: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 smtClean="0">
                <a:solidFill>
                  <a:srgbClr val="002060"/>
                </a:solidFill>
              </a:rPr>
              <a:t>. </a:t>
            </a:r>
            <a:endParaRPr lang="en-GB" sz="2800" dirty="0">
              <a:solidFill>
                <a:prstClr val="white"/>
              </a:solidFill>
              <a:cs typeface="Times New Roman" panose="02020603050405020304" pitchFamily="18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>
                <a:solidFill>
                  <a:schemeClr val="bg1"/>
                </a:solidFill>
              </a:rPr>
              <a:t>Struktura přednášky</a:t>
            </a:r>
            <a:endParaRPr lang="cs-CZ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12789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Ordinální znak – kvalita stravy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02623" y="1825381"/>
            <a:ext cx="9841116" cy="326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2297" y="1542561"/>
            <a:ext cx="5117612" cy="48582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876788" y="2364705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 dirty="0">
                <a:latin typeface="Arial" charset="0"/>
              </a:rPr>
              <a:t>-velmi špatná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062404" y="2693193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 dirty="0">
                <a:latin typeface="Arial" charset="0"/>
              </a:rPr>
              <a:t>- špatná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046162" y="2892667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 dirty="0">
                <a:latin typeface="Arial" charset="0"/>
              </a:rPr>
              <a:t>-poměrně špatná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046161" y="3275318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 dirty="0">
                <a:latin typeface="Arial" charset="0"/>
              </a:rPr>
              <a:t>-ani tak ani onak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1062404" y="3516316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 dirty="0">
                <a:latin typeface="Arial" charset="0"/>
              </a:rPr>
              <a:t>-poměrně dobrá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111982" y="3858115"/>
            <a:ext cx="2016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 dirty="0">
                <a:latin typeface="Arial" charset="0"/>
              </a:rPr>
              <a:t>-dobrá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1046160" y="4166213"/>
            <a:ext cx="20161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cs-CZ" altLang="cs-CZ" sz="1800" dirty="0">
                <a:latin typeface="Arial" charset="0"/>
              </a:rPr>
              <a:t>-velmi dobrá</a:t>
            </a:r>
          </a:p>
        </p:txBody>
      </p:sp>
    </p:spTree>
    <p:extLst>
      <p:ext uri="{BB962C8B-B14F-4D97-AF65-F5344CB8AC3E}">
        <p14:creationId xmlns:p14="http://schemas.microsoft.com/office/powerpoint/2010/main" val="23794452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91905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Charakteristiky polohy kvalitativních znaků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4213" y="1981200"/>
            <a:ext cx="7772400" cy="4543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cs-CZ" altLang="cs-CZ" sz="3600" b="1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Modus</a:t>
            </a:r>
            <a:r>
              <a:rPr lang="cs-CZ" altLang="cs-CZ" sz="3600" dirty="0" smtClean="0">
                <a:cs typeface="Times New Roman" pitchFamily="18" charset="0"/>
              </a:rPr>
              <a:t> -     - </a:t>
            </a:r>
            <a:r>
              <a:rPr lang="cs-CZ" altLang="cs-CZ" sz="3600" b="1" dirty="0" smtClean="0">
                <a:solidFill>
                  <a:srgbClr val="333399"/>
                </a:solidFill>
                <a:cs typeface="Times New Roman" pitchFamily="18" charset="0"/>
              </a:rPr>
              <a:t>nejčetnější</a:t>
            </a:r>
            <a:r>
              <a:rPr lang="cs-CZ" altLang="cs-CZ" sz="3600" dirty="0" smtClean="0">
                <a:cs typeface="Times New Roman" pitchFamily="18" charset="0"/>
              </a:rPr>
              <a:t> hodnota (kategorie) kvalitativního znaku </a:t>
            </a:r>
            <a:r>
              <a:rPr lang="cs-CZ" altLang="cs-CZ" sz="3600" i="1" dirty="0" smtClean="0">
                <a:cs typeface="Times New Roman" pitchFamily="18" charset="0"/>
              </a:rPr>
              <a:t>x</a:t>
            </a:r>
            <a:r>
              <a:rPr lang="cs-CZ" altLang="cs-CZ" sz="3600" dirty="0" smtClean="0">
                <a:cs typeface="Times New Roman" pitchFamily="18" charset="0"/>
              </a:rPr>
              <a:t> v daném statistickém souboru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cs-CZ" altLang="cs-CZ" sz="3600" i="1" dirty="0" smtClean="0">
                <a:solidFill>
                  <a:schemeClr val="tx2"/>
                </a:solidFill>
                <a:cs typeface="Times New Roman" pitchFamily="18" charset="0"/>
              </a:rPr>
              <a:t>Příklad</a:t>
            </a:r>
            <a:r>
              <a:rPr lang="cs-CZ" altLang="cs-CZ" sz="3600" i="1" dirty="0" smtClean="0">
                <a:cs typeface="Times New Roman" pitchFamily="18" charset="0"/>
              </a:rPr>
              <a:t>:</a:t>
            </a:r>
            <a:r>
              <a:rPr lang="cs-CZ" altLang="cs-CZ" sz="3600" dirty="0" smtClean="0">
                <a:cs typeface="Times New Roman" pitchFamily="18" charset="0"/>
              </a:rPr>
              <a:t>  </a:t>
            </a:r>
            <a:r>
              <a:rPr lang="cs-CZ" altLang="cs-CZ" sz="3600" dirty="0" smtClean="0"/>
              <a:t>   </a:t>
            </a:r>
            <a:r>
              <a:rPr lang="cs-CZ" altLang="cs-CZ" sz="3600" dirty="0" smtClean="0">
                <a:cs typeface="Times New Roman" pitchFamily="18" charset="0"/>
              </a:rPr>
              <a:t>= „dělník“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altLang="cs-CZ" sz="3600" dirty="0" smtClean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cs-CZ" altLang="cs-CZ" sz="3600" b="1" dirty="0" smtClean="0">
                <a:solidFill>
                  <a:schemeClr val="tx2"/>
                </a:solidFill>
                <a:latin typeface="Arial" charset="0"/>
                <a:cs typeface="Times New Roman" pitchFamily="18" charset="0"/>
              </a:rPr>
              <a:t>Medián</a:t>
            </a:r>
            <a:r>
              <a:rPr lang="cs-CZ" altLang="cs-CZ" sz="3600" b="1" i="1" dirty="0" smtClean="0">
                <a:solidFill>
                  <a:schemeClr val="tx2"/>
                </a:solidFill>
                <a:cs typeface="Times New Roman" pitchFamily="18" charset="0"/>
              </a:rPr>
              <a:t> -</a:t>
            </a:r>
            <a:r>
              <a:rPr lang="cs-CZ" altLang="cs-CZ" sz="3600" dirty="0" smtClean="0">
                <a:cs typeface="Times New Roman" pitchFamily="18" charset="0"/>
              </a:rPr>
              <a:t> </a:t>
            </a:r>
            <a:r>
              <a:rPr lang="cs-CZ" altLang="cs-CZ" sz="3600" dirty="0" smtClean="0"/>
              <a:t>  </a:t>
            </a:r>
            <a:r>
              <a:rPr lang="cs-CZ" altLang="cs-CZ" sz="3600" dirty="0" smtClean="0">
                <a:cs typeface="Times New Roman" pitchFamily="18" charset="0"/>
              </a:rPr>
              <a:t>     - </a:t>
            </a:r>
            <a:r>
              <a:rPr lang="cs-CZ" altLang="cs-CZ" sz="3600" b="1" dirty="0" smtClean="0">
                <a:solidFill>
                  <a:srgbClr val="333399"/>
                </a:solidFill>
                <a:cs typeface="Times New Roman" pitchFamily="18" charset="0"/>
              </a:rPr>
              <a:t>prostřední</a:t>
            </a:r>
            <a:r>
              <a:rPr lang="cs-CZ" altLang="cs-CZ" sz="3600" dirty="0" smtClean="0">
                <a:cs typeface="Times New Roman" pitchFamily="18" charset="0"/>
              </a:rPr>
              <a:t> hodnota odpovídající prostřední jednotce v souboru jednotek uspořádaných podle ordinálního znaku </a:t>
            </a:r>
            <a:r>
              <a:rPr lang="cs-CZ" altLang="cs-CZ" sz="3600" i="1" dirty="0" smtClean="0">
                <a:cs typeface="Times New Roman" pitchFamily="18" charset="0"/>
              </a:rPr>
              <a:t>x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6905593"/>
              </p:ext>
            </p:extLst>
          </p:nvPr>
        </p:nvGraphicFramePr>
        <p:xfrm>
          <a:off x="2801816" y="1850415"/>
          <a:ext cx="479304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Rovnice" r:id="rId4" imgW="85841" imgH="142795" progId="Equation.3">
                  <p:embed/>
                </p:oleObj>
              </mc:Choice>
              <mc:Fallback>
                <p:oleObj name="Rovnice" r:id="rId4" imgW="85841" imgH="142795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1816" y="1850415"/>
                        <a:ext cx="479304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966691"/>
              </p:ext>
            </p:extLst>
          </p:nvPr>
        </p:nvGraphicFramePr>
        <p:xfrm>
          <a:off x="2910376" y="4378325"/>
          <a:ext cx="5635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Rovnice" r:id="rId6" imgW="104737" imgH="142795" progId="Equation.3">
                  <p:embed/>
                </p:oleObj>
              </mc:Choice>
              <mc:Fallback>
                <p:oleObj name="Rovnice" r:id="rId6" imgW="104737" imgH="14279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376" y="4378325"/>
                        <a:ext cx="563562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65133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8"/>
            <a:ext cx="9196754" cy="103879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Příklad: Určete medián (kvalita stravy)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16" y="1789113"/>
            <a:ext cx="9978292" cy="44710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44884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b="1" dirty="0" smtClean="0"/>
              <a:t>Co to je statistika?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9442938" cy="4351338"/>
          </a:xfrm>
        </p:spPr>
        <p:txBody>
          <a:bodyPr/>
          <a:lstStyle/>
          <a:p>
            <a:pPr>
              <a:buNone/>
            </a:pPr>
            <a:r>
              <a:rPr lang="cs-CZ" altLang="cs-CZ" sz="3600" dirty="0"/>
              <a:t>3 významy slova </a:t>
            </a:r>
            <a:r>
              <a:rPr lang="cs-CZ" altLang="cs-CZ" sz="3600" b="1" dirty="0">
                <a:solidFill>
                  <a:srgbClr val="00B050"/>
                </a:solidFill>
              </a:rPr>
              <a:t>statistika</a:t>
            </a:r>
            <a:r>
              <a:rPr lang="cs-CZ" altLang="cs-CZ" sz="3600" dirty="0"/>
              <a:t>:</a:t>
            </a:r>
          </a:p>
          <a:p>
            <a:pPr>
              <a:buNone/>
            </a:pPr>
            <a:r>
              <a:rPr lang="cs-CZ" altLang="cs-CZ" sz="3600" b="1" dirty="0"/>
              <a:t>1. Statistika</a:t>
            </a:r>
            <a:r>
              <a:rPr lang="cs-CZ" altLang="cs-CZ" sz="3600" dirty="0"/>
              <a:t> je tabulka, graf, číselná informace</a:t>
            </a:r>
            <a:endParaRPr lang="cs-CZ" altLang="cs-CZ" sz="3600" b="1" dirty="0"/>
          </a:p>
          <a:p>
            <a:pPr>
              <a:buNone/>
            </a:pPr>
            <a:r>
              <a:rPr lang="cs-CZ" altLang="cs-CZ" sz="3600" b="1" dirty="0"/>
              <a:t>2. Statistika</a:t>
            </a:r>
            <a:r>
              <a:rPr lang="cs-CZ" altLang="cs-CZ" sz="3600" dirty="0"/>
              <a:t> je soubor metod (postupů, činností) zabývajících se informacemi zejména v číselné podobě </a:t>
            </a:r>
          </a:p>
          <a:p>
            <a:pPr>
              <a:buNone/>
            </a:pPr>
            <a:r>
              <a:rPr lang="cs-CZ" altLang="cs-CZ" sz="3600" b="1" dirty="0"/>
              <a:t>3. Statistika</a:t>
            </a:r>
            <a:r>
              <a:rPr lang="cs-CZ" altLang="cs-CZ" sz="3600" dirty="0"/>
              <a:t> je funkce náhodné veličiny („terminus </a:t>
            </a:r>
            <a:r>
              <a:rPr lang="cs-CZ" altLang="cs-CZ" sz="3600" dirty="0" err="1"/>
              <a:t>technicus</a:t>
            </a:r>
            <a:r>
              <a:rPr lang="cs-CZ" altLang="cs-CZ" sz="3600" dirty="0"/>
              <a:t>“)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2144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Co je statistika pro nás?</a:t>
            </a:r>
            <a:endParaRPr lang="cs-CZ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cs-CZ" sz="3600" b="1" dirty="0" smtClean="0"/>
              <a:t>Statistika</a:t>
            </a:r>
            <a:r>
              <a:rPr lang="cs-CZ" sz="3600" dirty="0" smtClean="0"/>
              <a:t> je soubor (souhrn, systém) metod (postupů, činností)     zabývajících se </a:t>
            </a:r>
            <a:r>
              <a:rPr lang="cs-CZ" sz="3600" b="1" dirty="0" smtClean="0"/>
              <a:t>informacemi</a:t>
            </a:r>
            <a:r>
              <a:rPr lang="cs-CZ" sz="3600" dirty="0" smtClean="0"/>
              <a:t> v </a:t>
            </a:r>
            <a:r>
              <a:rPr lang="cs-CZ" sz="3600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číselné</a:t>
            </a:r>
            <a:r>
              <a:rPr lang="cs-CZ" sz="3600" dirty="0" smtClean="0"/>
              <a:t> a </a:t>
            </a:r>
            <a:r>
              <a:rPr lang="cs-CZ" sz="36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nečíselné podobě</a:t>
            </a:r>
            <a:r>
              <a:rPr lang="cs-CZ" sz="3600" dirty="0" smtClean="0"/>
              <a:t>, jmenovitě jejich:</a:t>
            </a:r>
            <a:endParaRPr lang="cs-CZ" sz="3600" i="1" dirty="0" smtClean="0"/>
          </a:p>
          <a:p>
            <a:pPr eaLnBrk="1" hangingPunct="1">
              <a:defRPr/>
            </a:pPr>
            <a:r>
              <a:rPr lang="cs-CZ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sběrem</a:t>
            </a:r>
            <a:r>
              <a:rPr lang="cs-CZ" dirty="0" smtClean="0"/>
              <a:t> (statistické šetření, dotazníkový průzkum, dotazování, řízený rozhovor aj.)</a:t>
            </a:r>
          </a:p>
          <a:p>
            <a:pPr eaLnBrk="1" hangingPunct="1">
              <a:defRPr/>
            </a:pPr>
            <a:r>
              <a:rPr lang="cs-CZ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popisem</a:t>
            </a:r>
            <a:r>
              <a:rPr lang="cs-CZ" dirty="0" smtClean="0"/>
              <a:t> (strukturalizací, uložením v počítači)</a:t>
            </a:r>
          </a:p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analýzou</a:t>
            </a:r>
            <a:r>
              <a:rPr lang="cs-CZ" dirty="0" smtClean="0"/>
              <a:t> (rozborem, statistickými metodami)</a:t>
            </a:r>
          </a:p>
          <a:p>
            <a:pPr eaLnBrk="1" hangingPunct="1">
              <a:defRPr/>
            </a:pPr>
            <a:r>
              <a:rPr lang="cs-CZ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vyhodnocením</a:t>
            </a:r>
            <a:r>
              <a:rPr lang="cs-CZ" dirty="0" smtClean="0"/>
              <a:t> (interpretací - vysvětlením)…</a:t>
            </a:r>
          </a:p>
        </p:txBody>
      </p:sp>
    </p:spTree>
    <p:extLst>
      <p:ext uri="{BB962C8B-B14F-4D97-AF65-F5344CB8AC3E}">
        <p14:creationId xmlns:p14="http://schemas.microsoft.com/office/powerpoint/2010/main" val="70786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Statistiky lžou…</a:t>
            </a:r>
            <a:endParaRPr lang="cs-CZ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1348154" y="1825625"/>
            <a:ext cx="8628184" cy="435133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3600" b="1" i="1" dirty="0" smtClean="0"/>
              <a:t>Motto 1:</a:t>
            </a:r>
            <a:r>
              <a:rPr lang="cs-CZ" altLang="cs-CZ" sz="3600" dirty="0" smtClean="0"/>
              <a:t> 	„</a:t>
            </a:r>
            <a:r>
              <a:rPr lang="cs-CZ" altLang="cs-CZ" sz="3600" b="1" i="1" dirty="0" smtClean="0"/>
              <a:t>Statistika je zvlášť 					rafinovanou formou lži</a:t>
            </a:r>
            <a:r>
              <a:rPr lang="cs-CZ" altLang="cs-CZ" sz="3600" i="1" dirty="0" smtClean="0"/>
              <a:t>“</a:t>
            </a:r>
          </a:p>
          <a:p>
            <a:pPr eaLnBrk="1" hangingPunct="1">
              <a:buFontTx/>
              <a:buNone/>
            </a:pPr>
            <a:r>
              <a:rPr lang="cs-CZ" altLang="cs-CZ" sz="3600" b="1" i="1" dirty="0" smtClean="0">
                <a:solidFill>
                  <a:schemeClr val="accent2"/>
                </a:solidFill>
              </a:rPr>
              <a:t>Motto 2:</a:t>
            </a:r>
            <a:r>
              <a:rPr lang="cs-CZ" altLang="cs-CZ" sz="3600" dirty="0" smtClean="0">
                <a:solidFill>
                  <a:schemeClr val="accent2"/>
                </a:solidFill>
              </a:rPr>
              <a:t> 	„</a:t>
            </a:r>
            <a:r>
              <a:rPr lang="cs-CZ" altLang="cs-CZ" sz="3600" b="1" i="1" dirty="0" smtClean="0">
                <a:solidFill>
                  <a:schemeClr val="accent2"/>
                </a:solidFill>
              </a:rPr>
              <a:t>Věřím jen těm 						statistikám, 	které jsem 				sám zfalšoval</a:t>
            </a:r>
            <a:r>
              <a:rPr lang="cs-CZ" altLang="cs-CZ" sz="3600" i="1" dirty="0" smtClean="0">
                <a:solidFill>
                  <a:schemeClr val="accent2"/>
                </a:solidFill>
              </a:rPr>
              <a:t>“</a:t>
            </a:r>
          </a:p>
          <a:p>
            <a:pPr eaLnBrk="1" hangingPunct="1">
              <a:buFontTx/>
              <a:buNone/>
            </a:pPr>
            <a:r>
              <a:rPr lang="cs-CZ" altLang="cs-CZ" sz="3600" b="1" i="1" dirty="0" smtClean="0">
                <a:solidFill>
                  <a:schemeClr val="hlink"/>
                </a:solidFill>
              </a:rPr>
              <a:t>Motto 3:</a:t>
            </a:r>
            <a:r>
              <a:rPr lang="cs-CZ" altLang="cs-CZ" sz="3600" dirty="0" smtClean="0">
                <a:solidFill>
                  <a:schemeClr val="hlink"/>
                </a:solidFill>
              </a:rPr>
              <a:t> 	„</a:t>
            </a:r>
            <a:r>
              <a:rPr lang="cs-CZ" altLang="cs-CZ" sz="3600" b="1" i="1" dirty="0" smtClean="0">
                <a:solidFill>
                  <a:schemeClr val="hlink"/>
                </a:solidFill>
              </a:rPr>
              <a:t>Statistika nuda je, 					má však cenné údaje</a:t>
            </a:r>
            <a:r>
              <a:rPr lang="cs-CZ" altLang="cs-CZ" sz="3600" i="1" dirty="0" smtClean="0">
                <a:solidFill>
                  <a:schemeClr val="hlink"/>
                </a:solidFill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974668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Počet kriminálních činů ve městě M</a:t>
            </a:r>
            <a:endParaRPr lang="cs-CZ" sz="4000" b="1" dirty="0"/>
          </a:p>
        </p:txBody>
      </p:sp>
      <p:graphicFrame>
        <p:nvGraphicFramePr>
          <p:cNvPr id="5" name="Zástupný symbol pro obsah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5438958"/>
              </p:ext>
            </p:extLst>
          </p:nvPr>
        </p:nvGraphicFramePr>
        <p:xfrm>
          <a:off x="2314293" y="1832525"/>
          <a:ext cx="4947461" cy="265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List" r:id="rId4" imgW="3609975" imgH="2133600" progId="Excel.Sheet.8">
                  <p:embed/>
                </p:oleObj>
              </mc:Choice>
              <mc:Fallback>
                <p:oleObj name="List" r:id="rId4" imgW="3609975" imgH="2133600" progId="Excel.Shee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93" y="1832525"/>
                        <a:ext cx="4947461" cy="2657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44610" y="4665912"/>
            <a:ext cx="945588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cs-CZ" altLang="cs-CZ" sz="2400" b="1" dirty="0"/>
              <a:t>Špatná zpráva:</a:t>
            </a:r>
            <a:r>
              <a:rPr kumimoji="1" lang="cs-CZ" altLang="cs-CZ" sz="2400" dirty="0"/>
              <a:t> Kriminalita vzrostla </a:t>
            </a:r>
            <a:r>
              <a:rPr kumimoji="1" lang="en-US" altLang="cs-CZ" sz="2400" dirty="0"/>
              <a:t>(</a:t>
            </a:r>
            <a:r>
              <a:rPr kumimoji="1" lang="cs-CZ" altLang="cs-CZ" sz="2400" dirty="0"/>
              <a:t>o 300 nebo dokonce 400 </a:t>
            </a:r>
            <a:r>
              <a:rPr kumimoji="1" lang="en-US" altLang="cs-CZ" sz="2400" dirty="0"/>
              <a:t>%)</a:t>
            </a:r>
            <a:r>
              <a:rPr kumimoji="1" lang="cs-CZ" altLang="cs-CZ" sz="2400" dirty="0" smtClean="0"/>
              <a:t>!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kumimoji="1" lang="cs-CZ" altLang="cs-CZ" sz="24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1" lang="cs-CZ" altLang="cs-CZ" sz="2400" b="1" dirty="0"/>
              <a:t>Dobrá zpráva:</a:t>
            </a:r>
            <a:r>
              <a:rPr kumimoji="1" lang="cs-CZ" altLang="cs-CZ" sz="2400" dirty="0"/>
              <a:t> Rychlost růstu kriminality se snížila na polovinu (o 50 resp. 100 </a:t>
            </a:r>
            <a:r>
              <a:rPr kumimoji="1" lang="en-US" altLang="cs-CZ" sz="2400" dirty="0"/>
              <a:t>%</a:t>
            </a:r>
            <a:r>
              <a:rPr kumimoji="1" lang="cs-CZ" altLang="cs-CZ" sz="2400" dirty="0"/>
              <a:t>)!</a:t>
            </a:r>
          </a:p>
        </p:txBody>
      </p:sp>
    </p:spTree>
    <p:extLst>
      <p:ext uri="{BB962C8B-B14F-4D97-AF65-F5344CB8AC3E}">
        <p14:creationId xmlns:p14="http://schemas.microsoft.com/office/powerpoint/2010/main" val="556424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Mediánové platy v různých profesích</a:t>
            </a:r>
            <a:endParaRPr lang="cs-CZ" sz="4000" b="1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282570"/>
              </p:ext>
            </p:extLst>
          </p:nvPr>
        </p:nvGraphicFramePr>
        <p:xfrm>
          <a:off x="1406769" y="1998175"/>
          <a:ext cx="5953370" cy="3277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6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66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6202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profese</a:t>
                      </a:r>
                    </a:p>
                  </a:txBody>
                  <a:tcPr marL="91433" marR="91433" marT="45722" marB="45722"/>
                </a:tc>
                <a:tc>
                  <a:txBody>
                    <a:bodyPr/>
                    <a:lstStyle/>
                    <a:p>
                      <a:r>
                        <a:rPr lang="en-US" sz="2800" dirty="0" err="1" smtClean="0"/>
                        <a:t>medi</a:t>
                      </a:r>
                      <a:r>
                        <a:rPr lang="cs-CZ" sz="2800" dirty="0" err="1" smtClean="0"/>
                        <a:t>ánový</a:t>
                      </a:r>
                      <a:r>
                        <a:rPr lang="cs-CZ" sz="2800" baseline="0" dirty="0" smtClean="0"/>
                        <a:t> plat</a:t>
                      </a:r>
                      <a:endParaRPr lang="cs-CZ" sz="2800" dirty="0"/>
                    </a:p>
                  </a:txBody>
                  <a:tcPr marL="91433" marR="91433" marT="45722" marB="4572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202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Lékaři</a:t>
                      </a:r>
                    </a:p>
                  </a:txBody>
                  <a:tcPr marL="91433" marR="91433" marT="45722" marB="45722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43 174</a:t>
                      </a:r>
                      <a:endParaRPr lang="cs-CZ" sz="2800" dirty="0"/>
                    </a:p>
                  </a:txBody>
                  <a:tcPr marL="91433" marR="91433" marT="45722" marB="4572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202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Právníci</a:t>
                      </a:r>
                      <a:endParaRPr lang="cs-CZ" sz="2800" dirty="0"/>
                    </a:p>
                  </a:txBody>
                  <a:tcPr marL="91433" marR="91433" marT="45722" marB="45722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41</a:t>
                      </a:r>
                      <a:r>
                        <a:rPr lang="en-US" sz="2800" baseline="0" dirty="0" smtClean="0"/>
                        <a:t> 725</a:t>
                      </a:r>
                      <a:endParaRPr lang="cs-CZ" sz="2800" dirty="0"/>
                    </a:p>
                  </a:txBody>
                  <a:tcPr marL="91433" marR="91433" marT="45722" marB="4572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2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 smtClean="0"/>
                        <a:t>Programátoři</a:t>
                      </a:r>
                    </a:p>
                  </a:txBody>
                  <a:tcPr marL="91433" marR="91433" marT="45722" marB="45722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41 164</a:t>
                      </a:r>
                      <a:endParaRPr lang="cs-CZ" sz="2800" dirty="0"/>
                    </a:p>
                  </a:txBody>
                  <a:tcPr marL="91433" marR="91433" marT="45722" marB="4572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6202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Vědci</a:t>
                      </a:r>
                    </a:p>
                  </a:txBody>
                  <a:tcPr marL="91433" marR="91433" marT="45722" marB="45722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34 342</a:t>
                      </a:r>
                      <a:endParaRPr lang="cs-CZ" sz="2800" dirty="0"/>
                    </a:p>
                  </a:txBody>
                  <a:tcPr marL="91433" marR="91433" marT="45722" marB="4572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62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800" dirty="0" smtClean="0"/>
                        <a:t>Učitelé</a:t>
                      </a:r>
                    </a:p>
                  </a:txBody>
                  <a:tcPr marL="91433" marR="91433" marT="45722" marB="45722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26 168</a:t>
                      </a:r>
                      <a:endParaRPr lang="cs-CZ" sz="2800" dirty="0"/>
                    </a:p>
                  </a:txBody>
                  <a:tcPr marL="91433" marR="91433" marT="45722" marB="45722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2895599" y="5561819"/>
            <a:ext cx="29995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b="1" dirty="0" smtClean="0">
                <a:solidFill>
                  <a:srgbClr val="FF0000"/>
                </a:solidFill>
              </a:rPr>
              <a:t>Co je medián ?</a:t>
            </a:r>
            <a:endParaRPr lang="cs-CZ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44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Něco z historie statistiky </a:t>
            </a:r>
            <a:endParaRPr lang="cs-CZ" b="1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8809892" cy="43513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5400" dirty="0" smtClean="0"/>
              <a:t>„</a:t>
            </a:r>
            <a:r>
              <a:rPr lang="cs-CZ" altLang="cs-CZ" sz="3600" dirty="0" smtClean="0"/>
              <a:t>Statistika“ ve starém Egyptě, Mezopotámii, Číně…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961781" y="3573463"/>
            <a:ext cx="7924800" cy="157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chemeClr val="tx2"/>
              </a:buClr>
              <a:buSzPct val="75000"/>
              <a:buFont typeface="Wingdings" pitchFamily="2" charset="2"/>
              <a:buChar char="l"/>
            </a:pPr>
            <a:r>
              <a:rPr lang="cs-CZ" altLang="cs-CZ" sz="2400" dirty="0">
                <a:latin typeface="Times New Roman" pitchFamily="18" charset="0"/>
              </a:rPr>
              <a:t>   </a:t>
            </a:r>
            <a:r>
              <a:rPr lang="cs-CZ" altLang="cs-CZ" sz="3600" dirty="0">
                <a:cs typeface="Times New Roman" pitchFamily="18" charset="0"/>
              </a:rPr>
              <a:t>Nejstarší</a:t>
            </a:r>
            <a:r>
              <a:rPr lang="cs-CZ" altLang="cs-CZ" sz="3600" dirty="0"/>
              <a:t> „</a:t>
            </a:r>
            <a:r>
              <a:rPr lang="cs-CZ" altLang="cs-CZ" sz="3600" dirty="0">
                <a:cs typeface="Times New Roman" pitchFamily="18" charset="0"/>
              </a:rPr>
              <a:t>statistik</a:t>
            </a:r>
            <a:r>
              <a:rPr lang="cs-CZ" altLang="cs-CZ" sz="3600" dirty="0"/>
              <a:t>a“</a:t>
            </a:r>
            <a:r>
              <a:rPr lang="cs-CZ" altLang="cs-CZ" sz="3600" dirty="0">
                <a:cs typeface="Times New Roman" pitchFamily="18" charset="0"/>
              </a:rPr>
              <a:t> </a:t>
            </a:r>
            <a:r>
              <a:rPr lang="cs-CZ" altLang="cs-CZ" sz="3600" dirty="0"/>
              <a:t>=</a:t>
            </a:r>
            <a:r>
              <a:rPr lang="cs-CZ" altLang="cs-CZ" sz="3600" dirty="0">
                <a:cs typeface="Times New Roman" pitchFamily="18" charset="0"/>
              </a:rPr>
              <a:t> popis státu</a:t>
            </a:r>
            <a:r>
              <a:rPr lang="cs-CZ" altLang="cs-CZ" sz="3600" dirty="0"/>
              <a:t> =</a:t>
            </a:r>
            <a:r>
              <a:rPr lang="cs-CZ" altLang="cs-CZ" sz="3600" dirty="0">
                <a:cs typeface="Times New Roman" pitchFamily="18" charset="0"/>
              </a:rPr>
              <a:t> zobrazení daného zem</a:t>
            </a:r>
            <a:r>
              <a:rPr lang="cs-CZ" altLang="cs-CZ" sz="3600" dirty="0"/>
              <a:t>ě</a:t>
            </a:r>
            <a:r>
              <a:rPr lang="cs-CZ" altLang="cs-CZ" sz="3600" dirty="0">
                <a:cs typeface="Times New Roman" pitchFamily="18" charset="0"/>
              </a:rPr>
              <a:t>pisného, hospodá</a:t>
            </a:r>
            <a:r>
              <a:rPr lang="cs-CZ" altLang="cs-CZ" sz="3600" dirty="0">
                <a:ea typeface="Arial Unicode MS" pitchFamily="34" charset="-128"/>
                <a:cs typeface="Times New Roman" pitchFamily="18" charset="0"/>
              </a:rPr>
              <a:t>ř</a:t>
            </a:r>
            <a:r>
              <a:rPr lang="cs-CZ" altLang="cs-CZ" sz="3600" dirty="0">
                <a:cs typeface="Times New Roman" pitchFamily="18" charset="0"/>
              </a:rPr>
              <a:t>ského a politického stavu</a:t>
            </a:r>
            <a:r>
              <a:rPr lang="cs-CZ" altLang="cs-CZ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44038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autoUpdateAnimBg="0"/>
      <p:bldP spid="8" grpId="0" autoUpdateAnimBg="0"/>
    </p:bld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2089</TotalTime>
  <Words>987</Words>
  <Application>Microsoft Office PowerPoint</Application>
  <PresentationFormat>Širokoúhlá obrazovka</PresentationFormat>
  <Paragraphs>206</Paragraphs>
  <Slides>33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33</vt:i4>
      </vt:variant>
    </vt:vector>
  </HeadingPairs>
  <TitlesOfParts>
    <vt:vector size="43" baseType="lpstr">
      <vt:lpstr>Arial</vt:lpstr>
      <vt:lpstr>Arial Unicode MS</vt:lpstr>
      <vt:lpstr>Calibri</vt:lpstr>
      <vt:lpstr>Calibri Light</vt:lpstr>
      <vt:lpstr>Symbol</vt:lpstr>
      <vt:lpstr>Times New Roman</vt:lpstr>
      <vt:lpstr>Wingdings</vt:lpstr>
      <vt:lpstr>Motiv Office</vt:lpstr>
      <vt:lpstr>List</vt:lpstr>
      <vt:lpstr>Rovnice</vt:lpstr>
      <vt:lpstr>Název prezentace</vt:lpstr>
      <vt:lpstr>Prezentace aplikace PowerPoint</vt:lpstr>
      <vt:lpstr>Prezentace aplikace PowerPoint</vt:lpstr>
      <vt:lpstr>Co to je statistika?</vt:lpstr>
      <vt:lpstr>Co je statistika pro nás?</vt:lpstr>
      <vt:lpstr>Statistiky lžou…</vt:lpstr>
      <vt:lpstr>Počet kriminálních činů ve městě M</vt:lpstr>
      <vt:lpstr>Mediánové platy v různých profesích</vt:lpstr>
      <vt:lpstr>Něco z historie statistiky </vt:lpstr>
      <vt:lpstr>Něco z historie statistiky </vt:lpstr>
      <vt:lpstr>Něco z novodobých dějin statistiky</vt:lpstr>
      <vt:lpstr>Něco z novodobých dějin statistiky</vt:lpstr>
      <vt:lpstr>Něco z novodobých dějin statistiky</vt:lpstr>
      <vt:lpstr>Historický závěr</vt:lpstr>
      <vt:lpstr>Statistika a počítače</vt:lpstr>
      <vt:lpstr>Statistika a počítače</vt:lpstr>
      <vt:lpstr>Úkol statistiky: zpřehlednění dat</vt:lpstr>
      <vt:lpstr>Statistická jednotka</vt:lpstr>
      <vt:lpstr>Vymezení statistické jednotky</vt:lpstr>
      <vt:lpstr>Příklad ze sčítání lidu:</vt:lpstr>
      <vt:lpstr>Statistický soubor</vt:lpstr>
      <vt:lpstr>Statistické znaky</vt:lpstr>
      <vt:lpstr>Kvalitativní znaky</vt:lpstr>
      <vt:lpstr>Kvantitativní znaky</vt:lpstr>
      <vt:lpstr>Kvantitativní znaky</vt:lpstr>
      <vt:lpstr>Prezentace aplikace PowerPoint</vt:lpstr>
      <vt:lpstr>Prezentace aplikace PowerPoint</vt:lpstr>
      <vt:lpstr>Metody zpřehlednění dat</vt:lpstr>
      <vt:lpstr>Četnost  x  relativní četnost,  histogram četnosti</vt:lpstr>
      <vt:lpstr>Ordinální znak – kvalita stravy</vt:lpstr>
      <vt:lpstr>Charakteristiky polohy kvalitativních znaků</vt:lpstr>
      <vt:lpstr>Příklad: Určete medián (kvalita stravy)</vt:lpstr>
      <vt:lpstr>Závěr přednášky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Uživatel systému Windows</cp:lastModifiedBy>
  <cp:revision>97</cp:revision>
  <dcterms:created xsi:type="dcterms:W3CDTF">2016-11-25T20:36:16Z</dcterms:created>
  <dcterms:modified xsi:type="dcterms:W3CDTF">2018-05-02T07:39:03Z</dcterms:modified>
</cp:coreProperties>
</file>