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  <p:sldId id="258" r:id="rId3"/>
    <p:sldId id="263" r:id="rId4"/>
    <p:sldId id="316" r:id="rId5"/>
    <p:sldId id="317" r:id="rId6"/>
    <p:sldId id="318" r:id="rId7"/>
    <p:sldId id="288" r:id="rId8"/>
    <p:sldId id="289" r:id="rId9"/>
    <p:sldId id="319" r:id="rId10"/>
    <p:sldId id="320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9" r:id="rId27"/>
    <p:sldId id="311" r:id="rId28"/>
    <p:sldId id="310" r:id="rId29"/>
    <p:sldId id="312" r:id="rId30"/>
    <p:sldId id="313" r:id="rId31"/>
    <p:sldId id="314" r:id="rId32"/>
    <p:sldId id="315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329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95394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Příklady jevového prostoru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22527" y="1927747"/>
            <a:ext cx="9481783" cy="41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5.	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Jevový prostor „kolo štěstí“ se skládá z 10 elementárních jevů, možnými výsledky je totiž padnutí 12,14,15,</a:t>
            </a: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16,20,30,50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70,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</a:t>
            </a: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,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100 </a:t>
            </a:r>
            <a:r>
              <a:rPr lang="en-US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cs-CZ" altLang="cs-CZ" sz="3600" b="1" kern="0" dirty="0" smtClean="0">
              <a:solidFill>
                <a:srgbClr val="FFCC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6.	 Jevový prostor věku dospělých zákazníků (v rocích) daného supermarketu je 18, 19, 20, ... …  – neomezená množina elementárních jevů</a:t>
            </a:r>
          </a:p>
        </p:txBody>
      </p:sp>
    </p:spTree>
    <p:extLst>
      <p:ext uri="{BB962C8B-B14F-4D97-AF65-F5344CB8AC3E}">
        <p14:creationId xmlns:p14="http://schemas.microsoft.com/office/powerpoint/2010/main" val="70295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POZOR!!!</a:t>
            </a:r>
            <a:endParaRPr lang="cs-CZ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01824" y="2323531"/>
            <a:ext cx="7772400" cy="3763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	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Náhodný jev </a:t>
            </a:r>
            <a:r>
              <a:rPr lang="cs-CZ" altLang="cs-CZ" sz="3600" b="1" kern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může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být totožný       s některým elementárním jevem, nebo může zahrnovat 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více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elementárních jevů, např. padnutí sudého počtu ok je sjednocením trojice elementárních jevů</a:t>
            </a: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 (2, 4, 6)</a:t>
            </a:r>
            <a:endParaRPr lang="cs-CZ" altLang="cs-CZ" sz="3600" kern="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Intuitivní pravděpodobnost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2131325"/>
            <a:ext cx="7772400" cy="372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	</a:t>
            </a:r>
            <a:r>
              <a:rPr lang="cs-CZ" altLang="cs-CZ" sz="3600" b="1" kern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Míru možnosti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nebo </a:t>
            </a:r>
            <a:r>
              <a:rPr lang="cs-CZ" altLang="cs-CZ" sz="3600" b="1" kern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šance výskytu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hromadného náhodného jevu udává číslo, které nazýváme </a:t>
            </a:r>
            <a:r>
              <a:rPr lang="cs-CZ" altLang="cs-CZ" sz="3600" i="1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b="1" i="1" kern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pravděpodobností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(Prst)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tohoto jevu</a:t>
            </a:r>
            <a:endParaRPr lang="cs-CZ" altLang="cs-CZ" sz="3600" kern="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pravděpodobnosti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68495" y="2001672"/>
            <a:ext cx="842486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Prst = číslo z intervalu mezi 0 a 1 </a:t>
            </a:r>
          </a:p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Jevu nemožnému se přiřazuje       Prst = 0</a:t>
            </a:r>
          </a:p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Jevu jistému Prst = 1 </a:t>
            </a:r>
          </a:p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Čím větší má jev pravděpodobnost, tím větší je šance, že jev nastane</a:t>
            </a:r>
            <a:endParaRPr lang="cs-CZ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Klasická pravděpodobnost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760560"/>
            <a:ext cx="8992050" cy="4908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áhodný pokus má </a:t>
            </a:r>
            <a:r>
              <a:rPr lang="cs-CZ" altLang="cs-CZ" sz="3000" i="1" kern="0" dirty="0" smtClean="0"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elementárních jevů (tj. výsledků pokusu), které mají </a:t>
            </a:r>
            <a:r>
              <a:rPr lang="cs-CZ" altLang="cs-CZ" sz="3000" b="1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stejnou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000" b="1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výskytu</a:t>
            </a:r>
            <a:endParaRPr lang="cs-CZ" altLang="cs-CZ" sz="3000" kern="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Jev </a:t>
            </a:r>
            <a:r>
              <a:rPr lang="cs-CZ" altLang="cs-CZ" sz="3000" i="1" kern="0" dirty="0" smtClean="0">
                <a:ea typeface="Arial Unicode MS" pitchFamily="34" charset="-128"/>
                <a:cs typeface="Arial Unicode MS" pitchFamily="34" charset="-128"/>
              </a:rPr>
              <a:t>X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nastane tehdy, když nastane jeden z  </a:t>
            </a:r>
            <a:r>
              <a:rPr lang="cs-CZ" altLang="cs-CZ" sz="3000" i="1" kern="0" dirty="0" smtClean="0"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předem stanovených příznivých výsledků  </a:t>
            </a:r>
          </a:p>
          <a:p>
            <a:pPr eaLnBrk="1" hangingPunct="1"/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Potom pravděpodobnost jevu </a:t>
            </a:r>
            <a:r>
              <a:rPr lang="cs-CZ" altLang="cs-CZ" sz="3000" i="1" kern="0" dirty="0" smtClean="0">
                <a:ea typeface="Arial Unicode MS" pitchFamily="34" charset="-128"/>
                <a:cs typeface="Arial Unicode MS" pitchFamily="34" charset="-128"/>
              </a:rPr>
              <a:t>X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dána podílem všech příznivých výsledků a všech možných </a:t>
            </a:r>
            <a:r>
              <a:rPr lang="cs-CZ" altLang="cs-CZ" sz="3000" kern="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výsledků:</a:t>
            </a: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          </a:t>
            </a:r>
          </a:p>
          <a:p>
            <a:pPr marL="0" indent="0" eaLnBrk="1" hangingPunct="1">
              <a:buNone/>
            </a:pPr>
            <a:r>
              <a:rPr lang="cs-CZ" altLang="cs-CZ" kern="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kern="0" dirty="0" smtClean="0">
                <a:latin typeface="Arial" pitchFamily="34" charset="0"/>
                <a:cs typeface="Times New Roman" pitchFamily="18" charset="0"/>
              </a:rPr>
              <a:t>                                  </a:t>
            </a:r>
            <a:r>
              <a:rPr lang="cs-CZ" altLang="cs-CZ" i="1" kern="0" dirty="0" smtClean="0">
                <a:cs typeface="Times New Roman" pitchFamily="18" charset="0"/>
              </a:rPr>
              <a:t>Prst</a:t>
            </a:r>
            <a:r>
              <a:rPr lang="cs-CZ" altLang="cs-CZ" kern="0" dirty="0" smtClean="0">
                <a:cs typeface="Times New Roman" pitchFamily="18" charset="0"/>
              </a:rPr>
              <a:t>(</a:t>
            </a:r>
            <a:r>
              <a:rPr lang="cs-CZ" altLang="cs-CZ" i="1" kern="0" dirty="0" smtClean="0">
                <a:cs typeface="Times New Roman" pitchFamily="18" charset="0"/>
              </a:rPr>
              <a:t>X</a:t>
            </a:r>
            <a:r>
              <a:rPr lang="cs-CZ" altLang="cs-CZ" kern="0" dirty="0" smtClean="0">
                <a:cs typeface="Times New Roman" pitchFamily="18" charset="0"/>
              </a:rPr>
              <a:t>)</a:t>
            </a:r>
            <a:r>
              <a:rPr lang="cs-CZ" altLang="cs-CZ" kern="0" dirty="0" smtClean="0">
                <a:latin typeface="Arial" pitchFamily="34" charset="0"/>
                <a:cs typeface="Times New Roman" pitchFamily="18" charset="0"/>
              </a:rPr>
              <a:t> =</a:t>
            </a:r>
            <a:r>
              <a:rPr lang="cs-CZ" altLang="cs-CZ" kern="0" dirty="0" smtClean="0">
                <a:latin typeface="Arial" pitchFamily="34" charset="0"/>
              </a:rPr>
              <a:t>      </a:t>
            </a:r>
            <a:r>
              <a:rPr lang="cs-CZ" altLang="cs-CZ" kern="0" dirty="0" smtClean="0">
                <a:latin typeface="Arial" pitchFamily="34" charset="0"/>
                <a:cs typeface="Times New Roman" pitchFamily="18" charset="0"/>
              </a:rPr>
              <a:t>  	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kern="0" dirty="0" smtClean="0"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408" y="5011856"/>
            <a:ext cx="573655" cy="106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96190" y="1978926"/>
            <a:ext cx="7772400" cy="4272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 urně je 10 koulí, </a:t>
            </a: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 toho 6 černých a 4 bílé: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a.</a:t>
            </a: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Stanovte pravděpodobnost, že     1 vytažená koule bude bílá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b.</a:t>
            </a: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Stanovte pravděpodobnost, že z 5 vytažených koulí budou 3 černé a 2 bílé</a:t>
            </a:r>
          </a:p>
        </p:txBody>
      </p:sp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Řešení příkladu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9599" y="2124502"/>
            <a:ext cx="883465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Elementárním jevem je kterákoliv z vytažených koulí.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Počet všech elementárních jevů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= 10, počet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příznivých jevů je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= 4, (bílé)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	              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Prst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4/10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= 0,4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Řešení příkladu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9749" y="1933433"/>
            <a:ext cx="9818901" cy="433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Elementárním jevem je kterákoliv pětice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vytažených koulí.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lang="cs-CZ" altLang="cs-CZ" sz="2800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Počet všech elementárních jevů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se rovná počtu všech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kombinací 5 koulí vytažených z 10 koulí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, tj.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=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            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= 252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což je počet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možných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výsledků!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086" y="3820970"/>
            <a:ext cx="240982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Řešení příkladu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9599" y="1988024"/>
            <a:ext cx="891653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Počet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příznivých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výsledků je počet těch kombinací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5 koulí, kde 3 jsou černé (ze 6) a 2 bílé (ze 4),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tedy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.      = 20.6 = 120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Hledaná pravděpodobnost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podle vzorce: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          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			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Prst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= 0,461 tj. 46,1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%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08" y="3071432"/>
            <a:ext cx="4572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486" y="3091997"/>
            <a:ext cx="4572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516" y="4589202"/>
            <a:ext cx="7239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Kombinatorika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2" y="2133600"/>
            <a:ext cx="9128527" cy="40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Mějme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prvků (například písmen, koulí, lidí aj.)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Kolika způsoby je možné vytvořit skupinu o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 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 prvcích, přičemž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1.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záleží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nebo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2.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nezáleží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na pořadí prvků ve skupině?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ad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1. Variace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(písmena: ano, ona…)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ad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Kombinace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(tažená čísla ve sportce)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Prvky ve skupině se eventuálně mohou opakovat!?</a:t>
            </a:r>
          </a:p>
        </p:txBody>
      </p:sp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9</a:t>
            </a:r>
            <a:r>
              <a:rPr lang="cs-CZ" sz="5800" b="1" cap="all" dirty="0" smtClean="0"/>
              <a:t>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Vzorce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367" y="1706890"/>
            <a:ext cx="2507615" cy="1090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368" y="3627460"/>
            <a:ext cx="2092008" cy="69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8123731" y="2734063"/>
            <a:ext cx="2008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n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) =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n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!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959" y="4372097"/>
            <a:ext cx="36004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366" y="5609230"/>
            <a:ext cx="2634019" cy="941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818866" y="1959953"/>
            <a:ext cx="4167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  Variace bez opakování: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18866" y="2797788"/>
            <a:ext cx="7319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  V případě, že </a:t>
            </a:r>
            <a:r>
              <a:rPr lang="cs-CZ" sz="3200" i="1" dirty="0" smtClean="0"/>
              <a:t>n = x</a:t>
            </a:r>
            <a:r>
              <a:rPr lang="cs-CZ" sz="3200" dirty="0" smtClean="0"/>
              <a:t>, jedná se o permutace: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94912" y="3733700"/>
            <a:ext cx="3985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Variace s opakováním: 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40930" y="4575455"/>
            <a:ext cx="4708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Kombinace bez opakování: 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94912" y="5775159"/>
            <a:ext cx="461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Kombinace s opakováním: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799" y="1974376"/>
            <a:ext cx="7639335" cy="378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" pitchFamily="34" charset="0"/>
                <a:cs typeface="Times New Roman" pitchFamily="18" charset="0"/>
              </a:rPr>
              <a:t>1.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Kolik 3-písmenných slov lze vytvořit z písmen A, B, C, D, E 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Jedná se o variace s opakováním, neboť záleží na pořadí písmen a písmena se mohou ve slově opakovat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928" y="4357569"/>
            <a:ext cx="3518965" cy="596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55343" y="1842448"/>
            <a:ext cx="7820167" cy="3796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" pitchFamily="34" charset="0"/>
                <a:cs typeface="Times New Roman" pitchFamily="18" charset="0"/>
              </a:rPr>
              <a:t>2. </a:t>
            </a: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Kolika způsoby lze vytvořit          3-členné předsednictvo představenstva podniku ze           6 zvolených členů?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Jedná se o kombinace bez opakování, neboť zde nezáleží na pořadí členů předsednictva a členové se přirozeně nemohou opakovat</a:t>
            </a:r>
            <a:endParaRPr lang="cs-CZ" altLang="cs-CZ" sz="2800" kern="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994" y="4292742"/>
            <a:ext cx="5827594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Náhodná veličina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7777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i="1" kern="0" dirty="0" smtClean="0">
                <a:latin typeface="Arial" pitchFamily="34" charset="0"/>
              </a:rPr>
              <a:t>Náhodná veličina</a:t>
            </a:r>
            <a:r>
              <a:rPr lang="cs-CZ" altLang="cs-CZ" sz="2800" b="1" kern="0" dirty="0" smtClean="0">
                <a:latin typeface="Arial" pitchFamily="34" charset="0"/>
              </a:rPr>
              <a:t> (NV)</a:t>
            </a:r>
            <a:r>
              <a:rPr lang="cs-CZ" altLang="cs-CZ" sz="2800" kern="0" dirty="0" smtClean="0">
                <a:latin typeface="Arial" pitchFamily="34" charset="0"/>
              </a:rPr>
              <a:t> = Číselný výsledek náhodného pokusu.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Výsledky - obecně různé 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vlivem náhodných činitelů</a:t>
            </a:r>
            <a:r>
              <a:rPr lang="cs-CZ" altLang="cs-CZ" sz="2800" kern="0" dirty="0" smtClean="0">
                <a:latin typeface="Arial" pitchFamily="34" charset="0"/>
              </a:rPr>
              <a:t>  mají různé pravděpodobnosti realizace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i="1" kern="0" dirty="0" smtClean="0">
                <a:latin typeface="Arial" pitchFamily="34" charset="0"/>
              </a:rPr>
              <a:t>Náhodná veličina</a:t>
            </a:r>
            <a:r>
              <a:rPr lang="cs-CZ" altLang="cs-CZ" sz="2800" b="1" kern="0" dirty="0" smtClean="0">
                <a:latin typeface="Arial" pitchFamily="34" charset="0"/>
              </a:rPr>
              <a:t> (NV)</a:t>
            </a:r>
            <a:r>
              <a:rPr lang="cs-CZ" altLang="cs-CZ" sz="2800" kern="0" dirty="0" smtClean="0">
                <a:latin typeface="Arial" pitchFamily="34" charset="0"/>
              </a:rPr>
              <a:t> = odpovídá kvantitativnímu znaku populačního souboru (je jeho </a:t>
            </a:r>
            <a:r>
              <a:rPr lang="cs-CZ" altLang="cs-CZ" sz="2800" b="1" kern="0" dirty="0" smtClean="0">
                <a:solidFill>
                  <a:srgbClr val="3333CC"/>
                </a:solidFill>
                <a:latin typeface="Arial" pitchFamily="34" charset="0"/>
              </a:rPr>
              <a:t>zobecněním</a:t>
            </a:r>
            <a:r>
              <a:rPr lang="cs-CZ" altLang="cs-CZ" sz="2800" kern="0" dirty="0" smtClean="0">
                <a:latin typeface="Arial" pitchFamily="34" charset="0"/>
              </a:rPr>
              <a:t>)</a:t>
            </a: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2051050"/>
            <a:ext cx="7772400" cy="369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je pravidlo (předpis), které každé číselné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hodnotě nebo množině hodnot přiřazuje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pravděpodobnost, že náhodná veličina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nabude této hodnoty nebo hodnoty z tohoto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 intervalu.</a:t>
            </a:r>
            <a:r>
              <a:rPr lang="cs-CZ" altLang="cs-CZ" sz="2400" kern="0" dirty="0" smtClean="0">
                <a:latin typeface="Arial" pitchFamily="34" charset="0"/>
                <a:cs typeface="Times New Roman" pitchFamily="18" charset="0"/>
              </a:rPr>
              <a:t>					</a:t>
            </a:r>
            <a:r>
              <a:rPr lang="cs-CZ" altLang="cs-CZ" sz="2400" kern="0" dirty="0" smtClean="0"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38431" y="1981200"/>
            <a:ext cx="8470094" cy="429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Rozdělení pravděpodobnosti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náhodné veličiny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= ú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plné poznání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NV: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stanovení hodnot, jichž může NV nabývat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znalost pravděpodobností, s nimiž NV nabývá určité hodnoty, nebo hodnoty   z nějakého intervalu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Vyjádření 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67102" y="1851830"/>
            <a:ext cx="828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 algn="just" eaLnBrk="1" hangingPunct="1">
              <a:buFont typeface="Wingdings" pitchFamily="2" charset="2"/>
              <a:buNone/>
            </a:pPr>
            <a:r>
              <a:rPr lang="cs-CZ" altLang="cs-CZ" sz="3600" b="1" kern="0" dirty="0" smtClean="0">
                <a:latin typeface="Arial" pitchFamily="34" charset="0"/>
              </a:rPr>
              <a:t>1.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  <a:r>
              <a:rPr lang="cs-CZ" altLang="cs-CZ" sz="3600" b="1" kern="0" dirty="0" smtClean="0">
                <a:latin typeface="Arial" pitchFamily="34" charset="0"/>
              </a:rPr>
              <a:t>Pravděpodobnostní funkce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</a:rPr>
              <a:t>	(typ diskrétní NV)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b="1" kern="0" dirty="0" smtClean="0">
                <a:latin typeface="Arial" pitchFamily="34" charset="0"/>
              </a:rPr>
              <a:t>2</a:t>
            </a:r>
            <a:r>
              <a:rPr lang="cs-CZ" altLang="cs-CZ" sz="3600" b="1" kern="0" dirty="0" smtClean="0">
                <a:latin typeface="Arial" pitchFamily="34" charset="0"/>
                <a:cs typeface="Times New Roman" pitchFamily="18" charset="0"/>
              </a:rPr>
              <a:t>.</a:t>
            </a: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3600" b="1" kern="0" dirty="0" smtClean="0">
                <a:latin typeface="Arial" pitchFamily="34" charset="0"/>
              </a:rPr>
              <a:t>Hustota pravděpodobnosti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</a:rPr>
              <a:t>	(typ spojité NV)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b="1" kern="0" dirty="0" smtClean="0">
                <a:latin typeface="Arial" pitchFamily="34" charset="0"/>
              </a:rPr>
              <a:t>3.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  <a:r>
              <a:rPr lang="cs-CZ" altLang="cs-CZ" sz="3600" b="1" kern="0" dirty="0" smtClean="0">
                <a:latin typeface="Arial" pitchFamily="34" charset="0"/>
              </a:rPr>
              <a:t>Distribuční funkce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</a:rPr>
              <a:t>	(oba typy NV: diskrétní / spojitý)</a:t>
            </a:r>
          </a:p>
        </p:txBody>
      </p:sp>
    </p:spTree>
    <p:extLst>
      <p:ext uri="{BB962C8B-B14F-4D97-AF65-F5344CB8AC3E}">
        <p14:creationId xmlns:p14="http://schemas.microsoft.com/office/powerpoint/2010/main" val="7667211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Pravděpodobnostní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799" y="1933575"/>
            <a:ext cx="11037628" cy="4330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–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každé hodnotě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x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sym typeface="Symbol" pitchFamily="18" charset="2"/>
              </a:rPr>
              <a:t>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přiřazuje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odpovídající pravděpodobnost:</a:t>
            </a:r>
            <a:r>
              <a:rPr lang="cs-CZ" altLang="cs-CZ" sz="2800" kern="0" dirty="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cs-CZ" altLang="cs-CZ" sz="2800" i="1" kern="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cs-CZ" altLang="cs-CZ" sz="2800" i="1" kern="0" dirty="0" smtClean="0">
                <a:solidFill>
                  <a:srgbClr val="000000"/>
                </a:solidFill>
                <a:latin typeface="Times New Roman"/>
              </a:rPr>
              <a:t>		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)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splňuje vztahy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pravděpodobnost, že náhodná veličina nabude hodnoty z intervalu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[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a,b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]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  <a:sym typeface="Symbol" pitchFamily="18" charset="2"/>
              </a:rPr>
              <a:t>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  <a:sym typeface="Symbol" pitchFamily="18" charset="2"/>
              </a:rPr>
              <a:t>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 rovna součtu pravděpodobností hodnot </a:t>
            </a: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z tohoto intervalu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(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 množina diskrétních hodnot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)</a:t>
            </a:r>
            <a:endParaRPr kumimoji="0" lang="en-GB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PalatinoTTEE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827" y="3819749"/>
            <a:ext cx="1804038" cy="8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685" y="3474099"/>
            <a:ext cx="2838735" cy="115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9925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Hustota pravděpodobnosti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32267" y="1787857"/>
            <a:ext cx="8353425" cy="429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Hustota</a:t>
            </a:r>
            <a:r>
              <a:rPr kumimoji="0" lang="cs-CZ" alt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pravděpodobnosti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je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nezáporná funkce splňující podmínku: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Celá plocha pod grafem funkce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–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nad osou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je rovna 1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700" y="2892046"/>
            <a:ext cx="2162175" cy="132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Distribuční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22351" y="1778758"/>
            <a:ext cx="8708504" cy="40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Distribuční</a:t>
            </a:r>
            <a:r>
              <a:rPr kumimoji="0" lang="cs-CZ" alt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funkce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je definovaná na R vztahem: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je neklesající funkce splňující: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lim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0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-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		lim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+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736" y="2795375"/>
            <a:ext cx="307657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0" y="1966671"/>
            <a:ext cx="6049321" cy="23869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p</a:t>
            </a:r>
            <a:r>
              <a:rPr lang="cs-CZ" sz="2800" b="1" i="1" dirty="0" smtClean="0">
                <a:solidFill>
                  <a:srgbClr val="002060"/>
                </a:solidFill>
              </a:rPr>
              <a:t>ravděpodobnost náhodného jevu, </a:t>
            </a:r>
            <a:endParaRPr lang="cs-CZ" sz="2800" b="1" i="1" dirty="0">
              <a:solidFill>
                <a:srgbClr val="00206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b</a:t>
            </a:r>
            <a:r>
              <a:rPr lang="cs-CZ" sz="2800" b="1" i="1" dirty="0" smtClean="0">
                <a:solidFill>
                  <a:srgbClr val="002060"/>
                </a:solidFill>
              </a:rPr>
              <a:t>) vlastnosti pravděpodobnosti,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c) kombinatorika,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d) náhodná veličina (diskrétní, spojitá).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8695636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kern="0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Příklad distribuční funkce pro diskrétní NV: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Hrací kostka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2994327" y="1598613"/>
            <a:ext cx="35873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    F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)=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P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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 </a:t>
            </a:r>
            <a:r>
              <a:rPr kumimoji="0" lang="en-US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)</a:t>
            </a:r>
            <a:endParaRPr kumimoji="0" lang="cs-CZ" altLang="cs-CZ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1" y="2533509"/>
            <a:ext cx="7275512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8"/>
            <a:ext cx="9196754" cy="92681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600" b="1" kern="0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Distribuční funkce spojité </a:t>
            </a:r>
            <a:r>
              <a:rPr lang="cs-CZ" sz="3600" b="1" kern="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16635" y="1247972"/>
            <a:ext cx="8134350" cy="100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1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. Neklesající spojitá funkce </a:t>
            </a:r>
            <a:b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2.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Limity 0 a 1 pro </a:t>
            </a:r>
            <a:r>
              <a:rPr kumimoji="0" 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x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  <a:sym typeface="Symbol" pitchFamily="18" charset="2"/>
              </a:rPr>
              <a:t>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133" y="2251881"/>
            <a:ext cx="7921625" cy="402608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950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Vztah mezi hustotou a distribuční funkcí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59312" y="1542195"/>
            <a:ext cx="9376509" cy="489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Mezi </a:t>
            </a:r>
            <a:r>
              <a:rPr lang="cs-CZ" altLang="cs-CZ" sz="2800" kern="0" dirty="0" smtClean="0">
                <a:latin typeface="Arial" pitchFamily="34" charset="0"/>
              </a:rPr>
              <a:t>hustotou pravděpodobnosti a distribuční funkcí 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platí následující vztahy:    </a:t>
            </a:r>
            <a:r>
              <a:rPr lang="cs-CZ" altLang="cs-CZ" sz="2800" kern="0" dirty="0" smtClean="0">
                <a:latin typeface="Arial" pitchFamily="34" charset="0"/>
              </a:rPr>
              <a:t>HP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je </a:t>
            </a:r>
            <a:r>
              <a:rPr lang="cs-CZ" altLang="cs-CZ" sz="2800" b="1" i="1" kern="0" dirty="0" smtClean="0">
                <a:solidFill>
                  <a:srgbClr val="3333CC"/>
                </a:solidFill>
                <a:latin typeface="Arial" pitchFamily="34" charset="0"/>
                <a:cs typeface="Times New Roman" pitchFamily="18" charset="0"/>
              </a:rPr>
              <a:t>derivací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" pitchFamily="34" charset="0"/>
              </a:rPr>
              <a:t>DF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						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Naopak: </a:t>
            </a:r>
            <a:r>
              <a:rPr lang="cs-CZ" altLang="cs-CZ" sz="2800" kern="0" dirty="0" smtClean="0">
                <a:latin typeface="Arial" pitchFamily="34" charset="0"/>
              </a:rPr>
              <a:t>distribuční funkce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náhodné veličiny je </a:t>
            </a:r>
            <a:r>
              <a:rPr lang="cs-CZ" altLang="cs-CZ" sz="2800" b="1" i="1" kern="0" dirty="0" smtClean="0">
                <a:solidFill>
                  <a:srgbClr val="3333CC"/>
                </a:solidFill>
                <a:latin typeface="Arial" pitchFamily="34" charset="0"/>
                <a:cs typeface="Times New Roman" pitchFamily="18" charset="0"/>
              </a:rPr>
              <a:t>neurčitým integrálem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	     (primitivní funkcí) k </a:t>
            </a:r>
            <a:r>
              <a:rPr lang="cs-CZ" altLang="cs-CZ" sz="2800" kern="0" dirty="0" smtClean="0">
                <a:latin typeface="Arial" pitchFamily="34" charset="0"/>
              </a:rPr>
              <a:t>hustotě pravděpodobnosti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, tj.</a:t>
            </a:r>
            <a:endParaRPr lang="cs-CZ" altLang="cs-CZ" sz="2800" kern="0" dirty="0" smtClean="0">
              <a:latin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911" y="2746969"/>
            <a:ext cx="2226647" cy="105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911" y="4735773"/>
            <a:ext cx="2452755" cy="136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4884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Náhodný pokus  x  náhodný jev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96655" y="1840675"/>
            <a:ext cx="8604250" cy="451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cs-CZ" altLang="cs-CZ" sz="2800" b="1" kern="0" dirty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Příklady </a:t>
            </a: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náhodného pokusu</a:t>
            </a:r>
            <a:endParaRPr lang="cs-CZ" altLang="cs-CZ" sz="2800" kern="0" dirty="0" smtClean="0">
              <a:solidFill>
                <a:srgbClr val="3333CC"/>
              </a:solidFill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/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kolo štěstí, hod kostkou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zjišťováni volebních preferencí polit. stran voličů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zjišťování hodnoty nákupů zákazníků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		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Příklady náhodného jevu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padne nejméně 80</a:t>
            </a:r>
            <a:r>
              <a:rPr lang="en-US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%</a:t>
            </a:r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padne šestka 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volič preferuje VV (ODS, TOP09, ČSSD aj.)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hodnota nákupu zákazníka je 126 Kč</a:t>
            </a:r>
          </a:p>
        </p:txBody>
      </p:sp>
    </p:spTree>
    <p:extLst>
      <p:ext uri="{BB962C8B-B14F-4D97-AF65-F5344CB8AC3E}">
        <p14:creationId xmlns:p14="http://schemas.microsoft.com/office/powerpoint/2010/main" val="205322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Náhodný jev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84597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 jistý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 musí nutně nastat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 nemožný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 za žádných okolností pokusu nastat nemůže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Jev, který spočívá v nenastoupení jevu </a:t>
            </a:r>
            <a:r>
              <a:rPr lang="cs-CZ" altLang="cs-CZ" sz="3600" i="1" kern="0" dirty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je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jevem opačným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: 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Jevy</a:t>
            </a:r>
            <a:r>
              <a:rPr lang="cs-CZ" altLang="cs-CZ" sz="36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neslučitelné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nemohou současně nastat </a:t>
            </a:r>
          </a:p>
        </p:txBody>
      </p:sp>
    </p:spTree>
    <p:extLst>
      <p:ext uri="{BB962C8B-B14F-4D97-AF65-F5344CB8AC3E}">
        <p14:creationId xmlns:p14="http://schemas.microsoft.com/office/powerpoint/2010/main" val="135526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8459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Elementární jevy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85652" y="1979221"/>
            <a:ext cx="901337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 jevy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dirty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jsou takové jevy, které: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 dané situaci nelze rozložit na dílčí jevy</a:t>
            </a:r>
            <a:endParaRPr lang="en-GB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jsou</a:t>
            </a: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neslučitelné</a:t>
            </a:r>
            <a:endParaRPr lang="cs-CZ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množinu všech elementárních jevů nazýváme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jevový prostor </a:t>
            </a:r>
          </a:p>
          <a:p>
            <a:pPr eaLnBrk="1" hangingPunct="1">
              <a:lnSpc>
                <a:spcPct val="80000"/>
              </a:lnSpc>
            </a:pP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jeden z 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elementárních jevů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musí</a:t>
            </a: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vždy</a:t>
            </a: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nastat</a:t>
            </a:r>
            <a:endParaRPr lang="en-GB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8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Jevový prostor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98612" y="2015319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Vytváření nových jevů pomocí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Sjednocení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jevů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a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B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	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označujeme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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B</a:t>
            </a:r>
            <a:endParaRPr lang="cs-CZ" altLang="cs-CZ" sz="3600" i="1" kern="0" smtClean="0"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cs-CZ" altLang="cs-CZ" sz="3600" b="1" i="1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růnik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, tj. jev 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představovaný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současným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výskytem 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jevů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a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B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	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označujeme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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B</a:t>
            </a:r>
            <a:endParaRPr lang="cs-CZ" altLang="cs-CZ" sz="3600" kern="0" dirty="0" smtClean="0"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Příklady náhodného jevu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81585" y="1914099"/>
            <a:ext cx="814430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solidFill>
                  <a:srgbClr val="3333CC"/>
                </a:solidFill>
                <a:latin typeface="Arial" pitchFamily="34" charset="0"/>
                <a:cs typeface="Times New Roman" pitchFamily="18" charset="0"/>
              </a:rPr>
              <a:t>Na „kole </a:t>
            </a:r>
            <a:r>
              <a:rPr lang="cs-CZ" altLang="cs-CZ" sz="3600" kern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štěstí</a:t>
            </a:r>
            <a:r>
              <a:rPr lang="cs-CZ" altLang="cs-CZ" sz="3600" kern="0" smtClean="0">
                <a:solidFill>
                  <a:srgbClr val="3333CC"/>
                </a:solidFill>
                <a:latin typeface="Arial" pitchFamily="34" charset="0"/>
                <a:cs typeface="Times New Roman" pitchFamily="18" charset="0"/>
              </a:rPr>
              <a:t>“: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1.	Padnutí 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alespoň</a:t>
            </a: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 12</a:t>
            </a:r>
            <a:r>
              <a:rPr lang="en-US" altLang="cs-CZ" sz="3600" kern="0" smtClean="0">
                <a:latin typeface="Arial" pitchFamily="34" charset="0"/>
                <a:cs typeface="Times New Roman" pitchFamily="18" charset="0"/>
              </a:rPr>
              <a:t>%</a:t>
            </a: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 je jevem jistým, padnutí</a:t>
            </a:r>
            <a:r>
              <a:rPr lang="cs-CZ" altLang="cs-CZ" sz="3600" i="1" kern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n-US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éně než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12</a:t>
            </a:r>
            <a:r>
              <a:rPr lang="en-US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jevem nemožným!</a:t>
            </a:r>
            <a:endParaRPr lang="en-GB" altLang="cs-CZ" sz="3600" kern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2.	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Jestliže padnutí 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alespoň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50</a:t>
            </a:r>
            <a:r>
              <a:rPr lang="en-US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znamená jev </a:t>
            </a:r>
            <a:r>
              <a:rPr lang="cs-CZ" altLang="cs-CZ" sz="3600" i="1" kern="0" smtClean="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potom padnutí </a:t>
            </a:r>
            <a:r>
              <a:rPr lang="en-US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éně než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50</a:t>
            </a:r>
            <a:r>
              <a:rPr lang="en-US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jevem opačným k jevu </a:t>
            </a:r>
            <a:r>
              <a:rPr lang="cs-CZ" altLang="cs-CZ" sz="3600" i="1" kern="0" smtClean="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tedy jevem</a:t>
            </a: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3600" kern="0" smtClean="0">
                <a:latin typeface="Arial" pitchFamily="34" charset="0"/>
              </a:rPr>
              <a:t>  </a:t>
            </a: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.</a:t>
            </a:r>
            <a:endParaRPr lang="en-GB" altLang="cs-CZ" sz="3600" kern="0" dirty="0" smtClean="0"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Příklady náhodného jevu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01823" y="2076450"/>
            <a:ext cx="8733496" cy="4256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 typeface="Wingdings" pitchFamily="2" charset="2"/>
              <a:buNone/>
            </a:pPr>
            <a:r>
              <a:rPr lang="cs-CZ" altLang="cs-CZ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Při zjišťování věku zákazníků v marketu: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3.		Věk zákazníka </a:t>
            </a:r>
            <a:r>
              <a:rPr lang="cs-CZ" altLang="cs-CZ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nejvýše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1</a:t>
            </a:r>
            <a:r>
              <a:rPr lang="cs-CZ" altLang="cs-CZ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6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0 let je jevem jistým, věk zákazníka </a:t>
            </a:r>
            <a:r>
              <a:rPr lang="cs-CZ" altLang="cs-CZ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více než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1</a:t>
            </a:r>
            <a:r>
              <a:rPr lang="cs-CZ" altLang="cs-CZ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6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0 let je jevem nemožným.</a:t>
            </a:r>
            <a:endParaRPr lang="en-GB" altLang="cs-CZ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4.		Jestliže věk zákazníka </a:t>
            </a:r>
            <a:r>
              <a:rPr lang="cs-CZ" altLang="cs-CZ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nejvýše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20 let je jev </a:t>
            </a:r>
            <a:r>
              <a:rPr lang="cs-CZ" altLang="cs-CZ" b="1" i="1" kern="0" dirty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potom věk zákazníka </a:t>
            </a:r>
            <a:r>
              <a:rPr lang="cs-CZ" altLang="cs-CZ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alespoň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21 let je jevem opačným k</a:t>
            </a:r>
            <a:r>
              <a:rPr lang="cs-CZ" altLang="cs-CZ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jevu </a:t>
            </a:r>
            <a:r>
              <a:rPr lang="cs-CZ" altLang="cs-CZ" b="1" i="1" kern="0" dirty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tedy jevem   .</a:t>
            </a:r>
            <a:endParaRPr lang="en-GB" altLang="cs-CZ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332" y="4808301"/>
            <a:ext cx="457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700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2529</TotalTime>
  <Words>667</Words>
  <Application>Microsoft Office PowerPoint</Application>
  <PresentationFormat>Širokoúhlá obrazovka</PresentationFormat>
  <Paragraphs>206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.PalatinoTTEE</vt:lpstr>
      <vt:lpstr>Arial</vt:lpstr>
      <vt:lpstr>Arial Unicode MS</vt:lpstr>
      <vt:lpstr>Calibri</vt:lpstr>
      <vt:lpstr>Calibri Light</vt:lpstr>
      <vt:lpstr>Symbol</vt:lpstr>
      <vt:lpstr>Times New Roman</vt:lpstr>
      <vt:lpstr>Wingdings</vt:lpstr>
      <vt:lpstr>Motiv Office</vt:lpstr>
      <vt:lpstr>Název prezentace</vt:lpstr>
      <vt:lpstr>Prezentace aplikace PowerPoint</vt:lpstr>
      <vt:lpstr>Prezentace aplikace PowerPoint</vt:lpstr>
      <vt:lpstr>Náhodný pokus  x  náhodný jev</vt:lpstr>
      <vt:lpstr>Náhodný jev</vt:lpstr>
      <vt:lpstr>Elementární jevy</vt:lpstr>
      <vt:lpstr>Jevový prostor</vt:lpstr>
      <vt:lpstr>Příklady náhodného jevu</vt:lpstr>
      <vt:lpstr>Příklady náhodného jevu</vt:lpstr>
      <vt:lpstr>Příklady jevového prostoru</vt:lpstr>
      <vt:lpstr>POZOR!!!</vt:lpstr>
      <vt:lpstr>Intuitivní pravděpodobnost</vt:lpstr>
      <vt:lpstr>Vlastnosti pravděpodobnosti</vt:lpstr>
      <vt:lpstr>Klasická pravděpodobnost</vt:lpstr>
      <vt:lpstr>Příklad</vt:lpstr>
      <vt:lpstr>Řešení příkladu a)</vt:lpstr>
      <vt:lpstr>Řešení příkladu b)</vt:lpstr>
      <vt:lpstr>Řešení příkladu b)</vt:lpstr>
      <vt:lpstr>Kombinatorika</vt:lpstr>
      <vt:lpstr>Vzorce</vt:lpstr>
      <vt:lpstr>Příklad:</vt:lpstr>
      <vt:lpstr>Příklad:</vt:lpstr>
      <vt:lpstr>Náhodná veličina</vt:lpstr>
      <vt:lpstr>Rozdělení náhodné veličiny</vt:lpstr>
      <vt:lpstr>Rozdělení náhodné veličiny</vt:lpstr>
      <vt:lpstr>Vyjádření rozdělení náhodné veličiny</vt:lpstr>
      <vt:lpstr>Pravděpodobnostní funkce</vt:lpstr>
      <vt:lpstr>Hustota pravděpodobnosti</vt:lpstr>
      <vt:lpstr>Distribuční funkce</vt:lpstr>
      <vt:lpstr>Příklad distribuční funkce pro diskrétní NV: Hrací kostka</vt:lpstr>
      <vt:lpstr>Distribuční funkce spojité NV</vt:lpstr>
      <vt:lpstr>Vztah mezi hustotou a distribuční funkcí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101</cp:revision>
  <dcterms:created xsi:type="dcterms:W3CDTF">2016-11-25T20:36:16Z</dcterms:created>
  <dcterms:modified xsi:type="dcterms:W3CDTF">2018-05-02T07:39:28Z</dcterms:modified>
</cp:coreProperties>
</file>