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95" r:id="rId2"/>
    <p:sldId id="307" r:id="rId3"/>
    <p:sldId id="308" r:id="rId4"/>
    <p:sldId id="309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284" r:id="rId16"/>
    <p:sldId id="306" r:id="rId17"/>
    <p:sldId id="310" r:id="rId18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64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48EFE-091B-4A69-990A-FF227074D3B9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C001-CB7F-49E8-9793-076C92C654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31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>
            <a:noAutofit/>
          </a:bodyPr>
          <a:lstStyle>
            <a:lvl1pPr algn="ctr" latinLnBrk="0">
              <a:defRPr lang="cs-CZ" sz="4400" kern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 kern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css.com/free-css-layouts/page1.php" TargetMode="External"/><Relationship Id="rId2" Type="http://schemas.openxmlformats.org/officeDocument/2006/relationships/hyperlink" Target="http://www.freewebtemplates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html5templates.com/" TargetMode="External"/><Relationship Id="rId5" Type="http://schemas.openxmlformats.org/officeDocument/2006/relationships/hyperlink" Target="http://www.mastertemplates.com/" TargetMode="External"/><Relationship Id="rId4" Type="http://schemas.openxmlformats.org/officeDocument/2006/relationships/hyperlink" Target="http://www.layouts4free.com/free-layouts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/css_display_visibility.as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2247007"/>
            <a:ext cx="6180224" cy="1470025"/>
          </a:xfrm>
        </p:spPr>
        <p:txBody>
          <a:bodyPr/>
          <a:lstStyle/>
          <a:p>
            <a:r>
              <a:rPr lang="cs-CZ" dirty="0"/>
              <a:t>Portálové </a:t>
            </a:r>
            <a:r>
              <a:rPr lang="cs-CZ" dirty="0" smtClean="0"/>
              <a:t>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3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Přímý </a:t>
            </a:r>
            <a:r>
              <a:rPr lang="cs-CZ" dirty="0" err="1"/>
              <a:t>inline</a:t>
            </a:r>
            <a:r>
              <a:rPr lang="cs-CZ" dirty="0"/>
              <a:t> zápis stylu pomocí atributu style:</a:t>
            </a:r>
          </a:p>
          <a:p>
            <a:r>
              <a:rPr lang="cs-CZ" dirty="0"/>
              <a:t>&lt;p style="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red</a:t>
            </a:r>
            <a:r>
              <a:rPr lang="cs-CZ" dirty="0"/>
              <a:t>; 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underline</a:t>
            </a:r>
            <a:r>
              <a:rPr lang="cs-CZ" dirty="0"/>
              <a:t>"&gt;Tento odstavec bude červený a podtržený.&lt;/p&gt;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Zápis stylů do elementu style. Takové styly se aplikují na celou stránku podle předepsaných selektorů.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&lt;style type="text/</a:t>
            </a:r>
            <a:r>
              <a:rPr lang="cs-CZ" dirty="0" err="1"/>
              <a:t>css</a:t>
            </a:r>
            <a:r>
              <a:rPr lang="cs-CZ" dirty="0"/>
              <a:t>"&gt; </a:t>
            </a:r>
          </a:p>
          <a:p>
            <a:pPr>
              <a:buNone/>
            </a:pPr>
            <a:r>
              <a:rPr lang="cs-CZ" dirty="0"/>
              <a:t>#</a:t>
            </a:r>
            <a:r>
              <a:rPr lang="cs-CZ" dirty="0" err="1"/>
              <a:t>hlavicka</a:t>
            </a:r>
            <a:r>
              <a:rPr lang="cs-CZ" dirty="0"/>
              <a:t> { </a:t>
            </a:r>
          </a:p>
          <a:p>
            <a:pPr>
              <a:buNone/>
            </a:pPr>
            <a:r>
              <a:rPr lang="cs-CZ" dirty="0" err="1"/>
              <a:t>width</a:t>
            </a:r>
            <a:r>
              <a:rPr lang="cs-CZ" dirty="0"/>
              <a:t>: 200px; </a:t>
            </a:r>
          </a:p>
          <a:p>
            <a:pPr>
              <a:buNone/>
            </a:pPr>
            <a:r>
              <a:rPr lang="cs-CZ" dirty="0" err="1"/>
              <a:t>height</a:t>
            </a:r>
            <a:r>
              <a:rPr lang="cs-CZ" dirty="0"/>
              <a:t>: 450px; </a:t>
            </a:r>
          </a:p>
          <a:p>
            <a:pPr>
              <a:buNone/>
            </a:pPr>
            <a:r>
              <a:rPr lang="cs-CZ" dirty="0"/>
              <a:t>} </a:t>
            </a:r>
          </a:p>
          <a:p>
            <a:pPr>
              <a:buNone/>
            </a:pPr>
            <a:r>
              <a:rPr lang="cs-CZ" dirty="0"/>
              <a:t>&lt;/style&gt;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7200" cy="1143000"/>
          </a:xfrm>
        </p:spPr>
        <p:txBody>
          <a:bodyPr/>
          <a:lstStyle/>
          <a:p>
            <a:r>
              <a:rPr lang="cs-CZ" dirty="0"/>
              <a:t>Připojení kaskádových stylů do HTML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Připojení externího souboru pomocí elementu link.</a:t>
            </a:r>
          </a:p>
          <a:p>
            <a:endParaRPr lang="cs-CZ" dirty="0"/>
          </a:p>
          <a:p>
            <a:r>
              <a:rPr lang="en-US" dirty="0"/>
              <a:t>&lt;head&gt; </a:t>
            </a:r>
            <a:endParaRPr lang="cs-CZ" dirty="0"/>
          </a:p>
          <a:p>
            <a:r>
              <a:rPr lang="en-US" dirty="0"/>
              <a:t>&lt;link </a:t>
            </a:r>
            <a:r>
              <a:rPr lang="en-US" dirty="0" err="1"/>
              <a:t>rel</a:t>
            </a:r>
            <a:r>
              <a:rPr lang="en-US" dirty="0"/>
              <a:t>='</a:t>
            </a:r>
            <a:r>
              <a:rPr lang="en-US" dirty="0" err="1"/>
              <a:t>stylesheet</a:t>
            </a:r>
            <a:r>
              <a:rPr lang="en-US" dirty="0"/>
              <a:t>' </a:t>
            </a:r>
            <a:r>
              <a:rPr lang="en-US" dirty="0" err="1"/>
              <a:t>href</a:t>
            </a:r>
            <a:r>
              <a:rPr lang="en-US" dirty="0"/>
              <a:t>='styly.css' type='text/</a:t>
            </a:r>
            <a:r>
              <a:rPr lang="en-US" dirty="0" err="1"/>
              <a:t>css</a:t>
            </a:r>
            <a:r>
              <a:rPr lang="en-US" dirty="0"/>
              <a:t>'&gt; </a:t>
            </a:r>
            <a:endParaRPr lang="cs-CZ" dirty="0"/>
          </a:p>
          <a:p>
            <a:r>
              <a:rPr lang="en-US" dirty="0"/>
              <a:t>&lt;/head&gt;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vzhledu stránek pomocí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&lt;style type="text/</a:t>
            </a:r>
            <a:r>
              <a:rPr lang="cs-CZ" dirty="0" err="1"/>
              <a:t>css</a:t>
            </a:r>
            <a:r>
              <a:rPr lang="cs-CZ" dirty="0"/>
              <a:t>"&gt;</a:t>
            </a:r>
          </a:p>
          <a:p>
            <a:r>
              <a:rPr lang="cs-CZ" dirty="0"/>
              <a:t>p    {font-</a:t>
            </a:r>
            <a:r>
              <a:rPr lang="cs-CZ" dirty="0" err="1"/>
              <a:t>family</a:t>
            </a:r>
            <a:r>
              <a:rPr lang="cs-CZ" dirty="0"/>
              <a:t>:</a:t>
            </a:r>
            <a:r>
              <a:rPr lang="cs-CZ" dirty="0" err="1"/>
              <a:t>verdana</a:t>
            </a:r>
            <a:r>
              <a:rPr lang="cs-CZ" dirty="0"/>
              <a:t>}</a:t>
            </a:r>
          </a:p>
          <a:p>
            <a:r>
              <a:rPr lang="cs-CZ" dirty="0"/>
              <a:t>a        {text-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none</a:t>
            </a:r>
            <a:r>
              <a:rPr lang="cs-CZ" dirty="0"/>
              <a:t>}</a:t>
            </a:r>
          </a:p>
          <a:p>
            <a:r>
              <a:rPr lang="cs-CZ" dirty="0"/>
              <a:t>a:link   {</a:t>
            </a:r>
            <a:r>
              <a:rPr lang="cs-CZ" dirty="0" err="1"/>
              <a:t>color</a:t>
            </a:r>
            <a:r>
              <a:rPr lang="cs-CZ" dirty="0"/>
              <a:t>: green}</a:t>
            </a:r>
          </a:p>
          <a:p>
            <a:r>
              <a:rPr lang="cs-CZ" dirty="0"/>
              <a:t>a:visited {</a:t>
            </a:r>
            <a:r>
              <a:rPr lang="cs-CZ" dirty="0" err="1"/>
              <a:t>color</a:t>
            </a:r>
            <a:r>
              <a:rPr lang="cs-CZ" dirty="0"/>
              <a:t>: navy}</a:t>
            </a:r>
          </a:p>
          <a:p>
            <a:r>
              <a:rPr lang="cs-CZ" dirty="0"/>
              <a:t>a:active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black</a:t>
            </a:r>
            <a:r>
              <a:rPr lang="cs-CZ" dirty="0"/>
              <a:t>}</a:t>
            </a:r>
          </a:p>
          <a:p>
            <a:r>
              <a:rPr lang="cs-CZ" dirty="0"/>
              <a:t>a:hover 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red</a:t>
            </a:r>
            <a:r>
              <a:rPr lang="cs-CZ" dirty="0"/>
              <a:t>; text-</a:t>
            </a:r>
            <a:r>
              <a:rPr lang="cs-CZ" dirty="0" err="1"/>
              <a:t>decoration</a:t>
            </a:r>
            <a:r>
              <a:rPr lang="cs-CZ" dirty="0"/>
              <a:t>: </a:t>
            </a:r>
            <a:r>
              <a:rPr lang="cs-CZ" dirty="0" err="1"/>
              <a:t>underline</a:t>
            </a:r>
            <a:r>
              <a:rPr lang="cs-CZ" dirty="0"/>
              <a:t>}</a:t>
            </a:r>
          </a:p>
          <a:p>
            <a:r>
              <a:rPr lang="cs-CZ" dirty="0"/>
              <a:t>h2     {</a:t>
            </a:r>
            <a:r>
              <a:rPr lang="cs-CZ" dirty="0" err="1"/>
              <a:t>color</a:t>
            </a:r>
            <a:r>
              <a:rPr lang="cs-CZ" dirty="0"/>
              <a:t>: </a:t>
            </a:r>
            <a:r>
              <a:rPr lang="cs-CZ" dirty="0" err="1"/>
              <a:t>blue</a:t>
            </a:r>
            <a:r>
              <a:rPr lang="cs-CZ" dirty="0"/>
              <a:t>; font-style: </a:t>
            </a:r>
            <a:r>
              <a:rPr lang="cs-CZ" dirty="0" err="1"/>
              <a:t>italic</a:t>
            </a:r>
            <a:r>
              <a:rPr lang="cs-CZ" dirty="0"/>
              <a:t>}</a:t>
            </a:r>
          </a:p>
          <a:p>
            <a:r>
              <a:rPr lang="cs-CZ" dirty="0"/>
              <a:t>h1    {</a:t>
            </a:r>
            <a:r>
              <a:rPr lang="cs-CZ" dirty="0" err="1"/>
              <a:t>color</a:t>
            </a:r>
            <a:r>
              <a:rPr lang="cs-CZ" dirty="0"/>
              <a:t>: green; text-</a:t>
            </a:r>
            <a:r>
              <a:rPr lang="cs-CZ" dirty="0" err="1"/>
              <a:t>align</a:t>
            </a:r>
            <a:r>
              <a:rPr lang="cs-CZ" dirty="0"/>
              <a:t>: center}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#obsah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500px; top: 120px; </a:t>
            </a:r>
            <a:r>
              <a:rPr lang="cs-CZ" dirty="0" err="1"/>
              <a:t>left</a:t>
            </a:r>
            <a:r>
              <a:rPr lang="cs-CZ" dirty="0"/>
              <a:t>: 150px;text-</a:t>
            </a:r>
            <a:r>
              <a:rPr lang="cs-CZ" dirty="0" err="1"/>
              <a:t>align</a:t>
            </a:r>
            <a:r>
              <a:rPr lang="cs-CZ" dirty="0"/>
              <a:t>: center;background-</a:t>
            </a:r>
            <a:r>
              <a:rPr lang="cs-CZ" dirty="0" err="1"/>
              <a:t>color</a:t>
            </a:r>
            <a:r>
              <a:rPr lang="cs-CZ" dirty="0"/>
              <a:t>:</a:t>
            </a:r>
            <a:r>
              <a:rPr lang="cs-CZ" dirty="0" err="1"/>
              <a:t>grey</a:t>
            </a:r>
            <a:r>
              <a:rPr lang="cs-CZ" dirty="0"/>
              <a:t> }</a:t>
            </a:r>
          </a:p>
          <a:p>
            <a:r>
              <a:rPr lang="cs-CZ" dirty="0"/>
              <a:t>#</a:t>
            </a:r>
            <a:r>
              <a:rPr lang="cs-CZ" dirty="0" err="1"/>
              <a:t>hlavicka</a:t>
            </a:r>
            <a:r>
              <a:rPr lang="cs-CZ" dirty="0"/>
              <a:t>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760px; </a:t>
            </a:r>
            <a:r>
              <a:rPr lang="cs-CZ" dirty="0" err="1"/>
              <a:t>height</a:t>
            </a:r>
            <a:r>
              <a:rPr lang="cs-CZ" dirty="0"/>
              <a:t>: 120px; top: 0px; </a:t>
            </a:r>
            <a:r>
              <a:rPr lang="cs-CZ" dirty="0" err="1"/>
              <a:t>left</a:t>
            </a:r>
            <a:r>
              <a:rPr lang="cs-CZ" dirty="0"/>
              <a:t>: 0px;text-</a:t>
            </a:r>
            <a:r>
              <a:rPr lang="cs-CZ" dirty="0" err="1"/>
              <a:t>align</a:t>
            </a:r>
            <a:r>
              <a:rPr lang="cs-CZ" dirty="0"/>
              <a:t>: center }</a:t>
            </a:r>
          </a:p>
          <a:p>
            <a:r>
              <a:rPr lang="cs-CZ" dirty="0"/>
              <a:t>#</a:t>
            </a:r>
            <a:r>
              <a:rPr lang="cs-CZ" dirty="0" err="1"/>
              <a:t>levy</a:t>
            </a:r>
            <a:r>
              <a:rPr lang="cs-CZ" dirty="0"/>
              <a:t> 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150px; top: 120px; </a:t>
            </a:r>
            <a:r>
              <a:rPr lang="cs-CZ" dirty="0" err="1"/>
              <a:t>left</a:t>
            </a:r>
            <a:r>
              <a:rPr lang="cs-CZ" dirty="0"/>
              <a:t>: 0px}</a:t>
            </a:r>
          </a:p>
          <a:p>
            <a:r>
              <a:rPr lang="cs-CZ" dirty="0"/>
              <a:t>#</a:t>
            </a:r>
            <a:r>
              <a:rPr lang="cs-CZ" dirty="0" err="1"/>
              <a:t>pravy</a:t>
            </a:r>
            <a:r>
              <a:rPr lang="cs-CZ" dirty="0"/>
              <a:t>{</a:t>
            </a:r>
            <a:r>
              <a:rPr lang="cs-CZ" dirty="0" err="1"/>
              <a:t>position</a:t>
            </a:r>
            <a:r>
              <a:rPr lang="cs-CZ" dirty="0"/>
              <a:t>: </a:t>
            </a:r>
            <a:r>
              <a:rPr lang="cs-CZ" dirty="0" err="1"/>
              <a:t>absolute</a:t>
            </a:r>
            <a:r>
              <a:rPr lang="cs-CZ" dirty="0"/>
              <a:t>; </a:t>
            </a:r>
            <a:r>
              <a:rPr lang="cs-CZ" dirty="0" err="1"/>
              <a:t>width</a:t>
            </a:r>
            <a:r>
              <a:rPr lang="cs-CZ" dirty="0"/>
              <a:t>: 110px; top: 120px; </a:t>
            </a:r>
            <a:r>
              <a:rPr lang="cs-CZ" dirty="0" err="1"/>
              <a:t>left</a:t>
            </a:r>
            <a:r>
              <a:rPr lang="cs-CZ" dirty="0"/>
              <a:t>: 650px}</a:t>
            </a:r>
          </a:p>
          <a:p>
            <a:r>
              <a:rPr lang="cs-CZ" dirty="0"/>
              <a:t>&lt;/style&gt;</a:t>
            </a:r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vzhledu stránek pomocí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72816"/>
            <a:ext cx="3737992" cy="3344755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</a:t>
            </a:r>
            <a:r>
              <a:rPr lang="cs-CZ" dirty="0" err="1"/>
              <a:t>title</a:t>
            </a:r>
            <a:r>
              <a:rPr lang="cs-CZ" dirty="0"/>
              <a:t>&gt;Stránka s externím </a:t>
            </a:r>
            <a:r>
              <a:rPr lang="cs-CZ" dirty="0" err="1"/>
              <a:t>stylopisem</a:t>
            </a:r>
            <a:r>
              <a:rPr lang="cs-CZ" dirty="0"/>
              <a:t>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&lt;link </a:t>
            </a:r>
            <a:r>
              <a:rPr lang="cs-CZ" dirty="0" err="1"/>
              <a:t>rel</a:t>
            </a:r>
            <a:r>
              <a:rPr lang="cs-CZ" dirty="0"/>
              <a:t>="</a:t>
            </a:r>
            <a:r>
              <a:rPr lang="cs-CZ" dirty="0" err="1"/>
              <a:t>stylesheet</a:t>
            </a:r>
            <a:r>
              <a:rPr lang="cs-CZ" dirty="0"/>
              <a:t>" type="text/</a:t>
            </a:r>
            <a:r>
              <a:rPr lang="cs-CZ" dirty="0" err="1"/>
              <a:t>css</a:t>
            </a:r>
            <a:r>
              <a:rPr lang="cs-CZ" dirty="0"/>
              <a:t>" </a:t>
            </a:r>
            <a:r>
              <a:rPr lang="cs-CZ" b="1" dirty="0" err="1"/>
              <a:t>href</a:t>
            </a:r>
            <a:r>
              <a:rPr lang="cs-CZ" b="1" dirty="0"/>
              <a:t>="</a:t>
            </a:r>
            <a:r>
              <a:rPr lang="cs-CZ" b="1" dirty="0" err="1"/>
              <a:t>calculator.css</a:t>
            </a:r>
            <a:r>
              <a:rPr lang="cs-CZ" b="1" dirty="0"/>
              <a:t>"</a:t>
            </a:r>
            <a:r>
              <a:rPr lang="cs-CZ" dirty="0"/>
              <a:t>&gt;&lt;!-- to je ono --&gt;</a:t>
            </a:r>
            <a:endParaRPr lang="cs-CZ" b="1" dirty="0"/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&lt;body&gt;</a:t>
            </a:r>
          </a:p>
          <a:p>
            <a:pPr>
              <a:buNone/>
            </a:pPr>
            <a:r>
              <a:rPr lang="cs-CZ" dirty="0"/>
              <a:t>  &lt;div id="obsah"&gt;Obsah s jakkoli divokým kódem a s patičkou&lt;p&gt;.&lt;p&gt;.&lt;p&gt;.&lt;p&gt;.&lt;p&gt;.&lt;p&gt;.&lt;p&gt;.&lt;p&gt;.&lt;p&gt;.&lt;p&gt;.&lt;p&gt;.&lt;p&gt;.&lt;/div&gt;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hlavicka</a:t>
            </a:r>
            <a:r>
              <a:rPr lang="cs-CZ" dirty="0"/>
              <a:t>"&gt;Hlavička&lt;/div&gt;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levy</a:t>
            </a:r>
            <a:r>
              <a:rPr lang="cs-CZ" dirty="0"/>
              <a:t>"&gt;Levý sloupec&lt;/div&gt;</a:t>
            </a:r>
          </a:p>
          <a:p>
            <a:pPr>
              <a:buNone/>
            </a:pPr>
            <a:r>
              <a:rPr lang="cs-CZ" dirty="0"/>
              <a:t>  &lt;div id="</a:t>
            </a:r>
            <a:r>
              <a:rPr lang="cs-CZ" dirty="0" err="1"/>
              <a:t>pravy</a:t>
            </a:r>
            <a:r>
              <a:rPr lang="cs-CZ" dirty="0"/>
              <a:t>"&gt;Pravý sloupec&lt;/div&gt;</a:t>
            </a:r>
          </a:p>
          <a:p>
            <a:pPr>
              <a:buNone/>
            </a:pPr>
            <a:r>
              <a:rPr lang="cs-CZ" dirty="0"/>
              <a:t>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3027" b="14735"/>
          <a:stretch>
            <a:fillRect/>
          </a:stretch>
        </p:blipFill>
        <p:spPr bwMode="auto">
          <a:xfrm>
            <a:off x="4499992" y="1772816"/>
            <a:ext cx="4644008" cy="392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Free šablony a rozvržení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lvl="0"/>
            <a:r>
              <a:rPr lang="cs-CZ" u="sng" dirty="0">
                <a:hlinkClick r:id="rId2"/>
              </a:rPr>
              <a:t>http://www.</a:t>
            </a:r>
            <a:r>
              <a:rPr lang="cs-CZ" u="sng" dirty="0" err="1">
                <a:hlinkClick r:id="rId2"/>
              </a:rPr>
              <a:t>freewebtemplates.com</a:t>
            </a:r>
            <a:r>
              <a:rPr lang="cs-CZ" u="sng" dirty="0">
                <a:hlinkClick r:id="rId2"/>
              </a:rPr>
              <a:t>/</a:t>
            </a:r>
            <a:endParaRPr lang="cs-CZ" u="sng" dirty="0"/>
          </a:p>
          <a:p>
            <a:pPr lvl="0"/>
            <a:r>
              <a:rPr lang="cs-CZ" u="sng" dirty="0">
                <a:hlinkClick r:id="rId3"/>
              </a:rPr>
              <a:t>http://www.free-</a:t>
            </a:r>
            <a:r>
              <a:rPr lang="cs-CZ" u="sng" dirty="0" err="1">
                <a:hlinkClick r:id="rId3"/>
              </a:rPr>
              <a:t>css.com</a:t>
            </a:r>
            <a:r>
              <a:rPr lang="cs-CZ" u="sng" dirty="0">
                <a:hlinkClick r:id="rId3"/>
              </a:rPr>
              <a:t>/free-</a:t>
            </a:r>
            <a:r>
              <a:rPr lang="cs-CZ" u="sng" dirty="0" err="1">
                <a:hlinkClick r:id="rId3"/>
              </a:rPr>
              <a:t>css</a:t>
            </a:r>
            <a:r>
              <a:rPr lang="cs-CZ" u="sng" dirty="0">
                <a:hlinkClick r:id="rId3"/>
              </a:rPr>
              <a:t>-</a:t>
            </a:r>
            <a:r>
              <a:rPr lang="cs-CZ" u="sng" dirty="0" err="1">
                <a:hlinkClick r:id="rId3"/>
              </a:rPr>
              <a:t>layouts</a:t>
            </a:r>
            <a:r>
              <a:rPr lang="cs-CZ" u="sng" dirty="0">
                <a:hlinkClick r:id="rId3"/>
              </a:rPr>
              <a:t>/page1.php</a:t>
            </a:r>
            <a:endParaRPr lang="cs-CZ" dirty="0"/>
          </a:p>
          <a:p>
            <a:pPr lvl="0"/>
            <a:r>
              <a:rPr lang="cs-CZ" u="sng" dirty="0">
                <a:hlinkClick r:id="rId4"/>
              </a:rPr>
              <a:t>http://www.layouts4free.com/free-</a:t>
            </a:r>
            <a:r>
              <a:rPr lang="cs-CZ" u="sng" dirty="0" err="1">
                <a:hlinkClick r:id="rId4"/>
              </a:rPr>
              <a:t>layouts</a:t>
            </a:r>
            <a:r>
              <a:rPr lang="cs-CZ" u="sng" dirty="0">
                <a:hlinkClick r:id="rId4"/>
              </a:rPr>
              <a:t>/</a:t>
            </a:r>
            <a:r>
              <a:rPr lang="cs-CZ" dirty="0"/>
              <a:t> - </a:t>
            </a:r>
            <a:r>
              <a:rPr lang="cs-CZ" dirty="0" err="1"/>
              <a:t>layouts</a:t>
            </a:r>
            <a:r>
              <a:rPr lang="cs-CZ" dirty="0"/>
              <a:t>, grafika, fonty atd.</a:t>
            </a:r>
          </a:p>
          <a:p>
            <a:pPr lvl="0"/>
            <a:r>
              <a:rPr lang="cs-CZ" u="sng" dirty="0">
                <a:hlinkClick r:id="rId5"/>
              </a:rPr>
              <a:t>http://www.</a:t>
            </a:r>
            <a:r>
              <a:rPr lang="cs-CZ" u="sng" dirty="0" err="1">
                <a:hlinkClick r:id="rId5"/>
              </a:rPr>
              <a:t>mastertemplates.com</a:t>
            </a:r>
            <a:r>
              <a:rPr lang="cs-CZ" u="sng" dirty="0">
                <a:hlinkClick r:id="rId5"/>
              </a:rPr>
              <a:t>/</a:t>
            </a:r>
            <a:endParaRPr lang="cs-CZ" u="sng" dirty="0"/>
          </a:p>
          <a:p>
            <a:pPr lvl="0"/>
            <a:r>
              <a:rPr lang="cs-CZ" dirty="0">
                <a:hlinkClick r:id="rId6"/>
              </a:rPr>
              <a:t>http://html5templates.com</a:t>
            </a:r>
            <a:endParaRPr lang="cs-CZ" dirty="0"/>
          </a:p>
          <a:p>
            <a:pPr lvl="0"/>
            <a:endParaRPr lang="cs-CZ" b="1" dirty="0"/>
          </a:p>
          <a:p>
            <a:pPr>
              <a:buNone/>
            </a:pPr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a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funguje např. vlastnost „display“?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http://www.w3schools.com/css/css_display_visibility.asp</a:t>
            </a:r>
            <a:endParaRPr lang="cs-CZ" dirty="0"/>
          </a:p>
          <a:p>
            <a:endParaRPr lang="cs-CZ" dirty="0"/>
          </a:p>
          <a:p>
            <a:r>
              <a:rPr lang="cs-CZ" dirty="0"/>
              <a:t>Background, text, </a:t>
            </a:r>
            <a:r>
              <a:rPr lang="cs-CZ" dirty="0" err="1"/>
              <a:t>lists</a:t>
            </a:r>
            <a:r>
              <a:rPr lang="cs-CZ" dirty="0"/>
              <a:t>, </a:t>
            </a:r>
            <a:r>
              <a:rPr lang="cs-CZ" dirty="0" err="1"/>
              <a:t>tables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800463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21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-7" t="4501" r="15745" b="20255"/>
          <a:stretch/>
        </p:blipFill>
        <p:spPr>
          <a:xfrm>
            <a:off x="770880" y="1916832"/>
            <a:ext cx="8287835" cy="41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0868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&lt;iframe src="</a:t>
            </a:r>
            <a:r>
              <a:rPr lang="cs-CZ" i="1" dirty="0"/>
              <a:t>URL</a:t>
            </a:r>
            <a:r>
              <a:rPr lang="cs-CZ" dirty="0"/>
              <a:t>"&gt;&lt;/iframe&gt; </a:t>
            </a:r>
          </a:p>
          <a:p>
            <a:pPr marL="0" indent="0">
              <a:buNone/>
            </a:pPr>
            <a:r>
              <a:rPr lang="cs-CZ" dirty="0"/>
              <a:t>&lt;iframe src="demo_iframe.htm" height="200" width="300"&gt;&lt;/iframe&gt;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500" b="1" dirty="0"/>
              <a:t>Iframe </a:t>
            </a:r>
            <a:r>
              <a:rPr lang="en-US" sz="3500" b="1" dirty="0" err="1"/>
              <a:t>jako</a:t>
            </a:r>
            <a:r>
              <a:rPr lang="en-US" sz="3500" b="1" dirty="0"/>
              <a:t> c</a:t>
            </a:r>
            <a:r>
              <a:rPr lang="cs-CZ" sz="3500" b="1" dirty="0" err="1"/>
              <a:t>íl</a:t>
            </a:r>
            <a:r>
              <a:rPr lang="cs-CZ" sz="3500" b="1" dirty="0"/>
              <a:t> pro </a:t>
            </a:r>
            <a:r>
              <a:rPr lang="en-US" sz="3500" b="1" dirty="0" err="1"/>
              <a:t>odkaz</a:t>
            </a:r>
            <a:r>
              <a:rPr lang="en-US" sz="3500" b="1" dirty="0"/>
              <a:t>:</a:t>
            </a:r>
          </a:p>
          <a:p>
            <a:pPr marL="0" indent="0">
              <a:buNone/>
            </a:pPr>
            <a:r>
              <a:rPr lang="cs-CZ" dirty="0"/>
              <a:t>&lt;iframe src="demo_iframe.htm" name="iframe_a"&gt;&lt;/iframe&gt;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&lt;p&gt;&lt;a href="https://www.w3schools.com" target="iframe_a"&gt;W3Schools.com&lt;/a&gt;&lt;/p&gt;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993291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Iframe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3954016" cy="42973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</a:t>
            </a:r>
            <a:r>
              <a:rPr lang="cs-CZ" dirty="0" err="1"/>
              <a:t>title</a:t>
            </a:r>
            <a:r>
              <a:rPr lang="cs-CZ" dirty="0"/>
              <a:t>&gt;Stránka s externím </a:t>
            </a:r>
            <a:r>
              <a:rPr lang="cs-CZ" dirty="0" err="1"/>
              <a:t>stylopisem</a:t>
            </a:r>
            <a:r>
              <a:rPr lang="cs-CZ" dirty="0"/>
              <a:t>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&lt;link </a:t>
            </a:r>
            <a:r>
              <a:rPr lang="cs-CZ" dirty="0" err="1"/>
              <a:t>rel</a:t>
            </a:r>
            <a:r>
              <a:rPr lang="cs-CZ" dirty="0"/>
              <a:t>="</a:t>
            </a:r>
            <a:r>
              <a:rPr lang="cs-CZ" dirty="0" err="1"/>
              <a:t>stylesheet</a:t>
            </a:r>
            <a:r>
              <a:rPr lang="cs-CZ" dirty="0"/>
              <a:t>" type="text/</a:t>
            </a:r>
            <a:r>
              <a:rPr lang="cs-CZ" dirty="0" err="1"/>
              <a:t>css</a:t>
            </a:r>
            <a:r>
              <a:rPr lang="cs-CZ" dirty="0"/>
              <a:t>" </a:t>
            </a:r>
            <a:r>
              <a:rPr lang="cs-CZ" dirty="0" err="1"/>
              <a:t>href</a:t>
            </a:r>
            <a:r>
              <a:rPr lang="cs-CZ" dirty="0"/>
              <a:t>="style.css"&gt;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&lt;body style="text-</a:t>
            </a:r>
            <a:r>
              <a:rPr lang="cs-CZ" dirty="0" err="1"/>
              <a:t>align</a:t>
            </a:r>
            <a:r>
              <a:rPr lang="cs-CZ" dirty="0"/>
              <a:t>: center"&gt;</a:t>
            </a:r>
          </a:p>
          <a:p>
            <a:pPr marL="0" indent="0">
              <a:buNone/>
            </a:pPr>
            <a:r>
              <a:rPr lang="cs-CZ" dirty="0"/>
              <a:t>  &lt;div id="</a:t>
            </a:r>
            <a:r>
              <a:rPr lang="cs-CZ" dirty="0" err="1"/>
              <a:t>hlavicka</a:t>
            </a:r>
            <a:r>
              <a:rPr lang="cs-CZ" dirty="0"/>
              <a:t>"&gt;</a:t>
            </a:r>
            <a:r>
              <a:rPr lang="cs-CZ" dirty="0" err="1"/>
              <a:t>hlavicka</a:t>
            </a:r>
            <a:r>
              <a:rPr lang="cs-CZ" dirty="0"/>
              <a:t> &lt;/div&gt;</a:t>
            </a:r>
          </a:p>
          <a:p>
            <a:pPr marL="0" indent="0">
              <a:buNone/>
            </a:pPr>
            <a:r>
              <a:rPr lang="cs-CZ" dirty="0"/>
              <a:t>  &lt;table&gt;</a:t>
            </a:r>
          </a:p>
          <a:p>
            <a:pPr marL="0" indent="0">
              <a:buNone/>
            </a:pPr>
            <a:r>
              <a:rPr lang="cs-CZ" dirty="0"/>
              <a:t>    &lt;</a:t>
            </a:r>
            <a:r>
              <a:rPr lang="cs-CZ" dirty="0" err="1"/>
              <a:t>tr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&lt;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  &lt;div id="</a:t>
            </a:r>
            <a:r>
              <a:rPr lang="cs-CZ" dirty="0" err="1"/>
              <a:t>levy</a:t>
            </a:r>
            <a:r>
              <a:rPr lang="cs-CZ" dirty="0"/>
              <a:t>"&gt;</a:t>
            </a:r>
            <a:r>
              <a:rPr lang="cs-CZ" dirty="0" err="1"/>
              <a:t>leve</a:t>
            </a:r>
            <a:r>
              <a:rPr lang="cs-CZ" dirty="0"/>
              <a:t> menu&lt;/div&gt;</a:t>
            </a:r>
          </a:p>
          <a:p>
            <a:pPr marL="0" indent="0">
              <a:buNone/>
            </a:pPr>
            <a:r>
              <a:rPr lang="cs-CZ" dirty="0"/>
              <a:t>      &lt;/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&lt;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    &lt;div id="obsah"&gt;&lt;</a:t>
            </a:r>
            <a:r>
              <a:rPr lang="cs-CZ" dirty="0" err="1"/>
              <a:t>iframe</a:t>
            </a:r>
            <a:r>
              <a:rPr lang="cs-CZ" dirty="0"/>
              <a:t> </a:t>
            </a:r>
            <a:r>
              <a:rPr lang="cs-CZ" dirty="0" err="1"/>
              <a:t>src</a:t>
            </a:r>
            <a:r>
              <a:rPr lang="cs-CZ" dirty="0"/>
              <a:t>="info.html" </a:t>
            </a:r>
            <a:r>
              <a:rPr lang="cs-CZ" dirty="0" err="1"/>
              <a:t>align</a:t>
            </a:r>
            <a:r>
              <a:rPr lang="cs-CZ" dirty="0"/>
              <a:t>="</a:t>
            </a:r>
            <a:r>
              <a:rPr lang="cs-CZ" dirty="0" err="1"/>
              <a:t>middle</a:t>
            </a:r>
            <a:r>
              <a:rPr lang="cs-CZ" dirty="0"/>
              <a:t>" </a:t>
            </a:r>
            <a:r>
              <a:rPr lang="cs-CZ" dirty="0" err="1"/>
              <a:t>width</a:t>
            </a:r>
            <a:r>
              <a:rPr lang="cs-CZ" dirty="0"/>
              <a:t>=600 </a:t>
            </a:r>
            <a:r>
              <a:rPr lang="cs-CZ" dirty="0" err="1"/>
              <a:t>height</a:t>
            </a:r>
            <a:r>
              <a:rPr lang="cs-CZ" dirty="0"/>
              <a:t> =500 </a:t>
            </a:r>
            <a:r>
              <a:rPr lang="cs-CZ" dirty="0" err="1"/>
              <a:t>name</a:t>
            </a:r>
            <a:r>
              <a:rPr lang="cs-CZ" dirty="0"/>
              <a:t>="hlavni"&gt;&lt;/</a:t>
            </a:r>
            <a:r>
              <a:rPr lang="cs-CZ" dirty="0" err="1"/>
              <a:t>iframe</a:t>
            </a:r>
            <a:r>
              <a:rPr lang="cs-CZ" dirty="0"/>
              <a:t>&gt;&lt;/div&gt;</a:t>
            </a:r>
          </a:p>
          <a:p>
            <a:pPr marL="0" indent="0">
              <a:buNone/>
            </a:pPr>
            <a:r>
              <a:rPr lang="cs-CZ" dirty="0"/>
              <a:t>      &lt;/</a:t>
            </a:r>
            <a:r>
              <a:rPr lang="cs-CZ" dirty="0" err="1"/>
              <a:t>td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  &lt;/</a:t>
            </a:r>
            <a:r>
              <a:rPr lang="cs-CZ" dirty="0" err="1"/>
              <a:t>tr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/>
              <a:t>  &lt;/table&gt;</a:t>
            </a:r>
          </a:p>
          <a:p>
            <a:pPr marL="0" indent="0">
              <a:buNone/>
            </a:pPr>
            <a:r>
              <a:rPr lang="cs-CZ" dirty="0"/>
              <a:t>&lt;/body&gt;</a:t>
            </a:r>
          </a:p>
          <a:p>
            <a:pPr marL="0" indent="0"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788" t="10500" r="44088" b="9702"/>
          <a:stretch/>
        </p:blipFill>
        <p:spPr>
          <a:xfrm>
            <a:off x="4716016" y="1772816"/>
            <a:ext cx="4427984" cy="360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298269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Kaskádové styly (</a:t>
            </a:r>
            <a:r>
              <a:rPr lang="cs-CZ" dirty="0" err="1"/>
              <a:t>Cascading</a:t>
            </a:r>
            <a:r>
              <a:rPr lang="cs-CZ" dirty="0"/>
              <a:t> Style </a:t>
            </a:r>
            <a:r>
              <a:rPr lang="cs-CZ" dirty="0" err="1"/>
              <a:t>Sheets</a:t>
            </a:r>
            <a:r>
              <a:rPr lang="cs-CZ" dirty="0"/>
              <a:t>, CSS)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jazyk pro popis způsobu zobrazení stránek napsaných v jazycích HTML, XHTML nebo XML</a:t>
            </a:r>
          </a:p>
          <a:p>
            <a:r>
              <a:rPr lang="cs-CZ" dirty="0"/>
              <a:t>navržen standardizační organizací W3C</a:t>
            </a:r>
          </a:p>
          <a:p>
            <a:r>
              <a:rPr lang="cs-CZ" dirty="0"/>
              <a:t>dne 7. června 2011 byla dokončena revize CSS 2.1 a pracuje se na verzi CSS3</a:t>
            </a:r>
          </a:p>
          <a:p>
            <a:r>
              <a:rPr lang="cs-CZ" dirty="0"/>
              <a:t>hlavním smyslem je umožnit návrhářům </a:t>
            </a:r>
            <a:r>
              <a:rPr lang="cs-CZ" b="1" dirty="0"/>
              <a:t>oddělit vzhled </a:t>
            </a:r>
            <a:r>
              <a:rPr lang="cs-CZ" dirty="0"/>
              <a:t>dokumentu </a:t>
            </a:r>
            <a:r>
              <a:rPr lang="cs-CZ" b="1" dirty="0"/>
              <a:t>od</a:t>
            </a:r>
            <a:r>
              <a:rPr lang="cs-CZ" dirty="0"/>
              <a:t> jeho </a:t>
            </a:r>
            <a:r>
              <a:rPr lang="cs-CZ" b="1" dirty="0"/>
              <a:t>struktury a obsahu</a:t>
            </a: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Syntaxe CSS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Definice kaskádových stylů sestává z několika </a:t>
            </a:r>
            <a:r>
              <a:rPr lang="cs-CZ" i="1" dirty="0"/>
              <a:t>pravidel</a:t>
            </a:r>
          </a:p>
          <a:p>
            <a:r>
              <a:rPr lang="cs-CZ" dirty="0"/>
              <a:t>Každé pravidlo obsahuje </a:t>
            </a:r>
            <a:r>
              <a:rPr lang="cs-CZ" i="1" dirty="0"/>
              <a:t>selektor</a:t>
            </a:r>
            <a:r>
              <a:rPr lang="cs-CZ" dirty="0"/>
              <a:t> a </a:t>
            </a:r>
            <a:r>
              <a:rPr lang="cs-CZ" i="1" dirty="0"/>
              <a:t>blok deklarací</a:t>
            </a:r>
          </a:p>
          <a:p>
            <a:r>
              <a:rPr lang="cs-CZ" dirty="0"/>
              <a:t>Každý blok deklarací pak obsahuje seznam </a:t>
            </a:r>
            <a:r>
              <a:rPr lang="cs-CZ" i="1" dirty="0"/>
              <a:t>deklarací</a:t>
            </a:r>
            <a:r>
              <a:rPr lang="cs-CZ" dirty="0"/>
              <a:t> oddělených středníky ;</a:t>
            </a:r>
          </a:p>
          <a:p>
            <a:r>
              <a:rPr lang="cs-CZ" dirty="0"/>
              <a:t>každá deklarace sestává z identifikátoru vlastnosti, následuje dvojtečka : a hodnota vlastnosti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2843808" y="2564904"/>
            <a:ext cx="4464496" cy="136815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CSS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15816" y="2132856"/>
            <a:ext cx="4530080" cy="25526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latin typeface="Courier" pitchFamily="49" charset="0"/>
              </a:rPr>
              <a:t>body {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background-color:</a:t>
            </a:r>
            <a:r>
              <a:rPr lang="cs-CZ" sz="2400" dirty="0">
                <a:latin typeface="Courier" pitchFamily="49" charset="0"/>
              </a:rPr>
              <a:t> </a:t>
            </a:r>
            <a:r>
              <a:rPr lang="cs-CZ" sz="2400" dirty="0" err="1">
                <a:latin typeface="Courier" pitchFamily="49" charset="0"/>
              </a:rPr>
              <a:t>grey</a:t>
            </a:r>
            <a:r>
              <a:rPr lang="cs-CZ" sz="2400" dirty="0">
                <a:latin typeface="Courier" pitchFamily="49" charset="0"/>
              </a:rPr>
              <a:t>;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color:</a:t>
            </a:r>
            <a:r>
              <a:rPr lang="cs-CZ" sz="2400" dirty="0"/>
              <a:t> </a:t>
            </a:r>
            <a:r>
              <a:rPr lang="cs-CZ" sz="2400" dirty="0" err="1">
                <a:latin typeface="Courier" pitchFamily="49" charset="0"/>
              </a:rPr>
              <a:t>bl</a:t>
            </a:r>
            <a:r>
              <a:rPr lang="en-US" sz="2400" dirty="0" err="1">
                <a:latin typeface="Courier" pitchFamily="49" charset="0"/>
              </a:rPr>
              <a:t>ack</a:t>
            </a:r>
            <a:r>
              <a:rPr lang="en-US" sz="2400" dirty="0">
                <a:latin typeface="Courier" pitchFamily="49" charset="0"/>
              </a:rPr>
              <a:t>;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padding: 1</a:t>
            </a:r>
            <a:r>
              <a:rPr lang="cs-CZ" sz="2400" dirty="0">
                <a:latin typeface="Courier" pitchFamily="49" charset="0"/>
              </a:rPr>
              <a:t>5</a:t>
            </a:r>
            <a:r>
              <a:rPr lang="en-US" sz="2400" dirty="0" err="1">
                <a:latin typeface="Courier" pitchFamily="49" charset="0"/>
              </a:rPr>
              <a:t>px</a:t>
            </a:r>
            <a:r>
              <a:rPr lang="en-US" sz="2400" dirty="0">
                <a:latin typeface="Courier" pitchFamily="49" charset="0"/>
              </a:rPr>
              <a:t>; </a:t>
            </a:r>
            <a:endParaRPr lang="cs-CZ" sz="2400" dirty="0"/>
          </a:p>
          <a:p>
            <a:pPr>
              <a:buNone/>
            </a:pPr>
            <a:r>
              <a:rPr lang="en-US" sz="2400" dirty="0">
                <a:latin typeface="Courier" pitchFamily="49" charset="0"/>
              </a:rPr>
              <a:t>}</a:t>
            </a:r>
            <a:endParaRPr lang="cs-CZ" sz="24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484785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selektor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2492896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blok deklarací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31840" y="4725144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identifikátor vlastnosti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652120" y="4797152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hodnota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2339752" y="1916832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1835696" y="2852936"/>
            <a:ext cx="1008112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3707904" y="371703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H="1" flipV="1">
            <a:off x="5148064" y="3789040"/>
            <a:ext cx="93610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CSS definuje mnoho různých selektorů, které obvykle můžeme kombinovat</a:t>
            </a:r>
          </a:p>
          <a:p>
            <a:r>
              <a:rPr lang="cs-CZ" b="1" dirty="0"/>
              <a:t>table</a:t>
            </a:r>
            <a:r>
              <a:rPr lang="cs-CZ" dirty="0"/>
              <a:t> – Tyto deklarace budou platit pro všechny výskyty elementu </a:t>
            </a:r>
            <a:r>
              <a:rPr lang="cs-CZ" i="1" dirty="0"/>
              <a:t>table</a:t>
            </a:r>
            <a:r>
              <a:rPr lang="cs-CZ" dirty="0"/>
              <a:t>. </a:t>
            </a:r>
          </a:p>
          <a:p>
            <a:r>
              <a:rPr lang="cs-CZ" b="1" dirty="0"/>
              <a:t>table p </a:t>
            </a:r>
            <a:r>
              <a:rPr lang="cs-CZ" dirty="0"/>
              <a:t>– Tyto deklarace budou platit pro všechny elementy p, které se nachází v elementu </a:t>
            </a:r>
            <a:r>
              <a:rPr lang="cs-CZ" i="1" dirty="0"/>
              <a:t>table</a:t>
            </a:r>
            <a:r>
              <a:rPr lang="cs-CZ" dirty="0"/>
              <a:t>, v jakékoliv hloubce.</a:t>
            </a:r>
          </a:p>
          <a:p>
            <a:r>
              <a:rPr lang="cs-CZ" b="1" dirty="0"/>
              <a:t>table&gt;div</a:t>
            </a:r>
            <a:r>
              <a:rPr lang="cs-CZ" dirty="0"/>
              <a:t> – Tyto deklarace budou platit pro všechny elementy div, které jsou přímými potomky </a:t>
            </a:r>
            <a:r>
              <a:rPr lang="cs-CZ"/>
              <a:t>elementu </a:t>
            </a:r>
            <a:r>
              <a:rPr lang="cs-CZ" i="1"/>
              <a:t>table</a:t>
            </a:r>
            <a:r>
              <a:rPr lang="cs-CZ"/>
              <a:t>.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Selektory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.</a:t>
            </a:r>
            <a:r>
              <a:rPr lang="cs-CZ" b="1" dirty="0" err="1"/>
              <a:t>trida</a:t>
            </a:r>
            <a:r>
              <a:rPr lang="cs-CZ" b="1" dirty="0"/>
              <a:t> </a:t>
            </a:r>
            <a:r>
              <a:rPr lang="cs-CZ" dirty="0"/>
              <a:t>– Tyto deklarace budou platit pro všechny elementy, které mají v HTML nastavenou třídu </a:t>
            </a:r>
            <a:r>
              <a:rPr lang="cs-CZ" i="1" dirty="0" err="1"/>
              <a:t>trida</a:t>
            </a:r>
            <a:r>
              <a:rPr lang="cs-CZ" dirty="0"/>
              <a:t>. To se provádí pomocí HTML atributu </a:t>
            </a:r>
            <a:r>
              <a:rPr lang="cs-CZ" i="1" dirty="0" err="1"/>
              <a:t>class</a:t>
            </a:r>
            <a:r>
              <a:rPr lang="cs-CZ" dirty="0"/>
              <a:t>.</a:t>
            </a:r>
          </a:p>
          <a:p>
            <a:r>
              <a:rPr lang="cs-CZ" b="1" dirty="0"/>
              <a:t>#id </a:t>
            </a:r>
            <a:r>
              <a:rPr lang="cs-CZ" dirty="0"/>
              <a:t>– Tyto deklarace budou platit pro všechny elementy, které mají v HTML nastavený identifikátor </a:t>
            </a:r>
            <a:r>
              <a:rPr lang="cs-CZ" i="1" dirty="0"/>
              <a:t>id</a:t>
            </a:r>
            <a:r>
              <a:rPr lang="cs-CZ" dirty="0"/>
              <a:t>. To se provádí pomocí HTML atributu </a:t>
            </a:r>
            <a:r>
              <a:rPr lang="cs-CZ" i="1" dirty="0"/>
              <a:t>id</a:t>
            </a:r>
            <a:r>
              <a:rPr lang="cs-CZ" dirty="0"/>
              <a:t>.</a:t>
            </a:r>
          </a:p>
          <a:p>
            <a:r>
              <a:rPr lang="cs-CZ" b="1" dirty="0"/>
              <a:t>sel1</a:t>
            </a:r>
            <a:r>
              <a:rPr lang="cs-CZ" dirty="0"/>
              <a:t>, </a:t>
            </a:r>
            <a:r>
              <a:rPr lang="cs-CZ" b="1" dirty="0"/>
              <a:t>sel2</a:t>
            </a:r>
            <a:r>
              <a:rPr lang="cs-CZ" dirty="0"/>
              <a:t>, </a:t>
            </a:r>
            <a:r>
              <a:rPr lang="cs-CZ" b="1" dirty="0"/>
              <a:t>sel3</a:t>
            </a:r>
            <a:r>
              <a:rPr lang="cs-CZ" dirty="0"/>
              <a:t> – Selektory můžeme seskupovat pomocí čárek. Následující deklarace pak budou platit pro všechny selektory.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http://www.w3schools.com/html/html_classes.asp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627</TotalTime>
  <Words>924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</vt:lpstr>
      <vt:lpstr>Georgia</vt:lpstr>
      <vt:lpstr>Tahoma</vt:lpstr>
      <vt:lpstr>Training</vt:lpstr>
      <vt:lpstr>Portálové systémy</vt:lpstr>
      <vt:lpstr>Iframe</vt:lpstr>
      <vt:lpstr>Iframe</vt:lpstr>
      <vt:lpstr>Iframe</vt:lpstr>
      <vt:lpstr>Kaskádové styly (Cascading Style Sheets, CSS)</vt:lpstr>
      <vt:lpstr>Syntaxe CSS</vt:lpstr>
      <vt:lpstr>Příklad CSS pravidla</vt:lpstr>
      <vt:lpstr>Selektory</vt:lpstr>
      <vt:lpstr>Selektory 2</vt:lpstr>
      <vt:lpstr>Připojení kaskádových stylů do HTML stránky</vt:lpstr>
      <vt:lpstr>Připojení kaskádových stylů do HTML stránky</vt:lpstr>
      <vt:lpstr>Připojení kaskádových stylů do HTML stránky</vt:lpstr>
      <vt:lpstr>Návrh vzhledu stránek pomocí CSS</vt:lpstr>
      <vt:lpstr>Návrh vzhledu stránek pomocí CSS</vt:lpstr>
      <vt:lpstr>Free šablony a rozvržení</vt:lpstr>
      <vt:lpstr>Příklady a učebnice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94</cp:revision>
  <dcterms:created xsi:type="dcterms:W3CDTF">2009-09-17T16:58:41Z</dcterms:created>
  <dcterms:modified xsi:type="dcterms:W3CDTF">2020-10-07T14:54:03Z</dcterms:modified>
</cp:coreProperties>
</file>