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58" r:id="rId5"/>
    <p:sldId id="268" r:id="rId6"/>
    <p:sldId id="259" r:id="rId7"/>
    <p:sldId id="260" r:id="rId8"/>
    <p:sldId id="261" r:id="rId9"/>
    <p:sldId id="262" r:id="rId10"/>
    <p:sldId id="263" r:id="rId11"/>
    <p:sldId id="264" r:id="rId12"/>
    <p:sldId id="269" r:id="rId13"/>
    <p:sldId id="271" r:id="rId14"/>
    <p:sldId id="270" r:id="rId15"/>
    <p:sldId id="272" r:id="rId16"/>
    <p:sldId id="273" r:id="rId17"/>
    <p:sldId id="274" r:id="rId18"/>
    <p:sldId id="275" r:id="rId19"/>
    <p:sldId id="276" r:id="rId20"/>
    <p:sldId id="277" r:id="rId21"/>
    <p:sldId id="278" r:id="rId22"/>
    <p:sldId id="279" r:id="rId23"/>
    <p:sldId id="280" r:id="rId24"/>
    <p:sldId id="281" r:id="rId25"/>
    <p:sldId id="282" r:id="rId26"/>
    <p:sldId id="289" r:id="rId27"/>
    <p:sldId id="290" r:id="rId28"/>
    <p:sldId id="288" r:id="rId29"/>
    <p:sldId id="283" r:id="rId30"/>
    <p:sldId id="284" r:id="rId31"/>
    <p:sldId id="285" r:id="rId32"/>
    <p:sldId id="286" r:id="rId3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8" d="100"/>
          <a:sy n="88" d="100"/>
        </p:scale>
        <p:origin x="1291"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cs-CZ" smtClean="0"/>
              <a:t>Kliknutím lze upravit styl.</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1158F6FD-F9DC-43EF-9220-97AAF5C79AF4}" type="datetimeFigureOut">
              <a:rPr lang="cs-CZ" smtClean="0"/>
              <a:pPr/>
              <a:t>03.10.2021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1C979068-A144-4C9B-8617-D11CEB07C9BE}"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1158F6FD-F9DC-43EF-9220-97AAF5C79AF4}" type="datetimeFigureOut">
              <a:rPr lang="cs-CZ" smtClean="0"/>
              <a:pPr/>
              <a:t>03.10.2021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1C979068-A144-4C9B-8617-D11CEB07C9BE}"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cs-CZ" smtClean="0"/>
              <a:t>Kliknutím lze upravit styl.</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1158F6FD-F9DC-43EF-9220-97AAF5C79AF4}" type="datetimeFigureOut">
              <a:rPr lang="cs-CZ" smtClean="0"/>
              <a:pPr/>
              <a:t>03.10.2021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1C979068-A144-4C9B-8617-D11CEB07C9BE}"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1158F6FD-F9DC-43EF-9220-97AAF5C79AF4}" type="datetimeFigureOut">
              <a:rPr lang="cs-CZ" smtClean="0"/>
              <a:pPr/>
              <a:t>03.10.2021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1C979068-A144-4C9B-8617-D11CEB07C9BE}"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cs-CZ" smtClean="0"/>
              <a:t>Kliknutím lze upravit styl.</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1158F6FD-F9DC-43EF-9220-97AAF5C79AF4}" type="datetimeFigureOut">
              <a:rPr lang="cs-CZ" smtClean="0"/>
              <a:pPr/>
              <a:t>03.10.2021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1C979068-A144-4C9B-8617-D11CEB07C9BE}"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1158F6FD-F9DC-43EF-9220-97AAF5C79AF4}" type="datetimeFigureOut">
              <a:rPr lang="cs-CZ" smtClean="0"/>
              <a:pPr/>
              <a:t>03.10.2021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1C979068-A144-4C9B-8617-D11CEB07C9BE}"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7" name="Date Placeholder 6"/>
          <p:cNvSpPr>
            <a:spLocks noGrp="1"/>
          </p:cNvSpPr>
          <p:nvPr>
            <p:ph type="dt" sz="half" idx="10"/>
          </p:nvPr>
        </p:nvSpPr>
        <p:spPr/>
        <p:txBody>
          <a:bodyPr/>
          <a:lstStyle/>
          <a:p>
            <a:fld id="{1158F6FD-F9DC-43EF-9220-97AAF5C79AF4}" type="datetimeFigureOut">
              <a:rPr lang="cs-CZ" smtClean="0"/>
              <a:pPr/>
              <a:t>03.10.2021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1C979068-A144-4C9B-8617-D11CEB07C9BE}"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Date Placeholder 2"/>
          <p:cNvSpPr>
            <a:spLocks noGrp="1"/>
          </p:cNvSpPr>
          <p:nvPr>
            <p:ph type="dt" sz="half" idx="10"/>
          </p:nvPr>
        </p:nvSpPr>
        <p:spPr/>
        <p:txBody>
          <a:bodyPr/>
          <a:lstStyle/>
          <a:p>
            <a:fld id="{1158F6FD-F9DC-43EF-9220-97AAF5C79AF4}" type="datetimeFigureOut">
              <a:rPr lang="cs-CZ" smtClean="0"/>
              <a:pPr/>
              <a:t>03.10.2021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1C979068-A144-4C9B-8617-D11CEB07C9BE}"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58F6FD-F9DC-43EF-9220-97AAF5C79AF4}" type="datetimeFigureOut">
              <a:rPr lang="cs-CZ" smtClean="0"/>
              <a:pPr/>
              <a:t>03.10.2021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1C979068-A144-4C9B-8617-D11CEB07C9BE}"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cs-CZ" smtClean="0"/>
              <a:t>Kliknutím lze upravit styl.</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1158F6FD-F9DC-43EF-9220-97AAF5C79AF4}" type="datetimeFigureOut">
              <a:rPr lang="cs-CZ" smtClean="0"/>
              <a:pPr/>
              <a:t>03.10.2021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1C979068-A144-4C9B-8617-D11CEB07C9BE}" type="slidenum">
              <a:rPr lang="cs-CZ" smtClean="0"/>
              <a:pPr/>
              <a:t>‹#›</a:t>
            </a:fld>
            <a:endParaRPr lang="cs-CZ"/>
          </a:p>
        </p:txBody>
      </p:sp>
      <p:sp>
        <p:nvSpPr>
          <p:cNvPr id="9" name="Content Placeholder 8"/>
          <p:cNvSpPr>
            <a:spLocks noGrp="1"/>
          </p:cNvSpPr>
          <p:nvPr>
            <p:ph sz="quarter" idx="13"/>
          </p:nvPr>
        </p:nvSpPr>
        <p:spPr>
          <a:xfrm>
            <a:off x="304800" y="381000"/>
            <a:ext cx="7772400" cy="494284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cs-CZ" smtClean="0"/>
              <a:t>Kliknutím lze upravit styl.</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8" name="Date Placeholder 7"/>
          <p:cNvSpPr>
            <a:spLocks noGrp="1"/>
          </p:cNvSpPr>
          <p:nvPr>
            <p:ph type="dt" sz="half" idx="10"/>
          </p:nvPr>
        </p:nvSpPr>
        <p:spPr/>
        <p:txBody>
          <a:bodyPr/>
          <a:lstStyle/>
          <a:p>
            <a:fld id="{1158F6FD-F9DC-43EF-9220-97AAF5C79AF4}" type="datetimeFigureOut">
              <a:rPr lang="cs-CZ" smtClean="0"/>
              <a:pPr/>
              <a:t>03.10.2021</a:t>
            </a:fld>
            <a:endParaRPr lang="cs-CZ"/>
          </a:p>
        </p:txBody>
      </p:sp>
      <p:sp>
        <p:nvSpPr>
          <p:cNvPr id="9" name="Slide Number Placeholder 8"/>
          <p:cNvSpPr>
            <a:spLocks noGrp="1"/>
          </p:cNvSpPr>
          <p:nvPr>
            <p:ph type="sldNum" sz="quarter" idx="11"/>
          </p:nvPr>
        </p:nvSpPr>
        <p:spPr/>
        <p:txBody>
          <a:bodyPr/>
          <a:lstStyle/>
          <a:p>
            <a:fld id="{1C979068-A144-4C9B-8617-D11CEB07C9BE}" type="slidenum">
              <a:rPr lang="cs-CZ" smtClean="0"/>
              <a:pPr/>
              <a:t>‹#›</a:t>
            </a:fld>
            <a:endParaRPr lang="cs-CZ"/>
          </a:p>
        </p:txBody>
      </p:sp>
      <p:sp>
        <p:nvSpPr>
          <p:cNvPr id="10" name="Footer Placeholder 9"/>
          <p:cNvSpPr>
            <a:spLocks noGrp="1"/>
          </p:cNvSpPr>
          <p:nvPr>
            <p:ph type="ftr" sz="quarter" idx="12"/>
          </p:nvPr>
        </p:nvSpPr>
        <p:spPr/>
        <p:txBody>
          <a:bodyPr/>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cs-CZ" smtClean="0"/>
              <a:t>Kliknutím lze upravit styl.</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C979068-A144-4C9B-8617-D11CEB07C9BE}" type="slidenum">
              <a:rPr lang="cs-CZ" smtClean="0"/>
              <a:pPr/>
              <a:t>‹#›</a:t>
            </a:fld>
            <a:endParaRPr lang="cs-CZ"/>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cs-CZ"/>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158F6FD-F9DC-43EF-9220-97AAF5C79AF4}" type="datetimeFigureOut">
              <a:rPr lang="cs-CZ" smtClean="0"/>
              <a:pPr/>
              <a:t>03.10.2021</a:t>
            </a:fld>
            <a:endParaRPr lang="cs-C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Neparametrické</a:t>
            </a:r>
            <a:r>
              <a:rPr lang="cs-CZ" dirty="0" smtClean="0"/>
              <a:t> testy </a:t>
            </a:r>
            <a:endParaRPr lang="cs-CZ" dirty="0"/>
          </a:p>
        </p:txBody>
      </p:sp>
      <p:sp>
        <p:nvSpPr>
          <p:cNvPr id="3" name="Podnadpis 2"/>
          <p:cNvSpPr>
            <a:spLocks noGrp="1"/>
          </p:cNvSpPr>
          <p:nvPr>
            <p:ph type="subTitle" idx="1"/>
          </p:nvPr>
        </p:nvSpPr>
        <p:spPr/>
        <p:txBody>
          <a:bodyPr/>
          <a:lstStyle/>
          <a:p>
            <a:r>
              <a:rPr lang="cs-CZ" dirty="0" smtClean="0"/>
              <a:t>Mgr. Jiří Mazurek, PhD. </a:t>
            </a:r>
            <a:endParaRPr lang="cs-CZ" dirty="0"/>
          </a:p>
        </p:txBody>
      </p:sp>
    </p:spTree>
    <p:extLst>
      <p:ext uri="{BB962C8B-B14F-4D97-AF65-F5344CB8AC3E}">
        <p14:creationId xmlns:p14="http://schemas.microsoft.com/office/powerpoint/2010/main" val="196453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Příklad</a:t>
            </a:r>
            <a:endParaRPr lang="cs-CZ"/>
          </a:p>
        </p:txBody>
      </p:sp>
      <mc:AlternateContent xmlns:mc="http://schemas.openxmlformats.org/markup-compatibility/2006">
        <mc:Choice xmlns:a14="http://schemas.microsoft.com/office/drawing/2010/main" Requires="a14">
          <p:sp>
            <p:nvSpPr>
              <p:cNvPr id="3" name="Zástupný symbol pro obsah 2"/>
              <p:cNvSpPr>
                <a:spLocks noGrp="1"/>
              </p:cNvSpPr>
              <p:nvPr>
                <p:ph idx="1"/>
              </p:nvPr>
            </p:nvSpPr>
            <p:spPr/>
            <p:txBody>
              <a:bodyPr/>
              <a:lstStyle/>
              <a:p>
                <a:r>
                  <a:rPr lang="cs-CZ" dirty="0" smtClean="0"/>
                  <a:t>Budeme testovat hypotézu (na hladině významnosti 0,05), že průměrný plat v jistém podniku je 35 000 Kč. Z 50 zaměstnanců podniku mělo 30 zaměstnanců plat nižší než 35 000 Kč.</a:t>
                </a:r>
              </a:p>
              <a:p>
                <a:r>
                  <a:rPr lang="cs-CZ" dirty="0" smtClean="0"/>
                  <a:t>Vypočteme testové kritérium </a:t>
                </a:r>
                <a14:m>
                  <m:oMath xmlns:m="http://schemas.openxmlformats.org/officeDocument/2006/math">
                    <m:r>
                      <a:rPr lang="cs-CZ" b="0" i="1" smtClean="0">
                        <a:latin typeface="Cambria Math" panose="02040503050406030204" pitchFamily="18" charset="0"/>
                      </a:rPr>
                      <m:t>𝑇</m:t>
                    </m:r>
                    <m:r>
                      <a:rPr lang="cs-CZ" b="0" i="1" smtClean="0">
                        <a:latin typeface="Cambria Math" panose="02040503050406030204" pitchFamily="18" charset="0"/>
                      </a:rPr>
                      <m:t>=</m:t>
                    </m:r>
                    <m:d>
                      <m:dPr>
                        <m:begChr m:val="|"/>
                        <m:endChr m:val="|"/>
                        <m:ctrlPr>
                          <a:rPr lang="cs-CZ" b="0" i="1" smtClean="0">
                            <a:latin typeface="Cambria Math" panose="02040503050406030204" pitchFamily="18" charset="0"/>
                          </a:rPr>
                        </m:ctrlPr>
                      </m:dPr>
                      <m:e>
                        <m:f>
                          <m:fPr>
                            <m:ctrlPr>
                              <a:rPr lang="cs-CZ" i="1">
                                <a:latin typeface="Cambria Math" panose="02040503050406030204" pitchFamily="18" charset="0"/>
                              </a:rPr>
                            </m:ctrlPr>
                          </m:fPr>
                          <m:num>
                            <m:r>
                              <a:rPr lang="cs-CZ" i="1">
                                <a:latin typeface="Cambria Math" panose="02040503050406030204" pitchFamily="18" charset="0"/>
                              </a:rPr>
                              <m:t>2</m:t>
                            </m:r>
                            <m:r>
                              <a:rPr lang="cs-CZ" i="1">
                                <a:latin typeface="Cambria Math" panose="02040503050406030204" pitchFamily="18" charset="0"/>
                              </a:rPr>
                              <m:t>𝑚</m:t>
                            </m:r>
                            <m:r>
                              <a:rPr lang="cs-CZ" i="1">
                                <a:latin typeface="Cambria Math" panose="02040503050406030204" pitchFamily="18" charset="0"/>
                              </a:rPr>
                              <m:t>−</m:t>
                            </m:r>
                            <m:r>
                              <a:rPr lang="cs-CZ" i="1">
                                <a:latin typeface="Cambria Math" panose="02040503050406030204" pitchFamily="18" charset="0"/>
                              </a:rPr>
                              <m:t>𝑛</m:t>
                            </m:r>
                          </m:num>
                          <m:den>
                            <m:rad>
                              <m:radPr>
                                <m:degHide m:val="on"/>
                                <m:ctrlPr>
                                  <a:rPr lang="cs-CZ" i="1">
                                    <a:latin typeface="Cambria Math" panose="02040503050406030204" pitchFamily="18" charset="0"/>
                                  </a:rPr>
                                </m:ctrlPr>
                              </m:radPr>
                              <m:deg/>
                              <m:e>
                                <m:r>
                                  <a:rPr lang="cs-CZ" i="1">
                                    <a:latin typeface="Cambria Math" panose="02040503050406030204" pitchFamily="18" charset="0"/>
                                  </a:rPr>
                                  <m:t>𝑛</m:t>
                                </m:r>
                              </m:e>
                            </m:rad>
                          </m:den>
                        </m:f>
                      </m:e>
                    </m:d>
                  </m:oMath>
                </a14:m>
                <a:r>
                  <a:rPr lang="cs-CZ" dirty="0" smtClean="0"/>
                  <a:t> =  </a:t>
                </a:r>
                <a14:m>
                  <m:oMath xmlns:m="http://schemas.openxmlformats.org/officeDocument/2006/math">
                    <m:f>
                      <m:fPr>
                        <m:ctrlPr>
                          <a:rPr lang="cs-CZ" i="1" smtClean="0">
                            <a:latin typeface="Cambria Math" panose="02040503050406030204" pitchFamily="18" charset="0"/>
                          </a:rPr>
                        </m:ctrlPr>
                      </m:fPr>
                      <m:num>
                        <m:r>
                          <a:rPr lang="cs-CZ" b="0" i="1" smtClean="0">
                            <a:latin typeface="Cambria Math" panose="02040503050406030204" pitchFamily="18" charset="0"/>
                          </a:rPr>
                          <m:t>2∗</m:t>
                        </m:r>
                        <m:r>
                          <a:rPr lang="cs-CZ" b="0" i="1" smtClean="0">
                            <a:latin typeface="Cambria Math" panose="02040503050406030204" pitchFamily="18" charset="0"/>
                          </a:rPr>
                          <m:t>2</m:t>
                        </m:r>
                        <m:r>
                          <a:rPr lang="cs-CZ" b="0" i="1" smtClean="0">
                            <a:latin typeface="Cambria Math" panose="02040503050406030204" pitchFamily="18" charset="0"/>
                          </a:rPr>
                          <m:t>0−50</m:t>
                        </m:r>
                      </m:num>
                      <m:den>
                        <m:rad>
                          <m:radPr>
                            <m:degHide m:val="on"/>
                            <m:ctrlPr>
                              <a:rPr lang="cs-CZ" i="1" smtClean="0">
                                <a:latin typeface="Cambria Math" panose="02040503050406030204" pitchFamily="18" charset="0"/>
                              </a:rPr>
                            </m:ctrlPr>
                          </m:radPr>
                          <m:deg/>
                          <m:e>
                            <m:r>
                              <a:rPr lang="cs-CZ" b="0" i="1" smtClean="0">
                                <a:latin typeface="Cambria Math" panose="02040503050406030204" pitchFamily="18" charset="0"/>
                              </a:rPr>
                              <m:t>50</m:t>
                            </m:r>
                          </m:e>
                        </m:rad>
                      </m:den>
                    </m:f>
                    <m:r>
                      <a:rPr lang="cs-CZ" b="0" i="1" smtClean="0">
                        <a:latin typeface="Cambria Math" panose="02040503050406030204" pitchFamily="18" charset="0"/>
                      </a:rPr>
                      <m:t>=0,14</m:t>
                    </m:r>
                  </m:oMath>
                </a14:m>
                <a:r>
                  <a:rPr lang="cs-CZ" dirty="0" smtClean="0"/>
                  <a:t>.</a:t>
                </a:r>
              </a:p>
              <a:p>
                <a:r>
                  <a:rPr lang="cs-CZ" dirty="0" err="1" smtClean="0"/>
                  <a:t>Krit</a:t>
                </a:r>
                <a:r>
                  <a:rPr lang="cs-CZ" dirty="0" smtClean="0"/>
                  <a:t>. hodnota (z tabulek): K = 1,96.</a:t>
                </a:r>
              </a:p>
              <a:p>
                <a:r>
                  <a:rPr lang="cs-CZ" dirty="0" smtClean="0"/>
                  <a:t>H0 přijímáme.</a:t>
                </a:r>
              </a:p>
            </p:txBody>
          </p:sp>
        </mc:Choice>
        <mc:Fallback>
          <p:sp>
            <p:nvSpPr>
              <p:cNvPr id="3" name="Zástupný symbol pro obsah 2"/>
              <p:cNvSpPr>
                <a:spLocks noGrp="1" noRot="1" noChangeAspect="1" noMove="1" noResize="1" noEditPoints="1" noAdjustHandles="1" noChangeArrowheads="1" noChangeShapeType="1" noTextEdit="1"/>
              </p:cNvSpPr>
              <p:nvPr>
                <p:ph idx="1"/>
              </p:nvPr>
            </p:nvSpPr>
            <p:spPr>
              <a:blipFill>
                <a:blip r:embed="rId2"/>
                <a:stretch>
                  <a:fillRect t="-889"/>
                </a:stretch>
              </a:blipFill>
            </p:spPr>
            <p:txBody>
              <a:bodyPr/>
              <a:lstStyle/>
              <a:p>
                <a:r>
                  <a:rPr lang="cs-CZ">
                    <a:noFill/>
                  </a:rPr>
                  <a:t> </a:t>
                </a:r>
              </a:p>
            </p:txBody>
          </p:sp>
        </mc:Fallback>
      </mc:AlternateContent>
    </p:spTree>
    <p:extLst>
      <p:ext uri="{BB962C8B-B14F-4D97-AF65-F5344CB8AC3E}">
        <p14:creationId xmlns:p14="http://schemas.microsoft.com/office/powerpoint/2010/main" val="1233213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Testy dobré shody</a:t>
            </a:r>
            <a:endParaRPr lang="cs-CZ" dirty="0"/>
          </a:p>
        </p:txBody>
      </p:sp>
      <p:sp>
        <p:nvSpPr>
          <p:cNvPr id="3" name="Zástupný symbol pro obsah 2"/>
          <p:cNvSpPr>
            <a:spLocks noGrp="1"/>
          </p:cNvSpPr>
          <p:nvPr>
            <p:ph idx="1"/>
          </p:nvPr>
        </p:nvSpPr>
        <p:spPr/>
        <p:txBody>
          <a:bodyPr/>
          <a:lstStyle/>
          <a:p>
            <a:r>
              <a:rPr lang="cs-CZ" dirty="0" smtClean="0"/>
              <a:t>Další kategorií testů, které probereme, jsou tzv. testy dobré shody. </a:t>
            </a:r>
          </a:p>
          <a:p>
            <a:r>
              <a:rPr lang="cs-CZ" dirty="0" smtClean="0"/>
              <a:t>Do této skupiny statistických metod patří řada testů, my se budeme zabývat dvěma z nich, které lze považovat za základní a často využívané při marketingových či sociologických výzkumech. </a:t>
            </a:r>
          </a:p>
          <a:p>
            <a:r>
              <a:rPr lang="cs-CZ" dirty="0" smtClean="0"/>
              <a:t>První test je zaměřen na testování podoby pravděpodobnostního rozdělení, z něhož pochází náhodný výběr, který je k dispozici.</a:t>
            </a:r>
          </a:p>
          <a:p>
            <a:r>
              <a:rPr lang="cs-CZ" dirty="0" smtClean="0"/>
              <a:t>Druhý test zkoumá statistickou nezávislost dvou znaků. Protože se v obou případech pracuje s rozdělením chí-kvadrát, pokud jde o rozdělení testového kritéria, hovoří se také o chí-kvadrát testech. </a:t>
            </a:r>
            <a:endParaRPr lang="cs-CZ" dirty="0"/>
          </a:p>
        </p:txBody>
      </p:sp>
    </p:spTree>
    <p:extLst>
      <p:ext uri="{BB962C8B-B14F-4D97-AF65-F5344CB8AC3E}">
        <p14:creationId xmlns:p14="http://schemas.microsoft.com/office/powerpoint/2010/main" val="1188335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1"/>
          </p:nvPr>
        </p:nvSpPr>
        <p:spPr/>
        <p:txBody>
          <a:bodyPr/>
          <a:lstStyle/>
          <a:p>
            <a:r>
              <a:rPr lang="cs-CZ" altLang="en-US"/>
              <a:t>Statistické metody pro ekonomy</a:t>
            </a:r>
          </a:p>
        </p:txBody>
      </p:sp>
      <p:sp>
        <p:nvSpPr>
          <p:cNvPr id="5" name="Zástupný symbol pro číslo snímku 4"/>
          <p:cNvSpPr>
            <a:spLocks noGrp="1"/>
          </p:cNvSpPr>
          <p:nvPr>
            <p:ph type="sldNum" sz="quarter" idx="12"/>
          </p:nvPr>
        </p:nvSpPr>
        <p:spPr/>
        <p:txBody>
          <a:bodyPr/>
          <a:lstStyle/>
          <a:p>
            <a:fld id="{612E5968-D0B1-4CB7-8660-BFDA2B4D5ED3}" type="slidenum">
              <a:rPr lang="cs-CZ" altLang="en-US"/>
              <a:pPr/>
              <a:t>12</a:t>
            </a:fld>
            <a:endParaRPr lang="cs-CZ" altLang="en-US"/>
          </a:p>
        </p:txBody>
      </p:sp>
      <p:sp>
        <p:nvSpPr>
          <p:cNvPr id="96258" name="Rectangle 2"/>
          <p:cNvSpPr>
            <a:spLocks noGrp="1" noChangeArrowheads="1"/>
          </p:cNvSpPr>
          <p:nvPr>
            <p:ph type="title"/>
          </p:nvPr>
        </p:nvSpPr>
        <p:spPr/>
        <p:txBody>
          <a:bodyPr/>
          <a:lstStyle/>
          <a:p>
            <a:r>
              <a:rPr lang="cs-CZ" altLang="en-US" sz="3600"/>
              <a:t>Chi-kvadrát test</a:t>
            </a:r>
            <a:r>
              <a:rPr lang="cs-CZ" altLang="en-US"/>
              <a:t/>
            </a:r>
            <a:br>
              <a:rPr lang="cs-CZ" altLang="en-US"/>
            </a:br>
            <a:r>
              <a:rPr lang="cs-CZ" altLang="en-US" sz="2400"/>
              <a:t>(</a:t>
            </a:r>
            <a:r>
              <a:rPr lang="cs-CZ" altLang="en-US" sz="2400">
                <a:sym typeface="Symbol" pitchFamily="18" charset="2"/>
              </a:rPr>
              <a:t></a:t>
            </a:r>
            <a:r>
              <a:rPr lang="cs-CZ" altLang="en-US" sz="2400" baseline="30000">
                <a:sym typeface="Symbol" pitchFamily="18" charset="2"/>
              </a:rPr>
              <a:t>2 </a:t>
            </a:r>
            <a:r>
              <a:rPr lang="cs-CZ" altLang="en-US" sz="2400">
                <a:sym typeface="Symbol" pitchFamily="18" charset="2"/>
              </a:rPr>
              <a:t>- test pro 1 výběr)</a:t>
            </a:r>
            <a:endParaRPr lang="cs-CZ" altLang="en-US" sz="2400"/>
          </a:p>
        </p:txBody>
      </p:sp>
      <p:sp>
        <p:nvSpPr>
          <p:cNvPr id="96259" name="Rectangle 3"/>
          <p:cNvSpPr>
            <a:spLocks noGrp="1" noChangeArrowheads="1"/>
          </p:cNvSpPr>
          <p:nvPr>
            <p:ph type="body" idx="1"/>
          </p:nvPr>
        </p:nvSpPr>
        <p:spPr/>
        <p:txBody>
          <a:bodyPr/>
          <a:lstStyle/>
          <a:p>
            <a:r>
              <a:rPr lang="cs-CZ" altLang="en-US" sz="2800" dirty="0"/>
              <a:t>Data mohou být nominální (nejslabší požadavek)!</a:t>
            </a:r>
          </a:p>
          <a:p>
            <a:r>
              <a:rPr lang="cs-CZ" altLang="en-US" sz="2800" dirty="0"/>
              <a:t>Testuje se (nulová) hypotéza: výběr pochází z populace se zadaným rozdělením</a:t>
            </a:r>
          </a:p>
          <a:p>
            <a:r>
              <a:rPr lang="cs-CZ" altLang="en-US" sz="2800" dirty="0"/>
              <a:t>Zadané rozdělení je obvykle:</a:t>
            </a:r>
          </a:p>
          <a:p>
            <a:pPr>
              <a:buFontTx/>
              <a:buNone/>
            </a:pPr>
            <a:r>
              <a:rPr lang="cs-CZ" altLang="en-US" sz="2800" dirty="0"/>
              <a:t>	- diskrétní rozdělení s </a:t>
            </a:r>
            <a:r>
              <a:rPr lang="cs-CZ" altLang="en-US" sz="2800" dirty="0" smtClean="0"/>
              <a:t>rozdílnými </a:t>
            </a:r>
            <a:r>
              <a:rPr lang="cs-CZ" altLang="en-US" sz="2800" dirty="0"/>
              <a:t>pravdě- podobnostmi (tzv. </a:t>
            </a:r>
            <a:r>
              <a:rPr lang="cs-CZ" altLang="en-US" sz="2800" dirty="0">
                <a:solidFill>
                  <a:schemeClr val="accent1"/>
                </a:solidFill>
              </a:rPr>
              <a:t>test dobré shody</a:t>
            </a:r>
            <a:r>
              <a:rPr lang="cs-CZ" altLang="en-US" sz="2800" dirty="0"/>
              <a:t>)</a:t>
            </a:r>
          </a:p>
          <a:p>
            <a:pPr>
              <a:buFontTx/>
              <a:buNone/>
            </a:pPr>
            <a:r>
              <a:rPr lang="cs-CZ" altLang="en-US" sz="2800" dirty="0"/>
              <a:t>	- diskrétní rozdělení se stejnými pravdě- podobnostmi (tzv. </a:t>
            </a:r>
            <a:r>
              <a:rPr lang="cs-CZ" altLang="en-US" sz="2800" dirty="0">
                <a:solidFill>
                  <a:schemeClr val="accent1"/>
                </a:solidFill>
              </a:rPr>
              <a:t>test nezávislosti</a:t>
            </a:r>
            <a:r>
              <a:rPr lang="cs-CZ" altLang="en-US" sz="2800" dirty="0"/>
              <a:t>)</a:t>
            </a:r>
          </a:p>
        </p:txBody>
      </p:sp>
    </p:spTree>
    <p:extLst>
      <p:ext uri="{BB962C8B-B14F-4D97-AF65-F5344CB8AC3E}">
        <p14:creationId xmlns:p14="http://schemas.microsoft.com/office/powerpoint/2010/main" val="3168050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Test </a:t>
            </a:r>
            <a:r>
              <a:rPr lang="cs-CZ" b="1" dirty="0" smtClean="0"/>
              <a:t>dobré shody</a:t>
            </a:r>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a:xfrm>
                <a:off x="457200" y="1600200"/>
                <a:ext cx="7620000" cy="5035062"/>
              </a:xfrm>
            </p:spPr>
            <p:txBody>
              <a:bodyPr>
                <a:normAutofit lnSpcReduction="10000"/>
              </a:bodyPr>
              <a:lstStyle/>
              <a:p>
                <a:r>
                  <a:rPr lang="en-US" dirty="0" smtClean="0"/>
                  <a:t>Pro (</a:t>
                </a:r>
                <a:r>
                  <a:rPr lang="en-US" dirty="0" err="1"/>
                  <a:t>Pearsonův</a:t>
                </a:r>
                <a:r>
                  <a:rPr lang="en-US" dirty="0"/>
                  <a:t>) test </a:t>
                </a:r>
                <a:r>
                  <a:rPr lang="en-US" dirty="0" err="1"/>
                  <a:t>dobré</a:t>
                </a:r>
                <a:r>
                  <a:rPr lang="en-US" dirty="0"/>
                  <a:t> </a:t>
                </a:r>
                <a:r>
                  <a:rPr lang="en-US" dirty="0" err="1"/>
                  <a:t>shody</a:t>
                </a:r>
                <a:r>
                  <a:rPr lang="en-US" dirty="0"/>
                  <a:t> </a:t>
                </a:r>
                <a:r>
                  <a:rPr lang="en-US" dirty="0" err="1"/>
                  <a:t>předpokládáme</a:t>
                </a:r>
                <a:r>
                  <a:rPr lang="en-US" dirty="0"/>
                  <a:t>, </a:t>
                </a:r>
                <a:r>
                  <a:rPr lang="en-US" dirty="0" err="1"/>
                  <a:t>že</a:t>
                </a:r>
                <a:r>
                  <a:rPr lang="en-US" dirty="0"/>
                  <a:t> </a:t>
                </a:r>
                <a:r>
                  <a:rPr lang="en-US" dirty="0" err="1"/>
                  <a:t>výsledky</a:t>
                </a:r>
                <a:r>
                  <a:rPr lang="en-US" dirty="0"/>
                  <a:t> </a:t>
                </a:r>
                <a:r>
                  <a:rPr lang="en-US" dirty="0" err="1"/>
                  <a:t>náhodného</a:t>
                </a:r>
                <a:r>
                  <a:rPr lang="en-US" dirty="0"/>
                  <a:t> </a:t>
                </a:r>
                <a:r>
                  <a:rPr lang="en-US" dirty="0" err="1"/>
                  <a:t>výběru</a:t>
                </a:r>
                <a:r>
                  <a:rPr lang="en-US" dirty="0"/>
                  <a:t> </a:t>
                </a:r>
                <a:r>
                  <a:rPr lang="en-US" dirty="0" err="1"/>
                  <a:t>lze</a:t>
                </a:r>
                <a:r>
                  <a:rPr lang="en-US" dirty="0"/>
                  <a:t> </a:t>
                </a:r>
                <a:r>
                  <a:rPr lang="en-US" dirty="0" err="1" smtClean="0"/>
                  <a:t>uspořádat</a:t>
                </a:r>
                <a:r>
                  <a:rPr lang="cs-CZ" dirty="0" smtClean="0"/>
                  <a:t> </a:t>
                </a:r>
                <a:r>
                  <a:rPr lang="en-US" dirty="0" smtClean="0"/>
                  <a:t>do </a:t>
                </a:r>
                <a:r>
                  <a:rPr lang="en-US" i="1" dirty="0"/>
                  <a:t>J </a:t>
                </a:r>
                <a:r>
                  <a:rPr lang="en-US" dirty="0" err="1"/>
                  <a:t>nepřekrývajících</a:t>
                </a:r>
                <a:r>
                  <a:rPr lang="en-US" dirty="0"/>
                  <a:t> se </a:t>
                </a:r>
                <a:r>
                  <a:rPr lang="en-US" dirty="0" err="1"/>
                  <a:t>tříd</a:t>
                </a:r>
                <a:r>
                  <a:rPr lang="en-US" dirty="0"/>
                  <a:t>. </a:t>
                </a:r>
                <a:endParaRPr lang="cs-CZ" dirty="0" smtClean="0"/>
              </a:p>
              <a:p>
                <a:r>
                  <a:rPr lang="en-US" dirty="0" err="1" smtClean="0"/>
                  <a:t>Četnosti</a:t>
                </a:r>
                <a:r>
                  <a:rPr lang="en-US" dirty="0" smtClean="0"/>
                  <a:t> </a:t>
                </a:r>
                <a:r>
                  <a:rPr lang="en-US" dirty="0"/>
                  <a:t>v </a:t>
                </a:r>
                <a:r>
                  <a:rPr lang="en-US" dirty="0" err="1"/>
                  <a:t>jednotlivých</a:t>
                </a:r>
                <a:r>
                  <a:rPr lang="en-US" dirty="0"/>
                  <a:t> </a:t>
                </a:r>
                <a:r>
                  <a:rPr lang="en-US" dirty="0" err="1"/>
                  <a:t>třídách</a:t>
                </a:r>
                <a:r>
                  <a:rPr lang="en-US" dirty="0"/>
                  <a:t> </a:t>
                </a:r>
                <a:r>
                  <a:rPr lang="en-US" dirty="0" err="1"/>
                  <a:t>značíme</a:t>
                </a:r>
                <a:r>
                  <a:rPr lang="en-US" dirty="0"/>
                  <a:t> </a:t>
                </a:r>
                <a14:m>
                  <m:oMath xmlns:m="http://schemas.openxmlformats.org/officeDocument/2006/math">
                    <m:sSub>
                      <m:sSubPr>
                        <m:ctrlPr>
                          <a:rPr lang="en-US" i="1" smtClean="0">
                            <a:latin typeface="Cambria Math" panose="02040503050406030204" pitchFamily="18" charset="0"/>
                          </a:rPr>
                        </m:ctrlPr>
                      </m:sSubPr>
                      <m:e>
                        <m:r>
                          <a:rPr lang="cs-CZ" b="0" i="1" smtClean="0">
                            <a:latin typeface="Cambria Math"/>
                          </a:rPr>
                          <m:t> </m:t>
                        </m:r>
                        <m:r>
                          <a:rPr lang="cs-CZ" b="0" i="1" smtClean="0">
                            <a:latin typeface="Cambria Math"/>
                          </a:rPr>
                          <m:t>𝑛</m:t>
                        </m:r>
                      </m:e>
                      <m:sub>
                        <m:r>
                          <a:rPr lang="cs-CZ" b="0" i="1" smtClean="0">
                            <a:latin typeface="Cambria Math"/>
                          </a:rPr>
                          <m:t>1</m:t>
                        </m:r>
                      </m:sub>
                    </m:sSub>
                    <m:r>
                      <a:rPr lang="cs-CZ" b="0" i="1" smtClean="0">
                        <a:latin typeface="Cambria Math"/>
                      </a:rPr>
                      <m:t>,</m:t>
                    </m:r>
                    <m:sSub>
                      <m:sSubPr>
                        <m:ctrlPr>
                          <a:rPr lang="en-US" i="1">
                            <a:latin typeface="Cambria Math" panose="02040503050406030204" pitchFamily="18" charset="0"/>
                          </a:rPr>
                        </m:ctrlPr>
                      </m:sSubPr>
                      <m:e>
                        <m:r>
                          <a:rPr lang="cs-CZ" i="1">
                            <a:latin typeface="Cambria Math"/>
                          </a:rPr>
                          <m:t> </m:t>
                        </m:r>
                        <m:r>
                          <a:rPr lang="cs-CZ" i="1">
                            <a:latin typeface="Cambria Math"/>
                          </a:rPr>
                          <m:t>𝑛</m:t>
                        </m:r>
                      </m:e>
                      <m:sub>
                        <m:r>
                          <a:rPr lang="cs-CZ" b="0" i="1" smtClean="0">
                            <a:latin typeface="Cambria Math"/>
                          </a:rPr>
                          <m:t>2</m:t>
                        </m:r>
                      </m:sub>
                    </m:sSub>
                  </m:oMath>
                </a14:m>
                <a:r>
                  <a:rPr lang="cs-CZ" i="1" dirty="0" smtClean="0"/>
                  <a:t>…</a:t>
                </a:r>
                <a:r>
                  <a:rPr lang="en-US" dirty="0"/>
                  <a:t> </a:t>
                </a:r>
                <a14:m>
                  <m:oMath xmlns:m="http://schemas.openxmlformats.org/officeDocument/2006/math">
                    <m:sSub>
                      <m:sSubPr>
                        <m:ctrlPr>
                          <a:rPr lang="en-US" i="1">
                            <a:latin typeface="Cambria Math" panose="02040503050406030204" pitchFamily="18" charset="0"/>
                          </a:rPr>
                        </m:ctrlPr>
                      </m:sSubPr>
                      <m:e>
                        <m:r>
                          <a:rPr lang="cs-CZ" i="1">
                            <a:latin typeface="Cambria Math"/>
                          </a:rPr>
                          <m:t> </m:t>
                        </m:r>
                        <m:r>
                          <a:rPr lang="cs-CZ" i="1">
                            <a:latin typeface="Cambria Math"/>
                          </a:rPr>
                          <m:t>𝑛</m:t>
                        </m:r>
                      </m:e>
                      <m:sub>
                        <m:r>
                          <a:rPr lang="cs-CZ" b="0" i="1" smtClean="0">
                            <a:latin typeface="Cambria Math"/>
                          </a:rPr>
                          <m:t>𝐽</m:t>
                        </m:r>
                      </m:sub>
                    </m:sSub>
                  </m:oMath>
                </a14:m>
                <a:r>
                  <a:rPr lang="en-US" dirty="0" smtClean="0"/>
                  <a:t>, </a:t>
                </a:r>
                <a:r>
                  <a:rPr lang="en-US" dirty="0" err="1" smtClean="0"/>
                  <a:t>celkový</a:t>
                </a:r>
                <a:r>
                  <a:rPr lang="cs-CZ" dirty="0" smtClean="0"/>
                  <a:t> </a:t>
                </a:r>
                <a:r>
                  <a:rPr lang="en-US" dirty="0" err="1" smtClean="0"/>
                  <a:t>rozsah</a:t>
                </a:r>
                <a:r>
                  <a:rPr lang="en-US" dirty="0" smtClean="0"/>
                  <a:t> </a:t>
                </a:r>
                <a:r>
                  <a:rPr lang="en-US" dirty="0" err="1"/>
                  <a:t>náhodného</a:t>
                </a:r>
                <a:r>
                  <a:rPr lang="en-US" dirty="0"/>
                  <a:t> </a:t>
                </a:r>
                <a:r>
                  <a:rPr lang="en-US" dirty="0" err="1"/>
                  <a:t>výběru</a:t>
                </a:r>
                <a:r>
                  <a:rPr lang="en-US" dirty="0"/>
                  <a:t> je </a:t>
                </a:r>
                <a:r>
                  <a:rPr lang="en-US" i="1" dirty="0"/>
                  <a:t>n</a:t>
                </a:r>
                <a:r>
                  <a:rPr lang="en-US" dirty="0"/>
                  <a:t>. </a:t>
                </a:r>
                <a:endParaRPr lang="cs-CZ" dirty="0" smtClean="0"/>
              </a:p>
              <a:p>
                <a:r>
                  <a:rPr lang="en-US" dirty="0" err="1" smtClean="0"/>
                  <a:t>Testovaná</a:t>
                </a:r>
                <a:r>
                  <a:rPr lang="en-US" dirty="0" smtClean="0"/>
                  <a:t> </a:t>
                </a:r>
                <a:r>
                  <a:rPr lang="en-US" dirty="0" err="1"/>
                  <a:t>hypotéza</a:t>
                </a:r>
                <a:r>
                  <a:rPr lang="en-US" dirty="0"/>
                  <a:t> </a:t>
                </a:r>
                <a:r>
                  <a:rPr lang="en-US" dirty="0" err="1"/>
                  <a:t>spočívá</a:t>
                </a:r>
                <a:r>
                  <a:rPr lang="en-US" dirty="0"/>
                  <a:t> v </a:t>
                </a:r>
                <a:r>
                  <a:rPr lang="en-US" dirty="0" err="1"/>
                  <a:t>předpokladu</a:t>
                </a:r>
                <a:r>
                  <a:rPr lang="en-US" dirty="0"/>
                  <a:t> </a:t>
                </a:r>
                <a:r>
                  <a:rPr lang="en-US" dirty="0" err="1"/>
                  <a:t>určitého</a:t>
                </a:r>
                <a:r>
                  <a:rPr lang="en-US" dirty="0"/>
                  <a:t> </a:t>
                </a:r>
                <a:r>
                  <a:rPr lang="en-US" dirty="0" err="1" smtClean="0"/>
                  <a:t>modelu</a:t>
                </a:r>
                <a:r>
                  <a:rPr lang="cs-CZ" dirty="0" smtClean="0"/>
                  <a:t> </a:t>
                </a:r>
                <a:r>
                  <a:rPr lang="en-US" dirty="0" err="1" smtClean="0"/>
                  <a:t>pravděpodobnostního</a:t>
                </a:r>
                <a:r>
                  <a:rPr lang="en-US" dirty="0" smtClean="0"/>
                  <a:t> </a:t>
                </a:r>
                <a:r>
                  <a:rPr lang="en-US" dirty="0" err="1"/>
                  <a:t>rozdělení</a:t>
                </a:r>
                <a:r>
                  <a:rPr lang="en-US" dirty="0"/>
                  <a:t>, </a:t>
                </a:r>
                <a:r>
                  <a:rPr lang="en-US" dirty="0" err="1"/>
                  <a:t>tedy</a:t>
                </a:r>
                <a:r>
                  <a:rPr lang="en-US" dirty="0"/>
                  <a:t> </a:t>
                </a:r>
                <a:r>
                  <a:rPr lang="en-US" dirty="0" err="1"/>
                  <a:t>předpokladu</a:t>
                </a:r>
                <a:r>
                  <a:rPr lang="en-US" dirty="0"/>
                  <a:t> </a:t>
                </a:r>
                <a:r>
                  <a:rPr lang="cs-CZ" dirty="0" smtClean="0"/>
                  <a:t>p</a:t>
                </a:r>
                <a:r>
                  <a:rPr lang="en-US" dirty="0" err="1" smtClean="0"/>
                  <a:t>ravděpodobností</a:t>
                </a:r>
                <a:r>
                  <a:rPr lang="en-US" dirty="0" smtClean="0"/>
                  <a:t> </a:t>
                </a:r>
                <a:r>
                  <a:rPr lang="en-US" dirty="0"/>
                  <a:t>pro </a:t>
                </a:r>
                <a:r>
                  <a:rPr lang="en-US" dirty="0" err="1"/>
                  <a:t>každou</a:t>
                </a:r>
                <a:r>
                  <a:rPr lang="en-US" dirty="0"/>
                  <a:t> </a:t>
                </a:r>
                <a:r>
                  <a:rPr lang="en-US" dirty="0" err="1" smtClean="0"/>
                  <a:t>třídu</a:t>
                </a:r>
                <a:r>
                  <a:rPr lang="cs-CZ" dirty="0" smtClean="0"/>
                  <a:t> </a:t>
                </a:r>
                <a14:m>
                  <m:oMath xmlns:m="http://schemas.openxmlformats.org/officeDocument/2006/math">
                    <m:sSub>
                      <m:sSubPr>
                        <m:ctrlPr>
                          <a:rPr lang="en-US" i="1">
                            <a:latin typeface="Cambria Math" panose="02040503050406030204" pitchFamily="18" charset="0"/>
                          </a:rPr>
                        </m:ctrlPr>
                      </m:sSubPr>
                      <m:e>
                        <m:r>
                          <a:rPr lang="cs-CZ" i="1">
                            <a:latin typeface="Cambria Math"/>
                          </a:rPr>
                          <m:t> </m:t>
                        </m:r>
                        <m:r>
                          <a:rPr lang="cs-CZ" b="0" i="1" smtClean="0">
                            <a:latin typeface="Cambria Math"/>
                          </a:rPr>
                          <m:t>𝑝</m:t>
                        </m:r>
                      </m:e>
                      <m:sub>
                        <m:r>
                          <a:rPr lang="cs-CZ" i="1">
                            <a:latin typeface="Cambria Math"/>
                          </a:rPr>
                          <m:t>1</m:t>
                        </m:r>
                      </m:sub>
                    </m:sSub>
                    <m:r>
                      <a:rPr lang="cs-CZ" i="1">
                        <a:latin typeface="Cambria Math"/>
                      </a:rPr>
                      <m:t>,</m:t>
                    </m:r>
                    <m:sSub>
                      <m:sSubPr>
                        <m:ctrlPr>
                          <a:rPr lang="en-US" i="1">
                            <a:latin typeface="Cambria Math" panose="02040503050406030204" pitchFamily="18" charset="0"/>
                          </a:rPr>
                        </m:ctrlPr>
                      </m:sSubPr>
                      <m:e>
                        <m:r>
                          <a:rPr lang="cs-CZ" i="1">
                            <a:latin typeface="Cambria Math"/>
                          </a:rPr>
                          <m:t> </m:t>
                        </m:r>
                        <m:r>
                          <a:rPr lang="cs-CZ" b="0" i="1" smtClean="0">
                            <a:latin typeface="Cambria Math"/>
                          </a:rPr>
                          <m:t>𝑝</m:t>
                        </m:r>
                      </m:e>
                      <m:sub>
                        <m:r>
                          <a:rPr lang="cs-CZ" i="1">
                            <a:latin typeface="Cambria Math"/>
                          </a:rPr>
                          <m:t>2</m:t>
                        </m:r>
                      </m:sub>
                    </m:sSub>
                  </m:oMath>
                </a14:m>
                <a:r>
                  <a:rPr lang="cs-CZ" i="1" dirty="0"/>
                  <a:t>…</a:t>
                </a:r>
                <a:r>
                  <a:rPr lang="en-US" dirty="0"/>
                  <a:t> </a:t>
                </a:r>
                <a14:m>
                  <m:oMath xmlns:m="http://schemas.openxmlformats.org/officeDocument/2006/math">
                    <m:sSub>
                      <m:sSubPr>
                        <m:ctrlPr>
                          <a:rPr lang="en-US" i="1">
                            <a:latin typeface="Cambria Math" panose="02040503050406030204" pitchFamily="18" charset="0"/>
                          </a:rPr>
                        </m:ctrlPr>
                      </m:sSubPr>
                      <m:e>
                        <m:r>
                          <a:rPr lang="cs-CZ" i="1">
                            <a:latin typeface="Cambria Math"/>
                          </a:rPr>
                          <m:t> </m:t>
                        </m:r>
                        <m:r>
                          <a:rPr lang="cs-CZ" b="0" i="1" smtClean="0">
                            <a:latin typeface="Cambria Math"/>
                          </a:rPr>
                          <m:t>𝑝</m:t>
                        </m:r>
                      </m:e>
                      <m:sub>
                        <m:r>
                          <a:rPr lang="cs-CZ" i="1">
                            <a:latin typeface="Cambria Math"/>
                          </a:rPr>
                          <m:t>𝐽</m:t>
                        </m:r>
                      </m:sub>
                    </m:sSub>
                  </m:oMath>
                </a14:m>
                <a:r>
                  <a:rPr lang="cs-CZ" dirty="0" smtClean="0"/>
                  <a:t>, </a:t>
                </a:r>
                <a:r>
                  <a:rPr lang="en-US" dirty="0" smtClean="0"/>
                  <a:t>součet </a:t>
                </a:r>
                <a:r>
                  <a:rPr lang="en-US" dirty="0" err="1"/>
                  <a:t>všech</a:t>
                </a:r>
                <a:r>
                  <a:rPr lang="en-US" dirty="0"/>
                  <a:t> </a:t>
                </a:r>
                <a:r>
                  <a:rPr lang="en-US" dirty="0" err="1"/>
                  <a:t>pravděpodobností</a:t>
                </a:r>
                <a:r>
                  <a:rPr lang="en-US" dirty="0"/>
                  <a:t> </a:t>
                </a:r>
                <a:r>
                  <a:rPr lang="en-US" dirty="0" err="1"/>
                  <a:t>dává</a:t>
                </a:r>
                <a:r>
                  <a:rPr lang="en-US" dirty="0"/>
                  <a:t> </a:t>
                </a:r>
                <a:r>
                  <a:rPr lang="en-US" dirty="0" err="1"/>
                  <a:t>hodnotu</a:t>
                </a:r>
                <a:r>
                  <a:rPr lang="en-US" dirty="0"/>
                  <a:t> 1. </a:t>
                </a:r>
                <a:endParaRPr lang="cs-CZ" dirty="0" smtClean="0"/>
              </a:p>
              <a:p>
                <a:r>
                  <a:rPr lang="en-US" dirty="0" smtClean="0"/>
                  <a:t>Test </a:t>
                </a:r>
                <a:r>
                  <a:rPr lang="en-US" dirty="0" err="1"/>
                  <a:t>dobré</a:t>
                </a:r>
                <a:r>
                  <a:rPr lang="en-US" dirty="0"/>
                  <a:t> </a:t>
                </a:r>
                <a:r>
                  <a:rPr lang="en-US" dirty="0" err="1"/>
                  <a:t>shody</a:t>
                </a:r>
                <a:r>
                  <a:rPr lang="en-US" dirty="0"/>
                  <a:t> </a:t>
                </a:r>
                <a:r>
                  <a:rPr lang="en-US" dirty="0" err="1" smtClean="0"/>
                  <a:t>spočívá</a:t>
                </a:r>
                <a:r>
                  <a:rPr lang="cs-CZ" dirty="0" smtClean="0"/>
                  <a:t> </a:t>
                </a:r>
                <a:r>
                  <a:rPr lang="en-US" dirty="0" smtClean="0"/>
                  <a:t>v </a:t>
                </a:r>
                <a:r>
                  <a:rPr lang="en-US" dirty="0" err="1"/>
                  <a:t>porovnání</a:t>
                </a:r>
                <a:r>
                  <a:rPr lang="en-US" dirty="0"/>
                  <a:t> </a:t>
                </a:r>
                <a:r>
                  <a:rPr lang="en-US" dirty="0" err="1"/>
                  <a:t>naměřených</a:t>
                </a:r>
                <a:r>
                  <a:rPr lang="en-US" dirty="0"/>
                  <a:t> (</a:t>
                </a:r>
                <a:r>
                  <a:rPr lang="en-US" dirty="0" err="1"/>
                  <a:t>empirických</a:t>
                </a:r>
                <a:r>
                  <a:rPr lang="en-US" dirty="0"/>
                  <a:t>) </a:t>
                </a:r>
                <a:r>
                  <a:rPr lang="en-US" dirty="0" err="1"/>
                  <a:t>četností</a:t>
                </a:r>
                <a:r>
                  <a:rPr lang="en-US" dirty="0"/>
                  <a:t> s </a:t>
                </a:r>
                <a:r>
                  <a:rPr lang="en-US" dirty="0" err="1"/>
                  <a:t>četnostmi</a:t>
                </a:r>
                <a:r>
                  <a:rPr lang="en-US" dirty="0"/>
                  <a:t> </a:t>
                </a:r>
                <a:r>
                  <a:rPr lang="en-US" dirty="0" err="1"/>
                  <a:t>teoretickými</a:t>
                </a:r>
                <a:r>
                  <a:rPr lang="en-US" dirty="0"/>
                  <a:t>. </a:t>
                </a:r>
                <a:endParaRPr lang="cs-CZ" dirty="0" smtClean="0"/>
              </a:p>
              <a:p>
                <a:r>
                  <a:rPr lang="en-US" dirty="0" err="1" smtClean="0"/>
                  <a:t>Teoretické</a:t>
                </a:r>
                <a:r>
                  <a:rPr lang="en-US" dirty="0" smtClean="0"/>
                  <a:t> </a:t>
                </a:r>
                <a:r>
                  <a:rPr lang="en-US" dirty="0" err="1" smtClean="0"/>
                  <a:t>četnosti</a:t>
                </a:r>
                <a:r>
                  <a:rPr lang="cs-CZ" dirty="0" smtClean="0"/>
                  <a:t> </a:t>
                </a:r>
                <a14:m>
                  <m:oMath xmlns:m="http://schemas.openxmlformats.org/officeDocument/2006/math">
                    <m:sSub>
                      <m:sSubPr>
                        <m:ctrlPr>
                          <a:rPr lang="en-US" i="1">
                            <a:latin typeface="Cambria Math" panose="02040503050406030204" pitchFamily="18" charset="0"/>
                          </a:rPr>
                        </m:ctrlPr>
                      </m:sSubPr>
                      <m:e>
                        <m:r>
                          <a:rPr lang="cs-CZ" i="1">
                            <a:latin typeface="Cambria Math"/>
                          </a:rPr>
                          <m:t> </m:t>
                        </m:r>
                        <m:r>
                          <a:rPr lang="cs-CZ" i="1" smtClean="0">
                            <a:latin typeface="Cambria Math"/>
                            <a:ea typeface="Cambria Math"/>
                          </a:rPr>
                          <m:t>𝜓</m:t>
                        </m:r>
                      </m:e>
                      <m:sub>
                        <m:r>
                          <a:rPr lang="cs-CZ" i="1">
                            <a:latin typeface="Cambria Math"/>
                          </a:rPr>
                          <m:t>1</m:t>
                        </m:r>
                      </m:sub>
                    </m:sSub>
                    <m:r>
                      <a:rPr lang="cs-CZ" i="1">
                        <a:latin typeface="Cambria Math"/>
                      </a:rPr>
                      <m:t>,</m:t>
                    </m:r>
                    <m:sSub>
                      <m:sSubPr>
                        <m:ctrlPr>
                          <a:rPr lang="en-US" i="1">
                            <a:latin typeface="Cambria Math" panose="02040503050406030204" pitchFamily="18" charset="0"/>
                          </a:rPr>
                        </m:ctrlPr>
                      </m:sSubPr>
                      <m:e>
                        <m:r>
                          <a:rPr lang="cs-CZ" i="1">
                            <a:latin typeface="Cambria Math"/>
                            <a:ea typeface="Cambria Math"/>
                          </a:rPr>
                          <m:t>𝜓</m:t>
                        </m:r>
                      </m:e>
                      <m:sub>
                        <m:r>
                          <a:rPr lang="cs-CZ" i="1">
                            <a:latin typeface="Cambria Math"/>
                          </a:rPr>
                          <m:t>2</m:t>
                        </m:r>
                      </m:sub>
                    </m:sSub>
                  </m:oMath>
                </a14:m>
                <a:r>
                  <a:rPr lang="cs-CZ" i="1" dirty="0"/>
                  <a:t>…</a:t>
                </a:r>
                <a:r>
                  <a:rPr lang="en-US" dirty="0"/>
                  <a:t> </a:t>
                </a:r>
                <a14:m>
                  <m:oMath xmlns:m="http://schemas.openxmlformats.org/officeDocument/2006/math">
                    <m:sSub>
                      <m:sSubPr>
                        <m:ctrlPr>
                          <a:rPr lang="en-US" i="1">
                            <a:latin typeface="Cambria Math" panose="02040503050406030204" pitchFamily="18" charset="0"/>
                          </a:rPr>
                        </m:ctrlPr>
                      </m:sSubPr>
                      <m:e>
                        <m:r>
                          <a:rPr lang="cs-CZ" i="1">
                            <a:latin typeface="Cambria Math"/>
                            <a:ea typeface="Cambria Math"/>
                          </a:rPr>
                          <m:t>𝜓</m:t>
                        </m:r>
                      </m:e>
                      <m:sub>
                        <m:r>
                          <a:rPr lang="cs-CZ" i="1">
                            <a:latin typeface="Cambria Math"/>
                          </a:rPr>
                          <m:t>𝐽</m:t>
                        </m:r>
                      </m:sub>
                    </m:sSub>
                  </m:oMath>
                </a14:m>
                <a:r>
                  <a:rPr lang="cs-CZ" dirty="0" smtClean="0"/>
                  <a:t>  </a:t>
                </a:r>
                <a:r>
                  <a:rPr lang="en-US" dirty="0" smtClean="0"/>
                  <a:t>získáte </a:t>
                </a:r>
                <a:r>
                  <a:rPr lang="en-US" dirty="0" err="1"/>
                  <a:t>jako</a:t>
                </a:r>
                <a:r>
                  <a:rPr lang="en-US" dirty="0"/>
                  <a:t> </a:t>
                </a:r>
                <a:r>
                  <a:rPr lang="en-US" dirty="0" err="1"/>
                  <a:t>součin</a:t>
                </a:r>
                <a:r>
                  <a:rPr lang="en-US" dirty="0"/>
                  <a:t> </a:t>
                </a:r>
                <a:r>
                  <a:rPr lang="en-US" dirty="0" err="1"/>
                  <a:t>odpovídající</a:t>
                </a:r>
                <a:r>
                  <a:rPr lang="en-US" dirty="0"/>
                  <a:t> </a:t>
                </a:r>
                <a:r>
                  <a:rPr lang="en-US" dirty="0" err="1"/>
                  <a:t>pravděpodobnosti</a:t>
                </a:r>
                <a:r>
                  <a:rPr lang="en-US" dirty="0"/>
                  <a:t> a </a:t>
                </a:r>
                <a:r>
                  <a:rPr lang="en-US" dirty="0" err="1"/>
                  <a:t>rozsahu</a:t>
                </a:r>
                <a:r>
                  <a:rPr lang="en-US" dirty="0"/>
                  <a:t> </a:t>
                </a:r>
                <a:r>
                  <a:rPr lang="en-US" dirty="0" err="1"/>
                  <a:t>náhodného</a:t>
                </a:r>
                <a:r>
                  <a:rPr lang="en-US" dirty="0"/>
                  <a:t> </a:t>
                </a:r>
                <a:r>
                  <a:rPr lang="en-US" dirty="0" err="1"/>
                  <a:t>výběru</a:t>
                </a:r>
                <a:r>
                  <a:rPr lang="en-US" dirty="0" smtClean="0"/>
                  <a:t>:</a:t>
                </a:r>
                <a:r>
                  <a:rPr lang="cs-CZ" dirty="0" smtClean="0"/>
                  <a:t> </a:t>
                </a:r>
                <a14:m>
                  <m:oMath xmlns:m="http://schemas.openxmlformats.org/officeDocument/2006/math">
                    <m:sSub>
                      <m:sSubPr>
                        <m:ctrlPr>
                          <a:rPr lang="en-US" i="1">
                            <a:latin typeface="Cambria Math" panose="02040503050406030204" pitchFamily="18" charset="0"/>
                          </a:rPr>
                        </m:ctrlPr>
                      </m:sSubPr>
                      <m:e>
                        <m:r>
                          <a:rPr lang="cs-CZ" i="1">
                            <a:latin typeface="Cambria Math"/>
                          </a:rPr>
                          <m:t> </m:t>
                        </m:r>
                        <m:r>
                          <a:rPr lang="cs-CZ" i="1">
                            <a:latin typeface="Cambria Math"/>
                          </a:rPr>
                          <m:t>𝑝</m:t>
                        </m:r>
                      </m:e>
                      <m:sub>
                        <m:r>
                          <a:rPr lang="cs-CZ" b="0" i="1" smtClean="0">
                            <a:latin typeface="Cambria Math"/>
                          </a:rPr>
                          <m:t>𝑖</m:t>
                        </m:r>
                      </m:sub>
                    </m:sSub>
                    <m:r>
                      <a:rPr lang="cs-CZ" b="0" i="0" smtClean="0">
                        <a:latin typeface="Cambria Math"/>
                      </a:rPr>
                      <m:t>.</m:t>
                    </m:r>
                    <m:sSub>
                      <m:sSubPr>
                        <m:ctrlPr>
                          <a:rPr lang="en-US" i="1">
                            <a:latin typeface="Cambria Math" panose="02040503050406030204" pitchFamily="18" charset="0"/>
                          </a:rPr>
                        </m:ctrlPr>
                      </m:sSubPr>
                      <m:e>
                        <m:r>
                          <a:rPr lang="cs-CZ" i="1">
                            <a:latin typeface="Cambria Math"/>
                          </a:rPr>
                          <m:t>𝑛</m:t>
                        </m:r>
                      </m:e>
                      <m:sub>
                        <m:r>
                          <a:rPr lang="cs-CZ" b="0" i="1" smtClean="0">
                            <a:latin typeface="Cambria Math"/>
                          </a:rPr>
                          <m:t>𝑖</m:t>
                        </m:r>
                      </m:sub>
                    </m:sSub>
                  </m:oMath>
                </a14:m>
                <a:endParaRPr lang="en-US" dirty="0"/>
              </a:p>
              <a:p>
                <a:r>
                  <a:rPr lang="en-US" dirty="0" err="1" smtClean="0"/>
                  <a:t>Podmínkou</a:t>
                </a:r>
                <a:r>
                  <a:rPr lang="en-US" dirty="0" smtClean="0"/>
                  <a:t> </a:t>
                </a:r>
                <a:r>
                  <a:rPr lang="en-US" dirty="0" err="1"/>
                  <a:t>použitelnosti</a:t>
                </a:r>
                <a:r>
                  <a:rPr lang="en-US" dirty="0"/>
                  <a:t> </a:t>
                </a:r>
                <a:r>
                  <a:rPr lang="en-US" dirty="0" err="1"/>
                  <a:t>testu</a:t>
                </a:r>
                <a:r>
                  <a:rPr lang="en-US" dirty="0"/>
                  <a:t> </a:t>
                </a:r>
                <a:r>
                  <a:rPr lang="en-US" dirty="0" err="1"/>
                  <a:t>jsou</a:t>
                </a:r>
                <a:r>
                  <a:rPr lang="en-US" dirty="0"/>
                  <a:t> </a:t>
                </a:r>
                <a:r>
                  <a:rPr lang="en-US" dirty="0" err="1"/>
                  <a:t>teoretické</a:t>
                </a:r>
                <a:r>
                  <a:rPr lang="en-US" dirty="0"/>
                  <a:t> </a:t>
                </a:r>
                <a:r>
                  <a:rPr lang="en-US" dirty="0" err="1"/>
                  <a:t>četnosti</a:t>
                </a:r>
                <a:r>
                  <a:rPr lang="en-US" dirty="0"/>
                  <a:t> </a:t>
                </a:r>
                <a:r>
                  <a:rPr lang="en-US" dirty="0" err="1"/>
                  <a:t>větší</a:t>
                </a:r>
                <a:r>
                  <a:rPr lang="en-US" dirty="0"/>
                  <a:t> </a:t>
                </a:r>
                <a:r>
                  <a:rPr lang="en-US" dirty="0" err="1"/>
                  <a:t>než</a:t>
                </a:r>
                <a:r>
                  <a:rPr lang="en-US" dirty="0"/>
                  <a:t> 5.</a:t>
                </a: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xfrm>
                <a:off x="457200" y="1600200"/>
                <a:ext cx="7620000" cy="5035062"/>
              </a:xfrm>
              <a:blipFill rotWithShape="1">
                <a:blip r:embed="rId2" cstate="print"/>
                <a:stretch>
                  <a:fillRect t="-1455" r="-480" b="-2182"/>
                </a:stretch>
              </a:blipFill>
            </p:spPr>
            <p:txBody>
              <a:bodyPr/>
              <a:lstStyle/>
              <a:p>
                <a:r>
                  <a:rPr lang="en-US" dirty="0">
                    <a:noFill/>
                  </a:rPr>
                  <a:t> </a:t>
                </a:r>
              </a:p>
            </p:txBody>
          </p:sp>
        </mc:Fallback>
      </mc:AlternateContent>
    </p:spTree>
    <p:extLst>
      <p:ext uri="{BB962C8B-B14F-4D97-AF65-F5344CB8AC3E}">
        <p14:creationId xmlns:p14="http://schemas.microsoft.com/office/powerpoint/2010/main" val="1698579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Postup testu </a:t>
            </a:r>
            <a:endParaRPr lang="cs-CZ"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1441938"/>
            <a:ext cx="8282838" cy="2825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9789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Excel</a:t>
            </a:r>
            <a:endParaRPr lang="en-US"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p:txBody>
              <a:bodyPr/>
              <a:lstStyle/>
              <a:p>
                <a:r>
                  <a:rPr lang="en-US" dirty="0" smtClean="0"/>
                  <a:t>V </a:t>
                </a:r>
                <a:r>
                  <a:rPr lang="en-US" dirty="0" err="1" smtClean="0"/>
                  <a:t>Excelu</a:t>
                </a:r>
                <a:r>
                  <a:rPr lang="en-US" dirty="0" smtClean="0"/>
                  <a:t> </a:t>
                </a:r>
                <a:r>
                  <a:rPr lang="en-US" dirty="0" err="1" smtClean="0"/>
                  <a:t>dostanete</a:t>
                </a:r>
                <a:r>
                  <a:rPr lang="en-US" dirty="0" smtClean="0"/>
                  <a:t> </a:t>
                </a:r>
                <a:r>
                  <a:rPr lang="en-US" dirty="0" err="1" smtClean="0"/>
                  <a:t>kritickou</a:t>
                </a:r>
                <a:r>
                  <a:rPr lang="en-US" dirty="0" smtClean="0"/>
                  <a:t> </a:t>
                </a:r>
                <a:r>
                  <a:rPr lang="en-US" dirty="0" err="1" smtClean="0"/>
                  <a:t>hodnotu</a:t>
                </a:r>
                <a:r>
                  <a:rPr lang="en-US" dirty="0" smtClean="0"/>
                  <a:t> </a:t>
                </a:r>
                <a:r>
                  <a:rPr lang="en-US" dirty="0" err="1" smtClean="0"/>
                  <a:t>pomocí</a:t>
                </a:r>
                <a:r>
                  <a:rPr lang="en-US" dirty="0" smtClean="0"/>
                  <a:t> </a:t>
                </a:r>
                <a:r>
                  <a:rPr lang="en-US" dirty="0" err="1" smtClean="0"/>
                  <a:t>funkce</a:t>
                </a:r>
                <a:r>
                  <a:rPr lang="en-US" dirty="0" smtClean="0"/>
                  <a:t> CHIINV. </a:t>
                </a:r>
                <a:endParaRPr lang="en-US" b="1" i="1" dirty="0" smtClean="0"/>
              </a:p>
              <a:p>
                <a:r>
                  <a:rPr lang="en-US" dirty="0" err="1" smtClean="0"/>
                  <a:t>Další</a:t>
                </a:r>
                <a:r>
                  <a:rPr lang="en-US" dirty="0" smtClean="0"/>
                  <a:t> </a:t>
                </a:r>
                <a:r>
                  <a:rPr lang="en-US" dirty="0" err="1"/>
                  <a:t>funkce</a:t>
                </a:r>
                <a:r>
                  <a:rPr lang="en-US" dirty="0"/>
                  <a:t> </a:t>
                </a:r>
                <a:r>
                  <a:rPr lang="en-US" dirty="0" err="1"/>
                  <a:t>programu</a:t>
                </a:r>
                <a:r>
                  <a:rPr lang="en-US" dirty="0"/>
                  <a:t> Excel, </a:t>
                </a:r>
                <a:r>
                  <a:rPr lang="en-US" dirty="0" err="1"/>
                  <a:t>funkce</a:t>
                </a:r>
                <a:r>
                  <a:rPr lang="en-US" dirty="0"/>
                  <a:t> </a:t>
                </a:r>
                <a:r>
                  <a:rPr lang="cs-CZ" dirty="0" smtClean="0"/>
                  <a:t>C</a:t>
                </a:r>
                <a:r>
                  <a:rPr lang="en-US" dirty="0" smtClean="0"/>
                  <a:t>HITEST(</a:t>
                </a:r>
                <a:r>
                  <a:rPr lang="en-US" i="1" dirty="0" err="1" smtClean="0"/>
                  <a:t>Aktuální</a:t>
                </a:r>
                <a:r>
                  <a:rPr lang="en-US" dirty="0" err="1" smtClean="0"/>
                  <a:t>;</a:t>
                </a:r>
                <a:r>
                  <a:rPr lang="en-US" i="1" dirty="0" err="1" smtClean="0"/>
                  <a:t>Očekávané</a:t>
                </a:r>
                <a:r>
                  <a:rPr lang="en-US" dirty="0"/>
                  <a:t>) </a:t>
                </a:r>
                <a:r>
                  <a:rPr lang="en-US" dirty="0" err="1"/>
                  <a:t>vám</a:t>
                </a:r>
                <a:r>
                  <a:rPr lang="en-US" dirty="0"/>
                  <a:t> </a:t>
                </a:r>
                <a:r>
                  <a:rPr lang="en-US" dirty="0" err="1"/>
                  <a:t>umožní</a:t>
                </a:r>
                <a:r>
                  <a:rPr lang="en-US" dirty="0"/>
                  <a:t> </a:t>
                </a:r>
                <a:r>
                  <a:rPr lang="en-US" dirty="0" err="1"/>
                  <a:t>spočítat</a:t>
                </a:r>
                <a:r>
                  <a:rPr lang="en-US" dirty="0"/>
                  <a:t> </a:t>
                </a:r>
                <a:r>
                  <a:rPr lang="en-US" i="1" dirty="0" smtClean="0"/>
                  <a:t>p</a:t>
                </a:r>
                <a:r>
                  <a:rPr lang="cs-CZ" i="1" dirty="0" smtClean="0"/>
                  <a:t> </a:t>
                </a:r>
                <a:r>
                  <a:rPr lang="en-US" dirty="0" err="1" smtClean="0"/>
                  <a:t>hodnotu</a:t>
                </a:r>
                <a:r>
                  <a:rPr lang="cs-CZ" dirty="0"/>
                  <a:t> </a:t>
                </a:r>
                <a:r>
                  <a:rPr lang="en-US" dirty="0" err="1" smtClean="0"/>
                  <a:t>testu</a:t>
                </a:r>
                <a:r>
                  <a:rPr lang="en-US" dirty="0"/>
                  <a:t>. </a:t>
                </a:r>
                <a:endParaRPr lang="cs-CZ" dirty="0" smtClean="0"/>
              </a:p>
              <a:p>
                <a:r>
                  <a:rPr lang="en-US" dirty="0" err="1" smtClean="0"/>
                  <a:t>Argumenty</a:t>
                </a:r>
                <a:r>
                  <a:rPr lang="en-US" dirty="0" smtClean="0"/>
                  <a:t> </a:t>
                </a:r>
                <a:r>
                  <a:rPr lang="en-US" dirty="0" err="1"/>
                  <a:t>funkce</a:t>
                </a:r>
                <a:r>
                  <a:rPr lang="en-US" dirty="0"/>
                  <a:t> CHITEST </a:t>
                </a:r>
                <a:r>
                  <a:rPr lang="en-US" dirty="0" err="1"/>
                  <a:t>jsou</a:t>
                </a:r>
                <a:r>
                  <a:rPr lang="en-US" dirty="0"/>
                  <a:t> </a:t>
                </a:r>
                <a:r>
                  <a:rPr lang="en-US" dirty="0" err="1"/>
                  <a:t>naměřené</a:t>
                </a:r>
                <a:r>
                  <a:rPr lang="en-US" dirty="0"/>
                  <a:t> – </a:t>
                </a:r>
                <a:r>
                  <a:rPr lang="en-US" dirty="0" err="1"/>
                  <a:t>aktuální</a:t>
                </a:r>
                <a:r>
                  <a:rPr lang="en-US" dirty="0"/>
                  <a:t> </a:t>
                </a:r>
                <a:r>
                  <a:rPr lang="en-US" dirty="0" err="1"/>
                  <a:t>hodnoty</a:t>
                </a:r>
                <a:r>
                  <a:rPr lang="en-US" dirty="0"/>
                  <a:t> </a:t>
                </a:r>
                <a14:m>
                  <m:oMath xmlns:m="http://schemas.openxmlformats.org/officeDocument/2006/math">
                    <m:sSub>
                      <m:sSubPr>
                        <m:ctrlPr>
                          <a:rPr lang="en-US" i="1">
                            <a:latin typeface="Cambria Math" panose="02040503050406030204" pitchFamily="18" charset="0"/>
                          </a:rPr>
                        </m:ctrlPr>
                      </m:sSubPr>
                      <m:e>
                        <m:r>
                          <a:rPr lang="cs-CZ" i="1">
                            <a:latin typeface="Cambria Math"/>
                          </a:rPr>
                          <m:t>𝑛</m:t>
                        </m:r>
                      </m:e>
                      <m:sub>
                        <m:r>
                          <a:rPr lang="cs-CZ" i="1">
                            <a:latin typeface="Cambria Math"/>
                          </a:rPr>
                          <m:t>𝑖</m:t>
                        </m:r>
                      </m:sub>
                    </m:sSub>
                  </m:oMath>
                </a14:m>
                <a:r>
                  <a:rPr lang="en-US" i="1" dirty="0"/>
                  <a:t> </a:t>
                </a:r>
                <a:r>
                  <a:rPr lang="en-US" dirty="0"/>
                  <a:t>a </a:t>
                </a:r>
                <a:r>
                  <a:rPr lang="en-US" dirty="0" err="1"/>
                  <a:t>pak</a:t>
                </a:r>
                <a:r>
                  <a:rPr lang="en-US" dirty="0"/>
                  <a:t> </a:t>
                </a:r>
                <a:r>
                  <a:rPr lang="en-US" dirty="0" err="1" smtClean="0"/>
                  <a:t>teoretické</a:t>
                </a:r>
                <a:r>
                  <a:rPr lang="en-US" dirty="0" smtClean="0"/>
                  <a:t> </a:t>
                </a:r>
                <a:r>
                  <a:rPr lang="en-US" dirty="0"/>
                  <a:t>– </a:t>
                </a:r>
                <a:r>
                  <a:rPr lang="en-US" dirty="0" err="1"/>
                  <a:t>očekávané</a:t>
                </a:r>
                <a:r>
                  <a:rPr lang="en-US" dirty="0"/>
                  <a:t> </a:t>
                </a:r>
                <a:r>
                  <a:rPr lang="en-US" dirty="0" err="1"/>
                  <a:t>hodnoty</a:t>
                </a:r>
                <a:r>
                  <a:rPr lang="en-US" dirty="0"/>
                  <a:t> </a:t>
                </a:r>
                <a14:m>
                  <m:oMath xmlns:m="http://schemas.openxmlformats.org/officeDocument/2006/math">
                    <m:sSub>
                      <m:sSubPr>
                        <m:ctrlPr>
                          <a:rPr lang="en-US" i="1">
                            <a:latin typeface="Cambria Math" panose="02040503050406030204" pitchFamily="18" charset="0"/>
                          </a:rPr>
                        </m:ctrlPr>
                      </m:sSubPr>
                      <m:e>
                        <m:r>
                          <a:rPr lang="cs-CZ" i="1">
                            <a:latin typeface="Cambria Math"/>
                          </a:rPr>
                          <m:t> </m:t>
                        </m:r>
                        <m:r>
                          <a:rPr lang="cs-CZ" i="1">
                            <a:latin typeface="Cambria Math"/>
                            <a:ea typeface="Cambria Math"/>
                          </a:rPr>
                          <m:t>𝜓</m:t>
                        </m:r>
                      </m:e>
                      <m:sub>
                        <m:r>
                          <a:rPr lang="cs-CZ" b="0" i="1" smtClean="0">
                            <a:latin typeface="Cambria Math"/>
                          </a:rPr>
                          <m:t>𝑖</m:t>
                        </m:r>
                      </m:sub>
                    </m:sSub>
                  </m:oMath>
                </a14:m>
                <a:r>
                  <a:rPr lang="en-US" dirty="0"/>
                  <a:t>. </a:t>
                </a:r>
                <a:r>
                  <a:rPr lang="en-US" dirty="0" err="1"/>
                  <a:t>Testové</a:t>
                </a:r>
                <a:r>
                  <a:rPr lang="en-US" dirty="0"/>
                  <a:t> </a:t>
                </a:r>
                <a:r>
                  <a:rPr lang="en-US" dirty="0" err="1"/>
                  <a:t>kritérium</a:t>
                </a:r>
                <a:r>
                  <a:rPr lang="en-US" dirty="0"/>
                  <a:t> </a:t>
                </a:r>
                <a:r>
                  <a:rPr lang="en-US" dirty="0" err="1"/>
                  <a:t>získáte</a:t>
                </a:r>
                <a:r>
                  <a:rPr lang="en-US" dirty="0"/>
                  <a:t> z </a:t>
                </a:r>
                <a:r>
                  <a:rPr lang="en-US" i="1" dirty="0"/>
                  <a:t>p</a:t>
                </a:r>
                <a:r>
                  <a:rPr lang="en-US" dirty="0"/>
                  <a:t>-</a:t>
                </a:r>
                <a:r>
                  <a:rPr lang="en-US" dirty="0" err="1"/>
                  <a:t>hodnoty</a:t>
                </a:r>
                <a:r>
                  <a:rPr lang="en-US" dirty="0"/>
                  <a:t> </a:t>
                </a:r>
                <a:r>
                  <a:rPr lang="en-US" dirty="0" err="1"/>
                  <a:t>pomocí</a:t>
                </a:r>
                <a:r>
                  <a:rPr lang="en-US" dirty="0"/>
                  <a:t> </a:t>
                </a:r>
                <a:r>
                  <a:rPr lang="en-US" dirty="0" err="1"/>
                  <a:t>funkce</a:t>
                </a:r>
                <a:r>
                  <a:rPr lang="en-US" dirty="0"/>
                  <a:t> CHIINV.</a:t>
                </a: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blipFill rotWithShape="1">
                <a:blip r:embed="rId2" cstate="print"/>
                <a:stretch>
                  <a:fillRect t="-762"/>
                </a:stretch>
              </a:blipFill>
            </p:spPr>
            <p:txBody>
              <a:bodyPr/>
              <a:lstStyle/>
              <a:p>
                <a:r>
                  <a:rPr lang="en-US">
                    <a:noFill/>
                  </a:rPr>
                  <a:t> </a:t>
                </a:r>
              </a:p>
            </p:txBody>
          </p:sp>
        </mc:Fallback>
      </mc:AlternateContent>
    </p:spTree>
    <p:extLst>
      <p:ext uri="{BB962C8B-B14F-4D97-AF65-F5344CB8AC3E}">
        <p14:creationId xmlns:p14="http://schemas.microsoft.com/office/powerpoint/2010/main" val="3290719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a:t>
            </a:r>
            <a:endParaRPr lang="en-US" dirty="0"/>
          </a:p>
        </p:txBody>
      </p:sp>
      <p:sp>
        <p:nvSpPr>
          <p:cNvPr id="3" name="Zástupný symbol pro obsah 2"/>
          <p:cNvSpPr>
            <a:spLocks noGrp="1"/>
          </p:cNvSpPr>
          <p:nvPr>
            <p:ph idx="1"/>
          </p:nvPr>
        </p:nvSpPr>
        <p:spPr/>
        <p:txBody>
          <a:bodyPr/>
          <a:lstStyle/>
          <a:p>
            <a:r>
              <a:rPr lang="cs-CZ" dirty="0" smtClean="0"/>
              <a:t>Dodavatel slíbil, že dodávka bude obsahovat 70% výrobků 1. jakosti, 20% druhé jakosti a 10% jakosti třetí. </a:t>
            </a:r>
          </a:p>
          <a:p>
            <a:r>
              <a:rPr lang="cs-CZ" dirty="0" smtClean="0"/>
              <a:t>Při kontrole dodávky kontroloři náhodně vybrali 100 výrobků a zjistili, že 75 kusů je 1. jakosti, 10 kusů je 2. jakosti a 15 kusů je jakosti třetí. </a:t>
            </a:r>
          </a:p>
          <a:p>
            <a:r>
              <a:rPr lang="cs-CZ" dirty="0" smtClean="0"/>
              <a:t>Na hladině významnosti 0,05 zjistěte, zda dodavatel dodržel smlouvu.</a:t>
            </a:r>
            <a:endParaRPr lang="cs-CZ" dirty="0"/>
          </a:p>
        </p:txBody>
      </p:sp>
    </p:spTree>
    <p:extLst>
      <p:ext uri="{BB962C8B-B14F-4D97-AF65-F5344CB8AC3E}">
        <p14:creationId xmlns:p14="http://schemas.microsoft.com/office/powerpoint/2010/main" val="1683407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 řešení </a:t>
            </a:r>
            <a:endParaRPr lang="en-US" dirty="0"/>
          </a:p>
        </p:txBody>
      </p:sp>
      <p:sp>
        <p:nvSpPr>
          <p:cNvPr id="3" name="Zástupný symbol pro obsah 2"/>
          <p:cNvSpPr>
            <a:spLocks noGrp="1"/>
          </p:cNvSpPr>
          <p:nvPr>
            <p:ph idx="1"/>
          </p:nvPr>
        </p:nvSpPr>
        <p:spPr/>
        <p:txBody>
          <a:bodyPr/>
          <a:lstStyle/>
          <a:p>
            <a:r>
              <a:rPr lang="cs-CZ" dirty="0" smtClean="0"/>
              <a:t>V následující tabulce je přehled zadání a výpočet teoretických hodnot. Celkový počet pozorování je </a:t>
            </a:r>
            <a:r>
              <a:rPr lang="cs-CZ" i="1" dirty="0" smtClean="0"/>
              <a:t>n </a:t>
            </a:r>
            <a:r>
              <a:rPr lang="cs-CZ" dirty="0" smtClean="0"/>
              <a:t>= 100.</a:t>
            </a:r>
            <a:endParaRPr lang="cs-CZ"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677" y="2661138"/>
            <a:ext cx="8075563" cy="13129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55601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 dosazení do vzorce</a:t>
            </a:r>
            <a:endParaRPr lang="en-US" dirty="0"/>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1535723"/>
            <a:ext cx="8339183" cy="35286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345697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 výpočet pomocí aplikace EXCEL</a:t>
            </a:r>
            <a:endParaRPr lang="en-US" dirty="0"/>
          </a:p>
        </p:txBody>
      </p:sp>
      <p:sp>
        <p:nvSpPr>
          <p:cNvPr id="3" name="Zástupný symbol pro obsah 2"/>
          <p:cNvSpPr>
            <a:spLocks noGrp="1"/>
          </p:cNvSpPr>
          <p:nvPr>
            <p:ph idx="1"/>
          </p:nvPr>
        </p:nvSpPr>
        <p:spPr/>
        <p:txBody>
          <a:bodyPr/>
          <a:lstStyle/>
          <a:p>
            <a:r>
              <a:rPr lang="cs-CZ" dirty="0" smtClean="0"/>
              <a:t>Použijete-li k testování funkci CHITEST, naleznete po dosazení naměřených a teoretických hodnot výsledek </a:t>
            </a:r>
            <a:r>
              <a:rPr lang="cs-CZ" i="1" dirty="0" smtClean="0"/>
              <a:t>p </a:t>
            </a:r>
            <a:r>
              <a:rPr lang="cs-CZ" dirty="0" smtClean="0"/>
              <a:t>= 0,01967 . </a:t>
            </a:r>
          </a:p>
          <a:p>
            <a:r>
              <a:rPr lang="cs-CZ" dirty="0" smtClean="0"/>
              <a:t>Toto číslo je menší než zadaná hladina významnosti α=0,05, a tedy zamítáme nulovou hypotézu, dodavatel nedodržel smlouvu.</a:t>
            </a:r>
          </a:p>
          <a:p>
            <a:r>
              <a:rPr lang="cs-CZ" dirty="0" smtClean="0"/>
              <a:t>Testové kritérium získáte z pravděpodobnosti </a:t>
            </a:r>
            <a:r>
              <a:rPr lang="cs-CZ" i="1" dirty="0" smtClean="0"/>
              <a:t>p </a:t>
            </a:r>
            <a:r>
              <a:rPr lang="cs-CZ" dirty="0" smtClean="0"/>
              <a:t>pomocí funkce CHIINV, jejíž argumenty budou pravděpodobnost a počet stupňů volnosti. </a:t>
            </a:r>
          </a:p>
          <a:p>
            <a:r>
              <a:rPr lang="cs-CZ" dirty="0" smtClean="0"/>
              <a:t>Zkontrolujte si, že CHIINV(0,019671;2)=7,857.</a:t>
            </a:r>
            <a:endParaRPr lang="cs-CZ" dirty="0"/>
          </a:p>
        </p:txBody>
      </p:sp>
    </p:spTree>
    <p:extLst>
      <p:ext uri="{BB962C8B-B14F-4D97-AF65-F5344CB8AC3E}">
        <p14:creationId xmlns:p14="http://schemas.microsoft.com/office/powerpoint/2010/main" val="294867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1"/>
          </p:nvPr>
        </p:nvSpPr>
        <p:spPr/>
        <p:txBody>
          <a:bodyPr/>
          <a:lstStyle/>
          <a:p>
            <a:r>
              <a:rPr lang="cs-CZ" altLang="en-US"/>
              <a:t>Statistické metody pro ekonomy</a:t>
            </a:r>
          </a:p>
        </p:txBody>
      </p:sp>
      <p:sp>
        <p:nvSpPr>
          <p:cNvPr id="5" name="Zástupný symbol pro číslo snímku 4"/>
          <p:cNvSpPr>
            <a:spLocks noGrp="1"/>
          </p:cNvSpPr>
          <p:nvPr>
            <p:ph type="sldNum" sz="quarter" idx="12"/>
          </p:nvPr>
        </p:nvSpPr>
        <p:spPr/>
        <p:txBody>
          <a:bodyPr/>
          <a:lstStyle/>
          <a:p>
            <a:fld id="{DD66DDE2-4E85-414B-ACBE-0002BAE7BAB5}" type="slidenum">
              <a:rPr lang="cs-CZ" altLang="en-US"/>
              <a:pPr/>
              <a:t>2</a:t>
            </a:fld>
            <a:endParaRPr lang="cs-CZ" altLang="en-US"/>
          </a:p>
        </p:txBody>
      </p:sp>
      <p:sp>
        <p:nvSpPr>
          <p:cNvPr id="93186" name="Rectangle 2"/>
          <p:cNvSpPr>
            <a:spLocks noGrp="1" noChangeArrowheads="1"/>
          </p:cNvSpPr>
          <p:nvPr>
            <p:ph type="title"/>
          </p:nvPr>
        </p:nvSpPr>
        <p:spPr/>
        <p:txBody>
          <a:bodyPr/>
          <a:lstStyle/>
          <a:p>
            <a:r>
              <a:rPr lang="cs-CZ" altLang="en-US"/>
              <a:t>Co přináší neparametrické testování hypotéz</a:t>
            </a:r>
          </a:p>
        </p:txBody>
      </p:sp>
      <p:sp>
        <p:nvSpPr>
          <p:cNvPr id="93187" name="Rectangle 3"/>
          <p:cNvSpPr>
            <a:spLocks noGrp="1" noChangeArrowheads="1"/>
          </p:cNvSpPr>
          <p:nvPr>
            <p:ph type="body" idx="1"/>
          </p:nvPr>
        </p:nvSpPr>
        <p:spPr/>
        <p:txBody>
          <a:bodyPr/>
          <a:lstStyle/>
          <a:p>
            <a:pPr>
              <a:buFontTx/>
              <a:buNone/>
            </a:pPr>
            <a:r>
              <a:rPr lang="cs-CZ" altLang="en-US" sz="2800"/>
              <a:t>V případě </a:t>
            </a:r>
            <a:r>
              <a:rPr lang="cs-CZ" altLang="en-US" sz="2800">
                <a:solidFill>
                  <a:schemeClr val="accent1"/>
                </a:solidFill>
              </a:rPr>
              <a:t>ordinálních (pořadových) nebo nominálních dat</a:t>
            </a:r>
            <a:r>
              <a:rPr lang="cs-CZ" altLang="en-US" sz="2800"/>
              <a:t> odpovídá na specifické otázky:</a:t>
            </a:r>
          </a:p>
          <a:p>
            <a:pPr>
              <a:buFontTx/>
              <a:buNone/>
            </a:pPr>
            <a:r>
              <a:rPr lang="cs-CZ" altLang="en-US" sz="2800"/>
              <a:t>	</a:t>
            </a:r>
            <a:r>
              <a:rPr lang="cs-CZ" altLang="en-US" sz="2800">
                <a:solidFill>
                  <a:schemeClr val="accent1"/>
                </a:solidFill>
              </a:rPr>
              <a:t>1.</a:t>
            </a:r>
            <a:r>
              <a:rPr lang="cs-CZ" altLang="en-US" sz="2800"/>
              <a:t> Existuje významný soulad dané charakteristiky vzorku se zadanou charakteristikou?</a:t>
            </a:r>
          </a:p>
          <a:p>
            <a:pPr>
              <a:buFontTx/>
              <a:buNone/>
            </a:pPr>
            <a:r>
              <a:rPr lang="cs-CZ" altLang="en-US" sz="2800"/>
              <a:t>	</a:t>
            </a:r>
            <a:r>
              <a:rPr lang="cs-CZ" altLang="en-US" sz="2800">
                <a:solidFill>
                  <a:schemeClr val="accent1"/>
                </a:solidFill>
              </a:rPr>
              <a:t>2.</a:t>
            </a:r>
            <a:r>
              <a:rPr lang="cs-CZ" altLang="en-US" sz="2800"/>
              <a:t> Existuje významný rozdíl dané  charakteristiky mezi 2 (nebo více) vzorky?</a:t>
            </a:r>
          </a:p>
          <a:p>
            <a:pPr>
              <a:buFontTx/>
              <a:buNone/>
            </a:pPr>
            <a:r>
              <a:rPr lang="cs-CZ" altLang="en-US" sz="2800">
                <a:solidFill>
                  <a:schemeClr val="accent1"/>
                </a:solidFill>
              </a:rPr>
              <a:t>Charakteristika</a:t>
            </a:r>
            <a:r>
              <a:rPr lang="cs-CZ" altLang="en-US" sz="2800"/>
              <a:t> - např. medián, zadané pořadí, rozdělení pravděpodobnosti (četnosti) aj.</a:t>
            </a:r>
          </a:p>
        </p:txBody>
      </p:sp>
    </p:spTree>
    <p:extLst>
      <p:ext uri="{BB962C8B-B14F-4D97-AF65-F5344CB8AC3E}">
        <p14:creationId xmlns:p14="http://schemas.microsoft.com/office/powerpoint/2010/main" val="4265572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Test nezávislosti kvalitativních znaků</a:t>
            </a:r>
            <a:endParaRPr lang="cs-CZ" dirty="0"/>
          </a:p>
        </p:txBody>
      </p:sp>
      <p:sp>
        <p:nvSpPr>
          <p:cNvPr id="3" name="Zástupný symbol pro obsah 2"/>
          <p:cNvSpPr>
            <a:spLocks noGrp="1"/>
          </p:cNvSpPr>
          <p:nvPr>
            <p:ph idx="1"/>
          </p:nvPr>
        </p:nvSpPr>
        <p:spPr/>
        <p:txBody>
          <a:bodyPr/>
          <a:lstStyle/>
          <a:p>
            <a:r>
              <a:rPr lang="cs-CZ" dirty="0" smtClean="0"/>
              <a:t>Jednou z aplikací testu dobré shody je testování nezávislosti kvalitativních znaků v kontingenční tabulce. </a:t>
            </a:r>
          </a:p>
          <a:p>
            <a:r>
              <a:rPr lang="cs-CZ" dirty="0" smtClean="0"/>
              <a:t>Jedná se o </a:t>
            </a:r>
            <a:r>
              <a:rPr lang="cs-CZ" i="1" dirty="0" smtClean="0"/>
              <a:t>n </a:t>
            </a:r>
            <a:r>
              <a:rPr lang="cs-CZ" dirty="0" smtClean="0"/>
              <a:t>náhodných pokusů, které nemají přesné výsledky, ale výsledky určují rozdělení do kategorií. </a:t>
            </a:r>
          </a:p>
          <a:p>
            <a:r>
              <a:rPr lang="cs-CZ" dirty="0" smtClean="0"/>
              <a:t>Příkladem může být kvalitativní znak úspěch s kategoriemi uspěl/neuspěl nebo znak barva s kategoriemi  červená/modrá/zelená. </a:t>
            </a:r>
          </a:p>
          <a:p>
            <a:r>
              <a:rPr lang="cs-CZ" dirty="0" smtClean="0"/>
              <a:t>Sleduje se více znaků, pro dva znaky </a:t>
            </a:r>
            <a:r>
              <a:rPr lang="cs-CZ" i="1" dirty="0" smtClean="0"/>
              <a:t>A </a:t>
            </a:r>
            <a:r>
              <a:rPr lang="cs-CZ" dirty="0" err="1" smtClean="0"/>
              <a:t>a</a:t>
            </a:r>
            <a:r>
              <a:rPr lang="cs-CZ" dirty="0" smtClean="0"/>
              <a:t> </a:t>
            </a:r>
            <a:r>
              <a:rPr lang="cs-CZ" i="1" dirty="0" smtClean="0"/>
              <a:t>B </a:t>
            </a:r>
            <a:r>
              <a:rPr lang="cs-CZ" dirty="0" smtClean="0"/>
              <a:t>by výsledná tabulka četností (kontingenční tabulka) vypadala takto:</a:t>
            </a:r>
            <a:endParaRPr lang="cs-CZ" dirty="0"/>
          </a:p>
        </p:txBody>
      </p:sp>
    </p:spTree>
    <p:extLst>
      <p:ext uri="{BB962C8B-B14F-4D97-AF65-F5344CB8AC3E}">
        <p14:creationId xmlns:p14="http://schemas.microsoft.com/office/powerpoint/2010/main" val="35795667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kontingenční tabulky</a:t>
            </a:r>
            <a:endParaRPr lang="en-US" dirty="0"/>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19726" y="1207477"/>
            <a:ext cx="8245641" cy="2497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Obdélník 3"/>
          <p:cNvSpPr/>
          <p:nvPr/>
        </p:nvSpPr>
        <p:spPr>
          <a:xfrm>
            <a:off x="304799" y="3845730"/>
            <a:ext cx="7959969" cy="1754326"/>
          </a:xfrm>
          <a:prstGeom prst="rect">
            <a:avLst/>
          </a:prstGeom>
        </p:spPr>
        <p:txBody>
          <a:bodyPr wrap="square">
            <a:spAutoFit/>
          </a:bodyPr>
          <a:lstStyle/>
          <a:p>
            <a:pPr marL="285750" indent="-285750">
              <a:buFont typeface="Arial" panose="020B0604020202020204" pitchFamily="34" charset="0"/>
              <a:buChar char="•"/>
            </a:pPr>
            <a:r>
              <a:rPr lang="cs-CZ" dirty="0" smtClean="0"/>
              <a:t>Počet kategorií znaku </a:t>
            </a:r>
            <a:r>
              <a:rPr lang="cs-CZ" i="1" dirty="0" smtClean="0"/>
              <a:t>A </a:t>
            </a:r>
            <a:r>
              <a:rPr lang="cs-CZ" dirty="0" smtClean="0"/>
              <a:t>označme </a:t>
            </a:r>
            <a:r>
              <a:rPr lang="cs-CZ" i="1" dirty="0" smtClean="0"/>
              <a:t>r </a:t>
            </a:r>
            <a:r>
              <a:rPr lang="cs-CZ" dirty="0" smtClean="0"/>
              <a:t>a toto číslo současně označuje počet řádků tabulky. </a:t>
            </a:r>
          </a:p>
          <a:p>
            <a:pPr marL="285750" indent="-285750">
              <a:buFont typeface="Arial" panose="020B0604020202020204" pitchFamily="34" charset="0"/>
              <a:buChar char="•"/>
            </a:pPr>
            <a:r>
              <a:rPr lang="cs-CZ" dirty="0" smtClean="0"/>
              <a:t>Počet kategorií znaku </a:t>
            </a:r>
            <a:r>
              <a:rPr lang="cs-CZ" i="1" dirty="0" smtClean="0"/>
              <a:t>B </a:t>
            </a:r>
            <a:r>
              <a:rPr lang="cs-CZ" dirty="0" smtClean="0"/>
              <a:t>označme </a:t>
            </a:r>
            <a:r>
              <a:rPr lang="cs-CZ" i="1" dirty="0" smtClean="0"/>
              <a:t>s </a:t>
            </a:r>
            <a:r>
              <a:rPr lang="cs-CZ" dirty="0" smtClean="0"/>
              <a:t>a tento počet je v tabulce vyjádřen počtem sloupců. </a:t>
            </a:r>
          </a:p>
          <a:p>
            <a:pPr marL="285750" indent="-285750">
              <a:buFont typeface="Arial" panose="020B0604020202020204" pitchFamily="34" charset="0"/>
              <a:buChar char="•"/>
            </a:pPr>
            <a:r>
              <a:rPr lang="cs-CZ" dirty="0" smtClean="0"/>
              <a:t>Celkový počet pozorování je </a:t>
            </a:r>
            <a:r>
              <a:rPr lang="cs-CZ" i="1" dirty="0" smtClean="0"/>
              <a:t>n</a:t>
            </a:r>
            <a:r>
              <a:rPr lang="cs-CZ" dirty="0" smtClean="0"/>
              <a:t>. </a:t>
            </a:r>
          </a:p>
          <a:p>
            <a:pPr marL="285750" indent="-285750">
              <a:buFont typeface="Arial" panose="020B0604020202020204" pitchFamily="34" charset="0"/>
              <a:buChar char="•"/>
            </a:pPr>
            <a:r>
              <a:rPr lang="cs-CZ" dirty="0" smtClean="0"/>
              <a:t>Test nezávislosti se může provádět, jen když je každá z četností </a:t>
            </a:r>
            <a:r>
              <a:rPr lang="cs-CZ" i="1" dirty="0" smtClean="0"/>
              <a:t>n</a:t>
            </a:r>
            <a:r>
              <a:rPr lang="cs-CZ" i="1" baseline="-25000" dirty="0" smtClean="0"/>
              <a:t>i</a:t>
            </a:r>
            <a:r>
              <a:rPr lang="cs-CZ" baseline="-25000" dirty="0" smtClean="0"/>
              <a:t>,</a:t>
            </a:r>
            <a:r>
              <a:rPr lang="cs-CZ" i="1" baseline="-25000" dirty="0" smtClean="0"/>
              <a:t>j</a:t>
            </a:r>
            <a:r>
              <a:rPr lang="cs-CZ" i="1" dirty="0" smtClean="0"/>
              <a:t> </a:t>
            </a:r>
            <a:r>
              <a:rPr lang="cs-CZ" dirty="0" smtClean="0"/>
              <a:t>větší než 4.</a:t>
            </a:r>
            <a:endParaRPr lang="cs-CZ" dirty="0"/>
          </a:p>
        </p:txBody>
      </p:sp>
    </p:spTree>
    <p:extLst>
      <p:ext uri="{BB962C8B-B14F-4D97-AF65-F5344CB8AC3E}">
        <p14:creationId xmlns:p14="http://schemas.microsoft.com/office/powerpoint/2010/main" val="1838779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Teoretické hodnoty</a:t>
            </a:r>
            <a:endParaRPr lang="en-US" dirty="0"/>
          </a:p>
        </p:txBody>
      </p:sp>
      <p:sp>
        <p:nvSpPr>
          <p:cNvPr id="3" name="Zástupný symbol pro obsah 2"/>
          <p:cNvSpPr>
            <a:spLocks noGrp="1"/>
          </p:cNvSpPr>
          <p:nvPr>
            <p:ph idx="1"/>
          </p:nvPr>
        </p:nvSpPr>
        <p:spPr/>
        <p:txBody>
          <a:bodyPr/>
          <a:lstStyle/>
          <a:p>
            <a:r>
              <a:rPr lang="cs-CZ" dirty="0" smtClean="0"/>
              <a:t>Chceme-li použít k testování nezávislosti znaků </a:t>
            </a:r>
            <a:r>
              <a:rPr lang="cs-CZ" i="1" dirty="0" smtClean="0"/>
              <a:t>A </a:t>
            </a:r>
            <a:r>
              <a:rPr lang="cs-CZ" dirty="0" err="1" smtClean="0"/>
              <a:t>a</a:t>
            </a:r>
            <a:r>
              <a:rPr lang="cs-CZ" dirty="0" smtClean="0"/>
              <a:t> </a:t>
            </a:r>
            <a:r>
              <a:rPr lang="cs-CZ" i="1" dirty="0" smtClean="0"/>
              <a:t>B </a:t>
            </a:r>
            <a:r>
              <a:rPr lang="cs-CZ" dirty="0" smtClean="0"/>
              <a:t>test dobré shody, potřebujeme mít k dispozici teoretické hodnoty, které pak následně porovnáme s hodnotami naměřenými. </a:t>
            </a:r>
          </a:p>
          <a:p>
            <a:r>
              <a:rPr lang="cs-CZ" dirty="0" smtClean="0"/>
              <a:t>Teoretické četnosti jsou hodnoty, které by byly v tabulce, kdyby oba znaky byly nezávislé a současně by marginální četnosti zůstaly stejné jak u empirických hodnot. </a:t>
            </a:r>
          </a:p>
          <a:p>
            <a:r>
              <a:rPr lang="cs-CZ" dirty="0" smtClean="0"/>
              <a:t>Teoretické hodnoty lze vypočítat ze vztahu:</a:t>
            </a:r>
            <a:endParaRPr lang="cs-CZ"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50136" y="4558078"/>
            <a:ext cx="1395827" cy="600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306978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Tabulka teoretických četností</a:t>
            </a:r>
            <a:endParaRPr lang="en-US" dirty="0"/>
          </a:p>
        </p:txBody>
      </p:sp>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1157" y="1465384"/>
            <a:ext cx="8172810" cy="29659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191099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testování</a:t>
            </a:r>
            <a:endParaRPr lang="en-US" dirty="0"/>
          </a:p>
        </p:txBody>
      </p:sp>
      <p:pic>
        <p:nvPicPr>
          <p:cNvPr id="717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1430215"/>
            <a:ext cx="8449993" cy="24852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867508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1</a:t>
            </a:r>
            <a:endParaRPr lang="en-US" dirty="0"/>
          </a:p>
        </p:txBody>
      </p:sp>
      <p:sp>
        <p:nvSpPr>
          <p:cNvPr id="3" name="Zástupný symbol pro obsah 2"/>
          <p:cNvSpPr>
            <a:spLocks noGrp="1"/>
          </p:cNvSpPr>
          <p:nvPr>
            <p:ph idx="1"/>
          </p:nvPr>
        </p:nvSpPr>
        <p:spPr/>
        <p:txBody>
          <a:bodyPr/>
          <a:lstStyle/>
          <a:p>
            <a:r>
              <a:rPr lang="cs-CZ" dirty="0" smtClean="0"/>
              <a:t>Bylo zkoumáno nákupní chování mužů a žen, které se týkalo návštěv obchodního domu Karolína Ostrava. V Tabulce níže je uveden počet žen a mužů, kteří v Karolíně pravidelně nakupují.</a:t>
            </a:r>
          </a:p>
          <a:p>
            <a:pPr marL="114300" indent="0">
              <a:buNone/>
            </a:pPr>
            <a:endParaRPr lang="cs-CZ" dirty="0"/>
          </a:p>
          <a:p>
            <a:pPr marL="114300" indent="0">
              <a:buNone/>
            </a:pPr>
            <a:endParaRPr lang="cs-CZ" dirty="0" smtClean="0"/>
          </a:p>
          <a:p>
            <a:pPr marL="114300" indent="0">
              <a:buNone/>
            </a:pPr>
            <a:r>
              <a:rPr lang="cs-CZ" dirty="0" smtClean="0"/>
              <a:t> </a:t>
            </a:r>
          </a:p>
          <a:p>
            <a:pPr marL="114300" indent="0">
              <a:buNone/>
            </a:pPr>
            <a:endParaRPr lang="cs-CZ" dirty="0"/>
          </a:p>
          <a:p>
            <a:pPr marL="114300" indent="0">
              <a:buNone/>
            </a:pPr>
            <a:endParaRPr lang="cs-CZ" dirty="0" smtClean="0"/>
          </a:p>
          <a:p>
            <a:pPr marL="114300" indent="0">
              <a:buNone/>
            </a:pPr>
            <a:r>
              <a:rPr lang="cs-CZ" dirty="0" smtClean="0"/>
              <a:t>Zjistěte na hladině významnosti alfa = 0,05, zda se nákupní zvyklosti mužů a žen liší.</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234346130"/>
              </p:ext>
            </p:extLst>
          </p:nvPr>
        </p:nvGraphicFramePr>
        <p:xfrm>
          <a:off x="2664823" y="3056707"/>
          <a:ext cx="3108960" cy="1393372"/>
        </p:xfrm>
        <a:graphic>
          <a:graphicData uri="http://schemas.openxmlformats.org/drawingml/2006/table">
            <a:tbl>
              <a:tblPr>
                <a:tableStyleId>{5C22544A-7EE6-4342-B048-85BDC9FD1C3A}</a:tableStyleId>
              </a:tblPr>
              <a:tblGrid>
                <a:gridCol w="777240">
                  <a:extLst>
                    <a:ext uri="{9D8B030D-6E8A-4147-A177-3AD203B41FA5}">
                      <a16:colId xmlns:a16="http://schemas.microsoft.com/office/drawing/2014/main" val="3962732280"/>
                    </a:ext>
                  </a:extLst>
                </a:gridCol>
                <a:gridCol w="777240">
                  <a:extLst>
                    <a:ext uri="{9D8B030D-6E8A-4147-A177-3AD203B41FA5}">
                      <a16:colId xmlns:a16="http://schemas.microsoft.com/office/drawing/2014/main" val="4114410667"/>
                    </a:ext>
                  </a:extLst>
                </a:gridCol>
                <a:gridCol w="777240">
                  <a:extLst>
                    <a:ext uri="{9D8B030D-6E8A-4147-A177-3AD203B41FA5}">
                      <a16:colId xmlns:a16="http://schemas.microsoft.com/office/drawing/2014/main" val="2611637800"/>
                    </a:ext>
                  </a:extLst>
                </a:gridCol>
                <a:gridCol w="777240">
                  <a:extLst>
                    <a:ext uri="{9D8B030D-6E8A-4147-A177-3AD203B41FA5}">
                      <a16:colId xmlns:a16="http://schemas.microsoft.com/office/drawing/2014/main" val="4094924964"/>
                    </a:ext>
                  </a:extLst>
                </a:gridCol>
              </a:tblGrid>
              <a:tr h="348343">
                <a:tc>
                  <a:txBody>
                    <a:bodyPr/>
                    <a:lstStyle/>
                    <a:p>
                      <a:pPr algn="ctr" fontAlgn="b"/>
                      <a:r>
                        <a:rPr lang="cs-CZ" sz="1800" b="1" u="none" strike="noStrike" dirty="0">
                          <a:effectLst/>
                        </a:rPr>
                        <a:t> </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a:effectLst/>
                        </a:rPr>
                        <a:t>ANO</a:t>
                      </a:r>
                      <a:endParaRPr lang="cs-CZ" sz="18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a:effectLst/>
                        </a:rPr>
                        <a:t>NE</a:t>
                      </a:r>
                      <a:endParaRPr lang="cs-CZ" sz="18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cs-CZ" sz="1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491907361"/>
                  </a:ext>
                </a:extLst>
              </a:tr>
              <a:tr h="348343">
                <a:tc>
                  <a:txBody>
                    <a:bodyPr/>
                    <a:lstStyle/>
                    <a:p>
                      <a:pPr algn="ctr" fontAlgn="b"/>
                      <a:r>
                        <a:rPr lang="cs-CZ" sz="1800" b="1" u="none" strike="noStrike" dirty="0">
                          <a:effectLst/>
                        </a:rPr>
                        <a:t>Muži</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dirty="0">
                          <a:effectLst/>
                        </a:rPr>
                        <a:t>12</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a:effectLst/>
                        </a:rPr>
                        <a:t>34</a:t>
                      </a:r>
                      <a:endParaRPr lang="cs-CZ" sz="18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u="none" strike="noStrike">
                          <a:effectLst/>
                        </a:rPr>
                        <a:t>46</a:t>
                      </a:r>
                      <a:endParaRPr lang="cs-CZ" sz="1800" b="0" i="1"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960958769"/>
                  </a:ext>
                </a:extLst>
              </a:tr>
              <a:tr h="348343">
                <a:tc>
                  <a:txBody>
                    <a:bodyPr/>
                    <a:lstStyle/>
                    <a:p>
                      <a:pPr algn="ctr" fontAlgn="b"/>
                      <a:r>
                        <a:rPr lang="cs-CZ" sz="1800" b="1" u="none" strike="noStrike">
                          <a:effectLst/>
                        </a:rPr>
                        <a:t>Ženy</a:t>
                      </a:r>
                      <a:endParaRPr lang="cs-CZ" sz="18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dirty="0">
                          <a:effectLst/>
                        </a:rPr>
                        <a:t>25</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dirty="0">
                          <a:effectLst/>
                        </a:rPr>
                        <a:t>16</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u="none" strike="noStrike">
                          <a:effectLst/>
                        </a:rPr>
                        <a:t>41</a:t>
                      </a:r>
                      <a:endParaRPr lang="cs-CZ" sz="1800" b="0" i="1"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840024845"/>
                  </a:ext>
                </a:extLst>
              </a:tr>
              <a:tr h="348343">
                <a:tc>
                  <a:txBody>
                    <a:bodyPr/>
                    <a:lstStyle/>
                    <a:p>
                      <a:pPr algn="ctr" fontAlgn="b"/>
                      <a:endParaRPr lang="cs-CZ" sz="18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u="none" strike="noStrike">
                          <a:effectLst/>
                        </a:rPr>
                        <a:t>37</a:t>
                      </a:r>
                      <a:endParaRPr lang="cs-CZ" sz="1800" b="0" i="1"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u="none" strike="noStrike" dirty="0">
                          <a:effectLst/>
                        </a:rPr>
                        <a:t>50</a:t>
                      </a:r>
                      <a:endParaRPr lang="cs-CZ" sz="1800" b="0" i="1"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0" i="0" u="none" strike="noStrike" dirty="0" smtClean="0">
                          <a:solidFill>
                            <a:srgbClr val="000000"/>
                          </a:solidFill>
                          <a:effectLst/>
                          <a:latin typeface="Calibri" panose="020F0502020204030204" pitchFamily="34" charset="0"/>
                        </a:rPr>
                        <a:t>87</a:t>
                      </a:r>
                      <a:endParaRPr lang="cs-CZ" sz="18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939502690"/>
                  </a:ext>
                </a:extLst>
              </a:tr>
            </a:tbl>
          </a:graphicData>
        </a:graphic>
      </p:graphicFrame>
    </p:spTree>
    <p:extLst>
      <p:ext uri="{BB962C8B-B14F-4D97-AF65-F5344CB8AC3E}">
        <p14:creationId xmlns:p14="http://schemas.microsoft.com/office/powerpoint/2010/main" val="10513810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1 - pokračovaní</a:t>
            </a:r>
            <a:endParaRPr lang="en-US"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p:txBody>
              <a:bodyPr/>
              <a:lstStyle/>
              <a:p>
                <a:r>
                  <a:rPr lang="cs-CZ" dirty="0" smtClean="0"/>
                  <a:t>V našem případě se kontingenční tabulka nazývá 4polní tabulka.</a:t>
                </a:r>
              </a:p>
              <a:p>
                <a:pPr marL="114300" indent="0">
                  <a:buNone/>
                </a:pPr>
                <a:endParaRPr lang="cs-CZ" dirty="0"/>
              </a:p>
              <a:p>
                <a:pPr marL="114300" indent="0">
                  <a:buNone/>
                </a:pPr>
                <a:endParaRPr lang="cs-CZ" dirty="0" smtClean="0"/>
              </a:p>
              <a:p>
                <a:pPr marL="114300" indent="0">
                  <a:buNone/>
                </a:pPr>
                <a:r>
                  <a:rPr lang="cs-CZ" dirty="0" smtClean="0"/>
                  <a:t> </a:t>
                </a:r>
              </a:p>
              <a:p>
                <a:pPr marL="114300" indent="0">
                  <a:buNone/>
                </a:pPr>
                <a:endParaRPr lang="cs-CZ" dirty="0"/>
              </a:p>
              <a:p>
                <a:pPr marL="114300" indent="0">
                  <a:buNone/>
                </a:pPr>
                <a:endParaRPr lang="cs-CZ" dirty="0" smtClean="0"/>
              </a:p>
              <a:p>
                <a:pPr marL="114300" indent="0">
                  <a:buNone/>
                </a:pPr>
                <a:endParaRPr lang="cs-CZ" dirty="0"/>
              </a:p>
              <a:p>
                <a:pPr marL="114300" indent="0">
                  <a:buNone/>
                </a:pPr>
                <a:r>
                  <a:rPr lang="cs-CZ" dirty="0" smtClean="0"/>
                  <a:t>Testové kritérium se vypočte takto: </a:t>
                </a:r>
                <a14:m>
                  <m:oMath xmlns:m="http://schemas.openxmlformats.org/officeDocument/2006/math">
                    <m:r>
                      <a:rPr lang="cs-CZ" b="0" i="1" smtClean="0">
                        <a:latin typeface="Cambria Math" panose="02040503050406030204" pitchFamily="18" charset="0"/>
                      </a:rPr>
                      <m:t>𝐺</m:t>
                    </m:r>
                    <m:r>
                      <a:rPr lang="cs-CZ" b="0" i="1" smtClean="0">
                        <a:latin typeface="Cambria Math" panose="02040503050406030204" pitchFamily="18" charset="0"/>
                      </a:rPr>
                      <m:t>=</m:t>
                    </m:r>
                    <m:f>
                      <m:fPr>
                        <m:ctrlPr>
                          <a:rPr lang="cs-CZ" b="0" i="1" smtClean="0">
                            <a:latin typeface="Cambria Math" panose="02040503050406030204" pitchFamily="18" charset="0"/>
                          </a:rPr>
                        </m:ctrlPr>
                      </m:fPr>
                      <m:num>
                        <m:r>
                          <a:rPr lang="cs-CZ" b="0" i="1" smtClean="0">
                            <a:latin typeface="Cambria Math" panose="02040503050406030204" pitchFamily="18" charset="0"/>
                          </a:rPr>
                          <m:t>𝑛</m:t>
                        </m:r>
                        <m:sSup>
                          <m:sSupPr>
                            <m:ctrlPr>
                              <a:rPr lang="cs-CZ" b="0" i="1" smtClean="0">
                                <a:latin typeface="Cambria Math" panose="02040503050406030204" pitchFamily="18" charset="0"/>
                              </a:rPr>
                            </m:ctrlPr>
                          </m:sSupPr>
                          <m:e>
                            <m:r>
                              <a:rPr lang="cs-CZ" i="1">
                                <a:latin typeface="Cambria Math" panose="02040503050406030204" pitchFamily="18" charset="0"/>
                              </a:rPr>
                              <m:t>(</m:t>
                            </m:r>
                            <m:r>
                              <a:rPr lang="cs-CZ" i="1">
                                <a:latin typeface="Cambria Math" panose="02040503050406030204" pitchFamily="18" charset="0"/>
                              </a:rPr>
                              <m:t>𝐴𝐷</m:t>
                            </m:r>
                            <m:r>
                              <a:rPr lang="cs-CZ" i="1">
                                <a:latin typeface="Cambria Math" panose="02040503050406030204" pitchFamily="18" charset="0"/>
                              </a:rPr>
                              <m:t>−</m:t>
                            </m:r>
                            <m:r>
                              <a:rPr lang="cs-CZ" i="1">
                                <a:latin typeface="Cambria Math" panose="02040503050406030204" pitchFamily="18" charset="0"/>
                              </a:rPr>
                              <m:t>𝐵𝐶</m:t>
                            </m:r>
                            <m:r>
                              <a:rPr lang="cs-CZ" i="1">
                                <a:latin typeface="Cambria Math" panose="02040503050406030204" pitchFamily="18" charset="0"/>
                              </a:rPr>
                              <m:t>)</m:t>
                            </m:r>
                          </m:e>
                          <m:sup>
                            <m:r>
                              <a:rPr lang="cs-CZ" b="0" i="1" smtClean="0">
                                <a:latin typeface="Cambria Math" panose="02040503050406030204" pitchFamily="18" charset="0"/>
                              </a:rPr>
                              <m:t>2</m:t>
                            </m:r>
                          </m:sup>
                        </m:sSup>
                      </m:num>
                      <m:den>
                        <m:r>
                          <a:rPr lang="cs-CZ" b="0" i="1" smtClean="0">
                            <a:latin typeface="Cambria Math" panose="02040503050406030204" pitchFamily="18" charset="0"/>
                          </a:rPr>
                          <m:t>(</m:t>
                        </m:r>
                        <m:r>
                          <a:rPr lang="cs-CZ" b="0" i="1" smtClean="0">
                            <a:latin typeface="Cambria Math" panose="02040503050406030204" pitchFamily="18" charset="0"/>
                          </a:rPr>
                          <m:t>𝐴</m:t>
                        </m:r>
                        <m:r>
                          <a:rPr lang="cs-CZ" b="0" i="1" smtClean="0">
                            <a:latin typeface="Cambria Math" panose="02040503050406030204" pitchFamily="18" charset="0"/>
                          </a:rPr>
                          <m:t>+</m:t>
                        </m:r>
                        <m:r>
                          <a:rPr lang="cs-CZ" b="0" i="1" smtClean="0">
                            <a:latin typeface="Cambria Math" panose="02040503050406030204" pitchFamily="18" charset="0"/>
                          </a:rPr>
                          <m:t>𝐵</m:t>
                        </m:r>
                        <m:r>
                          <a:rPr lang="cs-CZ" b="0" i="1" smtClean="0">
                            <a:latin typeface="Cambria Math" panose="02040503050406030204" pitchFamily="18" charset="0"/>
                          </a:rPr>
                          <m:t>)(</m:t>
                        </m:r>
                        <m:r>
                          <a:rPr lang="cs-CZ" b="0" i="1" smtClean="0">
                            <a:latin typeface="Cambria Math" panose="02040503050406030204" pitchFamily="18" charset="0"/>
                          </a:rPr>
                          <m:t>𝐶</m:t>
                        </m:r>
                        <m:r>
                          <a:rPr lang="cs-CZ" b="0" i="1" smtClean="0">
                            <a:latin typeface="Cambria Math" panose="02040503050406030204" pitchFamily="18" charset="0"/>
                          </a:rPr>
                          <m:t>+</m:t>
                        </m:r>
                        <m:r>
                          <a:rPr lang="cs-CZ" b="0" i="1" smtClean="0">
                            <a:latin typeface="Cambria Math" panose="02040503050406030204" pitchFamily="18" charset="0"/>
                          </a:rPr>
                          <m:t>𝐷</m:t>
                        </m:r>
                        <m:r>
                          <a:rPr lang="cs-CZ" b="0" i="1" smtClean="0">
                            <a:latin typeface="Cambria Math" panose="02040503050406030204" pitchFamily="18" charset="0"/>
                          </a:rPr>
                          <m:t>)(</m:t>
                        </m:r>
                        <m:r>
                          <a:rPr lang="cs-CZ" b="0" i="1" smtClean="0">
                            <a:latin typeface="Cambria Math" panose="02040503050406030204" pitchFamily="18" charset="0"/>
                          </a:rPr>
                          <m:t>𝐴</m:t>
                        </m:r>
                        <m:r>
                          <a:rPr lang="cs-CZ" b="0" i="1" smtClean="0">
                            <a:latin typeface="Cambria Math" panose="02040503050406030204" pitchFamily="18" charset="0"/>
                          </a:rPr>
                          <m:t>+</m:t>
                        </m:r>
                        <m:r>
                          <a:rPr lang="cs-CZ" b="0" i="1" smtClean="0">
                            <a:latin typeface="Cambria Math" panose="02040503050406030204" pitchFamily="18" charset="0"/>
                          </a:rPr>
                          <m:t>𝐶</m:t>
                        </m:r>
                        <m:r>
                          <a:rPr lang="cs-CZ" b="0" i="1" smtClean="0">
                            <a:latin typeface="Cambria Math" panose="02040503050406030204" pitchFamily="18" charset="0"/>
                          </a:rPr>
                          <m:t>)(</m:t>
                        </m:r>
                        <m:r>
                          <a:rPr lang="cs-CZ" b="0" i="1" smtClean="0">
                            <a:latin typeface="Cambria Math" panose="02040503050406030204" pitchFamily="18" charset="0"/>
                          </a:rPr>
                          <m:t>𝐵</m:t>
                        </m:r>
                        <m:r>
                          <a:rPr lang="cs-CZ" b="0" i="1" smtClean="0">
                            <a:latin typeface="Cambria Math" panose="02040503050406030204" pitchFamily="18" charset="0"/>
                          </a:rPr>
                          <m:t>+</m:t>
                        </m:r>
                        <m:r>
                          <a:rPr lang="cs-CZ" b="0" i="1" smtClean="0">
                            <a:latin typeface="Cambria Math" panose="02040503050406030204" pitchFamily="18" charset="0"/>
                          </a:rPr>
                          <m:t>𝐷</m:t>
                        </m:r>
                        <m:r>
                          <a:rPr lang="cs-CZ" b="0" i="1" smtClean="0">
                            <a:latin typeface="Cambria Math" panose="02040503050406030204" pitchFamily="18" charset="0"/>
                          </a:rPr>
                          <m:t>)</m:t>
                        </m:r>
                      </m:den>
                    </m:f>
                  </m:oMath>
                </a14:m>
                <a:endParaRPr lang="cs-CZ" dirty="0" smtClean="0"/>
              </a:p>
              <a:p>
                <a:pPr marL="114300" indent="0">
                  <a:buNone/>
                </a:pPr>
                <a:r>
                  <a:rPr lang="cs-CZ" dirty="0" smtClean="0"/>
                  <a:t>Kritickou hodnotu najdeme v tabulkách pro chí-kvadrát rozdělení s 1 stupněm volnosti.</a:t>
                </a: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blipFill>
                <a:blip r:embed="rId2"/>
                <a:stretch>
                  <a:fillRect t="-889" r="-1680"/>
                </a:stretch>
              </a:blipFill>
            </p:spPr>
            <p:txBody>
              <a:bodyPr/>
              <a:lstStyle/>
              <a:p>
                <a:r>
                  <a:rPr lang="cs-CZ">
                    <a:noFill/>
                  </a:rPr>
                  <a:t> </a:t>
                </a:r>
              </a:p>
            </p:txBody>
          </p:sp>
        </mc:Fallback>
      </mc:AlternateContent>
      <p:graphicFrame>
        <p:nvGraphicFramePr>
          <p:cNvPr id="4" name="Tabulka 3"/>
          <p:cNvGraphicFramePr>
            <a:graphicFrameLocks noGrp="1"/>
          </p:cNvGraphicFramePr>
          <p:nvPr>
            <p:extLst>
              <p:ext uri="{D42A27DB-BD31-4B8C-83A1-F6EECF244321}">
                <p14:modId xmlns:p14="http://schemas.microsoft.com/office/powerpoint/2010/main" val="1735948857"/>
              </p:ext>
            </p:extLst>
          </p:nvPr>
        </p:nvGraphicFramePr>
        <p:xfrm>
          <a:off x="2664821" y="2708367"/>
          <a:ext cx="3823064" cy="1741712"/>
        </p:xfrm>
        <a:graphic>
          <a:graphicData uri="http://schemas.openxmlformats.org/drawingml/2006/table">
            <a:tbl>
              <a:tblPr>
                <a:tableStyleId>{5C22544A-7EE6-4342-B048-85BDC9FD1C3A}</a:tableStyleId>
              </a:tblPr>
              <a:tblGrid>
                <a:gridCol w="955766">
                  <a:extLst>
                    <a:ext uri="{9D8B030D-6E8A-4147-A177-3AD203B41FA5}">
                      <a16:colId xmlns:a16="http://schemas.microsoft.com/office/drawing/2014/main" val="3962732280"/>
                    </a:ext>
                  </a:extLst>
                </a:gridCol>
                <a:gridCol w="955766">
                  <a:extLst>
                    <a:ext uri="{9D8B030D-6E8A-4147-A177-3AD203B41FA5}">
                      <a16:colId xmlns:a16="http://schemas.microsoft.com/office/drawing/2014/main" val="4114410667"/>
                    </a:ext>
                  </a:extLst>
                </a:gridCol>
                <a:gridCol w="955766">
                  <a:extLst>
                    <a:ext uri="{9D8B030D-6E8A-4147-A177-3AD203B41FA5}">
                      <a16:colId xmlns:a16="http://schemas.microsoft.com/office/drawing/2014/main" val="2611637800"/>
                    </a:ext>
                  </a:extLst>
                </a:gridCol>
                <a:gridCol w="955766">
                  <a:extLst>
                    <a:ext uri="{9D8B030D-6E8A-4147-A177-3AD203B41FA5}">
                      <a16:colId xmlns:a16="http://schemas.microsoft.com/office/drawing/2014/main" val="4094924964"/>
                    </a:ext>
                  </a:extLst>
                </a:gridCol>
              </a:tblGrid>
              <a:tr h="435428">
                <a:tc>
                  <a:txBody>
                    <a:bodyPr/>
                    <a:lstStyle/>
                    <a:p>
                      <a:pPr algn="ctr" fontAlgn="b"/>
                      <a:r>
                        <a:rPr lang="cs-CZ" sz="1800" b="1" u="none" strike="noStrike" dirty="0">
                          <a:effectLst/>
                        </a:rPr>
                        <a:t> </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i="0" u="none" strike="noStrike" dirty="0" smtClean="0">
                          <a:solidFill>
                            <a:srgbClr val="000000"/>
                          </a:solidFill>
                          <a:effectLst/>
                          <a:latin typeface="Calibri" panose="020F0502020204030204" pitchFamily="34" charset="0"/>
                        </a:rPr>
                        <a:t>Kat. 1</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i="0" u="none" strike="noStrike" dirty="0" smtClean="0">
                          <a:solidFill>
                            <a:srgbClr val="000000"/>
                          </a:solidFill>
                          <a:effectLst/>
                          <a:latin typeface="Calibri" panose="020F0502020204030204" pitchFamily="34" charset="0"/>
                        </a:rPr>
                        <a:t>Kat. 2</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cs-CZ" sz="1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491907361"/>
                  </a:ext>
                </a:extLst>
              </a:tr>
              <a:tr h="435428">
                <a:tc>
                  <a:txBody>
                    <a:bodyPr/>
                    <a:lstStyle/>
                    <a:p>
                      <a:pPr algn="ctr" fontAlgn="b"/>
                      <a:r>
                        <a:rPr lang="cs-CZ" sz="1800" b="1" i="0" u="none" strike="noStrike" dirty="0" smtClean="0">
                          <a:solidFill>
                            <a:srgbClr val="000000"/>
                          </a:solidFill>
                          <a:effectLst/>
                          <a:latin typeface="Calibri" panose="020F0502020204030204" pitchFamily="34" charset="0"/>
                        </a:rPr>
                        <a:t>Kat. 1</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i="0" u="none" strike="noStrike" dirty="0" smtClean="0">
                          <a:solidFill>
                            <a:srgbClr val="000000"/>
                          </a:solidFill>
                          <a:effectLst/>
                          <a:latin typeface="Calibri" panose="020F0502020204030204" pitchFamily="34" charset="0"/>
                        </a:rPr>
                        <a:t>A</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i="0" u="none" strike="noStrike" dirty="0" smtClean="0">
                          <a:solidFill>
                            <a:srgbClr val="000000"/>
                          </a:solidFill>
                          <a:effectLst/>
                          <a:latin typeface="Calibri" panose="020F0502020204030204" pitchFamily="34" charset="0"/>
                        </a:rPr>
                        <a:t>B</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cs-CZ" sz="1800" b="0" i="1"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960958769"/>
                  </a:ext>
                </a:extLst>
              </a:tr>
              <a:tr h="435428">
                <a:tc>
                  <a:txBody>
                    <a:bodyPr/>
                    <a:lstStyle/>
                    <a:p>
                      <a:pPr algn="ctr" fontAlgn="b"/>
                      <a:r>
                        <a:rPr lang="cs-CZ" sz="1800" b="1" i="0" u="none" strike="noStrike" dirty="0" smtClean="0">
                          <a:solidFill>
                            <a:srgbClr val="000000"/>
                          </a:solidFill>
                          <a:effectLst/>
                          <a:latin typeface="Calibri" panose="020F0502020204030204" pitchFamily="34" charset="0"/>
                        </a:rPr>
                        <a:t>Kat. 2</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i="0" u="none" strike="noStrike" dirty="0" smtClean="0">
                          <a:solidFill>
                            <a:srgbClr val="000000"/>
                          </a:solidFill>
                          <a:effectLst/>
                          <a:latin typeface="Calibri" panose="020F0502020204030204" pitchFamily="34" charset="0"/>
                        </a:rPr>
                        <a:t>C</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i="0" u="none" strike="noStrike" dirty="0" smtClean="0">
                          <a:solidFill>
                            <a:srgbClr val="000000"/>
                          </a:solidFill>
                          <a:effectLst/>
                          <a:latin typeface="Calibri" panose="020F0502020204030204" pitchFamily="34" charset="0"/>
                        </a:rPr>
                        <a:t>D</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cs-CZ" sz="1800" b="0" i="1"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840024845"/>
                  </a:ext>
                </a:extLst>
              </a:tr>
              <a:tr h="435428">
                <a:tc>
                  <a:txBody>
                    <a:bodyPr/>
                    <a:lstStyle/>
                    <a:p>
                      <a:pPr algn="ctr" fontAlgn="b"/>
                      <a:endParaRPr lang="cs-CZ" sz="18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cs-CZ" sz="1800" b="0" i="1"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cs-CZ" sz="1800" b="0" i="1"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cs-CZ" sz="18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939502690"/>
                  </a:ext>
                </a:extLst>
              </a:tr>
            </a:tbl>
          </a:graphicData>
        </a:graphic>
      </p:graphicFrame>
    </p:spTree>
    <p:extLst>
      <p:ext uri="{BB962C8B-B14F-4D97-AF65-F5344CB8AC3E}">
        <p14:creationId xmlns:p14="http://schemas.microsoft.com/office/powerpoint/2010/main" val="3675007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1 - pokračování</a:t>
            </a:r>
            <a:endParaRPr lang="en-US"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p:txBody>
              <a:bodyPr>
                <a:normAutofit/>
              </a:bodyPr>
              <a:lstStyle/>
              <a:p>
                <a:r>
                  <a:rPr lang="cs-CZ" sz="1800" dirty="0" smtClean="0"/>
                  <a:t>Bylo zkoumáno nákupní chování mužů a žen, které se týkalo návštěv obchodního domu Karolína Ostrava. V Tabulce níže je uveden počet žen a mužů, kteří v Karolíně pravidelně nakupují.</a:t>
                </a:r>
              </a:p>
              <a:p>
                <a:pPr marL="114300" indent="0">
                  <a:buNone/>
                </a:pPr>
                <a:endParaRPr lang="cs-CZ" dirty="0"/>
              </a:p>
              <a:p>
                <a:pPr marL="114300" indent="0">
                  <a:buNone/>
                </a:pPr>
                <a:endParaRPr lang="cs-CZ" dirty="0" smtClean="0"/>
              </a:p>
              <a:p>
                <a:pPr marL="114300" indent="0">
                  <a:buNone/>
                </a:pPr>
                <a:r>
                  <a:rPr lang="cs-CZ" dirty="0" smtClean="0"/>
                  <a:t> </a:t>
                </a:r>
              </a:p>
              <a:p>
                <a:pPr marL="114300" indent="0">
                  <a:buNone/>
                </a:pPr>
                <a:endParaRPr lang="cs-CZ" dirty="0"/>
              </a:p>
              <a:p>
                <a:pPr marL="114300" indent="0">
                  <a:buNone/>
                </a:pPr>
                <a:endParaRPr lang="cs-CZ" sz="1100" dirty="0" smtClean="0"/>
              </a:p>
              <a:p>
                <a:pPr marL="114300" indent="0">
                  <a:buNone/>
                </a:pPr>
                <a:r>
                  <a:rPr lang="cs-CZ" sz="1800" dirty="0" smtClean="0"/>
                  <a:t>H0: Nákupní chování mužů a žen se neliší.</a:t>
                </a:r>
              </a:p>
              <a:p>
                <a:pPr marL="114300" indent="0">
                  <a:buNone/>
                </a:pPr>
                <a:r>
                  <a:rPr lang="cs-CZ" sz="1800" dirty="0" smtClean="0"/>
                  <a:t>H1: liší se.</a:t>
                </a:r>
              </a:p>
              <a:p>
                <a:pPr marL="114300" indent="0">
                  <a:buNone/>
                </a:pPr>
                <a14:m>
                  <m:oMath xmlns:m="http://schemas.openxmlformats.org/officeDocument/2006/math">
                    <m:r>
                      <a:rPr lang="cs-CZ" i="1">
                        <a:latin typeface="Cambria Math" panose="02040503050406030204" pitchFamily="18" charset="0"/>
                      </a:rPr>
                      <m:t>𝐺</m:t>
                    </m:r>
                    <m:r>
                      <a:rPr lang="cs-CZ" i="1">
                        <a:latin typeface="Cambria Math" panose="02040503050406030204" pitchFamily="18" charset="0"/>
                      </a:rPr>
                      <m:t>=</m:t>
                    </m:r>
                    <m:f>
                      <m:fPr>
                        <m:ctrlPr>
                          <a:rPr lang="cs-CZ" i="1">
                            <a:latin typeface="Cambria Math" panose="02040503050406030204" pitchFamily="18" charset="0"/>
                          </a:rPr>
                        </m:ctrlPr>
                      </m:fPr>
                      <m:num>
                        <m:r>
                          <a:rPr lang="cs-CZ" b="0" i="1" smtClean="0">
                            <a:latin typeface="Cambria Math" panose="02040503050406030204" pitchFamily="18" charset="0"/>
                          </a:rPr>
                          <m:t>87</m:t>
                        </m:r>
                        <m:sSup>
                          <m:sSupPr>
                            <m:ctrlPr>
                              <a:rPr lang="cs-CZ" i="1">
                                <a:latin typeface="Cambria Math" panose="02040503050406030204" pitchFamily="18" charset="0"/>
                              </a:rPr>
                            </m:ctrlPr>
                          </m:sSupPr>
                          <m:e>
                            <m:r>
                              <a:rPr lang="cs-CZ" i="1">
                                <a:latin typeface="Cambria Math" panose="02040503050406030204" pitchFamily="18" charset="0"/>
                              </a:rPr>
                              <m:t>(</m:t>
                            </m:r>
                            <m:r>
                              <a:rPr lang="cs-CZ" b="0" i="1" smtClean="0">
                                <a:latin typeface="Cambria Math" panose="02040503050406030204" pitchFamily="18" charset="0"/>
                              </a:rPr>
                              <m:t>12∗16−25∗34</m:t>
                            </m:r>
                            <m:r>
                              <a:rPr lang="cs-CZ" i="1">
                                <a:latin typeface="Cambria Math" panose="02040503050406030204" pitchFamily="18" charset="0"/>
                              </a:rPr>
                              <m:t>)</m:t>
                            </m:r>
                          </m:e>
                          <m:sup>
                            <m:r>
                              <a:rPr lang="cs-CZ" i="1">
                                <a:latin typeface="Cambria Math" panose="02040503050406030204" pitchFamily="18" charset="0"/>
                              </a:rPr>
                              <m:t>2</m:t>
                            </m:r>
                          </m:sup>
                        </m:sSup>
                      </m:num>
                      <m:den>
                        <m:r>
                          <a:rPr lang="cs-CZ" i="1">
                            <a:latin typeface="Cambria Math" panose="02040503050406030204" pitchFamily="18" charset="0"/>
                          </a:rPr>
                          <m:t>(</m:t>
                        </m:r>
                        <m:r>
                          <a:rPr lang="cs-CZ" b="0" i="1" smtClean="0">
                            <a:latin typeface="Cambria Math" panose="02040503050406030204" pitchFamily="18" charset="0"/>
                          </a:rPr>
                          <m:t>12</m:t>
                        </m:r>
                        <m:r>
                          <a:rPr lang="cs-CZ" i="1">
                            <a:latin typeface="Cambria Math" panose="02040503050406030204" pitchFamily="18" charset="0"/>
                          </a:rPr>
                          <m:t>+</m:t>
                        </m:r>
                        <m:r>
                          <a:rPr lang="cs-CZ" b="0" i="1" smtClean="0">
                            <a:latin typeface="Cambria Math" panose="02040503050406030204" pitchFamily="18" charset="0"/>
                          </a:rPr>
                          <m:t>34</m:t>
                        </m:r>
                        <m:r>
                          <a:rPr lang="cs-CZ" i="1">
                            <a:latin typeface="Cambria Math" panose="02040503050406030204" pitchFamily="18" charset="0"/>
                          </a:rPr>
                          <m:t>)(</m:t>
                        </m:r>
                        <m:r>
                          <a:rPr lang="cs-CZ" b="0" i="1" smtClean="0">
                            <a:latin typeface="Cambria Math" panose="02040503050406030204" pitchFamily="18" charset="0"/>
                          </a:rPr>
                          <m:t>25</m:t>
                        </m:r>
                        <m:r>
                          <a:rPr lang="cs-CZ" i="1">
                            <a:latin typeface="Cambria Math" panose="02040503050406030204" pitchFamily="18" charset="0"/>
                          </a:rPr>
                          <m:t>+</m:t>
                        </m:r>
                        <m:r>
                          <a:rPr lang="cs-CZ" b="0" i="1" smtClean="0">
                            <a:latin typeface="Cambria Math" panose="02040503050406030204" pitchFamily="18" charset="0"/>
                          </a:rPr>
                          <m:t>16</m:t>
                        </m:r>
                        <m:r>
                          <a:rPr lang="cs-CZ" i="1">
                            <a:latin typeface="Cambria Math" panose="02040503050406030204" pitchFamily="18" charset="0"/>
                          </a:rPr>
                          <m:t>)(</m:t>
                        </m:r>
                        <m:r>
                          <a:rPr lang="cs-CZ" b="0" i="1" smtClean="0">
                            <a:latin typeface="Cambria Math" panose="02040503050406030204" pitchFamily="18" charset="0"/>
                          </a:rPr>
                          <m:t>12</m:t>
                        </m:r>
                        <m:r>
                          <a:rPr lang="cs-CZ" i="1">
                            <a:latin typeface="Cambria Math" panose="02040503050406030204" pitchFamily="18" charset="0"/>
                          </a:rPr>
                          <m:t>+</m:t>
                        </m:r>
                        <m:r>
                          <a:rPr lang="cs-CZ" b="0" i="1" smtClean="0">
                            <a:latin typeface="Cambria Math" panose="02040503050406030204" pitchFamily="18" charset="0"/>
                          </a:rPr>
                          <m:t>25</m:t>
                        </m:r>
                        <m:r>
                          <a:rPr lang="cs-CZ" i="1">
                            <a:latin typeface="Cambria Math" panose="02040503050406030204" pitchFamily="18" charset="0"/>
                          </a:rPr>
                          <m:t>)(</m:t>
                        </m:r>
                        <m:r>
                          <a:rPr lang="cs-CZ" b="0" i="1" smtClean="0">
                            <a:latin typeface="Cambria Math" panose="02040503050406030204" pitchFamily="18" charset="0"/>
                          </a:rPr>
                          <m:t>34+16)</m:t>
                        </m:r>
                      </m:den>
                    </m:f>
                  </m:oMath>
                </a14:m>
                <a:r>
                  <a:rPr lang="cs-CZ" sz="1800" dirty="0" smtClean="0"/>
                  <a:t>=10,79.   ,      K = 3,84.</a:t>
                </a:r>
              </a:p>
              <a:p>
                <a:pPr marL="114300" indent="0">
                  <a:buNone/>
                </a:pPr>
                <a:endParaRPr lang="cs-CZ" sz="1200" dirty="0" smtClean="0"/>
              </a:p>
              <a:p>
                <a:pPr marL="114300" indent="0">
                  <a:buNone/>
                </a:pPr>
                <a:r>
                  <a:rPr lang="cs-CZ" sz="1800" dirty="0" smtClean="0"/>
                  <a:t>H0 zamítáme.</a:t>
                </a: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blipFill>
                <a:blip r:embed="rId2"/>
                <a:stretch>
                  <a:fillRect t="-762"/>
                </a:stretch>
              </a:blipFill>
            </p:spPr>
            <p:txBody>
              <a:bodyPr/>
              <a:lstStyle/>
              <a:p>
                <a:r>
                  <a:rPr lang="cs-CZ">
                    <a:noFill/>
                  </a:rPr>
                  <a:t> </a:t>
                </a:r>
              </a:p>
            </p:txBody>
          </p:sp>
        </mc:Fallback>
      </mc:AlternateContent>
      <p:graphicFrame>
        <p:nvGraphicFramePr>
          <p:cNvPr id="4" name="Tabulka 3"/>
          <p:cNvGraphicFramePr>
            <a:graphicFrameLocks noGrp="1"/>
          </p:cNvGraphicFramePr>
          <p:nvPr>
            <p:extLst>
              <p:ext uri="{D42A27DB-BD31-4B8C-83A1-F6EECF244321}">
                <p14:modId xmlns:p14="http://schemas.microsoft.com/office/powerpoint/2010/main" val="3426884083"/>
              </p:ext>
            </p:extLst>
          </p:nvPr>
        </p:nvGraphicFramePr>
        <p:xfrm>
          <a:off x="2534195" y="2542901"/>
          <a:ext cx="3108960" cy="1393372"/>
        </p:xfrm>
        <a:graphic>
          <a:graphicData uri="http://schemas.openxmlformats.org/drawingml/2006/table">
            <a:tbl>
              <a:tblPr>
                <a:tableStyleId>{5C22544A-7EE6-4342-B048-85BDC9FD1C3A}</a:tableStyleId>
              </a:tblPr>
              <a:tblGrid>
                <a:gridCol w="777240">
                  <a:extLst>
                    <a:ext uri="{9D8B030D-6E8A-4147-A177-3AD203B41FA5}">
                      <a16:colId xmlns:a16="http://schemas.microsoft.com/office/drawing/2014/main" val="3962732280"/>
                    </a:ext>
                  </a:extLst>
                </a:gridCol>
                <a:gridCol w="777240">
                  <a:extLst>
                    <a:ext uri="{9D8B030D-6E8A-4147-A177-3AD203B41FA5}">
                      <a16:colId xmlns:a16="http://schemas.microsoft.com/office/drawing/2014/main" val="4114410667"/>
                    </a:ext>
                  </a:extLst>
                </a:gridCol>
                <a:gridCol w="777240">
                  <a:extLst>
                    <a:ext uri="{9D8B030D-6E8A-4147-A177-3AD203B41FA5}">
                      <a16:colId xmlns:a16="http://schemas.microsoft.com/office/drawing/2014/main" val="2611637800"/>
                    </a:ext>
                  </a:extLst>
                </a:gridCol>
                <a:gridCol w="777240">
                  <a:extLst>
                    <a:ext uri="{9D8B030D-6E8A-4147-A177-3AD203B41FA5}">
                      <a16:colId xmlns:a16="http://schemas.microsoft.com/office/drawing/2014/main" val="4094924964"/>
                    </a:ext>
                  </a:extLst>
                </a:gridCol>
              </a:tblGrid>
              <a:tr h="348343">
                <a:tc>
                  <a:txBody>
                    <a:bodyPr/>
                    <a:lstStyle/>
                    <a:p>
                      <a:pPr algn="ctr" fontAlgn="b"/>
                      <a:r>
                        <a:rPr lang="cs-CZ" sz="1800" b="1" u="none" strike="noStrike" dirty="0">
                          <a:effectLst/>
                        </a:rPr>
                        <a:t> </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a:effectLst/>
                        </a:rPr>
                        <a:t>ANO</a:t>
                      </a:r>
                      <a:endParaRPr lang="cs-CZ" sz="18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a:effectLst/>
                        </a:rPr>
                        <a:t>NE</a:t>
                      </a:r>
                      <a:endParaRPr lang="cs-CZ" sz="18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endParaRPr lang="cs-CZ" sz="1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491907361"/>
                  </a:ext>
                </a:extLst>
              </a:tr>
              <a:tr h="348343">
                <a:tc>
                  <a:txBody>
                    <a:bodyPr/>
                    <a:lstStyle/>
                    <a:p>
                      <a:pPr algn="ctr" fontAlgn="b"/>
                      <a:r>
                        <a:rPr lang="cs-CZ" sz="1800" b="1" u="none" strike="noStrike" dirty="0">
                          <a:effectLst/>
                        </a:rPr>
                        <a:t>Muži</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dirty="0">
                          <a:solidFill>
                            <a:srgbClr val="FF0000"/>
                          </a:solidFill>
                          <a:effectLst/>
                        </a:rPr>
                        <a:t>12</a:t>
                      </a:r>
                      <a:endParaRPr lang="cs-CZ" sz="1800" b="1"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b="1" u="none" strike="noStrike">
                          <a:solidFill>
                            <a:srgbClr val="FF0000"/>
                          </a:solidFill>
                          <a:effectLst/>
                        </a:rPr>
                        <a:t>34</a:t>
                      </a:r>
                      <a:endParaRPr lang="cs-CZ" sz="1800" b="1" i="0" u="none" strike="noStrike">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u="none" strike="noStrike">
                          <a:effectLst/>
                        </a:rPr>
                        <a:t>46</a:t>
                      </a:r>
                      <a:endParaRPr lang="cs-CZ" sz="1800" b="0" i="1"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960958769"/>
                  </a:ext>
                </a:extLst>
              </a:tr>
              <a:tr h="348343">
                <a:tc>
                  <a:txBody>
                    <a:bodyPr/>
                    <a:lstStyle/>
                    <a:p>
                      <a:pPr algn="ctr" fontAlgn="b"/>
                      <a:r>
                        <a:rPr lang="cs-CZ" sz="1800" b="1" u="none" strike="noStrike">
                          <a:effectLst/>
                        </a:rPr>
                        <a:t>Ženy</a:t>
                      </a:r>
                      <a:endParaRPr lang="cs-CZ" sz="18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dirty="0">
                          <a:solidFill>
                            <a:srgbClr val="FF0000"/>
                          </a:solidFill>
                          <a:effectLst/>
                        </a:rPr>
                        <a:t>25</a:t>
                      </a:r>
                      <a:endParaRPr lang="cs-CZ" sz="1800" b="1"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b="1" u="none" strike="noStrike" dirty="0">
                          <a:solidFill>
                            <a:srgbClr val="FF0000"/>
                          </a:solidFill>
                          <a:effectLst/>
                        </a:rPr>
                        <a:t>16</a:t>
                      </a:r>
                      <a:endParaRPr lang="cs-CZ" sz="1800" b="1"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u="none" strike="noStrike">
                          <a:effectLst/>
                        </a:rPr>
                        <a:t>41</a:t>
                      </a:r>
                      <a:endParaRPr lang="cs-CZ" sz="1800" b="0" i="1"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840024845"/>
                  </a:ext>
                </a:extLst>
              </a:tr>
              <a:tr h="348343">
                <a:tc>
                  <a:txBody>
                    <a:bodyPr/>
                    <a:lstStyle/>
                    <a:p>
                      <a:pPr algn="ctr" fontAlgn="b"/>
                      <a:endParaRPr lang="cs-CZ" sz="18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u="none" strike="noStrike">
                          <a:effectLst/>
                        </a:rPr>
                        <a:t>37</a:t>
                      </a:r>
                      <a:endParaRPr lang="cs-CZ" sz="1800" b="0" i="1"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u="none" strike="noStrike" dirty="0">
                          <a:effectLst/>
                        </a:rPr>
                        <a:t>50</a:t>
                      </a:r>
                      <a:endParaRPr lang="cs-CZ" sz="1800" b="0" i="1"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0" i="0" u="none" strike="noStrike" dirty="0" smtClean="0">
                          <a:solidFill>
                            <a:srgbClr val="000000"/>
                          </a:solidFill>
                          <a:effectLst/>
                          <a:latin typeface="Calibri" panose="020F0502020204030204" pitchFamily="34" charset="0"/>
                        </a:rPr>
                        <a:t>87</a:t>
                      </a:r>
                      <a:endParaRPr lang="cs-CZ" sz="18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939502690"/>
                  </a:ext>
                </a:extLst>
              </a:tr>
            </a:tbl>
          </a:graphicData>
        </a:graphic>
      </p:graphicFrame>
    </p:spTree>
    <p:extLst>
      <p:ext uri="{BB962C8B-B14F-4D97-AF65-F5344CB8AC3E}">
        <p14:creationId xmlns:p14="http://schemas.microsoft.com/office/powerpoint/2010/main" val="16318069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2</a:t>
            </a:r>
            <a:endParaRPr lang="en-US" dirty="0"/>
          </a:p>
        </p:txBody>
      </p:sp>
      <p:sp>
        <p:nvSpPr>
          <p:cNvPr id="3" name="Zástupný symbol pro obsah 2"/>
          <p:cNvSpPr>
            <a:spLocks noGrp="1"/>
          </p:cNvSpPr>
          <p:nvPr>
            <p:ph idx="1"/>
          </p:nvPr>
        </p:nvSpPr>
        <p:spPr/>
        <p:txBody>
          <a:bodyPr/>
          <a:lstStyle/>
          <a:p>
            <a:r>
              <a:rPr lang="cs-CZ" dirty="0" smtClean="0"/>
              <a:t>Vysoká škola zjišťovala, jestli existuje závislost mezi známkami z matematiky a mikroekonomie.</a:t>
            </a:r>
          </a:p>
          <a:p>
            <a:r>
              <a:rPr lang="cs-CZ" dirty="0" smtClean="0"/>
              <a:t>Do výzkumu zahrnula 100 studentů druhých ročníků, kteří měli obě zkoušky za sebou. Výsledky jsou uspořádány v následující kontingenční tabulce. </a:t>
            </a:r>
          </a:p>
          <a:p>
            <a:r>
              <a:rPr lang="cs-CZ" dirty="0" smtClean="0"/>
              <a:t>Na hladině významnosti 0,05 určete, zda lze pozorovat závislost mezi těmito dvěma předměty.</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3777452908"/>
              </p:ext>
            </p:extLst>
          </p:nvPr>
        </p:nvGraphicFramePr>
        <p:xfrm>
          <a:off x="1976845" y="4241074"/>
          <a:ext cx="4676503" cy="2087142"/>
        </p:xfrm>
        <a:graphic>
          <a:graphicData uri="http://schemas.openxmlformats.org/drawingml/2006/table">
            <a:tbl>
              <a:tblPr>
                <a:tableStyleId>{5C22544A-7EE6-4342-B048-85BDC9FD1C3A}</a:tableStyleId>
              </a:tblPr>
              <a:tblGrid>
                <a:gridCol w="1445321">
                  <a:extLst>
                    <a:ext uri="{9D8B030D-6E8A-4147-A177-3AD203B41FA5}">
                      <a16:colId xmlns:a16="http://schemas.microsoft.com/office/drawing/2014/main" val="3633351888"/>
                    </a:ext>
                  </a:extLst>
                </a:gridCol>
                <a:gridCol w="760278">
                  <a:extLst>
                    <a:ext uri="{9D8B030D-6E8A-4147-A177-3AD203B41FA5}">
                      <a16:colId xmlns:a16="http://schemas.microsoft.com/office/drawing/2014/main" val="942802914"/>
                    </a:ext>
                  </a:extLst>
                </a:gridCol>
                <a:gridCol w="760278">
                  <a:extLst>
                    <a:ext uri="{9D8B030D-6E8A-4147-A177-3AD203B41FA5}">
                      <a16:colId xmlns:a16="http://schemas.microsoft.com/office/drawing/2014/main" val="2870407777"/>
                    </a:ext>
                  </a:extLst>
                </a:gridCol>
                <a:gridCol w="760278">
                  <a:extLst>
                    <a:ext uri="{9D8B030D-6E8A-4147-A177-3AD203B41FA5}">
                      <a16:colId xmlns:a16="http://schemas.microsoft.com/office/drawing/2014/main" val="1328831743"/>
                    </a:ext>
                  </a:extLst>
                </a:gridCol>
                <a:gridCol w="950348">
                  <a:extLst>
                    <a:ext uri="{9D8B030D-6E8A-4147-A177-3AD203B41FA5}">
                      <a16:colId xmlns:a16="http://schemas.microsoft.com/office/drawing/2014/main" val="2849073776"/>
                    </a:ext>
                  </a:extLst>
                </a:gridCol>
              </a:tblGrid>
              <a:tr h="267437">
                <a:tc>
                  <a:txBody>
                    <a:bodyPr/>
                    <a:lstStyle/>
                    <a:p>
                      <a:pPr algn="l" fontAlgn="b"/>
                      <a:endParaRPr lang="cs-CZ" sz="1600" b="0" i="0" u="none" strike="noStrike" dirty="0">
                        <a:solidFill>
                          <a:srgbClr val="000000"/>
                        </a:solidFill>
                        <a:effectLst/>
                        <a:latin typeface="Calibri" panose="020F0502020204030204" pitchFamily="34" charset="0"/>
                      </a:endParaRPr>
                    </a:p>
                  </a:txBody>
                  <a:tcPr marL="7620" marR="7620" marT="7620" marB="0" anchor="b"/>
                </a:tc>
                <a:tc gridSpan="3">
                  <a:txBody>
                    <a:bodyPr/>
                    <a:lstStyle/>
                    <a:p>
                      <a:pPr algn="ctr" fontAlgn="b"/>
                      <a:r>
                        <a:rPr lang="cs-CZ" sz="1600" b="1" u="none" strike="noStrike" dirty="0">
                          <a:effectLst/>
                        </a:rPr>
                        <a:t>Mikroekonomie</a:t>
                      </a:r>
                      <a:endParaRPr lang="cs-CZ" sz="1600" b="1" i="0" u="none" strike="noStrike" dirty="0">
                        <a:solidFill>
                          <a:srgbClr val="000000"/>
                        </a:solidFill>
                        <a:effectLst/>
                        <a:latin typeface="Calibri" panose="020F0502020204030204" pitchFamily="34" charset="0"/>
                      </a:endParaRPr>
                    </a:p>
                  </a:txBody>
                  <a:tcPr marL="7620" marR="7620" marT="7620" marB="0" anchor="b"/>
                </a:tc>
                <a:tc hMerge="1">
                  <a:txBody>
                    <a:bodyPr/>
                    <a:lstStyle/>
                    <a:p>
                      <a:endParaRPr lang="cs-CZ"/>
                    </a:p>
                  </a:txBody>
                  <a:tcPr/>
                </a:tc>
                <a:tc hMerge="1">
                  <a:txBody>
                    <a:bodyPr/>
                    <a:lstStyle/>
                    <a:p>
                      <a:endParaRPr lang="cs-CZ"/>
                    </a:p>
                  </a:txBody>
                  <a:tcPr/>
                </a:tc>
                <a:tc>
                  <a:txBody>
                    <a:bodyPr/>
                    <a:lstStyle/>
                    <a:p>
                      <a:pPr algn="l" fontAlgn="b"/>
                      <a:endParaRPr lang="cs-CZ" sz="16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327111417"/>
                  </a:ext>
                </a:extLst>
              </a:tr>
              <a:tr h="445729">
                <a:tc>
                  <a:txBody>
                    <a:bodyPr/>
                    <a:lstStyle/>
                    <a:p>
                      <a:pPr algn="ctr" fontAlgn="b"/>
                      <a:r>
                        <a:rPr lang="cs-CZ" sz="1600" u="none" strike="noStrike" dirty="0">
                          <a:effectLst/>
                        </a:rPr>
                        <a:t>Známka</a:t>
                      </a:r>
                      <a:endParaRPr lang="cs-CZ"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dirty="0">
                          <a:effectLst/>
                        </a:rPr>
                        <a:t>1</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dirty="0">
                          <a:effectLst/>
                        </a:rPr>
                        <a:t>2</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b="1" u="none" strike="noStrike" dirty="0">
                          <a:effectLst/>
                        </a:rPr>
                        <a:t>3</a:t>
                      </a:r>
                      <a:endParaRPr lang="cs-CZ" sz="18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endParaRPr lang="cs-CZ" sz="1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437089497"/>
                  </a:ext>
                </a:extLst>
              </a:tr>
              <a:tr h="367726">
                <a:tc rowSpan="3">
                  <a:txBody>
                    <a:bodyPr/>
                    <a:lstStyle/>
                    <a:p>
                      <a:pPr algn="ctr" fontAlgn="b"/>
                      <a:r>
                        <a:rPr lang="cs-CZ" sz="1600" b="1" u="none" strike="noStrike" dirty="0">
                          <a:effectLst/>
                        </a:rPr>
                        <a:t>Matematika</a:t>
                      </a:r>
                      <a:endParaRPr lang="cs-CZ" sz="16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u="none" strike="noStrike" dirty="0">
                          <a:solidFill>
                            <a:srgbClr val="FF0000"/>
                          </a:solidFill>
                          <a:effectLst/>
                        </a:rPr>
                        <a:t>7</a:t>
                      </a:r>
                      <a:endParaRPr lang="cs-CZ" sz="1800" b="0"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u="none" strike="noStrike" dirty="0">
                          <a:solidFill>
                            <a:srgbClr val="FF0000"/>
                          </a:solidFill>
                          <a:effectLst/>
                        </a:rPr>
                        <a:t>5</a:t>
                      </a:r>
                      <a:endParaRPr lang="cs-CZ" sz="1800" b="0"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u="none" strike="noStrike" dirty="0">
                          <a:solidFill>
                            <a:srgbClr val="FF0000"/>
                          </a:solidFill>
                          <a:effectLst/>
                        </a:rPr>
                        <a:t>8</a:t>
                      </a:r>
                      <a:endParaRPr lang="cs-CZ" sz="1800" b="0"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i="1" u="none" strike="noStrike" dirty="0">
                          <a:effectLst/>
                        </a:rPr>
                        <a:t>20</a:t>
                      </a:r>
                      <a:endParaRPr lang="cs-CZ" sz="1800" b="0" i="1"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937586562"/>
                  </a:ext>
                </a:extLst>
              </a:tr>
              <a:tr h="378870">
                <a:tc vMerge="1">
                  <a:txBody>
                    <a:bodyPr/>
                    <a:lstStyle/>
                    <a:p>
                      <a:endParaRPr lang="cs-CZ"/>
                    </a:p>
                  </a:txBody>
                  <a:tcPr/>
                </a:tc>
                <a:tc>
                  <a:txBody>
                    <a:bodyPr/>
                    <a:lstStyle/>
                    <a:p>
                      <a:pPr algn="ctr" fontAlgn="b"/>
                      <a:r>
                        <a:rPr lang="cs-CZ" sz="1800" u="none" strike="noStrike" dirty="0">
                          <a:solidFill>
                            <a:srgbClr val="FF0000"/>
                          </a:solidFill>
                          <a:effectLst/>
                        </a:rPr>
                        <a:t>5</a:t>
                      </a:r>
                      <a:endParaRPr lang="cs-CZ" sz="1800" b="0"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u="none" strike="noStrike" dirty="0">
                          <a:solidFill>
                            <a:srgbClr val="FF0000"/>
                          </a:solidFill>
                          <a:effectLst/>
                        </a:rPr>
                        <a:t>11</a:t>
                      </a:r>
                      <a:endParaRPr lang="cs-CZ" sz="1800" b="0"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u="none" strike="noStrike" dirty="0">
                          <a:solidFill>
                            <a:srgbClr val="FF0000"/>
                          </a:solidFill>
                          <a:effectLst/>
                        </a:rPr>
                        <a:t>12</a:t>
                      </a:r>
                      <a:endParaRPr lang="cs-CZ" sz="1800" b="0"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i="1" u="none" strike="noStrike" dirty="0">
                          <a:effectLst/>
                        </a:rPr>
                        <a:t>28</a:t>
                      </a:r>
                      <a:endParaRPr lang="cs-CZ" sz="1800" b="0" i="1"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291327474"/>
                  </a:ext>
                </a:extLst>
              </a:tr>
              <a:tr h="345440">
                <a:tc vMerge="1">
                  <a:txBody>
                    <a:bodyPr/>
                    <a:lstStyle/>
                    <a:p>
                      <a:endParaRPr lang="cs-CZ"/>
                    </a:p>
                  </a:txBody>
                  <a:tcPr/>
                </a:tc>
                <a:tc>
                  <a:txBody>
                    <a:bodyPr/>
                    <a:lstStyle/>
                    <a:p>
                      <a:pPr algn="ctr" fontAlgn="b"/>
                      <a:r>
                        <a:rPr lang="cs-CZ" sz="1800" u="none" strike="noStrike" dirty="0">
                          <a:solidFill>
                            <a:srgbClr val="FF0000"/>
                          </a:solidFill>
                          <a:effectLst/>
                        </a:rPr>
                        <a:t>14</a:t>
                      </a:r>
                      <a:endParaRPr lang="cs-CZ" sz="1800" b="0"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u="none" strike="noStrike" dirty="0">
                          <a:solidFill>
                            <a:srgbClr val="FF0000"/>
                          </a:solidFill>
                          <a:effectLst/>
                        </a:rPr>
                        <a:t>19</a:t>
                      </a:r>
                      <a:endParaRPr lang="cs-CZ" sz="1800" b="0"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u="none" strike="noStrike" dirty="0">
                          <a:solidFill>
                            <a:srgbClr val="FF0000"/>
                          </a:solidFill>
                          <a:effectLst/>
                        </a:rPr>
                        <a:t>19</a:t>
                      </a:r>
                      <a:endParaRPr lang="cs-CZ" sz="1800" b="0" i="0" u="none" strike="noStrike" dirty="0">
                        <a:solidFill>
                          <a:srgbClr val="FF0000"/>
                        </a:solidFill>
                        <a:effectLst/>
                        <a:latin typeface="Calibri" panose="020F0502020204030204" pitchFamily="34" charset="0"/>
                      </a:endParaRPr>
                    </a:p>
                  </a:txBody>
                  <a:tcPr marL="7620" marR="7620" marT="7620" marB="0" anchor="b"/>
                </a:tc>
                <a:tc>
                  <a:txBody>
                    <a:bodyPr/>
                    <a:lstStyle/>
                    <a:p>
                      <a:pPr algn="ctr" fontAlgn="b"/>
                      <a:r>
                        <a:rPr lang="cs-CZ" sz="1800" i="1" u="none" strike="noStrike" dirty="0">
                          <a:effectLst/>
                        </a:rPr>
                        <a:t>52</a:t>
                      </a:r>
                      <a:endParaRPr lang="cs-CZ" sz="1800" b="0" i="1"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789013550"/>
                  </a:ext>
                </a:extLst>
              </a:tr>
              <a:tr h="267437">
                <a:tc>
                  <a:txBody>
                    <a:bodyPr/>
                    <a:lstStyle/>
                    <a:p>
                      <a:pPr algn="l" fontAlgn="b"/>
                      <a:endParaRPr lang="cs-CZ" sz="16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i="1" u="none" strike="noStrike" dirty="0">
                          <a:effectLst/>
                        </a:rPr>
                        <a:t>26</a:t>
                      </a:r>
                      <a:endParaRPr lang="cs-CZ" sz="1800" b="0" i="1"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i="1" u="none" strike="noStrike" dirty="0">
                          <a:effectLst/>
                        </a:rPr>
                        <a:t>35</a:t>
                      </a:r>
                      <a:endParaRPr lang="cs-CZ" sz="1800" b="0" i="1"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i="1" u="none" strike="noStrike" dirty="0">
                          <a:effectLst/>
                        </a:rPr>
                        <a:t>39</a:t>
                      </a:r>
                      <a:endParaRPr lang="cs-CZ" sz="1800" b="0" i="1"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cs-CZ" sz="1800" i="1" u="none" strike="noStrike" dirty="0">
                          <a:effectLst/>
                        </a:rPr>
                        <a:t>100</a:t>
                      </a:r>
                      <a:endParaRPr lang="cs-CZ" sz="1800" b="0" i="1"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30079164"/>
                  </a:ext>
                </a:extLst>
              </a:tr>
            </a:tbl>
          </a:graphicData>
        </a:graphic>
      </p:graphicFrame>
    </p:spTree>
    <p:extLst>
      <p:ext uri="{BB962C8B-B14F-4D97-AF65-F5344CB8AC3E}">
        <p14:creationId xmlns:p14="http://schemas.microsoft.com/office/powerpoint/2010/main" val="30963189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 řešení</a:t>
            </a:r>
            <a:endParaRPr lang="en-US" dirty="0"/>
          </a:p>
        </p:txBody>
      </p:sp>
      <p:pic>
        <p:nvPicPr>
          <p:cNvPr id="921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89409" y="2192215"/>
            <a:ext cx="8142364" cy="3610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00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Neparametrické</a:t>
            </a:r>
            <a:r>
              <a:rPr lang="cs-CZ" dirty="0" smtClean="0"/>
              <a:t> hypotézy</a:t>
            </a:r>
            <a:endParaRPr lang="cs-CZ" dirty="0"/>
          </a:p>
        </p:txBody>
      </p:sp>
      <p:sp>
        <p:nvSpPr>
          <p:cNvPr id="3" name="Zástupný symbol pro obsah 2"/>
          <p:cNvSpPr>
            <a:spLocks noGrp="1"/>
          </p:cNvSpPr>
          <p:nvPr>
            <p:ph idx="1"/>
          </p:nvPr>
        </p:nvSpPr>
        <p:spPr/>
        <p:txBody>
          <a:bodyPr>
            <a:normAutofit/>
          </a:bodyPr>
          <a:lstStyle/>
          <a:p>
            <a:r>
              <a:rPr lang="cs-CZ" dirty="0" err="1"/>
              <a:t>Neparametrické</a:t>
            </a:r>
            <a:r>
              <a:rPr lang="cs-CZ" dirty="0"/>
              <a:t> hypotézy se netýkají parametrů rozdělení náhodné veličiny, nýbrž jiných statistických vlastností, např. tvaru rozdělení, nezávislosti náhodných veličin a podobně. </a:t>
            </a:r>
            <a:endParaRPr lang="cs-CZ" dirty="0" smtClean="0"/>
          </a:p>
          <a:p>
            <a:r>
              <a:rPr lang="cs-CZ" dirty="0" smtClean="0"/>
              <a:t>O </a:t>
            </a:r>
            <a:r>
              <a:rPr lang="cs-CZ" dirty="0" err="1"/>
              <a:t>neparametrických</a:t>
            </a:r>
            <a:r>
              <a:rPr lang="cs-CZ" dirty="0"/>
              <a:t> testech se také hovoří obecněji v případech, kdy nejsou splněny některé standardně vyžadované předpoklady pro provedení daného testu. </a:t>
            </a:r>
            <a:r>
              <a:rPr lang="cs-CZ" dirty="0" smtClean="0"/>
              <a:t> (např</a:t>
            </a:r>
            <a:r>
              <a:rPr lang="cs-CZ" dirty="0"/>
              <a:t>. u t-testů jsme požadovali splnění jistých podmínek, aby mohl být daný statistických test realizován – požadovali jsme, aby výběr pocházel z normálního rozdělení</a:t>
            </a:r>
            <a:r>
              <a:rPr lang="cs-CZ" dirty="0" smtClean="0"/>
              <a:t>.)</a:t>
            </a:r>
          </a:p>
          <a:p>
            <a:r>
              <a:rPr lang="cs-CZ" dirty="0" smtClean="0"/>
              <a:t> </a:t>
            </a:r>
            <a:r>
              <a:rPr lang="cs-CZ" dirty="0"/>
              <a:t>Jsou situace, kdy takový předpoklad splněn není, a pak je otázkou jak postupovat. </a:t>
            </a:r>
          </a:p>
        </p:txBody>
      </p:sp>
    </p:spTree>
    <p:extLst>
      <p:ext uri="{BB962C8B-B14F-4D97-AF65-F5344CB8AC3E}">
        <p14:creationId xmlns:p14="http://schemas.microsoft.com/office/powerpoint/2010/main" val="29753629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 řešení</a:t>
            </a:r>
            <a:endParaRPr lang="en-US" dirty="0"/>
          </a:p>
        </p:txBody>
      </p:sp>
      <p:sp>
        <p:nvSpPr>
          <p:cNvPr id="3" name="Zástupný symbol pro obsah 2"/>
          <p:cNvSpPr>
            <a:spLocks noGrp="1"/>
          </p:cNvSpPr>
          <p:nvPr>
            <p:ph idx="1"/>
          </p:nvPr>
        </p:nvSpPr>
        <p:spPr/>
        <p:txBody>
          <a:bodyPr/>
          <a:lstStyle/>
          <a:p>
            <a:r>
              <a:rPr lang="cs-CZ" dirty="0" smtClean="0"/>
              <a:t>Funkce CHITEST vypočítá </a:t>
            </a:r>
            <a:r>
              <a:rPr lang="cs-CZ" i="1" dirty="0" smtClean="0"/>
              <a:t>p </a:t>
            </a:r>
            <a:r>
              <a:rPr lang="cs-CZ" dirty="0" smtClean="0"/>
              <a:t>= 0,6807 , což je hodnota větší než zadaná hladina významnosti 0,05. </a:t>
            </a:r>
          </a:p>
          <a:p>
            <a:r>
              <a:rPr lang="cs-CZ" dirty="0" smtClean="0"/>
              <a:t>Přijímáme nulovou hypotézu, výsledky předmětů matematiky a mikroekonomie jsou nezávislé. </a:t>
            </a:r>
          </a:p>
          <a:p>
            <a:r>
              <a:rPr lang="cs-CZ" dirty="0" smtClean="0"/>
              <a:t>Testové kritérium získáte z pravděpodobnosti </a:t>
            </a:r>
            <a:r>
              <a:rPr lang="cs-CZ" i="1" dirty="0" smtClean="0"/>
              <a:t>p </a:t>
            </a:r>
            <a:r>
              <a:rPr lang="cs-CZ" dirty="0" smtClean="0"/>
              <a:t>pomocí funkce CHIINV.</a:t>
            </a:r>
          </a:p>
          <a:p>
            <a:r>
              <a:rPr lang="cs-CZ" dirty="0" smtClean="0"/>
              <a:t>Zkontrolujte si, že CHIINV(0,6807;4) = 2,3004</a:t>
            </a:r>
            <a:endParaRPr lang="cs-CZ" dirty="0"/>
          </a:p>
        </p:txBody>
      </p:sp>
    </p:spTree>
    <p:extLst>
      <p:ext uri="{BB962C8B-B14F-4D97-AF65-F5344CB8AC3E}">
        <p14:creationId xmlns:p14="http://schemas.microsoft.com/office/powerpoint/2010/main" val="42034163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Kontingenční tabulky v Excelu</a:t>
            </a:r>
            <a:endParaRPr lang="en-US" dirty="0"/>
          </a:p>
        </p:txBody>
      </p:sp>
      <p:sp>
        <p:nvSpPr>
          <p:cNvPr id="3" name="Zástupný symbol pro obsah 2"/>
          <p:cNvSpPr>
            <a:spLocks noGrp="1"/>
          </p:cNvSpPr>
          <p:nvPr>
            <p:ph idx="1"/>
          </p:nvPr>
        </p:nvSpPr>
        <p:spPr/>
        <p:txBody>
          <a:bodyPr/>
          <a:lstStyle/>
          <a:p>
            <a:r>
              <a:rPr lang="cs-CZ" dirty="0" smtClean="0"/>
              <a:t>Častokrát se stane, že výsledky výzkumu, experimentu, dotazníku, pro které chcete aplikovat test nezávislosti pro některé dvojice znaků, nejsou zadány přímo ve formě kontingenční tabulky, ale ve formě kategorií pro každou položku zvlášť. </a:t>
            </a:r>
          </a:p>
          <a:p>
            <a:r>
              <a:rPr lang="cs-CZ" dirty="0" smtClean="0"/>
              <a:t>V tom případě z takto sebraných dat můžete pomocí programu Excel vytvořit kontingenční tabulku, kterou už dál umíte zpracovat. </a:t>
            </a:r>
          </a:p>
          <a:p>
            <a:r>
              <a:rPr lang="cs-CZ" dirty="0" smtClean="0"/>
              <a:t>Nástroj na vytvoření kontingenční tabulky je v menu </a:t>
            </a:r>
            <a:r>
              <a:rPr lang="cs-CZ" i="1" dirty="0" smtClean="0"/>
              <a:t>Data </a:t>
            </a:r>
            <a:r>
              <a:rPr lang="cs-CZ" dirty="0" smtClean="0"/>
              <a:t>položka „</a:t>
            </a:r>
            <a:r>
              <a:rPr lang="cs-CZ" i="1" dirty="0" smtClean="0"/>
              <a:t>Kontingenční tabulka a graf…</a:t>
            </a:r>
            <a:r>
              <a:rPr lang="cs-CZ" dirty="0" smtClean="0"/>
              <a:t>“.</a:t>
            </a:r>
            <a:endParaRPr lang="cs-CZ" dirty="0"/>
          </a:p>
        </p:txBody>
      </p:sp>
    </p:spTree>
    <p:extLst>
      <p:ext uri="{BB962C8B-B14F-4D97-AF65-F5344CB8AC3E}">
        <p14:creationId xmlns:p14="http://schemas.microsoft.com/office/powerpoint/2010/main" val="13933855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311586"/>
            <a:ext cx="7620000" cy="1143000"/>
          </a:xfrm>
        </p:spPr>
        <p:txBody>
          <a:bodyPr/>
          <a:lstStyle/>
          <a:p>
            <a:r>
              <a:rPr lang="cs-CZ" dirty="0" smtClean="0"/>
              <a:t>Děkuji za pozornost</a:t>
            </a:r>
            <a:endParaRPr lang="en-US" dirty="0"/>
          </a:p>
        </p:txBody>
      </p:sp>
    </p:spTree>
    <p:extLst>
      <p:ext uri="{BB962C8B-B14F-4D97-AF65-F5344CB8AC3E}">
        <p14:creationId xmlns:p14="http://schemas.microsoft.com/office/powerpoint/2010/main" val="333342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Možnost testů</a:t>
            </a:r>
            <a:endParaRPr lang="cs-CZ" dirty="0"/>
          </a:p>
        </p:txBody>
      </p:sp>
      <p:sp>
        <p:nvSpPr>
          <p:cNvPr id="3" name="Zástupný symbol pro obsah 2"/>
          <p:cNvSpPr>
            <a:spLocks noGrp="1"/>
          </p:cNvSpPr>
          <p:nvPr>
            <p:ph idx="1"/>
          </p:nvPr>
        </p:nvSpPr>
        <p:spPr/>
        <p:txBody>
          <a:bodyPr>
            <a:normAutofit/>
          </a:bodyPr>
          <a:lstStyle/>
          <a:p>
            <a:r>
              <a:rPr lang="cs-CZ" dirty="0"/>
              <a:t>Existují testy „robustnějšího“ charakteru, kterými lze testovat vlastnosti populace, ze které náhodný výběr pochází, a přitom je třeba splnit pouze podmínky velmi obecného charakteru pro využití těchto testů. </a:t>
            </a:r>
            <a:endParaRPr lang="cs-CZ" dirty="0" smtClean="0"/>
          </a:p>
          <a:p>
            <a:r>
              <a:rPr lang="cs-CZ" dirty="0" smtClean="0"/>
              <a:t>V </a:t>
            </a:r>
            <a:r>
              <a:rPr lang="cs-CZ" dirty="0"/>
              <a:t>takových případech hovoříme rovněž o </a:t>
            </a:r>
            <a:r>
              <a:rPr lang="cs-CZ" dirty="0" err="1"/>
              <a:t>neparametrických</a:t>
            </a:r>
            <a:r>
              <a:rPr lang="cs-CZ" dirty="0"/>
              <a:t> testech, byť jimi můžeme testovat konkrétní podobu parametrů daného rozdělení. </a:t>
            </a:r>
            <a:endParaRPr lang="cs-CZ" dirty="0" smtClean="0"/>
          </a:p>
          <a:p>
            <a:r>
              <a:rPr lang="cs-CZ" dirty="0" smtClean="0"/>
              <a:t>Pod </a:t>
            </a:r>
            <a:r>
              <a:rPr lang="cs-CZ" dirty="0"/>
              <a:t>pojmem </a:t>
            </a:r>
            <a:r>
              <a:rPr lang="cs-CZ" dirty="0" err="1"/>
              <a:t>neparametrický</a:t>
            </a:r>
            <a:r>
              <a:rPr lang="cs-CZ" dirty="0"/>
              <a:t> test budeme </a:t>
            </a:r>
            <a:r>
              <a:rPr lang="cs-CZ" dirty="0" smtClean="0"/>
              <a:t>zahrnovat </a:t>
            </a:r>
            <a:r>
              <a:rPr lang="cs-CZ" dirty="0"/>
              <a:t>statistický test, jenž zkoumá jiné vlastnosti neznámé populace či základního souboru než ty vlastnosti, které se týkají přímo parametrů této populace. </a:t>
            </a:r>
          </a:p>
        </p:txBody>
      </p:sp>
    </p:spTree>
    <p:extLst>
      <p:ext uri="{BB962C8B-B14F-4D97-AF65-F5344CB8AC3E}">
        <p14:creationId xmlns:p14="http://schemas.microsoft.com/office/powerpoint/2010/main" val="3562132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1"/>
          </p:nvPr>
        </p:nvSpPr>
        <p:spPr/>
        <p:txBody>
          <a:bodyPr/>
          <a:lstStyle/>
          <a:p>
            <a:r>
              <a:rPr lang="cs-CZ" altLang="en-US"/>
              <a:t>Statistické metody pro ekonomy</a:t>
            </a:r>
          </a:p>
        </p:txBody>
      </p:sp>
      <p:sp>
        <p:nvSpPr>
          <p:cNvPr id="5" name="Zástupný symbol pro číslo snímku 4"/>
          <p:cNvSpPr>
            <a:spLocks noGrp="1"/>
          </p:cNvSpPr>
          <p:nvPr>
            <p:ph type="sldNum" sz="quarter" idx="12"/>
          </p:nvPr>
        </p:nvSpPr>
        <p:spPr/>
        <p:txBody>
          <a:bodyPr/>
          <a:lstStyle/>
          <a:p>
            <a:fld id="{42773361-22D9-4FCF-9656-2EA43F35DEDD}" type="slidenum">
              <a:rPr lang="cs-CZ" altLang="en-US"/>
              <a:pPr/>
              <a:t>5</a:t>
            </a:fld>
            <a:endParaRPr lang="cs-CZ" altLang="en-US"/>
          </a:p>
        </p:txBody>
      </p:sp>
      <p:sp>
        <p:nvSpPr>
          <p:cNvPr id="95234" name="Rectangle 2"/>
          <p:cNvSpPr>
            <a:spLocks noGrp="1" noChangeArrowheads="1"/>
          </p:cNvSpPr>
          <p:nvPr>
            <p:ph type="title"/>
          </p:nvPr>
        </p:nvSpPr>
        <p:spPr/>
        <p:txBody>
          <a:bodyPr/>
          <a:lstStyle/>
          <a:p>
            <a:r>
              <a:rPr lang="cs-CZ" altLang="en-US" sz="3600"/>
              <a:t>Neparametrické testy hypotéz</a:t>
            </a:r>
          </a:p>
        </p:txBody>
      </p:sp>
      <p:sp>
        <p:nvSpPr>
          <p:cNvPr id="95235" name="Rectangle 3"/>
          <p:cNvSpPr>
            <a:spLocks noGrp="1" noChangeArrowheads="1"/>
          </p:cNvSpPr>
          <p:nvPr>
            <p:ph type="body" idx="1"/>
          </p:nvPr>
        </p:nvSpPr>
        <p:spPr/>
        <p:txBody>
          <a:bodyPr/>
          <a:lstStyle/>
          <a:p>
            <a:r>
              <a:rPr lang="cs-CZ" altLang="en-US" sz="2400"/>
              <a:t>Ad 1) </a:t>
            </a:r>
            <a:r>
              <a:rPr lang="cs-CZ" altLang="en-US" sz="2400">
                <a:solidFill>
                  <a:schemeClr val="accent1"/>
                </a:solidFill>
              </a:rPr>
              <a:t>Jednovýběrové testy:</a:t>
            </a:r>
            <a:r>
              <a:rPr lang="cs-CZ" altLang="en-US" sz="2400"/>
              <a:t> </a:t>
            </a:r>
          </a:p>
          <a:p>
            <a:pPr>
              <a:buFontTx/>
              <a:buNone/>
            </a:pPr>
            <a:r>
              <a:rPr lang="cs-CZ" altLang="en-US" sz="2400"/>
              <a:t>	- Má medián populace s neznámým rozdělením stanovenou hodnoru? (mediánový test)</a:t>
            </a:r>
          </a:p>
          <a:p>
            <a:pPr>
              <a:buFontTx/>
              <a:buNone/>
            </a:pPr>
            <a:r>
              <a:rPr lang="cs-CZ" altLang="en-US" sz="2400"/>
              <a:t>	- Pochází výběr z populace se zadaným (známým) rozdělením pravděpodobnosti? (Chi-kvadrát test, Kolmogorov-Smirnovův test)</a:t>
            </a:r>
          </a:p>
          <a:p>
            <a:r>
              <a:rPr lang="cs-CZ" altLang="en-US" sz="2400"/>
              <a:t>Ad 2) </a:t>
            </a:r>
            <a:r>
              <a:rPr lang="cs-CZ" altLang="en-US" sz="2400">
                <a:solidFill>
                  <a:schemeClr val="accent1"/>
                </a:solidFill>
              </a:rPr>
              <a:t>Dvouvýběrové  testy:</a:t>
            </a:r>
            <a:r>
              <a:rPr lang="cs-CZ" altLang="en-US" sz="2400"/>
              <a:t> </a:t>
            </a:r>
          </a:p>
          <a:p>
            <a:pPr>
              <a:buFontTx/>
              <a:buNone/>
            </a:pPr>
            <a:r>
              <a:rPr lang="cs-CZ" altLang="en-US" sz="2400"/>
              <a:t>	- Mají výběry stejný medián? (mediánový test)</a:t>
            </a:r>
          </a:p>
          <a:p>
            <a:pPr>
              <a:buFontTx/>
              <a:buNone/>
            </a:pPr>
            <a:r>
              <a:rPr lang="cs-CZ" altLang="en-US" sz="2400"/>
              <a:t>	- Pochází výběry ze stejné populace? (Chi-kvadrát test, Mann-Whitneyův test, Wilcoxonův párový test)</a:t>
            </a:r>
          </a:p>
        </p:txBody>
      </p:sp>
    </p:spTree>
    <p:extLst>
      <p:ext uri="{BB962C8B-B14F-4D97-AF65-F5344CB8AC3E}">
        <p14:creationId xmlns:p14="http://schemas.microsoft.com/office/powerpoint/2010/main" val="3830319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Mediánový test</a:t>
            </a:r>
            <a:endParaRPr lang="cs-CZ" dirty="0"/>
          </a:p>
        </p:txBody>
      </p:sp>
      <p:sp>
        <p:nvSpPr>
          <p:cNvPr id="3" name="Zástupný symbol pro obsah 2"/>
          <p:cNvSpPr>
            <a:spLocks noGrp="1"/>
          </p:cNvSpPr>
          <p:nvPr>
            <p:ph idx="1"/>
          </p:nvPr>
        </p:nvSpPr>
        <p:spPr/>
        <p:txBody>
          <a:bodyPr/>
          <a:lstStyle/>
          <a:p>
            <a:r>
              <a:rPr lang="cs-CZ" dirty="0" smtClean="0"/>
              <a:t>hodnoty mediánu (prostřední </a:t>
            </a:r>
            <a:r>
              <a:rPr lang="cs-CZ" dirty="0"/>
              <a:t>hodnoty v </a:t>
            </a:r>
            <a:r>
              <a:rPr lang="cs-CZ" dirty="0" smtClean="0"/>
              <a:t>populaci). </a:t>
            </a:r>
          </a:p>
          <a:p>
            <a:r>
              <a:rPr lang="cs-CZ" dirty="0" smtClean="0"/>
              <a:t>Pokud </a:t>
            </a:r>
            <a:r>
              <a:rPr lang="cs-CZ" dirty="0"/>
              <a:t>jde o populaci, která má tu vlastnost, že její populační průměr se shoduje s mediánem, lze mediánový test využít také jako </a:t>
            </a:r>
            <a:r>
              <a:rPr lang="cs-CZ" dirty="0" err="1"/>
              <a:t>jednovýběrový</a:t>
            </a:r>
            <a:r>
              <a:rPr lang="cs-CZ" dirty="0"/>
              <a:t> t-test. </a:t>
            </a:r>
            <a:endParaRPr lang="cs-CZ" dirty="0" smtClean="0"/>
          </a:p>
          <a:p>
            <a:r>
              <a:rPr lang="cs-CZ" dirty="0" smtClean="0"/>
              <a:t>Jedinou </a:t>
            </a:r>
            <a:r>
              <a:rPr lang="cs-CZ" dirty="0"/>
              <a:t>podmínkou pro použití mediánového testu je předpoklad, že rozdělení četností v populaci </a:t>
            </a:r>
            <a:r>
              <a:rPr lang="cs-CZ" dirty="0" smtClean="0"/>
              <a:t>je </a:t>
            </a:r>
            <a:r>
              <a:rPr lang="cs-CZ" dirty="0"/>
              <a:t>možno popsat distribuční funkcí spojitého typu. Nepožaduje se tedy v tomto případě normální rozdělení jako v případě </a:t>
            </a:r>
            <a:r>
              <a:rPr lang="cs-CZ" dirty="0" err="1"/>
              <a:t>jednovýběrového</a:t>
            </a:r>
            <a:r>
              <a:rPr lang="cs-CZ" dirty="0"/>
              <a:t> t-testu. </a:t>
            </a:r>
          </a:p>
        </p:txBody>
      </p:sp>
    </p:spTree>
    <p:extLst>
      <p:ext uri="{BB962C8B-B14F-4D97-AF65-F5344CB8AC3E}">
        <p14:creationId xmlns:p14="http://schemas.microsoft.com/office/powerpoint/2010/main" val="2901601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Mediánový test - předpoklady</a:t>
            </a:r>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p:txBody>
              <a:bodyPr/>
              <a:lstStyle/>
              <a:p>
                <a:r>
                  <a:rPr lang="cs-CZ" dirty="0" smtClean="0"/>
                  <a:t>Označme neznámý medián v populaci symbolem </a:t>
                </a:r>
                <a14:m>
                  <m:oMath xmlns:m="http://schemas.openxmlformats.org/officeDocument/2006/math">
                    <m:sSub>
                      <m:sSubPr>
                        <m:ctrlPr>
                          <a:rPr lang="cs-CZ" i="1" smtClean="0">
                            <a:latin typeface="Cambria Math" panose="02040503050406030204" pitchFamily="18" charset="0"/>
                          </a:rPr>
                        </m:ctrlPr>
                      </m:sSubPr>
                      <m:e>
                        <m:acc>
                          <m:accPr>
                            <m:chr m:val="̃"/>
                            <m:ctrlPr>
                              <a:rPr lang="cs-CZ" i="1" smtClean="0">
                                <a:latin typeface="Cambria Math" panose="02040503050406030204" pitchFamily="18" charset="0"/>
                              </a:rPr>
                            </m:ctrlPr>
                          </m:accPr>
                          <m:e>
                            <m:r>
                              <a:rPr lang="cs-CZ" i="1" smtClean="0">
                                <a:latin typeface="Cambria Math" panose="02040503050406030204" pitchFamily="18" charset="0"/>
                                <a:ea typeface="Cambria Math" panose="02040503050406030204" pitchFamily="18" charset="0"/>
                              </a:rPr>
                              <m:t>𝜇</m:t>
                            </m:r>
                          </m:e>
                        </m:acc>
                      </m:e>
                      <m:sub>
                        <m:r>
                          <a:rPr lang="cs-CZ" b="0" i="1" smtClean="0">
                            <a:latin typeface="Cambria Math" panose="02040503050406030204" pitchFamily="18" charset="0"/>
                          </a:rPr>
                          <m:t>0</m:t>
                        </m:r>
                      </m:sub>
                    </m:sSub>
                  </m:oMath>
                </a14:m>
                <a:r>
                  <a:rPr lang="cs-CZ" dirty="0" smtClean="0"/>
                  <a:t>, </a:t>
                </a:r>
                <a:r>
                  <a:rPr lang="cs-CZ" dirty="0"/>
                  <a:t>rozsah vzorku dat, který je k dispozici, je </a:t>
                </a:r>
                <a:r>
                  <a:rPr lang="cs-CZ" i="1" dirty="0"/>
                  <a:t>n. </a:t>
                </a:r>
                <a:r>
                  <a:rPr lang="cs-CZ" dirty="0" smtClean="0"/>
                  <a:t>Předpokládáme větší rozsah výběru, </a:t>
                </a:r>
                <a:r>
                  <a:rPr lang="cs-CZ" dirty="0"/>
                  <a:t>neboť platnost dále popsaného testu se zpřesňuje s růstem rozsahu </a:t>
                </a:r>
                <a:r>
                  <a:rPr lang="cs-CZ" i="1" dirty="0"/>
                  <a:t>n</a:t>
                </a:r>
                <a:r>
                  <a:rPr lang="cs-CZ" dirty="0"/>
                  <a:t>. </a:t>
                </a:r>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blipFill rotWithShape="0">
                <a:blip r:embed="rId2" cstate="print"/>
                <a:stretch>
                  <a:fillRect l="-1043" t="-2241" r="-1739"/>
                </a:stretch>
              </a:blipFill>
            </p:spPr>
            <p:txBody>
              <a:bodyPr/>
              <a:lstStyle/>
              <a:p>
                <a:r>
                  <a:rPr lang="cs-CZ">
                    <a:noFill/>
                  </a:rPr>
                  <a:t> </a:t>
                </a:r>
              </a:p>
            </p:txBody>
          </p:sp>
        </mc:Fallback>
      </mc:AlternateContent>
    </p:spTree>
    <p:extLst>
      <p:ext uri="{BB962C8B-B14F-4D97-AF65-F5344CB8AC3E}">
        <p14:creationId xmlns:p14="http://schemas.microsoft.com/office/powerpoint/2010/main" val="3670155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Mediánový test</a:t>
            </a:r>
            <a:endParaRPr lang="cs-CZ" dirty="0"/>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p:txBody>
              <a:bodyPr>
                <a:normAutofit/>
              </a:bodyPr>
              <a:lstStyle/>
              <a:p>
                <a:pPr marL="514350" indent="-514350">
                  <a:buAutoNum type="arabicPeriod"/>
                </a:pPr>
                <a:r>
                  <a:rPr lang="cs-CZ" dirty="0" smtClean="0"/>
                  <a:t>Nulová hypotéza: </a:t>
                </a:r>
                <a14:m>
                  <m:oMath xmlns:m="http://schemas.openxmlformats.org/officeDocument/2006/math">
                    <m:sSub>
                      <m:sSubPr>
                        <m:ctrlPr>
                          <a:rPr lang="cs-CZ" i="1" smtClean="0">
                            <a:latin typeface="Cambria Math" panose="02040503050406030204" pitchFamily="18" charset="0"/>
                          </a:rPr>
                        </m:ctrlPr>
                      </m:sSubPr>
                      <m:e>
                        <m:r>
                          <a:rPr lang="cs-CZ" b="0" i="1" smtClean="0">
                            <a:latin typeface="Cambria Math" panose="02040503050406030204" pitchFamily="18" charset="0"/>
                          </a:rPr>
                          <m:t>𝐻</m:t>
                        </m:r>
                      </m:e>
                      <m:sub>
                        <m:r>
                          <a:rPr lang="cs-CZ" b="0" i="1" smtClean="0">
                            <a:latin typeface="Cambria Math" panose="02040503050406030204" pitchFamily="18" charset="0"/>
                          </a:rPr>
                          <m:t>0</m:t>
                        </m:r>
                      </m:sub>
                    </m:sSub>
                    <m:r>
                      <a:rPr lang="cs-CZ" b="0" i="1" smtClean="0">
                        <a:latin typeface="Cambria Math" panose="02040503050406030204" pitchFamily="18" charset="0"/>
                      </a:rPr>
                      <m:t>: </m:t>
                    </m:r>
                    <m:acc>
                      <m:accPr>
                        <m:chr m:val="̃"/>
                        <m:ctrlPr>
                          <a:rPr lang="cs-CZ" b="0" i="1" smtClean="0">
                            <a:latin typeface="Cambria Math" panose="02040503050406030204" pitchFamily="18" charset="0"/>
                          </a:rPr>
                        </m:ctrlPr>
                      </m:accPr>
                      <m:e>
                        <m:r>
                          <a:rPr lang="cs-CZ" b="0" i="1" smtClean="0">
                            <a:latin typeface="Cambria Math" panose="02040503050406030204" pitchFamily="18" charset="0"/>
                            <a:ea typeface="Cambria Math" panose="02040503050406030204" pitchFamily="18" charset="0"/>
                          </a:rPr>
                          <m:t>𝜇</m:t>
                        </m:r>
                      </m:e>
                    </m:acc>
                    <m:r>
                      <a:rPr lang="cs-CZ" b="0" i="1" smtClean="0">
                        <a:latin typeface="Cambria Math" panose="02040503050406030204" pitchFamily="18" charset="0"/>
                        <a:ea typeface="Cambria Math" panose="02040503050406030204" pitchFamily="18" charset="0"/>
                      </a:rPr>
                      <m:t>=</m:t>
                    </m:r>
                    <m:sSub>
                      <m:sSubPr>
                        <m:ctrlPr>
                          <a:rPr lang="cs-CZ" i="1" smtClean="0">
                            <a:latin typeface="Cambria Math" panose="02040503050406030204" pitchFamily="18" charset="0"/>
                          </a:rPr>
                        </m:ctrlPr>
                      </m:sSubPr>
                      <m:e>
                        <m:acc>
                          <m:accPr>
                            <m:chr m:val="̃"/>
                            <m:ctrlPr>
                              <a:rPr lang="cs-CZ" i="1" smtClean="0">
                                <a:latin typeface="Cambria Math" panose="02040503050406030204" pitchFamily="18" charset="0"/>
                              </a:rPr>
                            </m:ctrlPr>
                          </m:accPr>
                          <m:e>
                            <m:r>
                              <a:rPr lang="cs-CZ" i="1" smtClean="0">
                                <a:latin typeface="Cambria Math" panose="02040503050406030204" pitchFamily="18" charset="0"/>
                                <a:ea typeface="Cambria Math" panose="02040503050406030204" pitchFamily="18" charset="0"/>
                              </a:rPr>
                              <m:t>𝜇</m:t>
                            </m:r>
                          </m:e>
                        </m:acc>
                      </m:e>
                      <m:sub>
                        <m:r>
                          <a:rPr lang="cs-CZ" b="0" i="1" smtClean="0">
                            <a:latin typeface="Cambria Math" panose="02040503050406030204" pitchFamily="18" charset="0"/>
                          </a:rPr>
                          <m:t>0</m:t>
                        </m:r>
                      </m:sub>
                    </m:sSub>
                  </m:oMath>
                </a14:m>
                <a:endParaRPr lang="cs-CZ" dirty="0" smtClean="0"/>
              </a:p>
              <a:p>
                <a:pPr marL="0" indent="0">
                  <a:buNone/>
                </a:pPr>
                <a:r>
                  <a:rPr lang="cs-CZ" dirty="0" smtClean="0"/>
                  <a:t>       Alternativní hypotéza:  </a:t>
                </a:r>
                <a14:m>
                  <m:oMath xmlns:m="http://schemas.openxmlformats.org/officeDocument/2006/math">
                    <m:sSub>
                      <m:sSubPr>
                        <m:ctrlPr>
                          <a:rPr lang="cs-CZ" i="1" smtClean="0">
                            <a:latin typeface="Cambria Math" panose="02040503050406030204" pitchFamily="18" charset="0"/>
                          </a:rPr>
                        </m:ctrlPr>
                      </m:sSubPr>
                      <m:e>
                        <m:r>
                          <a:rPr lang="cs-CZ" b="0" i="1" smtClean="0">
                            <a:latin typeface="Cambria Math" panose="02040503050406030204" pitchFamily="18" charset="0"/>
                          </a:rPr>
                          <m:t>𝐻</m:t>
                        </m:r>
                      </m:e>
                      <m:sub>
                        <m:r>
                          <a:rPr lang="cs-CZ" b="0" i="1" smtClean="0">
                            <a:latin typeface="Cambria Math" panose="02040503050406030204" pitchFamily="18" charset="0"/>
                          </a:rPr>
                          <m:t>1</m:t>
                        </m:r>
                      </m:sub>
                    </m:sSub>
                    <m:r>
                      <a:rPr lang="cs-CZ" b="0" i="1" smtClean="0">
                        <a:latin typeface="Cambria Math" panose="02040503050406030204" pitchFamily="18" charset="0"/>
                      </a:rPr>
                      <m:t>: </m:t>
                    </m:r>
                    <m:acc>
                      <m:accPr>
                        <m:chr m:val="̃"/>
                        <m:ctrlPr>
                          <a:rPr lang="cs-CZ" b="0" i="1" smtClean="0">
                            <a:latin typeface="Cambria Math" panose="02040503050406030204" pitchFamily="18" charset="0"/>
                          </a:rPr>
                        </m:ctrlPr>
                      </m:accPr>
                      <m:e>
                        <m:r>
                          <a:rPr lang="cs-CZ" b="0" i="1" smtClean="0">
                            <a:latin typeface="Cambria Math" panose="02040503050406030204" pitchFamily="18" charset="0"/>
                            <a:ea typeface="Cambria Math" panose="02040503050406030204" pitchFamily="18" charset="0"/>
                          </a:rPr>
                          <m:t>𝜇</m:t>
                        </m:r>
                      </m:e>
                    </m:acc>
                    <m:r>
                      <a:rPr lang="cs-CZ" b="0" i="1" smtClean="0">
                        <a:latin typeface="Cambria Math" panose="02040503050406030204" pitchFamily="18" charset="0"/>
                        <a:ea typeface="Cambria Math" panose="02040503050406030204" pitchFamily="18" charset="0"/>
                      </a:rPr>
                      <m:t>≠</m:t>
                    </m:r>
                    <m:sSub>
                      <m:sSubPr>
                        <m:ctrlPr>
                          <a:rPr lang="cs-CZ" i="1" smtClean="0">
                            <a:latin typeface="Cambria Math" panose="02040503050406030204" pitchFamily="18" charset="0"/>
                          </a:rPr>
                        </m:ctrlPr>
                      </m:sSubPr>
                      <m:e>
                        <m:acc>
                          <m:accPr>
                            <m:chr m:val="̃"/>
                            <m:ctrlPr>
                              <a:rPr lang="cs-CZ" i="1" smtClean="0">
                                <a:latin typeface="Cambria Math" panose="02040503050406030204" pitchFamily="18" charset="0"/>
                              </a:rPr>
                            </m:ctrlPr>
                          </m:accPr>
                          <m:e>
                            <m:r>
                              <a:rPr lang="cs-CZ" i="1" smtClean="0">
                                <a:latin typeface="Cambria Math" panose="02040503050406030204" pitchFamily="18" charset="0"/>
                                <a:ea typeface="Cambria Math" panose="02040503050406030204" pitchFamily="18" charset="0"/>
                              </a:rPr>
                              <m:t>𝜇</m:t>
                            </m:r>
                          </m:e>
                        </m:acc>
                      </m:e>
                      <m:sub>
                        <m:r>
                          <a:rPr lang="cs-CZ" b="0" i="1" smtClean="0">
                            <a:latin typeface="Cambria Math" panose="02040503050406030204" pitchFamily="18" charset="0"/>
                          </a:rPr>
                          <m:t>0</m:t>
                        </m:r>
                      </m:sub>
                    </m:sSub>
                  </m:oMath>
                </a14:m>
                <a:r>
                  <a:rPr lang="cs-CZ" dirty="0"/>
                  <a:t>	</a:t>
                </a:r>
                <a:endParaRPr lang="cs-CZ" dirty="0" smtClean="0"/>
              </a:p>
              <a:p>
                <a:pPr marL="514350" indent="-514350">
                  <a:buAutoNum type="arabicPeriod" startAt="2"/>
                </a:pPr>
                <a:r>
                  <a:rPr lang="cs-CZ" dirty="0" smtClean="0"/>
                  <a:t>Testové kritérium: </a:t>
                </a:r>
                <a14:m>
                  <m:oMath xmlns:m="http://schemas.openxmlformats.org/officeDocument/2006/math">
                    <m:r>
                      <a:rPr lang="cs-CZ" b="0" i="1" smtClean="0">
                        <a:latin typeface="Cambria Math" panose="02040503050406030204" pitchFamily="18" charset="0"/>
                      </a:rPr>
                      <m:t>𝑇</m:t>
                    </m:r>
                    <m:r>
                      <a:rPr lang="cs-CZ" b="0" i="1" smtClean="0">
                        <a:latin typeface="Cambria Math" panose="02040503050406030204" pitchFamily="18" charset="0"/>
                      </a:rPr>
                      <m:t>=</m:t>
                    </m:r>
                    <m:f>
                      <m:fPr>
                        <m:ctrlPr>
                          <a:rPr lang="cs-CZ" b="0" i="1" smtClean="0">
                            <a:latin typeface="Cambria Math" panose="02040503050406030204" pitchFamily="18" charset="0"/>
                          </a:rPr>
                        </m:ctrlPr>
                      </m:fPr>
                      <m:num>
                        <m:d>
                          <m:dPr>
                            <m:begChr m:val="|"/>
                            <m:endChr m:val="|"/>
                            <m:ctrlPr>
                              <a:rPr lang="cs-CZ" b="0" i="1" smtClean="0">
                                <a:latin typeface="Cambria Math" panose="02040503050406030204" pitchFamily="18" charset="0"/>
                              </a:rPr>
                            </m:ctrlPr>
                          </m:dPr>
                          <m:e>
                            <m:r>
                              <a:rPr lang="cs-CZ" b="0" i="1" smtClean="0">
                                <a:latin typeface="Cambria Math" panose="02040503050406030204" pitchFamily="18" charset="0"/>
                              </a:rPr>
                              <m:t>2</m:t>
                            </m:r>
                            <m:r>
                              <a:rPr lang="cs-CZ" b="0" i="1" smtClean="0">
                                <a:latin typeface="Cambria Math" panose="02040503050406030204" pitchFamily="18" charset="0"/>
                              </a:rPr>
                              <m:t>𝑚</m:t>
                            </m:r>
                            <m:r>
                              <a:rPr lang="cs-CZ" b="0" i="1" smtClean="0">
                                <a:latin typeface="Cambria Math" panose="02040503050406030204" pitchFamily="18" charset="0"/>
                              </a:rPr>
                              <m:t>−</m:t>
                            </m:r>
                            <m:r>
                              <a:rPr lang="cs-CZ" b="0" i="1" smtClean="0">
                                <a:latin typeface="Cambria Math" panose="02040503050406030204" pitchFamily="18" charset="0"/>
                              </a:rPr>
                              <m:t>𝑛</m:t>
                            </m:r>
                          </m:e>
                        </m:d>
                      </m:num>
                      <m:den>
                        <m:rad>
                          <m:radPr>
                            <m:degHide m:val="on"/>
                            <m:ctrlPr>
                              <a:rPr lang="cs-CZ" b="0" i="1" smtClean="0">
                                <a:latin typeface="Cambria Math" panose="02040503050406030204" pitchFamily="18" charset="0"/>
                              </a:rPr>
                            </m:ctrlPr>
                          </m:radPr>
                          <m:deg/>
                          <m:e>
                            <m:r>
                              <a:rPr lang="cs-CZ" b="0" i="1" smtClean="0">
                                <a:latin typeface="Cambria Math" panose="02040503050406030204" pitchFamily="18" charset="0"/>
                              </a:rPr>
                              <m:t>𝑛</m:t>
                            </m:r>
                          </m:e>
                        </m:rad>
                      </m:den>
                    </m:f>
                  </m:oMath>
                </a14:m>
                <a:r>
                  <a:rPr lang="cs-CZ" dirty="0" smtClean="0"/>
                  <a:t>, </a:t>
                </a:r>
              </a:p>
              <a:p>
                <a:pPr lvl="1"/>
                <a:r>
                  <a:rPr lang="cs-CZ" dirty="0" smtClean="0"/>
                  <a:t>kde </a:t>
                </a:r>
                <a14:m>
                  <m:oMath xmlns:m="http://schemas.openxmlformats.org/officeDocument/2006/math">
                    <m:r>
                      <a:rPr lang="cs-CZ" b="0" i="1" smtClean="0">
                        <a:latin typeface="Cambria Math" panose="02040503050406030204" pitchFamily="18" charset="0"/>
                      </a:rPr>
                      <m:t>𝑚</m:t>
                    </m:r>
                  </m:oMath>
                </a14:m>
                <a:r>
                  <a:rPr lang="cs-CZ" dirty="0" smtClean="0"/>
                  <a:t> je počet pozorování, která jsou menší než </a:t>
                </a:r>
                <a14:m>
                  <m:oMath xmlns:m="http://schemas.openxmlformats.org/officeDocument/2006/math">
                    <m:sSub>
                      <m:sSubPr>
                        <m:ctrlPr>
                          <a:rPr lang="cs-CZ" i="1" smtClean="0">
                            <a:latin typeface="Cambria Math" panose="02040503050406030204" pitchFamily="18" charset="0"/>
                          </a:rPr>
                        </m:ctrlPr>
                      </m:sSubPr>
                      <m:e>
                        <m:acc>
                          <m:accPr>
                            <m:chr m:val="̃"/>
                            <m:ctrlPr>
                              <a:rPr lang="cs-CZ" i="1" smtClean="0">
                                <a:latin typeface="Cambria Math" panose="02040503050406030204" pitchFamily="18" charset="0"/>
                              </a:rPr>
                            </m:ctrlPr>
                          </m:accPr>
                          <m:e>
                            <m:r>
                              <a:rPr lang="cs-CZ" i="1" smtClean="0">
                                <a:latin typeface="Cambria Math" panose="02040503050406030204" pitchFamily="18" charset="0"/>
                                <a:ea typeface="Cambria Math" panose="02040503050406030204" pitchFamily="18" charset="0"/>
                              </a:rPr>
                              <m:t>𝜇</m:t>
                            </m:r>
                          </m:e>
                        </m:acc>
                      </m:e>
                      <m:sub>
                        <m:r>
                          <a:rPr lang="cs-CZ" b="0" i="1" smtClean="0">
                            <a:latin typeface="Cambria Math" panose="02040503050406030204" pitchFamily="18" charset="0"/>
                          </a:rPr>
                          <m:t>0</m:t>
                        </m:r>
                      </m:sub>
                    </m:sSub>
                  </m:oMath>
                </a14:m>
                <a:endParaRPr lang="cs-CZ" dirty="0" smtClean="0"/>
              </a:p>
              <a:p>
                <a:pPr marL="0" indent="0">
                  <a:buNone/>
                </a:pPr>
                <a:r>
                  <a:rPr lang="cs-CZ" dirty="0" smtClean="0"/>
                  <a:t>3. </a:t>
                </a:r>
                <a:r>
                  <a:rPr lang="cs-CZ" dirty="0"/>
                  <a:t>Kritická hodnota je </a:t>
                </a:r>
                <a14:m>
                  <m:oMath xmlns:m="http://schemas.openxmlformats.org/officeDocument/2006/math">
                    <m:r>
                      <a:rPr lang="cs-CZ" b="0" i="1" smtClean="0">
                        <a:latin typeface="Cambria Math" panose="02040503050406030204" pitchFamily="18" charset="0"/>
                      </a:rPr>
                      <m:t>𝐾</m:t>
                    </m:r>
                    <m:r>
                      <a:rPr lang="cs-CZ" b="0" i="1" smtClean="0">
                        <a:latin typeface="Cambria Math" panose="02040503050406030204" pitchFamily="18" charset="0"/>
                      </a:rPr>
                      <m:t>=</m:t>
                    </m:r>
                    <m:sSub>
                      <m:sSubPr>
                        <m:ctrlPr>
                          <a:rPr lang="cs-CZ" b="0" i="1" smtClean="0">
                            <a:latin typeface="Cambria Math" panose="02040503050406030204" pitchFamily="18" charset="0"/>
                          </a:rPr>
                        </m:ctrlPr>
                      </m:sSubPr>
                      <m:e>
                        <m:r>
                          <a:rPr lang="cs-CZ" b="0" i="1" smtClean="0">
                            <a:latin typeface="Cambria Math" panose="02040503050406030204" pitchFamily="18" charset="0"/>
                          </a:rPr>
                          <m:t>𝑧</m:t>
                        </m:r>
                      </m:e>
                      <m:sub>
                        <m:r>
                          <a:rPr lang="cs-CZ" b="0" i="1" smtClean="0">
                            <a:latin typeface="Cambria Math" panose="02040503050406030204" pitchFamily="18" charset="0"/>
                          </a:rPr>
                          <m:t>1−</m:t>
                        </m:r>
                        <m:r>
                          <a:rPr lang="cs-CZ" b="0" i="1" smtClean="0">
                            <a:latin typeface="Cambria Math" panose="02040503050406030204" pitchFamily="18" charset="0"/>
                            <a:ea typeface="Cambria Math" panose="02040503050406030204" pitchFamily="18" charset="0"/>
                          </a:rPr>
                          <m:t>𝛼</m:t>
                        </m:r>
                        <m:r>
                          <a:rPr lang="cs-CZ" b="0" i="1" smtClean="0">
                            <a:latin typeface="Cambria Math" panose="02040503050406030204" pitchFamily="18" charset="0"/>
                            <a:ea typeface="Cambria Math" panose="02040503050406030204" pitchFamily="18" charset="0"/>
                          </a:rPr>
                          <m:t>/2</m:t>
                        </m:r>
                      </m:sub>
                    </m:sSub>
                  </m:oMath>
                </a14:m>
                <a:endParaRPr lang="cs-CZ" dirty="0" smtClean="0"/>
              </a:p>
              <a:p>
                <a:pPr lvl="1"/>
                <a14:m>
                  <m:oMath xmlns:m="http://schemas.openxmlformats.org/officeDocument/2006/math">
                    <m:sSub>
                      <m:sSubPr>
                        <m:ctrlPr>
                          <a:rPr lang="cs-CZ" b="0" i="1" smtClean="0">
                            <a:latin typeface="Cambria Math" panose="02040503050406030204" pitchFamily="18" charset="0"/>
                          </a:rPr>
                        </m:ctrlPr>
                      </m:sSubPr>
                      <m:e>
                        <m:r>
                          <a:rPr lang="cs-CZ" b="0" i="1" smtClean="0">
                            <a:latin typeface="Cambria Math" panose="02040503050406030204" pitchFamily="18" charset="0"/>
                          </a:rPr>
                          <m:t>𝑧</m:t>
                        </m:r>
                      </m:e>
                      <m:sub>
                        <m:r>
                          <a:rPr lang="cs-CZ" b="0" i="1" smtClean="0">
                            <a:latin typeface="Cambria Math" panose="02040503050406030204" pitchFamily="18" charset="0"/>
                          </a:rPr>
                          <m:t>1−</m:t>
                        </m:r>
                        <m:r>
                          <a:rPr lang="cs-CZ" b="0" i="1" smtClean="0">
                            <a:latin typeface="Cambria Math" panose="02040503050406030204" pitchFamily="18" charset="0"/>
                            <a:ea typeface="Cambria Math" panose="02040503050406030204" pitchFamily="18" charset="0"/>
                          </a:rPr>
                          <m:t>𝛼</m:t>
                        </m:r>
                        <m:r>
                          <a:rPr lang="cs-CZ" b="0" i="1" smtClean="0">
                            <a:latin typeface="Cambria Math" panose="02040503050406030204" pitchFamily="18" charset="0"/>
                            <a:ea typeface="Cambria Math" panose="02040503050406030204" pitchFamily="18" charset="0"/>
                          </a:rPr>
                          <m:t>/2</m:t>
                        </m:r>
                      </m:sub>
                    </m:sSub>
                  </m:oMath>
                </a14:m>
                <a:r>
                  <a:rPr lang="cs-CZ" dirty="0" smtClean="0"/>
                  <a:t> je </a:t>
                </a:r>
                <a:r>
                  <a:rPr lang="cs-CZ" dirty="0"/>
                  <a:t>kritická hodnota normovaného normálního rozdělení pro zadanou hladinu významnosti </a:t>
                </a:r>
                <a14:m>
                  <m:oMath xmlns:m="http://schemas.openxmlformats.org/officeDocument/2006/math">
                    <m:r>
                      <a:rPr lang="cs-CZ" b="0" i="1" smtClean="0">
                        <a:latin typeface="Cambria Math" panose="02040503050406030204" pitchFamily="18" charset="0"/>
                        <a:ea typeface="Cambria Math" panose="02040503050406030204" pitchFamily="18" charset="0"/>
                      </a:rPr>
                      <m:t>𝛼</m:t>
                    </m:r>
                  </m:oMath>
                </a14:m>
                <a:r>
                  <a:rPr lang="cs-CZ" dirty="0"/>
                  <a:t>. </a:t>
                </a:r>
                <a:endParaRPr lang="cs-CZ" dirty="0" smtClean="0"/>
              </a:p>
              <a:p>
                <a:pPr marL="0" indent="0">
                  <a:buNone/>
                </a:pPr>
                <a:r>
                  <a:rPr lang="cs-CZ" dirty="0" smtClean="0"/>
                  <a:t>4. </a:t>
                </a:r>
                <a:r>
                  <a:rPr lang="cs-CZ" dirty="0"/>
                  <a:t>Jestliže platí </a:t>
                </a:r>
                <a14:m>
                  <m:oMath xmlns:m="http://schemas.openxmlformats.org/officeDocument/2006/math">
                    <m:r>
                      <a:rPr lang="cs-CZ" b="0" i="1" smtClean="0">
                        <a:latin typeface="Cambria Math" panose="02040503050406030204" pitchFamily="18" charset="0"/>
                      </a:rPr>
                      <m:t>𝑇</m:t>
                    </m:r>
                    <m:r>
                      <a:rPr lang="cs-CZ" b="0" i="1" smtClean="0">
                        <a:latin typeface="Cambria Math" panose="02040503050406030204" pitchFamily="18" charset="0"/>
                        <a:ea typeface="Cambria Math" panose="02040503050406030204" pitchFamily="18" charset="0"/>
                      </a:rPr>
                      <m:t>≥</m:t>
                    </m:r>
                    <m:r>
                      <a:rPr lang="cs-CZ" b="0" i="1" smtClean="0">
                        <a:latin typeface="Cambria Math" panose="02040503050406030204" pitchFamily="18" charset="0"/>
                        <a:ea typeface="Cambria Math" panose="02040503050406030204" pitchFamily="18" charset="0"/>
                      </a:rPr>
                      <m:t>𝐾</m:t>
                    </m:r>
                  </m:oMath>
                </a14:m>
                <a:r>
                  <a:rPr lang="cs-CZ" dirty="0" smtClean="0"/>
                  <a:t>, </a:t>
                </a:r>
                <a:r>
                  <a:rPr lang="cs-CZ" dirty="0"/>
                  <a:t>potom se </a:t>
                </a:r>
                <a14:m>
                  <m:oMath xmlns:m="http://schemas.openxmlformats.org/officeDocument/2006/math">
                    <m:sSub>
                      <m:sSubPr>
                        <m:ctrlPr>
                          <a:rPr lang="cs-CZ" i="1" smtClean="0">
                            <a:latin typeface="Cambria Math" panose="02040503050406030204" pitchFamily="18" charset="0"/>
                          </a:rPr>
                        </m:ctrlPr>
                      </m:sSubPr>
                      <m:e>
                        <m:r>
                          <a:rPr lang="cs-CZ" b="0" i="1" smtClean="0">
                            <a:latin typeface="Cambria Math" panose="02040503050406030204" pitchFamily="18" charset="0"/>
                          </a:rPr>
                          <m:t>𝐻</m:t>
                        </m:r>
                      </m:e>
                      <m:sub>
                        <m:r>
                          <a:rPr lang="cs-CZ" b="0" i="1" smtClean="0">
                            <a:latin typeface="Cambria Math" panose="02040503050406030204" pitchFamily="18" charset="0"/>
                          </a:rPr>
                          <m:t>0</m:t>
                        </m:r>
                      </m:sub>
                    </m:sSub>
                  </m:oMath>
                </a14:m>
                <a:r>
                  <a:rPr lang="cs-CZ" dirty="0"/>
                  <a:t> </a:t>
                </a:r>
                <a:r>
                  <a:rPr lang="cs-CZ" dirty="0" smtClean="0"/>
                  <a:t>zamítá, jinak se </a:t>
                </a:r>
                <a14:m>
                  <m:oMath xmlns:m="http://schemas.openxmlformats.org/officeDocument/2006/math">
                    <m:sSub>
                      <m:sSubPr>
                        <m:ctrlPr>
                          <a:rPr lang="cs-CZ" i="1" smtClean="0">
                            <a:latin typeface="Cambria Math" panose="02040503050406030204" pitchFamily="18" charset="0"/>
                          </a:rPr>
                        </m:ctrlPr>
                      </m:sSubPr>
                      <m:e>
                        <m:r>
                          <a:rPr lang="cs-CZ" b="0" i="1" smtClean="0">
                            <a:latin typeface="Cambria Math" panose="02040503050406030204" pitchFamily="18" charset="0"/>
                          </a:rPr>
                          <m:t>𝐻</m:t>
                        </m:r>
                      </m:e>
                      <m:sub>
                        <m:r>
                          <a:rPr lang="cs-CZ" b="0" i="1" smtClean="0">
                            <a:latin typeface="Cambria Math" panose="02040503050406030204" pitchFamily="18" charset="0"/>
                          </a:rPr>
                          <m:t>0</m:t>
                        </m:r>
                      </m:sub>
                    </m:sSub>
                  </m:oMath>
                </a14:m>
                <a:r>
                  <a:rPr lang="cs-CZ" dirty="0"/>
                  <a:t> přijímá. </a:t>
                </a:r>
                <a:endParaRPr lang="cs-CZ" dirty="0" smtClean="0"/>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blipFill rotWithShape="0">
                <a:blip r:embed="rId2" cstate="print"/>
                <a:stretch>
                  <a:fillRect l="-1217" t="-2381"/>
                </a:stretch>
              </a:blipFill>
            </p:spPr>
            <p:txBody>
              <a:bodyPr/>
              <a:lstStyle/>
              <a:p>
                <a:r>
                  <a:rPr lang="cs-CZ">
                    <a:noFill/>
                  </a:rPr>
                  <a:t> </a:t>
                </a:r>
              </a:p>
            </p:txBody>
          </p:sp>
        </mc:Fallback>
      </mc:AlternateContent>
    </p:spTree>
    <p:extLst>
      <p:ext uri="{BB962C8B-B14F-4D97-AF65-F5344CB8AC3E}">
        <p14:creationId xmlns:p14="http://schemas.microsoft.com/office/powerpoint/2010/main" val="3434474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Mediánový test - poznámky</a:t>
            </a:r>
            <a:endParaRPr lang="cs-CZ" dirty="0"/>
          </a:p>
        </p:txBody>
      </p:sp>
      <p:sp>
        <p:nvSpPr>
          <p:cNvPr id="4" name="Zástupný symbol pro obsah 3"/>
          <p:cNvSpPr>
            <a:spLocks noGrp="1"/>
          </p:cNvSpPr>
          <p:nvPr>
            <p:ph idx="1"/>
          </p:nvPr>
        </p:nvSpPr>
        <p:spPr/>
        <p:txBody>
          <a:bodyPr/>
          <a:lstStyle/>
          <a:p>
            <a:r>
              <a:rPr lang="cs-CZ" dirty="0" smtClean="0"/>
              <a:t>z</a:t>
            </a:r>
            <a:r>
              <a:rPr lang="cs-CZ" baseline="-25000" dirty="0" smtClean="0"/>
              <a:t>1-α/2</a:t>
            </a:r>
            <a:r>
              <a:rPr lang="cs-CZ" dirty="0" smtClean="0"/>
              <a:t> je kritická hodnota normovaného normálního rozdělení pro zadanou hladinu významnosti </a:t>
            </a:r>
            <a:r>
              <a:rPr lang="cs-CZ" dirty="0" err="1" smtClean="0"/>
              <a:t>α</a:t>
            </a:r>
            <a:r>
              <a:rPr lang="cs-CZ" dirty="0" smtClean="0"/>
              <a:t>.</a:t>
            </a:r>
          </a:p>
          <a:p>
            <a:r>
              <a:rPr lang="cs-CZ" dirty="0" smtClean="0"/>
              <a:t>Je to tedy reálné číslo z</a:t>
            </a:r>
            <a:r>
              <a:rPr lang="cs-CZ" baseline="-25000" dirty="0" smtClean="0"/>
              <a:t>1-α/2</a:t>
            </a:r>
            <a:r>
              <a:rPr lang="cs-CZ" dirty="0" smtClean="0"/>
              <a:t>  takové, že pravděpodobnost jeho překročení (nebo dorovnání) je rovna hodnotě </a:t>
            </a:r>
            <a:r>
              <a:rPr lang="cs-CZ" smtClean="0"/>
              <a:t>1-α/2.</a:t>
            </a:r>
            <a:endParaRPr lang="cs-CZ" dirty="0" smtClean="0"/>
          </a:p>
          <a:p>
            <a:r>
              <a:rPr lang="cs-CZ" dirty="0" smtClean="0"/>
              <a:t>Tuto hodnotu nalezneme buď ve statistických tabulkách normovaného normálního rozdělení N(0,1) nebo pomocí Excelu použitím funkce NORMSINV (1-α/2)</a:t>
            </a:r>
          </a:p>
          <a:p>
            <a:endParaRPr lang="cs-CZ" dirty="0"/>
          </a:p>
        </p:txBody>
      </p:sp>
    </p:spTree>
    <p:extLst>
      <p:ext uri="{BB962C8B-B14F-4D97-AF65-F5344CB8AC3E}">
        <p14:creationId xmlns:p14="http://schemas.microsoft.com/office/powerpoint/2010/main" val="3020595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usedství">
  <a:themeElements>
    <a:clrScheme name="Aerodynamik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Kancelář">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ousedství">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173</TotalTime>
  <Words>1375</Words>
  <Application>Microsoft Office PowerPoint</Application>
  <PresentationFormat>Předvádění na obrazovce (4:3)</PresentationFormat>
  <Paragraphs>206</Paragraphs>
  <Slides>32</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32</vt:i4>
      </vt:variant>
    </vt:vector>
  </HeadingPairs>
  <TitlesOfParts>
    <vt:vector size="38" baseType="lpstr">
      <vt:lpstr>Arial</vt:lpstr>
      <vt:lpstr>Calibri</vt:lpstr>
      <vt:lpstr>Cambria</vt:lpstr>
      <vt:lpstr>Cambria Math</vt:lpstr>
      <vt:lpstr>Symbol</vt:lpstr>
      <vt:lpstr>Sousedství</vt:lpstr>
      <vt:lpstr>Neparametrické testy </vt:lpstr>
      <vt:lpstr>Co přináší neparametrické testování hypotéz</vt:lpstr>
      <vt:lpstr>Neparametrické hypotézy</vt:lpstr>
      <vt:lpstr>Možnost testů</vt:lpstr>
      <vt:lpstr>Neparametrické testy hypotéz</vt:lpstr>
      <vt:lpstr>Mediánový test</vt:lpstr>
      <vt:lpstr>Mediánový test - předpoklady</vt:lpstr>
      <vt:lpstr>Mediánový test</vt:lpstr>
      <vt:lpstr>Mediánový test - poznámky</vt:lpstr>
      <vt:lpstr>Příklad</vt:lpstr>
      <vt:lpstr>Testy dobré shody</vt:lpstr>
      <vt:lpstr>Chi-kvadrát test (2 - test pro 1 výběr)</vt:lpstr>
      <vt:lpstr>Test dobré shody</vt:lpstr>
      <vt:lpstr>Postup testu </vt:lpstr>
      <vt:lpstr>Excel</vt:lpstr>
      <vt:lpstr>Příklad</vt:lpstr>
      <vt:lpstr>Příklad – řešení </vt:lpstr>
      <vt:lpstr>Příklad – dosazení do vzorce</vt:lpstr>
      <vt:lpstr>Příklad – výpočet pomocí aplikace EXCEL</vt:lpstr>
      <vt:lpstr>Test nezávislosti kvalitativních znaků</vt:lpstr>
      <vt:lpstr>Příklad kontingenční tabulky</vt:lpstr>
      <vt:lpstr>Teoretické hodnoty</vt:lpstr>
      <vt:lpstr>Tabulka teoretických četností</vt:lpstr>
      <vt:lpstr>Postup testování</vt:lpstr>
      <vt:lpstr>Příklad 1</vt:lpstr>
      <vt:lpstr>Příklad 1 - pokračovaní</vt:lpstr>
      <vt:lpstr>Příklad 1 - pokračování</vt:lpstr>
      <vt:lpstr>Příklad 2</vt:lpstr>
      <vt:lpstr>Příklad - řešení</vt:lpstr>
      <vt:lpstr>Příklad – řešení</vt:lpstr>
      <vt:lpstr>Kontingenční tabulky v Excelu</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Neparametrické testy</dc:title>
  <dc:creator>student</dc:creator>
  <cp:lastModifiedBy>Jirka</cp:lastModifiedBy>
  <cp:revision>38</cp:revision>
  <dcterms:created xsi:type="dcterms:W3CDTF">2015-10-01T08:47:44Z</dcterms:created>
  <dcterms:modified xsi:type="dcterms:W3CDTF">2021-10-03T16:07:56Z</dcterms:modified>
</cp:coreProperties>
</file>