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8" r:id="rId9"/>
    <p:sldId id="263" r:id="rId10"/>
    <p:sldId id="289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4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A89225-9AE7-4431-BA08-E72E6C27CB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12DCDD-8DDB-4B93-8D06-E174F3A1A2E7}" type="datetimeFigureOut">
              <a:rPr lang="en-US" smtClean="0"/>
              <a:pPr/>
              <a:t>10/7/2021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REGRESNÍ ANALÝZA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7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nejmenších čtverců</a:t>
            </a:r>
            <a:endParaRPr lang="en-US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17638"/>
            <a:ext cx="6408712" cy="4800600"/>
          </a:xfr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689875"/>
              </p:ext>
            </p:extLst>
          </p:nvPr>
        </p:nvGraphicFramePr>
        <p:xfrm>
          <a:off x="92075" y="92075"/>
          <a:ext cx="8604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Objekt prostředí balíčkovače" showAsIcon="1" r:id="rId4" imgW="859680" imgH="532800" progId="Package">
                  <p:embed/>
                </p:oleObj>
              </mc:Choice>
              <mc:Fallback>
                <p:oleObj name="Objekt prostředí balíčkovače" showAsIcon="1" r:id="rId4" imgW="859680" imgH="532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86042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31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7620000" cy="1143000"/>
          </a:xfrm>
        </p:spPr>
        <p:txBody>
          <a:bodyPr/>
          <a:lstStyle/>
          <a:p>
            <a:r>
              <a:rPr lang="cs-CZ" dirty="0" smtClean="0"/>
              <a:t>Jednoduchá lineární regrese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85147"/>
            <a:ext cx="3960441" cy="5956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70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Jednoduchá lineární regrese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Jednoduchá lineární regrese je speciálním případem vícenásobní regrese</a:t>
            </a:r>
            <a:endParaRPr lang="en-US" dirty="0"/>
          </a:p>
          <a:p>
            <a:r>
              <a:rPr lang="cs-CZ" dirty="0"/>
              <a:t>Jednoduchá lineární regrese </a:t>
            </a:r>
            <a:r>
              <a:rPr lang="cs-CZ" dirty="0" smtClean="0"/>
              <a:t> má pouze jednu vysvětlující proměnnou, vícenásobná regrese má dvě nebo více vysvětlujících proměnných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Vícenásobná lineární regrese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Nejčastěji odhadovaná funkce</a:t>
            </a:r>
          </a:p>
          <a:p>
            <a:pPr marL="114300" indent="0">
              <a:buNone/>
            </a:pPr>
            <a:r>
              <a:rPr lang="en-US" dirty="0"/>
              <a:t>		y =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 + ...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 err="1"/>
              <a:t>k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	</a:t>
            </a:r>
          </a:p>
          <a:p>
            <a:r>
              <a:rPr lang="cs-CZ" dirty="0" smtClean="0"/>
              <a:t>Nejjednodušším případem je jednoduchá lineární regrese</a:t>
            </a:r>
          </a:p>
          <a:p>
            <a:pPr marL="11430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 </a:t>
            </a:r>
            <a:r>
              <a:rPr lang="en-US" dirty="0"/>
              <a:t>y =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dirty="0">
                <a:sym typeface="Symbol"/>
              </a:rPr>
              <a:t>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3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Grafická interpretace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= empirické (měřené) hodnoty závislé  proměnné,</a:t>
            </a:r>
          </a:p>
          <a:p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 = teoretické hodnoty závislé  proměnné,</a:t>
            </a:r>
          </a:p>
          <a:p>
            <a:r>
              <a:rPr lang="cs-CZ" dirty="0" smtClean="0">
                <a:sym typeface="Symbol"/>
              </a:rPr>
              <a:t></a:t>
            </a:r>
            <a:r>
              <a:rPr lang="cs-CZ" baseline="-25000" dirty="0" smtClean="0"/>
              <a:t>i</a:t>
            </a:r>
            <a:r>
              <a:rPr lang="cs-CZ" dirty="0" smtClean="0"/>
              <a:t>  = residua.      </a:t>
            </a:r>
          </a:p>
          <a:p>
            <a:r>
              <a:rPr lang="cs-CZ" dirty="0" smtClean="0"/>
              <a:t>Vztah mezi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a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:  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 =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+ </a:t>
            </a:r>
            <a:r>
              <a:rPr lang="cs-CZ" dirty="0" smtClean="0">
                <a:sym typeface="Symbol"/>
              </a:rPr>
              <a:t></a:t>
            </a:r>
            <a:r>
              <a:rPr lang="cs-CZ" baseline="-25000" dirty="0" smtClean="0"/>
              <a:t>i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530" y="3392078"/>
            <a:ext cx="3680542" cy="2688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3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570186"/>
          </a:xfrm>
        </p:spPr>
        <p:txBody>
          <a:bodyPr/>
          <a:lstStyle/>
          <a:p>
            <a:r>
              <a:rPr lang="cs-CZ" dirty="0" smtClean="0"/>
              <a:t>Předpokládané statistické vlastnosti náhodné složky 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8229486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75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Regresní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Vektor regresních koeficientů získáme z vektorové rovnice 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fr-FR" dirty="0"/>
              <a:t>kde </a:t>
            </a:r>
            <a:r>
              <a:rPr lang="fr-FR" i="1" dirty="0"/>
              <a:t>X </a:t>
            </a:r>
            <a:r>
              <a:rPr lang="fr-FR" dirty="0"/>
              <a:t>je tzv. matice regresorů 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4864"/>
            <a:ext cx="2613675" cy="670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947" y="3399834"/>
            <a:ext cx="3423528" cy="182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445224"/>
            <a:ext cx="256736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38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Odhadněte závislost spotřeby elektrické energie (</a:t>
            </a:r>
            <a:r>
              <a:rPr lang="cs-CZ" i="1" dirty="0" smtClean="0"/>
              <a:t>Y</a:t>
            </a:r>
            <a:r>
              <a:rPr lang="cs-CZ" dirty="0" smtClean="0"/>
              <a:t>) na délce elektrického vedení (</a:t>
            </a:r>
            <a:r>
              <a:rPr lang="cs-CZ" i="1" dirty="0" smtClean="0"/>
              <a:t>X</a:t>
            </a:r>
            <a:r>
              <a:rPr lang="cs-CZ" dirty="0" smtClean="0"/>
              <a:t>1) a odběru energie (</a:t>
            </a:r>
            <a:r>
              <a:rPr lang="cs-CZ" i="1" dirty="0" smtClean="0"/>
              <a:t>X</a:t>
            </a:r>
            <a:r>
              <a:rPr lang="cs-CZ" dirty="0" smtClean="0"/>
              <a:t>2). Jsou k dispozici následující výběrová data: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2880320" cy="3906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80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/>
          <a:lstStyle/>
          <a:p>
            <a:r>
              <a:rPr lang="cs-CZ" dirty="0" smtClean="0"/>
              <a:t>Tabulka představuje body, z nichž získáme potřebné matice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8" y="1981200"/>
            <a:ext cx="6228692" cy="459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3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" y="2276872"/>
            <a:ext cx="836393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0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Regresní analýza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Regresní analýza se zabývá závislostí kvantitativního znaku na kvantitativním znaku (nebo více kvantitativních znacích). </a:t>
            </a:r>
          </a:p>
          <a:p>
            <a:r>
              <a:rPr lang="cs-CZ" dirty="0" smtClean="0"/>
              <a:t>V případě závislosti jednoho znaku na jednom znaku mluvíme o </a:t>
            </a:r>
            <a:r>
              <a:rPr lang="cs-CZ" i="1" dirty="0" smtClean="0"/>
              <a:t>jednoduché regresi</a:t>
            </a:r>
            <a:r>
              <a:rPr lang="cs-CZ" dirty="0" smtClean="0"/>
              <a:t>.</a:t>
            </a:r>
          </a:p>
          <a:p>
            <a:r>
              <a:rPr lang="cs-CZ" dirty="0" smtClean="0"/>
              <a:t>U závislosti jednoho znaku na více kvantitativních znacích hovoříme o</a:t>
            </a:r>
            <a:r>
              <a:rPr lang="cs-CZ" i="1" dirty="0" smtClean="0"/>
              <a:t> vícenásobné (nebo mnohonásobné) regresi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98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365371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80141"/>
            <a:ext cx="7488832" cy="41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6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řešení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11" y="1556792"/>
            <a:ext cx="823165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33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hodnoty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Teoretické hodnoty obdržíme dosazením do regresní rovnice za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 a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 postupně z tabulky vstupních dat:</a:t>
            </a:r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88" y="2800350"/>
            <a:ext cx="5344426" cy="206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34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hodnoty jinak</a:t>
            </a:r>
            <a:endParaRPr lang="en-US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3554"/>
            <a:ext cx="6840760" cy="46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2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Vektor reziduálních odchylek: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teoretické a skutečné hodnoty, představuje </a:t>
            </a:r>
            <a:r>
              <a:rPr lang="cs-CZ" i="1" dirty="0" smtClean="0"/>
              <a:t>vektor reziduálních odchylek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03850"/>
            <a:ext cx="4608512" cy="3777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68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Rozptyl odhadu regresních koeficientů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Protože při výpočtu regresních koeficientů se jedná o odhady, je účelné také nalézt rozptyly těchto odhadů, které vyjadřují přesnost odhadů. Získáme je jako prvky hlavní diagonály matice: </a:t>
            </a:r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066" y="2924944"/>
            <a:ext cx="2693911" cy="77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87" y="3801836"/>
            <a:ext cx="6401633" cy="261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47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700808"/>
            <a:ext cx="408567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7" y="3429000"/>
            <a:ext cx="837911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56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Rozptyly regresních koeficientů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Diagonálu poslední matice tvoří rozptyly jednotlivých regresních koeficientů: </a:t>
            </a:r>
            <a:endParaRPr lang="cs-CZ" sz="24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92896"/>
            <a:ext cx="7066975" cy="112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589240"/>
            <a:ext cx="4572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8218" y="3805166"/>
            <a:ext cx="78681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Po nalezení regresního modelu a rozptylů odhadů regresních koeficientů píšeme obvykle výsledné řešení tak, že pod regresní koeficienty do závorek uvádíme příslušné směrodatné odchylky (též tzv. </a:t>
            </a:r>
            <a:r>
              <a:rPr lang="cs-CZ" sz="2400" i="1" dirty="0" smtClean="0"/>
              <a:t>standardní chyby</a:t>
            </a:r>
            <a:r>
              <a:rPr lang="cs-CZ" sz="2400" dirty="0" smtClean="0"/>
              <a:t>).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5386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en-US" b="1" dirty="0"/>
              <a:t>TEST VÝZNAMNOSTI REGRESNÍCH KOEFICIENTŮ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483968"/>
          </a:xfrm>
        </p:spPr>
        <p:txBody>
          <a:bodyPr/>
          <a:lstStyle/>
          <a:p>
            <a:r>
              <a:rPr lang="cs-CZ" dirty="0" smtClean="0"/>
              <a:t>Při výpočtu regresních koeficientů </a:t>
            </a:r>
            <a:r>
              <a:rPr lang="cs-CZ" i="1" dirty="0" smtClean="0"/>
              <a:t>b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baseline="-25000" dirty="0" smtClean="0"/>
              <a:t>2</a:t>
            </a:r>
            <a:r>
              <a:rPr lang="cs-CZ" dirty="0" smtClean="0"/>
              <a:t>, …, </a:t>
            </a:r>
            <a:r>
              <a:rPr lang="cs-CZ" i="1" dirty="0" err="1" smtClean="0"/>
              <a:t>b</a:t>
            </a:r>
            <a:r>
              <a:rPr lang="cs-CZ" i="1" baseline="-25000" dirty="0" err="1" smtClean="0"/>
              <a:t>k</a:t>
            </a:r>
            <a:r>
              <a:rPr lang="cs-CZ" i="1" dirty="0" smtClean="0"/>
              <a:t> </a:t>
            </a:r>
            <a:r>
              <a:rPr lang="cs-CZ" dirty="0" smtClean="0"/>
              <a:t>se stává, že mezi koeficienty jsou až řádové rozdíly, např. </a:t>
            </a:r>
            <a:r>
              <a:rPr lang="cs-CZ" i="1" dirty="0" smtClean="0"/>
              <a:t>b</a:t>
            </a:r>
            <a:r>
              <a:rPr lang="cs-CZ" baseline="-25000" dirty="0" smtClean="0"/>
              <a:t>1</a:t>
            </a:r>
            <a:r>
              <a:rPr lang="cs-CZ" dirty="0" smtClean="0"/>
              <a:t> = 200 a </a:t>
            </a:r>
            <a:r>
              <a:rPr lang="cs-CZ" i="1" dirty="0" smtClean="0"/>
              <a:t>b</a:t>
            </a:r>
            <a:r>
              <a:rPr lang="cs-CZ" baseline="-25000" dirty="0" smtClean="0"/>
              <a:t>2</a:t>
            </a:r>
            <a:r>
              <a:rPr lang="cs-CZ" dirty="0" smtClean="0"/>
              <a:t> = 0,02. </a:t>
            </a:r>
          </a:p>
          <a:p>
            <a:r>
              <a:rPr lang="cs-CZ" dirty="0" smtClean="0"/>
              <a:t>V takových případech stojíme před problémem, zda má smysl zařadit např. </a:t>
            </a:r>
            <a:r>
              <a:rPr lang="cs-CZ" i="1" dirty="0" smtClean="0"/>
              <a:t>b</a:t>
            </a:r>
            <a:r>
              <a:rPr lang="cs-CZ" baseline="-25000" dirty="0" smtClean="0"/>
              <a:t>2</a:t>
            </a:r>
            <a:r>
              <a:rPr lang="cs-CZ" dirty="0" smtClean="0"/>
              <a:t> do regresní funkce. </a:t>
            </a:r>
          </a:p>
          <a:p>
            <a:r>
              <a:rPr lang="cs-CZ" dirty="0" smtClean="0"/>
              <a:t>K objektivnímu posouzení významnosti regresních koeficientů lze použít test statistické významnosti regresních koeficientů.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9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testu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1) </a:t>
                </a:r>
                <a:r>
                  <a:rPr lang="en-US" dirty="0" err="1" smtClean="0"/>
                  <a:t>Nul</a:t>
                </a:r>
                <a:r>
                  <a:rPr lang="cs-CZ" dirty="0" err="1" smtClean="0"/>
                  <a:t>ová</a:t>
                </a:r>
                <a:r>
                  <a:rPr lang="cs-CZ" dirty="0" smtClean="0"/>
                  <a:t> 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hypot</a:t>
                </a:r>
                <a:r>
                  <a:rPr lang="cs-CZ" dirty="0" err="1" smtClean="0"/>
                  <a:t>éza</a:t>
                </a:r>
                <a:r>
                  <a:rPr lang="cs-CZ" dirty="0"/>
                  <a:t>:</a:t>
                </a:r>
                <a:r>
                  <a:rPr lang="en-US" dirty="0"/>
                  <a:t>	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= 0</a:t>
                </a:r>
                <a:r>
                  <a:rPr lang="en-US" dirty="0" smtClean="0"/>
                  <a:t>,</a:t>
                </a:r>
                <a:r>
                  <a:rPr lang="cs-CZ" dirty="0" smtClean="0"/>
                  <a:t> </a:t>
                </a:r>
                <a:r>
                  <a:rPr lang="en-US" dirty="0" err="1" smtClean="0"/>
                  <a:t>alternativ</a:t>
                </a:r>
                <a:r>
                  <a:rPr lang="cs-CZ" dirty="0" smtClean="0"/>
                  <a:t>ní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hypot</a:t>
                </a:r>
                <a:r>
                  <a:rPr lang="cs-CZ" dirty="0" err="1" smtClean="0"/>
                  <a:t>éza</a:t>
                </a:r>
                <a:r>
                  <a:rPr lang="en-US" dirty="0"/>
                  <a:t>	H</a:t>
                </a:r>
                <a:r>
                  <a:rPr lang="en-US" baseline="-25000" dirty="0"/>
                  <a:t>1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</a:t>
                </a:r>
                <a:r>
                  <a:rPr lang="en-US" dirty="0"/>
                  <a:t> 0</a:t>
                </a:r>
              </a:p>
              <a:p>
                <a:r>
                  <a:rPr lang="en-US" dirty="0"/>
                  <a:t>2) </a:t>
                </a:r>
                <a:r>
                  <a:rPr lang="en-US" dirty="0" smtClean="0"/>
                  <a:t>Test</a:t>
                </a:r>
                <a:r>
                  <a:rPr lang="cs-CZ" dirty="0" err="1" smtClean="0"/>
                  <a:t>ové</a:t>
                </a:r>
                <a:r>
                  <a:rPr lang="en-US" dirty="0" smtClean="0"/>
                  <a:t> </a:t>
                </a:r>
                <a:r>
                  <a:rPr lang="cs-CZ" dirty="0" err="1" smtClean="0"/>
                  <a:t>kritárium</a:t>
                </a:r>
                <a:r>
                  <a:rPr lang="en-US" dirty="0" smtClean="0"/>
                  <a:t>  </a:t>
                </a:r>
                <a:r>
                  <a:rPr lang="en-US" dirty="0"/>
                  <a:t>	 				</a:t>
                </a:r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  <a:p>
                <a:pPr lvl="1"/>
                <a:r>
                  <a:rPr lang="cs-CZ" dirty="0" smtClean="0"/>
                  <a:t>Kde </a:t>
                </a:r>
                <a:r>
                  <a:rPr lang="en-US" dirty="0" smtClean="0"/>
                  <a:t>b</a:t>
                </a:r>
                <a:r>
                  <a:rPr lang="en-US" baseline="-25000" dirty="0" smtClean="0"/>
                  <a:t>i</a:t>
                </a:r>
                <a:r>
                  <a:rPr lang="cs-CZ" baseline="-25000" dirty="0" smtClean="0"/>
                  <a:t>  </a:t>
                </a:r>
                <a:r>
                  <a:rPr lang="cs-CZ" dirty="0" smtClean="0"/>
                  <a:t>je odhad parametru</a:t>
                </a:r>
                <a:r>
                  <a:rPr lang="en-US" dirty="0" smtClean="0"/>
                  <a:t>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 smtClean="0"/>
                  <a:t>,</a:t>
                </a:r>
                <a:r>
                  <a:rPr lang="cs-CZ" dirty="0" smtClean="0"/>
                  <a:t> </a:t>
                </a:r>
                <a:r>
                  <a:rPr lang="en-US" dirty="0" smtClean="0"/>
                  <a:t>s(b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)</a:t>
                </a:r>
                <a:r>
                  <a:rPr lang="cs-CZ" dirty="0" smtClean="0"/>
                  <a:t> </a:t>
                </a:r>
                <a:r>
                  <a:rPr lang="en-US" dirty="0" smtClean="0"/>
                  <a:t>je </a:t>
                </a:r>
                <a:r>
                  <a:rPr lang="en-US" dirty="0" err="1"/>
                  <a:t>směrodatná</a:t>
                </a:r>
                <a:r>
                  <a:rPr lang="en-US" dirty="0"/>
                  <a:t> </a:t>
                </a:r>
                <a:r>
                  <a:rPr lang="en-US" dirty="0" err="1"/>
                  <a:t>odchylka</a:t>
                </a:r>
                <a:r>
                  <a:rPr lang="en-US" dirty="0"/>
                  <a:t> </a:t>
                </a:r>
                <a:r>
                  <a:rPr lang="en-US" dirty="0" err="1" smtClean="0"/>
                  <a:t>odhadu</a:t>
                </a:r>
                <a:r>
                  <a:rPr lang="cs-CZ" dirty="0" smtClean="0"/>
                  <a:t> </a:t>
                </a:r>
                <a:r>
                  <a:rPr lang="en-US" dirty="0"/>
                  <a:t>b</a:t>
                </a:r>
                <a:r>
                  <a:rPr lang="en-US" baseline="-25000" dirty="0"/>
                  <a:t>i</a:t>
                </a:r>
                <a:r>
                  <a:rPr lang="en-US" dirty="0" smtClean="0"/>
                  <a:t>.</a:t>
                </a:r>
                <a:endParaRPr lang="en-US" dirty="0"/>
              </a:p>
              <a:p>
                <a:r>
                  <a:rPr lang="en-US" dirty="0" smtClean="0"/>
                  <a:t>3</a:t>
                </a:r>
                <a:r>
                  <a:rPr lang="en-US" dirty="0"/>
                  <a:t>) </a:t>
                </a:r>
                <a:r>
                  <a:rPr lang="cs-CZ" dirty="0" smtClean="0"/>
                  <a:t>Kritická hodnota</a:t>
                </a:r>
                <a:r>
                  <a:rPr lang="en-US" dirty="0"/>
                  <a:t>		</a:t>
                </a:r>
                <a:r>
                  <a:rPr lang="en-US" dirty="0" err="1"/>
                  <a:t>t</a:t>
                </a:r>
                <a:r>
                  <a:rPr lang="en-US" baseline="-25000" dirty="0" err="1"/>
                  <a:t>n</a:t>
                </a:r>
                <a:r>
                  <a:rPr lang="en-US" baseline="-25000" dirty="0"/>
                  <a:t>-k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4) </a:t>
                </a:r>
                <a:r>
                  <a:rPr lang="en-US" dirty="0" err="1"/>
                  <a:t>Porovnáme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:r>
                  <a:rPr lang="en-US" dirty="0"/>
                  <a:t>a </a:t>
                </a:r>
                <a:r>
                  <a:rPr lang="en-US" i="1" dirty="0"/>
                  <a:t>K</a:t>
                </a:r>
                <a:r>
                  <a:rPr lang="en-US" dirty="0"/>
                  <a:t>: Je-li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dirty="0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i="1" dirty="0"/>
                  <a:t>K</a:t>
                </a:r>
                <a:r>
                  <a:rPr lang="en-US" dirty="0"/>
                  <a:t>, </a:t>
                </a:r>
                <a:r>
                  <a:rPr lang="en-US" dirty="0" err="1"/>
                  <a:t>zamítá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a </a:t>
                </a:r>
                <a:r>
                  <a:rPr lang="en-US" dirty="0" err="1"/>
                  <a:t>přijme</a:t>
                </a:r>
                <a:r>
                  <a:rPr lang="en-US" dirty="0"/>
                  <a:t> se </a:t>
                </a:r>
                <a:r>
                  <a:rPr lang="en-US" dirty="0" err="1"/>
                  <a:t>alternativní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 H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které</a:t>
                </a:r>
                <a:r>
                  <a:rPr lang="en-US" dirty="0"/>
                  <a:t> </a:t>
                </a:r>
                <a:r>
                  <a:rPr lang="en-US" dirty="0" err="1"/>
                  <a:t>vypočítaný</a:t>
                </a:r>
                <a:r>
                  <a:rPr lang="en-US" dirty="0"/>
                  <a:t> </a:t>
                </a:r>
                <a:r>
                  <a:rPr lang="en-US" dirty="0" err="1"/>
                  <a:t>koeficient</a:t>
                </a:r>
                <a:r>
                  <a:rPr lang="en-US" dirty="0"/>
                  <a:t> je </a:t>
                </a:r>
                <a:r>
                  <a:rPr lang="en-US" dirty="0" err="1"/>
                  <a:t>možné</a:t>
                </a:r>
                <a:r>
                  <a:rPr lang="en-US" dirty="0"/>
                  <a:t> </a:t>
                </a:r>
                <a:r>
                  <a:rPr lang="en-US" dirty="0" err="1"/>
                  <a:t>považovat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nenulový</a:t>
                </a:r>
                <a:r>
                  <a:rPr lang="en-US" dirty="0"/>
                  <a:t>, </a:t>
                </a:r>
                <a:r>
                  <a:rPr lang="en-US" dirty="0" err="1"/>
                  <a:t>neboli</a:t>
                </a:r>
                <a:r>
                  <a:rPr lang="en-US" dirty="0"/>
                  <a:t>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významný</a:t>
                </a:r>
                <a:r>
                  <a:rPr lang="en-US" dirty="0"/>
                  <a:t> a je proto </a:t>
                </a:r>
                <a:r>
                  <a:rPr lang="en-US" dirty="0" err="1"/>
                  <a:t>důvod</a:t>
                </a:r>
                <a:r>
                  <a:rPr lang="en-US" dirty="0"/>
                  <a:t> pro </a:t>
                </a:r>
                <a:r>
                  <a:rPr lang="en-US" dirty="0" err="1"/>
                  <a:t>jeho</a:t>
                </a:r>
                <a:r>
                  <a:rPr lang="en-US" dirty="0"/>
                  <a:t> </a:t>
                </a:r>
                <a:r>
                  <a:rPr lang="en-US" dirty="0" err="1"/>
                  <a:t>zařazení</a:t>
                </a:r>
                <a:r>
                  <a:rPr lang="en-US" dirty="0"/>
                  <a:t> do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. V </a:t>
                </a:r>
                <a:r>
                  <a:rPr lang="en-US" dirty="0" err="1"/>
                  <a:t>opačném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přijímáme</a:t>
                </a:r>
                <a:r>
                  <a:rPr lang="en-US" dirty="0"/>
                  <a:t> H</a:t>
                </a:r>
                <a:r>
                  <a:rPr lang="en-US" baseline="-25000" dirty="0"/>
                  <a:t>0</a:t>
                </a:r>
                <a:r>
                  <a:rPr lang="en-US" dirty="0"/>
                  <a:t> a </a:t>
                </a:r>
                <a:r>
                  <a:rPr lang="en-US" dirty="0" err="1"/>
                  <a:t>parametr</a:t>
                </a:r>
                <a:r>
                  <a:rPr lang="en-US" dirty="0"/>
                  <a:t> </a:t>
                </a:r>
                <a:r>
                  <a:rPr lang="en-US" dirty="0" err="1"/>
                  <a:t>považujeme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statistický</a:t>
                </a:r>
                <a:r>
                  <a:rPr lang="en-US" dirty="0"/>
                  <a:t> </a:t>
                </a:r>
                <a:r>
                  <a:rPr lang="en-US" dirty="0" err="1"/>
                  <a:t>nevýznamný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652" r="-1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15172"/>
            <a:ext cx="1152128" cy="78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140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PODSTATA REGRESNÍ ANALÝZY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Jednou ze základních úloh regresní analýzy je najít vztah závislé proměnné  </a:t>
            </a:r>
            <a:r>
              <a:rPr lang="en-US" dirty="0" smtClean="0"/>
              <a:t>y </a:t>
            </a:r>
            <a:r>
              <a:rPr lang="cs-CZ" dirty="0" smtClean="0"/>
              <a:t>na faktorech </a:t>
            </a:r>
            <a:endParaRPr lang="en-US" dirty="0"/>
          </a:p>
          <a:p>
            <a:pPr lvl="0"/>
            <a:r>
              <a:rPr lang="cs-CZ" dirty="0" smtClean="0"/>
              <a:t>Tvar závislosti  y na x → </a:t>
            </a:r>
            <a:r>
              <a:rPr lang="cs-CZ" u="sng" dirty="0" smtClean="0"/>
              <a:t>regresní</a:t>
            </a:r>
            <a:r>
              <a:rPr lang="cs-CZ" dirty="0" smtClean="0"/>
              <a:t> analýza</a:t>
            </a:r>
          </a:p>
          <a:p>
            <a:pPr lvl="0"/>
            <a:r>
              <a:rPr lang="cs-CZ" dirty="0" smtClean="0"/>
              <a:t>Míra závislosti y na x → </a:t>
            </a:r>
            <a:r>
              <a:rPr lang="cs-CZ" u="sng" dirty="0" smtClean="0"/>
              <a:t>korelační</a:t>
            </a:r>
            <a:r>
              <a:rPr lang="cs-CZ" dirty="0" smtClean="0"/>
              <a:t> analýza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726014"/>
              </p:ext>
            </p:extLst>
          </p:nvPr>
        </p:nvGraphicFramePr>
        <p:xfrm>
          <a:off x="4716016" y="1916832"/>
          <a:ext cx="232543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Rovnice" r:id="rId3" imgW="1231366" imgH="228501" progId="">
                  <p:embed/>
                </p:oleObj>
              </mc:Choice>
              <mc:Fallback>
                <p:oleObj name="Rovnice" r:id="rId3" imgW="1231366" imgH="228501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916832"/>
                        <a:ext cx="2325435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895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1) </a:t>
                </a:r>
                <a:r>
                  <a:rPr lang="en-US" dirty="0" err="1"/>
                  <a:t>Nul</a:t>
                </a:r>
                <a:r>
                  <a:rPr lang="cs-CZ" dirty="0" err="1"/>
                  <a:t>ová</a:t>
                </a:r>
                <a:r>
                  <a:rPr lang="cs-CZ" dirty="0"/>
                  <a:t> </a:t>
                </a:r>
                <a:r>
                  <a:rPr lang="en-US" dirty="0"/>
                  <a:t> </a:t>
                </a:r>
                <a:r>
                  <a:rPr lang="en-US" dirty="0" err="1"/>
                  <a:t>hypot</a:t>
                </a:r>
                <a:r>
                  <a:rPr lang="cs-CZ" dirty="0" err="1"/>
                  <a:t>éza</a:t>
                </a:r>
                <a:r>
                  <a:rPr lang="cs-CZ" dirty="0"/>
                  <a:t>:</a:t>
                </a:r>
                <a:r>
                  <a:rPr lang="en-US" dirty="0"/>
                  <a:t>	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= 0,</a:t>
                </a:r>
                <a:r>
                  <a:rPr lang="cs-CZ" dirty="0"/>
                  <a:t> </a:t>
                </a:r>
                <a:r>
                  <a:rPr lang="en-US" dirty="0" err="1"/>
                  <a:t>alternativ</a:t>
                </a:r>
                <a:r>
                  <a:rPr lang="cs-CZ" dirty="0"/>
                  <a:t>ní</a:t>
                </a:r>
                <a:r>
                  <a:rPr lang="en-US" dirty="0"/>
                  <a:t> </a:t>
                </a:r>
                <a:r>
                  <a:rPr lang="en-US" dirty="0" err="1"/>
                  <a:t>hypot</a:t>
                </a:r>
                <a:r>
                  <a:rPr lang="cs-CZ" dirty="0" err="1"/>
                  <a:t>éza</a:t>
                </a:r>
                <a:r>
                  <a:rPr lang="en-US" dirty="0"/>
                  <a:t>	H</a:t>
                </a:r>
                <a:r>
                  <a:rPr lang="en-US" baseline="-25000" dirty="0"/>
                  <a:t>1</a:t>
                </a:r>
                <a:r>
                  <a:rPr lang="en-US" dirty="0"/>
                  <a:t>: </a:t>
                </a:r>
                <a:r>
                  <a:rPr lang="en-US" dirty="0">
                    <a:sym typeface="Symbol"/>
                  </a:rPr>
                  <a:t></a:t>
                </a:r>
                <a:r>
                  <a:rPr lang="en-US" baseline="-25000" dirty="0" err="1"/>
                  <a:t>i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</a:t>
                </a:r>
                <a:r>
                  <a:rPr lang="en-US" dirty="0"/>
                  <a:t> 0</a:t>
                </a:r>
              </a:p>
              <a:p>
                <a:r>
                  <a:rPr lang="en-US" dirty="0"/>
                  <a:t>2) Test</a:t>
                </a:r>
                <a:r>
                  <a:rPr lang="cs-CZ" dirty="0" err="1"/>
                  <a:t>ové</a:t>
                </a:r>
                <a:r>
                  <a:rPr lang="en-US" dirty="0"/>
                  <a:t> </a:t>
                </a:r>
                <a:r>
                  <a:rPr lang="cs-CZ" dirty="0" err="1"/>
                  <a:t>kritárium</a:t>
                </a:r>
                <a:r>
                  <a:rPr lang="en-US" dirty="0"/>
                  <a:t>  	</a:t>
                </a:r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r>
                  <a:rPr lang="cs-CZ" dirty="0" smtClean="0"/>
                  <a:t>3)</a:t>
                </a:r>
              </a:p>
              <a:p>
                <a:r>
                  <a:rPr lang="cs-CZ" dirty="0" smtClean="0"/>
                  <a:t>4) </a:t>
                </a:r>
                <a:r>
                  <a:rPr lang="en-US" dirty="0" err="1"/>
                  <a:t>Protože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baseline="-25000" dirty="0"/>
                  <a:t>1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dirty="0"/>
                  <a:t>2,365 a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baseline="-25000" dirty="0"/>
                  <a:t>2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dirty="0"/>
                  <a:t> 2,365 ,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oba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koeficienty</a:t>
                </a:r>
                <a:r>
                  <a:rPr lang="en-US" dirty="0"/>
                  <a:t> </a:t>
                </a:r>
                <a:r>
                  <a:rPr lang="en-US" dirty="0" err="1"/>
                  <a:t>statistický</a:t>
                </a:r>
                <a:r>
                  <a:rPr lang="en-US" dirty="0"/>
                  <a:t> </a:t>
                </a:r>
                <a:r>
                  <a:rPr lang="en-US" dirty="0" err="1"/>
                  <a:t>významné</a:t>
                </a:r>
                <a:r>
                  <a:rPr lang="en-US" dirty="0"/>
                  <a:t> a </a:t>
                </a:r>
                <a:r>
                  <a:rPr lang="en-US" dirty="0" err="1"/>
                  <a:t>nenulové</a:t>
                </a:r>
                <a:r>
                  <a:rPr lang="en-US" dirty="0"/>
                  <a:t>, a proto je </a:t>
                </a:r>
                <a:r>
                  <a:rPr lang="en-US" dirty="0" err="1"/>
                  <a:t>oba</a:t>
                </a:r>
                <a:r>
                  <a:rPr lang="en-US" dirty="0"/>
                  <a:t> </a:t>
                </a:r>
                <a:r>
                  <a:rPr lang="en-US" dirty="0" err="1"/>
                  <a:t>zařadíme</a:t>
                </a:r>
                <a:r>
                  <a:rPr lang="en-US" dirty="0"/>
                  <a:t> do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cs-CZ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017" r="-880" b="-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06359"/>
            <a:ext cx="3150593" cy="177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83968"/>
            <a:ext cx="2876903" cy="38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5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002234"/>
          </a:xfrm>
        </p:spPr>
        <p:txBody>
          <a:bodyPr/>
          <a:lstStyle/>
          <a:p>
            <a:r>
              <a:rPr lang="it-IT" dirty="0"/>
              <a:t>INTERVALY SPOLEHLIVOSTI PRO REGRESNÍ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cs-CZ" dirty="0" smtClean="0"/>
              <a:t>Intervaly spolehlivosti pro parametry </a:t>
            </a:r>
            <a:r>
              <a:rPr lang="cs-CZ" dirty="0" smtClean="0">
                <a:sym typeface="Symbol"/>
              </a:rPr>
              <a:t></a:t>
            </a:r>
            <a:r>
              <a:rPr lang="cs-CZ" baseline="-25000" dirty="0" smtClean="0"/>
              <a:t>1</a:t>
            </a:r>
            <a:r>
              <a:rPr lang="cs-CZ" dirty="0" smtClean="0"/>
              <a:t>, …, </a:t>
            </a:r>
            <a:r>
              <a:rPr lang="cs-CZ" dirty="0" smtClean="0">
                <a:sym typeface="Symbol"/>
              </a:rPr>
              <a:t></a:t>
            </a:r>
            <a:r>
              <a:rPr lang="cs-CZ" baseline="-25000" dirty="0" smtClean="0"/>
              <a:t>k</a:t>
            </a:r>
            <a:r>
              <a:rPr lang="cs-CZ" dirty="0" smtClean="0"/>
              <a:t>, , tj. intervaly, ve kterých lze očekávat tyto parametry s pravděpodobností 1-</a:t>
            </a:r>
            <a:r>
              <a:rPr lang="cs-CZ" i="1" dirty="0" smtClean="0"/>
              <a:t>α</a:t>
            </a:r>
            <a:r>
              <a:rPr lang="cs-CZ" dirty="0" smtClean="0"/>
              <a:t>, získáme pomocí vztahu:</a:t>
            </a:r>
          </a:p>
          <a:p>
            <a:endParaRPr lang="cs-CZ" dirty="0"/>
          </a:p>
          <a:p>
            <a:r>
              <a:rPr lang="cs-CZ" dirty="0" smtClean="0"/>
              <a:t>kde</a:t>
            </a:r>
          </a:p>
          <a:p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267074"/>
            <a:ext cx="4917901" cy="51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365104"/>
            <a:ext cx="558226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TESTOVÁNÍ VHODNOSTI REGRESNÍHO MODELU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Vhodnost</a:t>
                </a:r>
                <a:r>
                  <a:rPr lang="en-US" dirty="0"/>
                  <a:t> </a:t>
                </a:r>
                <a:r>
                  <a:rPr lang="en-US" dirty="0" err="1"/>
                  <a:t>volby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 (</a:t>
                </a:r>
                <a:r>
                  <a:rPr lang="en-US" dirty="0" err="1"/>
                  <a:t>tj</a:t>
                </a:r>
                <a:r>
                  <a:rPr lang="en-US" dirty="0"/>
                  <a:t>. </a:t>
                </a:r>
                <a:r>
                  <a:rPr lang="en-US" dirty="0" err="1"/>
                  <a:t>volby</a:t>
                </a:r>
                <a:r>
                  <a:rPr lang="en-US" dirty="0"/>
                  <a:t> </a:t>
                </a:r>
                <a:r>
                  <a:rPr lang="en-US" dirty="0" err="1"/>
                  <a:t>nezávisle</a:t>
                </a:r>
                <a:r>
                  <a:rPr lang="en-US" dirty="0"/>
                  <a:t> </a:t>
                </a:r>
                <a:r>
                  <a:rPr lang="en-US" dirty="0" err="1"/>
                  <a:t>proměnných</a:t>
                </a:r>
                <a:r>
                  <a:rPr lang="en-US" dirty="0"/>
                  <a:t>) se </a:t>
                </a:r>
                <a:r>
                  <a:rPr lang="en-US" dirty="0" err="1"/>
                  <a:t>ověří</a:t>
                </a:r>
                <a:r>
                  <a:rPr lang="en-US" dirty="0"/>
                  <a:t> </a:t>
                </a:r>
                <a:r>
                  <a:rPr lang="en-US" dirty="0" err="1"/>
                  <a:t>testem</a:t>
                </a:r>
                <a:r>
                  <a:rPr lang="en-US" dirty="0"/>
                  <a:t>. Test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následující</a:t>
                </a:r>
                <a:r>
                  <a:rPr lang="en-US" dirty="0"/>
                  <a:t> </a:t>
                </a:r>
                <a:r>
                  <a:rPr lang="en-US" dirty="0" err="1"/>
                  <a:t>strukturu</a:t>
                </a:r>
                <a:r>
                  <a:rPr lang="en-US" dirty="0" smtClean="0"/>
                  <a:t>:</a:t>
                </a:r>
                <a:endParaRPr lang="cs-CZ" dirty="0" smtClean="0"/>
              </a:p>
              <a:p>
                <a:r>
                  <a:rPr lang="cs-CZ" dirty="0" smtClean="0"/>
                  <a:t>1) 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2) Testové kritérium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 smtClean="0"/>
                  <a:t>3) Kritická hodnota </a:t>
                </a:r>
                <a:r>
                  <a:rPr lang="cs-CZ" dirty="0" smtClean="0"/>
                  <a:t>Fischerova </a:t>
                </a:r>
                <a:r>
                  <a:rPr lang="cs-CZ" dirty="0" smtClean="0"/>
                  <a:t>rozdělení</a:t>
                </a:r>
              </a:p>
              <a:p>
                <a:r>
                  <a:rPr lang="cs-CZ" dirty="0" smtClean="0"/>
                  <a:t>4) </a:t>
                </a:r>
                <a:r>
                  <a:rPr lang="en-US" dirty="0"/>
                  <a:t>Je-li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T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0" i="1" smtClean="0">
                        <a:latin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pak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  <a:r>
                  <a:rPr lang="en-US" dirty="0" err="1"/>
                  <a:t>zamítá</a:t>
                </a:r>
                <a:r>
                  <a:rPr lang="en-US" dirty="0"/>
                  <a:t>. V </a:t>
                </a:r>
                <a:r>
                  <a:rPr lang="en-US" dirty="0" err="1"/>
                  <a:t>opačném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se H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  <a:r>
                  <a:rPr lang="en-US" dirty="0" err="1"/>
                  <a:t>nezamítá</a:t>
                </a:r>
                <a:r>
                  <a:rPr lang="en-US" dirty="0"/>
                  <a:t>. 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762" r="-320" b="-6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76499"/>
            <a:ext cx="1224136" cy="111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3241992"/>
            <a:ext cx="26098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967" y="5613717"/>
            <a:ext cx="1368152" cy="36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42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Použijeme-li test na náš příklad, obdržíme: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Protože </a:t>
            </a:r>
            <a:r>
              <a:rPr lang="cs-CZ" i="1" dirty="0" smtClean="0"/>
              <a:t>T </a:t>
            </a:r>
            <a:r>
              <a:rPr lang="cs-CZ" dirty="0" smtClean="0"/>
              <a:t>překročilo kritickou hodnotu </a:t>
            </a:r>
            <a:r>
              <a:rPr lang="cs-CZ" i="1" dirty="0" smtClean="0"/>
              <a:t>K</a:t>
            </a:r>
            <a:r>
              <a:rPr lang="cs-CZ" dirty="0" smtClean="0"/>
              <a:t>, zamítá se H</a:t>
            </a:r>
            <a:r>
              <a:rPr lang="cs-CZ" baseline="-25000" dirty="0" smtClean="0"/>
              <a:t>0</a:t>
            </a:r>
            <a:r>
              <a:rPr lang="cs-CZ" dirty="0" smtClean="0"/>
              <a:t> a model se považuje za vyhovující, tj. zamítá se hypotéza o nulovosti všech regresních koeficientů (s výjimkou </a:t>
            </a:r>
            <a:r>
              <a:rPr lang="cs-CZ" i="1" dirty="0" smtClean="0"/>
              <a:t>β</a:t>
            </a:r>
            <a:r>
              <a:rPr lang="cs-CZ" baseline="-25000" dirty="0" smtClean="0"/>
              <a:t>0</a:t>
            </a:r>
            <a:r>
              <a:rPr lang="cs-CZ" dirty="0" smtClean="0"/>
              <a:t>). Testové kritérium překročilo kritickou hodnotu výrazně a stalo by se tak i na jednoprocentní hladině významnosti.</a:t>
            </a:r>
            <a:endParaRPr lang="cs-CZ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592438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smtClean="0"/>
              <a:t>Průřezová data</a:t>
            </a:r>
            <a:r>
              <a:rPr lang="cs-CZ" dirty="0" smtClean="0"/>
              <a:t>: jednotlivá pozorování  více jednotek v jednom časovém intervalu (příjem domácnosti, spotřební chování)</a:t>
            </a:r>
          </a:p>
          <a:p>
            <a:pPr lvl="0"/>
            <a:r>
              <a:rPr lang="cs-CZ" u="sng" dirty="0" smtClean="0"/>
              <a:t>Časové řady</a:t>
            </a:r>
            <a:r>
              <a:rPr lang="cs-CZ" dirty="0" smtClean="0"/>
              <a:t>: pozorovaní proměnné za jednu časovou jednotku</a:t>
            </a:r>
          </a:p>
          <a:p>
            <a:pPr lvl="0"/>
            <a:r>
              <a:rPr lang="cs-CZ" u="sng" dirty="0" smtClean="0"/>
              <a:t>„Panelová“ data</a:t>
            </a:r>
            <a:r>
              <a:rPr lang="cs-CZ" dirty="0" smtClean="0"/>
              <a:t>: kombinace průřezových dat a časových 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Proměnné</a:t>
            </a:r>
            <a:r>
              <a:rPr lang="en-US" b="1" u="sng" dirty="0" smtClean="0"/>
              <a:t>: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376501"/>
              </p:ext>
            </p:extLst>
          </p:nvPr>
        </p:nvGraphicFramePr>
        <p:xfrm>
          <a:off x="1115615" y="2132854"/>
          <a:ext cx="6674602" cy="3294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	y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err="1" smtClean="0">
                          <a:effectLst/>
                        </a:rPr>
                        <a:t>Predictand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Predictors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err="1" smtClean="0">
                          <a:effectLst/>
                        </a:rPr>
                        <a:t>Regressand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Regressors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Vysvětlovaná</a:t>
                      </a:r>
                      <a:r>
                        <a:rPr lang="cs-CZ" sz="2000" kern="0" baseline="0" dirty="0" smtClean="0">
                          <a:effectLst/>
                        </a:rPr>
                        <a:t> 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Vysvětlující proměnné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Závislá</a:t>
                      </a:r>
                      <a:r>
                        <a:rPr lang="cs-CZ" sz="2000" kern="0" baseline="0" dirty="0" smtClean="0">
                          <a:effectLst/>
                        </a:rPr>
                        <a:t> 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Nezávislé</a:t>
                      </a:r>
                      <a:r>
                        <a:rPr lang="cs-CZ" sz="2000" kern="0" baseline="0" dirty="0" smtClean="0">
                          <a:effectLst/>
                        </a:rPr>
                        <a:t> 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Endogen</a:t>
                      </a:r>
                      <a:r>
                        <a:rPr lang="cs-CZ" sz="2000" kern="0" dirty="0" smtClean="0">
                          <a:effectLst/>
                        </a:rPr>
                        <a:t>ní</a:t>
                      </a:r>
                      <a:r>
                        <a:rPr lang="en-US" sz="2000" kern="0" dirty="0" smtClean="0">
                          <a:effectLst/>
                        </a:rPr>
                        <a:t> </a:t>
                      </a:r>
                      <a:r>
                        <a:rPr lang="cs-CZ" sz="2000" kern="0" baseline="0" dirty="0" smtClean="0">
                          <a:effectLst/>
                        </a:rPr>
                        <a:t>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Exogen</a:t>
                      </a:r>
                      <a:r>
                        <a:rPr lang="cs-CZ" sz="2000" dirty="0" smtClean="0">
                          <a:effectLst/>
                        </a:rPr>
                        <a:t>ní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cs-CZ" sz="2000" kern="0" baseline="0" dirty="0" smtClean="0">
                          <a:effectLst/>
                        </a:rPr>
                        <a:t>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6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Cílová </a:t>
                      </a:r>
                      <a:r>
                        <a:rPr lang="cs-CZ" sz="2000" kern="0" baseline="0" dirty="0" smtClean="0">
                          <a:effectLst/>
                        </a:rPr>
                        <a:t>proměnná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kern="0" dirty="0" smtClean="0">
                          <a:effectLst/>
                        </a:rPr>
                        <a:t>Kontrolní </a:t>
                      </a:r>
                      <a:r>
                        <a:rPr lang="cs-CZ" sz="2000" kern="0" baseline="0" dirty="0" smtClean="0">
                          <a:effectLst/>
                        </a:rPr>
                        <a:t>proměnné</a:t>
                      </a:r>
                      <a:endParaRPr lang="en-US" sz="2000" b="1" kern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518768"/>
              </p:ext>
            </p:extLst>
          </p:nvPr>
        </p:nvGraphicFramePr>
        <p:xfrm>
          <a:off x="3707904" y="620688"/>
          <a:ext cx="3175729" cy="53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Rovnice" r:id="rId3" imgW="1346200" imgH="228600" progId="">
                  <p:embed/>
                </p:oleObj>
              </mc:Choice>
              <mc:Fallback>
                <p:oleObj name="Rovnice" r:id="rId3" imgW="1346200" imgH="2286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620688"/>
                        <a:ext cx="3175729" cy="5398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374495"/>
              </p:ext>
            </p:extLst>
          </p:nvPr>
        </p:nvGraphicFramePr>
        <p:xfrm>
          <a:off x="5436096" y="2204864"/>
          <a:ext cx="13811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Rovnice" r:id="rId5" imgW="977900" imgH="228600" progId="">
                  <p:embed/>
                </p:oleObj>
              </mc:Choice>
              <mc:Fallback>
                <p:oleObj name="Rovnice" r:id="rId5" imgW="977900" imgH="228600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204864"/>
                        <a:ext cx="138112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238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Regresní funkce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85650"/>
            <a:ext cx="6587351" cy="472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09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úloha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62" y="1988840"/>
            <a:ext cx="8284726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9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Jak proložit danými body přímku?</a:t>
            </a:r>
            <a:endParaRPr lang="en-GB" sz="4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825" y="1600200"/>
            <a:ext cx="6000750" cy="4800600"/>
          </a:xfrm>
        </p:spPr>
      </p:pic>
    </p:spTree>
    <p:extLst>
      <p:ext uri="{BB962C8B-B14F-4D97-AF65-F5344CB8AC3E}">
        <p14:creationId xmlns:p14="http://schemas.microsoft.com/office/powerpoint/2010/main" val="388339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nejmenších čtverců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067069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91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488</TotalTime>
  <Words>884</Words>
  <Application>Microsoft Office PowerPoint</Application>
  <PresentationFormat>Předvádění na obrazovce (4:3)</PresentationFormat>
  <Paragraphs>119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34</vt:i4>
      </vt:variant>
    </vt:vector>
  </HeadingPairs>
  <TitlesOfParts>
    <vt:vector size="43" baseType="lpstr">
      <vt:lpstr>Arial</vt:lpstr>
      <vt:lpstr>Calibri</vt:lpstr>
      <vt:lpstr>Cambria</vt:lpstr>
      <vt:lpstr>Cambria Math</vt:lpstr>
      <vt:lpstr>Symbol</vt:lpstr>
      <vt:lpstr>Times New Roman</vt:lpstr>
      <vt:lpstr>Sousedství</vt:lpstr>
      <vt:lpstr>Rovnice</vt:lpstr>
      <vt:lpstr>Balíček</vt:lpstr>
      <vt:lpstr>REGRESNÍ ANALÝZA </vt:lpstr>
      <vt:lpstr>Regresní analýza</vt:lpstr>
      <vt:lpstr>PODSTATA REGRESNÍ ANALÝZY </vt:lpstr>
      <vt:lpstr>Data</vt:lpstr>
      <vt:lpstr>Proměnné: </vt:lpstr>
      <vt:lpstr>Regresní funkce</vt:lpstr>
      <vt:lpstr>Základní úloha</vt:lpstr>
      <vt:lpstr>Jak proložit danými body přímku?</vt:lpstr>
      <vt:lpstr>Metoda nejmenších čtverců</vt:lpstr>
      <vt:lpstr>Metoda nejmenších čtverců</vt:lpstr>
      <vt:lpstr>Jednoduchá lineární regrese</vt:lpstr>
      <vt:lpstr>Jednoduchá lineární regrese</vt:lpstr>
      <vt:lpstr>Vícenásobná lineární regrese</vt:lpstr>
      <vt:lpstr>Grafická interpretace</vt:lpstr>
      <vt:lpstr>Předpokládané statistické vlastnosti náhodné složky </vt:lpstr>
      <vt:lpstr>Regresní koeficienty</vt:lpstr>
      <vt:lpstr>Příklad</vt:lpstr>
      <vt:lpstr>Příklad - řešení</vt:lpstr>
      <vt:lpstr>Příklad - řešení</vt:lpstr>
      <vt:lpstr>Příklad - řešení</vt:lpstr>
      <vt:lpstr>Příklad - řešení</vt:lpstr>
      <vt:lpstr>Teoretické hodnoty</vt:lpstr>
      <vt:lpstr>Teoretické hodnoty jinak</vt:lpstr>
      <vt:lpstr>Vektor reziduálních odchylek: </vt:lpstr>
      <vt:lpstr>Rozptyl odhadu regresních koeficientů</vt:lpstr>
      <vt:lpstr>Příklad - řešení</vt:lpstr>
      <vt:lpstr>Rozptyly regresních koeficientů</vt:lpstr>
      <vt:lpstr>TEST VÝZNAMNOSTI REGRESNÍCH KOEFICIENTŮ</vt:lpstr>
      <vt:lpstr>Struktura testu</vt:lpstr>
      <vt:lpstr>Příklad - řešení</vt:lpstr>
      <vt:lpstr>INTERVALY SPOLEHLIVOSTI PRO REGRESNÍ KOEFICIENTY</vt:lpstr>
      <vt:lpstr>TESTOVÁNÍ VHODNOSTI REGRESNÍHO MODELU</vt:lpstr>
      <vt:lpstr>Příklad - řešení</vt:lpstr>
      <vt:lpstr>Děkuji za pozornost.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 </dc:title>
  <dc:creator>mielcova</dc:creator>
  <cp:lastModifiedBy>maz0001</cp:lastModifiedBy>
  <cp:revision>29</cp:revision>
  <dcterms:created xsi:type="dcterms:W3CDTF">2015-10-12T11:33:38Z</dcterms:created>
  <dcterms:modified xsi:type="dcterms:W3CDTF">2021-10-07T07:21:51Z</dcterms:modified>
</cp:coreProperties>
</file>