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85" r:id="rId11"/>
    <p:sldId id="266" r:id="rId12"/>
    <p:sldId id="265" r:id="rId13"/>
    <p:sldId id="268" r:id="rId14"/>
    <p:sldId id="267" r:id="rId15"/>
    <p:sldId id="270" r:id="rId16"/>
    <p:sldId id="269" r:id="rId17"/>
    <p:sldId id="286" r:id="rId18"/>
    <p:sldId id="287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7DBEF3-69DF-4F3A-8BAF-2D578545B03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0536A34-71E8-4DB4-952A-C190C62475C8}" type="datetimeFigureOut">
              <a:rPr lang="cs-CZ" smtClean="0"/>
              <a:pPr/>
              <a:t>13.11.2021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0.png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469" y="1600200"/>
            <a:ext cx="7543800" cy="2593975"/>
          </a:xfrm>
        </p:spPr>
        <p:txBody>
          <a:bodyPr>
            <a:normAutofit/>
          </a:bodyPr>
          <a:lstStyle/>
          <a:p>
            <a:r>
              <a:rPr lang="cs-CZ" b="1" dirty="0" err="1" smtClean="0"/>
              <a:t>Vícefaktorová</a:t>
            </a:r>
            <a:r>
              <a:rPr lang="cs-CZ" b="1" dirty="0" smtClean="0"/>
              <a:t> analýza rozptylu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06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Rozklad variability – součty čtverců</a:t>
            </a:r>
            <a:endParaRPr lang="cs-CZ" sz="4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8606" y="1826420"/>
            <a:ext cx="59044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Celkový součet čtverců se rozdělí takto: </a:t>
            </a:r>
          </a:p>
          <a:p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Celkový součet čtverců: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Součet čtverců pro faktor A:</a:t>
            </a:r>
          </a:p>
          <a:p>
            <a:endParaRPr lang="cs-CZ" sz="1600" dirty="0" smtClean="0"/>
          </a:p>
          <a:p>
            <a:r>
              <a:rPr lang="cs-CZ" sz="1600" dirty="0" smtClean="0"/>
              <a:t>(v sumě jsou řádkové průměry a před sumou počet sloupců</a:t>
            </a:r>
            <a:r>
              <a:rPr lang="cs-CZ" sz="2400" dirty="0" smtClean="0"/>
              <a:t>)</a:t>
            </a:r>
            <a:endParaRPr lang="cs-CZ" sz="2400" dirty="0"/>
          </a:p>
          <a:p>
            <a:endParaRPr lang="cs-CZ" sz="2400" dirty="0" smtClean="0"/>
          </a:p>
          <a:p>
            <a:r>
              <a:rPr lang="cs-CZ" sz="2400" dirty="0" smtClean="0"/>
              <a:t>Součet čtverců pro faktor B:</a:t>
            </a:r>
          </a:p>
          <a:p>
            <a:endParaRPr lang="cs-CZ" sz="1600" dirty="0" smtClean="0"/>
          </a:p>
          <a:p>
            <a:endParaRPr lang="cs-CZ" sz="1600" dirty="0"/>
          </a:p>
          <a:p>
            <a:r>
              <a:rPr lang="cs-CZ" sz="1600" dirty="0" smtClean="0"/>
              <a:t>(v sumě jsou sloupcové průměry a před sumou počet řádků)</a:t>
            </a:r>
            <a:endParaRPr lang="cs-CZ" sz="16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494" y="2202990"/>
            <a:ext cx="2283969" cy="70511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893" y="3524471"/>
            <a:ext cx="2029096" cy="756612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20171" y="5082554"/>
            <a:ext cx="2011258" cy="85039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8910" y="2827583"/>
            <a:ext cx="2078050" cy="88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38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</a:t>
            </a:r>
            <a:r>
              <a:rPr lang="cs-CZ" dirty="0" smtClean="0"/>
              <a:t>Součty čtverců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000" dirty="0" smtClean="0"/>
                  <a:t>Celkový součet čtverců:</a:t>
                </a:r>
              </a:p>
              <a:p>
                <a:endParaRPr lang="cs-CZ" dirty="0"/>
              </a:p>
              <a:p>
                <a:endParaRPr lang="cs-CZ" altLang="en-US" sz="2000" dirty="0" smtClean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Součet čtverců pro faktor A:</a:t>
                </a:r>
                <a:endParaRPr lang="cs-CZ" altLang="en-US" sz="2000" dirty="0" smtClean="0"/>
              </a:p>
              <a:p>
                <a:endParaRPr lang="cs-CZ" altLang="en-US" sz="2000" dirty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Součet čtverců pro faktor B:</a:t>
                </a:r>
                <a:endParaRPr lang="cs-CZ" altLang="en-US" sz="2000" dirty="0" smtClean="0"/>
              </a:p>
              <a:p>
                <a:endParaRPr lang="cs-CZ" altLang="en-US" sz="2000" dirty="0"/>
              </a:p>
              <a:p>
                <a:endParaRPr lang="cs-CZ" altLang="en-US" sz="2000" dirty="0"/>
              </a:p>
              <a:p>
                <a:r>
                  <a:rPr lang="cs-CZ" altLang="en-US" sz="2000" dirty="0" smtClean="0"/>
                  <a:t>Nakonec spočteme </a:t>
                </a:r>
                <a:endParaRPr lang="cs-CZ" altLang="en-US" sz="20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2000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cs-CZ" sz="2000" dirty="0" smtClean="0"/>
                  <a:t>= </a:t>
                </a:r>
                <a:r>
                  <a:rPr lang="cs-CZ" sz="2000" dirty="0"/>
                  <a:t>3,22.</a:t>
                </a:r>
                <a:endParaRPr lang="en-US" sz="2000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171409"/>
              </p:ext>
            </p:extLst>
          </p:nvPr>
        </p:nvGraphicFramePr>
        <p:xfrm>
          <a:off x="838200" y="2121755"/>
          <a:ext cx="7471062" cy="6998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Rovnice" r:id="rId4" imgW="5016240" imgH="469800" progId="Equation.3">
                  <p:embed/>
                </p:oleObj>
              </mc:Choice>
              <mc:Fallback>
                <p:oleObj name="Rovnice" r:id="rId4" imgW="5016240" imgH="469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8200" y="2121755"/>
                        <a:ext cx="7471062" cy="6998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646306"/>
              </p:ext>
            </p:extLst>
          </p:nvPr>
        </p:nvGraphicFramePr>
        <p:xfrm>
          <a:off x="2950180" y="5336479"/>
          <a:ext cx="1751673" cy="367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7" name="Rovnice" r:id="rId6" imgW="1028520" imgH="215640" progId="Equation.3">
                  <p:embed/>
                </p:oleObj>
              </mc:Choice>
              <mc:Fallback>
                <p:oleObj name="Rovnice" r:id="rId6" imgW="10285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950180" y="5336479"/>
                        <a:ext cx="1751673" cy="3676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3706704"/>
              </p:ext>
            </p:extLst>
          </p:nvPr>
        </p:nvGraphicFramePr>
        <p:xfrm>
          <a:off x="1539966" y="3571123"/>
          <a:ext cx="5128020" cy="62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8" name="Rovnice" r:id="rId8" imgW="3555720" imgH="431640" progId="Equation.3">
                  <p:embed/>
                </p:oleObj>
              </mc:Choice>
              <mc:Fallback>
                <p:oleObj name="Rovnice" r:id="rId8" imgW="35557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39966" y="3571123"/>
                        <a:ext cx="5128020" cy="622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978473"/>
              </p:ext>
            </p:extLst>
          </p:nvPr>
        </p:nvGraphicFramePr>
        <p:xfrm>
          <a:off x="1699078" y="4624337"/>
          <a:ext cx="5122116" cy="63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9" name="Rovnice" r:id="rId10" imgW="3568680" imgH="444240" progId="Equation.3">
                  <p:embed/>
                </p:oleObj>
              </mc:Choice>
              <mc:Fallback>
                <p:oleObj name="Rovnice" r:id="rId10" imgW="35686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699078" y="4624337"/>
                        <a:ext cx="5122116" cy="6379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902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7620000" cy="1307977"/>
          </a:xfrm>
        </p:spPr>
        <p:txBody>
          <a:bodyPr/>
          <a:lstStyle/>
          <a:p>
            <a:r>
              <a:rPr lang="cs-CZ" sz="4000" dirty="0" smtClean="0"/>
              <a:t>Postup </a:t>
            </a:r>
            <a:r>
              <a:rPr lang="cs-CZ" sz="4000" dirty="0" smtClean="0"/>
              <a:t>testování</a:t>
            </a:r>
            <a:r>
              <a:rPr lang="cs-CZ" sz="4000" dirty="0"/>
              <a:t> </a:t>
            </a:r>
            <a:r>
              <a:rPr lang="cs-CZ" sz="4000" dirty="0" smtClean="0"/>
              <a:t>– </a:t>
            </a:r>
            <a:r>
              <a:rPr lang="cs-CZ" sz="4000" dirty="0" smtClean="0"/>
              <a:t>Testové kritérium</a:t>
            </a:r>
            <a:r>
              <a:rPr lang="cs-CZ" sz="4000" dirty="0" smtClean="0"/>
              <a:t>:</a:t>
            </a:r>
            <a:endParaRPr lang="en-US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Testové kritérium pro 1. </a:t>
            </a:r>
            <a:r>
              <a:rPr lang="cs-CZ" dirty="0" smtClean="0"/>
              <a:t>hypotézu (faktor A):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/>
              <a:t>Testové kritérium pro </a:t>
            </a:r>
            <a:r>
              <a:rPr lang="cs-CZ" dirty="0" smtClean="0"/>
              <a:t>2. </a:t>
            </a:r>
            <a:r>
              <a:rPr lang="cs-CZ" dirty="0" smtClean="0"/>
              <a:t>hypotézu (faktor B):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2428" y="2251161"/>
            <a:ext cx="2774766" cy="988428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628" y="4411499"/>
            <a:ext cx="2782317" cy="996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454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Postup testování: </a:t>
            </a:r>
            <a:br>
              <a:rPr lang="cs-CZ" dirty="0" smtClean="0"/>
            </a:br>
            <a:r>
              <a:rPr lang="cs-CZ" dirty="0" smtClean="0"/>
              <a:t>Kritická hodnota a výsledek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Kritická hodnota:</a:t>
                </a:r>
              </a:p>
              <a:p>
                <a:pPr lvl="1"/>
                <a:r>
                  <a:rPr lang="cs-CZ" dirty="0" smtClean="0"/>
                  <a:t> tabulce kritických hodnot </a:t>
                </a:r>
                <a:r>
                  <a:rPr lang="cs-CZ" dirty="0" err="1" smtClean="0"/>
                  <a:t>Fisherova</a:t>
                </a:r>
                <a:r>
                  <a:rPr lang="cs-CZ" dirty="0" smtClean="0"/>
                  <a:t> rozdělení (</a:t>
                </a:r>
                <a:r>
                  <a:rPr lang="cs-CZ" i="1" dirty="0" smtClean="0"/>
                  <a:t>F</a:t>
                </a:r>
                <a:r>
                  <a:rPr lang="cs-CZ" dirty="0" smtClean="0"/>
                  <a:t>-rozdělení): </a:t>
                </a:r>
              </a:p>
              <a:p>
                <a:pPr lvl="1"/>
                <a:endParaRPr lang="cs-CZ" dirty="0"/>
              </a:p>
              <a:p>
                <a:pPr lvl="1"/>
                <a:endParaRPr lang="cs-CZ" dirty="0" smtClean="0"/>
              </a:p>
              <a:p>
                <a:pPr lvl="1"/>
                <a:endParaRPr lang="cs-CZ" dirty="0"/>
              </a:p>
              <a:p>
                <a:pPr lvl="1"/>
                <a:r>
                  <a:rPr lang="cs-CZ" dirty="0" smtClean="0"/>
                  <a:t>Nebo v programu MS Excel: funkce =</a:t>
                </a:r>
                <a:r>
                  <a:rPr lang="cs-CZ" dirty="0" smtClean="0"/>
                  <a:t>FINV.RT.()</a:t>
                </a:r>
                <a:endParaRPr lang="cs-CZ" dirty="0" smtClean="0"/>
              </a:p>
              <a:p>
                <a:endParaRPr lang="cs-CZ" dirty="0" smtClean="0"/>
              </a:p>
              <a:p>
                <a:r>
                  <a:rPr lang="en-US" dirty="0" err="1" smtClean="0"/>
                  <a:t>Pokud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𝑇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zamítáme</a:t>
                </a:r>
                <a:r>
                  <a:rPr lang="en-US" dirty="0"/>
                  <a:t> </a:t>
                </a:r>
                <a:r>
                  <a:rPr lang="en-US" dirty="0" err="1"/>
                  <a:t>nulovou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. </a:t>
                </a:r>
                <a:r>
                  <a:rPr lang="en-US" dirty="0" err="1"/>
                  <a:t>Můžeme</a:t>
                </a:r>
                <a:r>
                  <a:rPr lang="en-US" dirty="0"/>
                  <a:t> </a:t>
                </a:r>
                <a:r>
                  <a:rPr lang="en-US" dirty="0" err="1"/>
                  <a:t>tedy</a:t>
                </a:r>
                <a:r>
                  <a:rPr lang="en-US" dirty="0"/>
                  <a:t> v </a:t>
                </a:r>
                <a:r>
                  <a:rPr lang="en-US" dirty="0" err="1"/>
                  <a:t>takovém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říci</a:t>
                </a:r>
                <a:r>
                  <a:rPr lang="en-US" dirty="0"/>
                  <a:t>, </a:t>
                </a:r>
                <a:r>
                  <a:rPr lang="en-US" dirty="0" err="1"/>
                  <a:t>že</a:t>
                </a:r>
                <a:r>
                  <a:rPr lang="en-US" dirty="0"/>
                  <a:t> </a:t>
                </a:r>
                <a:r>
                  <a:rPr lang="en-US" dirty="0" err="1"/>
                  <a:t>faktor</a:t>
                </a:r>
                <a:r>
                  <a:rPr lang="en-US" dirty="0"/>
                  <a:t> A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významně</a:t>
                </a:r>
                <a:r>
                  <a:rPr lang="en-US" dirty="0"/>
                  <a:t> </a:t>
                </a:r>
                <a:r>
                  <a:rPr lang="en-US" dirty="0" err="1"/>
                  <a:t>ovlivňuje</a:t>
                </a:r>
                <a:r>
                  <a:rPr lang="en-US" dirty="0"/>
                  <a:t> </a:t>
                </a:r>
                <a:r>
                  <a:rPr lang="en-US" dirty="0" err="1"/>
                  <a:t>sledovaný</a:t>
                </a:r>
                <a:r>
                  <a:rPr lang="en-US" dirty="0"/>
                  <a:t> </a:t>
                </a:r>
                <a:r>
                  <a:rPr lang="en-US" dirty="0" err="1"/>
                  <a:t>znak</a:t>
                </a:r>
                <a:r>
                  <a:rPr lang="en-US" dirty="0"/>
                  <a:t> </a:t>
                </a:r>
                <a:r>
                  <a:rPr lang="en-US" i="1" dirty="0"/>
                  <a:t>Y. </a:t>
                </a:r>
                <a:endParaRPr lang="cs-CZ" i="1" dirty="0" smtClean="0"/>
              </a:p>
              <a:p>
                <a:r>
                  <a:rPr lang="en-US" dirty="0" smtClean="0"/>
                  <a:t>Je-li </a:t>
                </a:r>
                <a:r>
                  <a:rPr lang="en-US" dirty="0" err="1"/>
                  <a:t>naopak</a:t>
                </a:r>
                <a:r>
                  <a:rPr lang="en-US" dirty="0"/>
                  <a:t> </a:t>
                </a:r>
                <a:r>
                  <a:rPr lang="cs-CZ" dirty="0" smtClean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𝑇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přijímáme</a:t>
                </a:r>
                <a:r>
                  <a:rPr lang="en-US" dirty="0"/>
                  <a:t> </a:t>
                </a:r>
                <a:r>
                  <a:rPr lang="en-US" dirty="0" err="1"/>
                  <a:t>nulovou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, </a:t>
                </a:r>
                <a:r>
                  <a:rPr lang="en-US" dirty="0" err="1"/>
                  <a:t>jinými</a:t>
                </a:r>
                <a:r>
                  <a:rPr lang="en-US" dirty="0"/>
                  <a:t> </a:t>
                </a:r>
                <a:r>
                  <a:rPr lang="en-US" dirty="0" err="1"/>
                  <a:t>slovy</a:t>
                </a:r>
                <a:r>
                  <a:rPr lang="en-US" dirty="0"/>
                  <a:t>, </a:t>
                </a:r>
                <a:r>
                  <a:rPr lang="en-US" dirty="0" err="1"/>
                  <a:t>faktor</a:t>
                </a:r>
                <a:r>
                  <a:rPr lang="en-US" dirty="0"/>
                  <a:t> A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významně</a:t>
                </a:r>
                <a:r>
                  <a:rPr lang="en-US" dirty="0"/>
                  <a:t> </a:t>
                </a:r>
                <a:r>
                  <a:rPr lang="en-US" dirty="0" err="1"/>
                  <a:t>neovlivňuje</a:t>
                </a:r>
                <a:r>
                  <a:rPr lang="en-US" dirty="0"/>
                  <a:t> </a:t>
                </a:r>
                <a:r>
                  <a:rPr lang="en-US" dirty="0" err="1"/>
                  <a:t>sledovaný</a:t>
                </a:r>
                <a:r>
                  <a:rPr lang="en-US" dirty="0"/>
                  <a:t> </a:t>
                </a:r>
                <a:r>
                  <a:rPr lang="en-US" dirty="0" err="1"/>
                  <a:t>znak</a:t>
                </a:r>
                <a:r>
                  <a:rPr lang="en-US" dirty="0"/>
                  <a:t> </a:t>
                </a:r>
                <a:r>
                  <a:rPr lang="en-US" i="1" dirty="0"/>
                  <a:t>Y. 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988" y="2594832"/>
            <a:ext cx="2087835" cy="48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76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</a:t>
            </a:r>
            <a:r>
              <a:rPr lang="cs-CZ" dirty="0" smtClean="0"/>
              <a:t>Test 1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Testové </a:t>
                </a:r>
                <a:r>
                  <a:rPr lang="cs-CZ" dirty="0"/>
                  <a:t>kritérium pro 1. </a:t>
                </a:r>
                <a:r>
                  <a:rPr lang="cs-CZ" dirty="0" smtClean="0"/>
                  <a:t>hypotézu (faktor A): </a:t>
                </a:r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/>
                  <a:t>V tabulce kritických hodnot </a:t>
                </a:r>
                <a:r>
                  <a:rPr lang="cs-CZ" i="1" dirty="0"/>
                  <a:t>F</a:t>
                </a:r>
                <a:r>
                  <a:rPr lang="cs-CZ" dirty="0"/>
                  <a:t>-rozdělení najdeme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3,15</m:t>
                        </m:r>
                      </m:sub>
                    </m:sSub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0,05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=3,29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Protože </a:t>
                </a:r>
                <a:r>
                  <a:rPr lang="cs-CZ" dirty="0"/>
                  <a:t>0,33 </a:t>
                </a:r>
                <a:r>
                  <a:rPr lang="en-US" dirty="0"/>
                  <a:t>&lt; 3,29 , </a:t>
                </a:r>
                <a:r>
                  <a:rPr lang="cs-CZ" dirty="0"/>
                  <a:t>nelze </a:t>
                </a:r>
                <a:r>
                  <a:rPr lang="cs-CZ" dirty="0" smtClean="0"/>
                  <a:t>zamítnout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což znamená, že </a:t>
                </a:r>
                <a:r>
                  <a:rPr lang="cs-CZ" b="1" dirty="0"/>
                  <a:t>použitý typ benzínu nemá na průměrnou spotřebu vliv</a:t>
                </a:r>
                <a:r>
                  <a:rPr lang="cs-CZ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937935"/>
              </p:ext>
            </p:extLst>
          </p:nvPr>
        </p:nvGraphicFramePr>
        <p:xfrm>
          <a:off x="2230845" y="2116183"/>
          <a:ext cx="3266556" cy="1332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Rovnice" r:id="rId4" imgW="1930320" imgH="787320" progId="Equation.3">
                  <p:embed/>
                </p:oleObj>
              </mc:Choice>
              <mc:Fallback>
                <p:oleObj name="Rovnice" r:id="rId4" imgW="1930320" imgH="787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230845" y="2116183"/>
                        <a:ext cx="3266556" cy="1332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2680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1: </a:t>
            </a:r>
            <a:r>
              <a:rPr lang="cs-CZ" dirty="0" smtClean="0"/>
              <a:t>Test 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Testové </a:t>
                </a:r>
                <a:r>
                  <a:rPr lang="cs-CZ" dirty="0"/>
                  <a:t>kritérium pro 1. </a:t>
                </a:r>
                <a:r>
                  <a:rPr lang="cs-CZ" dirty="0" smtClean="0"/>
                  <a:t>hypotézu (faktor B): </a:t>
                </a:r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/>
                  <a:t>V tabulce kritických hodnot </a:t>
                </a:r>
                <a:r>
                  <a:rPr lang="cs-CZ" i="1" dirty="0"/>
                  <a:t>F</a:t>
                </a:r>
                <a:r>
                  <a:rPr lang="cs-CZ" dirty="0"/>
                  <a:t>-rozdělení najdeme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𝐹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25,15</m:t>
                        </m:r>
                      </m:sub>
                    </m:sSub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0,05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=2,9</m:t>
                    </m:r>
                  </m:oMath>
                </a14:m>
                <a:r>
                  <a:rPr lang="cs-CZ" dirty="0" smtClean="0"/>
                  <a:t> </a:t>
                </a:r>
              </a:p>
              <a:p>
                <a:r>
                  <a:rPr lang="cs-CZ" dirty="0" smtClean="0"/>
                  <a:t>Protože 0,34 </a:t>
                </a:r>
                <a:r>
                  <a:rPr lang="en-US" dirty="0"/>
                  <a:t>&lt; </a:t>
                </a:r>
                <a:r>
                  <a:rPr lang="cs-CZ" dirty="0" smtClean="0"/>
                  <a:t>2</a:t>
                </a:r>
                <a:r>
                  <a:rPr lang="en-US" dirty="0" smtClean="0"/>
                  <a:t>,</a:t>
                </a:r>
                <a:r>
                  <a:rPr lang="cs-CZ" dirty="0" smtClean="0"/>
                  <a:t>9</a:t>
                </a:r>
                <a:r>
                  <a:rPr lang="en-US" dirty="0" smtClean="0"/>
                  <a:t> </a:t>
                </a:r>
                <a:r>
                  <a:rPr lang="en-US" dirty="0"/>
                  <a:t>, </a:t>
                </a:r>
                <a:r>
                  <a:rPr lang="cs-CZ" dirty="0"/>
                  <a:t>nelze </a:t>
                </a:r>
                <a:r>
                  <a:rPr lang="cs-CZ" dirty="0" smtClean="0"/>
                  <a:t>zamítnout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cs-CZ" dirty="0" smtClean="0"/>
                  <a:t>, </a:t>
                </a:r>
                <a:r>
                  <a:rPr lang="cs-CZ" dirty="0"/>
                  <a:t>což znamená, že </a:t>
                </a:r>
                <a:r>
                  <a:rPr lang="cs-CZ" b="1" dirty="0"/>
                  <a:t>volba řidiče nemá na průměrnou spotřebu vliv</a:t>
                </a:r>
                <a:r>
                  <a:rPr lang="cs-CZ" dirty="0" smtClean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8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7723148"/>
              </p:ext>
            </p:extLst>
          </p:nvPr>
        </p:nvGraphicFramePr>
        <p:xfrm>
          <a:off x="1543759" y="2120901"/>
          <a:ext cx="3176285" cy="1295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Rovnice" r:id="rId4" imgW="1930320" imgH="787320" progId="Equation.3">
                  <p:embed/>
                </p:oleObj>
              </mc:Choice>
              <mc:Fallback>
                <p:oleObj name="Rovnice" r:id="rId4" imgW="1930320" imgH="787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3759" y="2120901"/>
                        <a:ext cx="3176285" cy="1295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9282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2031" y="110515"/>
            <a:ext cx="7620000" cy="1143000"/>
          </a:xfrm>
        </p:spPr>
        <p:txBody>
          <a:bodyPr/>
          <a:lstStyle/>
          <a:p>
            <a:r>
              <a:rPr lang="cs-CZ" dirty="0" smtClean="0"/>
              <a:t>Příklad 1: </a:t>
            </a:r>
            <a:r>
              <a:rPr lang="cs-CZ" dirty="0" smtClean="0"/>
              <a:t>Výstup Excel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07" y="1074963"/>
            <a:ext cx="8264769" cy="5614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3756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Byla zkoumána kvalita hroznového vína (vyjádřená na stupnici od 1 do 10) v závislosti na dvou faktorech: průměrné době slunečního svitu za den a frekvenci zavlažování. Pro každou kombinaci obou faktorů existuje jedno pozorování, viz tabulka níže. Na hladině významnosti alfa = 0,05 rozhodněte o statistické významnosti obou faktorů.</a:t>
            </a:r>
          </a:p>
          <a:p>
            <a:r>
              <a:rPr lang="cs-CZ" dirty="0" smtClean="0"/>
              <a:t> 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15925"/>
              </p:ext>
            </p:extLst>
          </p:nvPr>
        </p:nvGraphicFramePr>
        <p:xfrm>
          <a:off x="1532709" y="3840480"/>
          <a:ext cx="5286101" cy="1872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4736">
                  <a:extLst>
                    <a:ext uri="{9D8B030D-6E8A-4147-A177-3AD203B41FA5}">
                      <a16:colId xmlns:a16="http://schemas.microsoft.com/office/drawing/2014/main" val="2348977427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1684700027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1206449742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110498354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076204205"/>
                    </a:ext>
                  </a:extLst>
                </a:gridCol>
                <a:gridCol w="746273">
                  <a:extLst>
                    <a:ext uri="{9D8B030D-6E8A-4147-A177-3AD203B41FA5}">
                      <a16:colId xmlns:a16="http://schemas.microsoft.com/office/drawing/2014/main" val="3390668989"/>
                    </a:ext>
                  </a:extLst>
                </a:gridCol>
              </a:tblGrid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Frekvence/svit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4h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5h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6h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7h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8h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392780593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denní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9753426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dvoudenní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76115818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effectLst/>
                        </a:rPr>
                        <a:t>2 krát za týden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72282979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effectLst/>
                        </a:rPr>
                        <a:t>1 za týden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1353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440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2: řešení v Excelu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645305"/>
              </p:ext>
            </p:extLst>
          </p:nvPr>
        </p:nvGraphicFramePr>
        <p:xfrm>
          <a:off x="862150" y="1330552"/>
          <a:ext cx="7215050" cy="5347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0974">
                  <a:extLst>
                    <a:ext uri="{9D8B030D-6E8A-4147-A177-3AD203B41FA5}">
                      <a16:colId xmlns:a16="http://schemas.microsoft.com/office/drawing/2014/main" val="2487016084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1260280395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4055497492"/>
                    </a:ext>
                  </a:extLst>
                </a:gridCol>
                <a:gridCol w="930974">
                  <a:extLst>
                    <a:ext uri="{9D8B030D-6E8A-4147-A177-3AD203B41FA5}">
                      <a16:colId xmlns:a16="http://schemas.microsoft.com/office/drawing/2014/main" val="213628363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171739017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2498848381"/>
                    </a:ext>
                  </a:extLst>
                </a:gridCol>
                <a:gridCol w="1163718">
                  <a:extLst>
                    <a:ext uri="{9D8B030D-6E8A-4147-A177-3AD203B41FA5}">
                      <a16:colId xmlns:a16="http://schemas.microsoft.com/office/drawing/2014/main" val="3227014335"/>
                    </a:ext>
                  </a:extLst>
                </a:gridCol>
              </a:tblGrid>
              <a:tr h="16968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l-PL" sz="1300" u="none" strike="noStrike" dirty="0">
                          <a:effectLst/>
                        </a:rPr>
                        <a:t>Anova: dva faktory bez opakování</a:t>
                      </a:r>
                      <a:endParaRPr lang="pl-PL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246735265"/>
                  </a:ext>
                </a:extLst>
              </a:tr>
              <a:tr h="176753">
                <a:tc>
                  <a:txBody>
                    <a:bodyPr/>
                    <a:lstStyle/>
                    <a:p>
                      <a:pPr algn="l" fontAlgn="b"/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91616871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</a:rPr>
                        <a:t>Faktor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Počet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Součet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Průměr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Rozptyl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91682658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>
                          <a:effectLst/>
                        </a:rPr>
                        <a:t>Řádek 1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5.8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5.2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5057895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>
                          <a:effectLst/>
                        </a:rPr>
                        <a:t>Řádek 2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6.8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2.7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42881596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>
                          <a:effectLst/>
                        </a:rPr>
                        <a:t>Řádek 3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6.6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2.3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998192163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Řádek 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3.8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2.2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148348820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44390871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Sloupec 1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3.5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1.666667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819458636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Sloupec 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3.333333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033933619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Sloupec 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5.75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1.583333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1379834082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Sloupec 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27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6.75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3.583333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166984529"/>
                  </a:ext>
                </a:extLst>
              </a:tr>
              <a:tr h="318155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>
                          <a:effectLst/>
                        </a:rPr>
                        <a:t>Sloupec 5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 dirty="0">
                          <a:effectLst/>
                        </a:rPr>
                        <a:t>7.75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1.583333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075205815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91955352"/>
                  </a:ext>
                </a:extLst>
              </a:tr>
              <a:tr h="73928">
                <a:tc>
                  <a:txBody>
                    <a:bodyPr/>
                    <a:lstStyle/>
                    <a:p>
                      <a:pPr algn="l" fontAlgn="b"/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282179777"/>
                  </a:ext>
                </a:extLst>
              </a:tr>
              <a:tr h="176753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ANOVA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211987620"/>
                  </a:ext>
                </a:extLst>
              </a:tr>
              <a:tr h="47369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</a:rPr>
                        <a:t>Zdroj variability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SS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Rozdíl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MS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F</a:t>
                      </a:r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Hodnota P</a:t>
                      </a:r>
                      <a:endParaRPr lang="cs-CZ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>
                          <a:effectLst/>
                        </a:rPr>
                        <a:t>F krit</a:t>
                      </a:r>
                      <a:endParaRPr lang="cs-CZ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603105640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Řádky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28.15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9.383333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15.85915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0.000178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3.490295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4034857681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Sloupce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42.5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4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10.625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17.95775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effectLst/>
                        </a:rPr>
                        <a:t>5.28E-05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3.259167</a:t>
                      </a:r>
                      <a:endParaRPr lang="cs-CZ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25573712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</a:rPr>
                        <a:t>Chyba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7.1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12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0.591667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604743359"/>
                  </a:ext>
                </a:extLst>
              </a:tr>
              <a:tr h="169682">
                <a:tc>
                  <a:txBody>
                    <a:bodyPr/>
                    <a:lstStyle/>
                    <a:p>
                      <a:pPr algn="l" fontAlgn="b"/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266968998"/>
                  </a:ext>
                </a:extLst>
              </a:tr>
              <a:tr h="176753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 dirty="0">
                          <a:effectLst/>
                        </a:rPr>
                        <a:t>Celkem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77.75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u="none" strike="noStrike">
                          <a:effectLst/>
                        </a:rPr>
                        <a:t>19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>
                          <a:effectLst/>
                        </a:rPr>
                        <a:t> </a:t>
                      </a: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 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70" marR="7070" marT="7070" marB="0" anchor="b"/>
                </a:tc>
                <a:extLst>
                  <a:ext uri="{0D108BD9-81ED-4DB2-BD59-A6C34878D82A}">
                    <a16:rowId xmlns:a16="http://schemas.microsoft.com/office/drawing/2014/main" val="3481521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706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TROJNÉ TŘÍDĚNÍ (LATINSKÉ ČTVERCE)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 analýzy rozptylu patří také speciální případ trojného třídění, tzv. latinské čtverce. </a:t>
            </a:r>
          </a:p>
          <a:p>
            <a:r>
              <a:rPr lang="cs-CZ" dirty="0" smtClean="0"/>
              <a:t>Latinské čtverce patří mezi klasické metody plánování experimentů (analýza rozptylu rovněž spadá do plánování experimentů). </a:t>
            </a:r>
          </a:p>
          <a:p>
            <a:r>
              <a:rPr lang="cs-CZ" dirty="0" smtClean="0"/>
              <a:t>Historicky pochází tento pojem z 18. století, kdy L. Euler (1707 – 1783) předložil petrohradské akademii úlohu o 36 důstojnících: </a:t>
            </a:r>
          </a:p>
          <a:p>
            <a:pPr lvl="1"/>
            <a:r>
              <a:rPr lang="cs-CZ" dirty="0" smtClean="0"/>
              <a:t>Sestavte 36 důstojníků 6 různých hodností ze 6 různých pluků do čtverce tak, aby v každé řadě a v každém sloupci byli důstojníci všech hodností a všech pluků.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89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Vícefaktorová</a:t>
            </a:r>
            <a:r>
              <a:rPr lang="cs-CZ" dirty="0" smtClean="0"/>
              <a:t> analýza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Jde o situaci, kdy se zkoumá, zda kvantitativní znak </a:t>
            </a:r>
            <a:r>
              <a:rPr lang="cs-CZ" i="1" dirty="0"/>
              <a:t>Y </a:t>
            </a:r>
            <a:r>
              <a:rPr lang="cs-CZ" dirty="0"/>
              <a:t>je ovlivňován dvěma nebo třemi faktory, opět ne nutně kvantitativními znaky. </a:t>
            </a:r>
            <a:endParaRPr lang="cs-CZ" dirty="0" smtClean="0"/>
          </a:p>
          <a:p>
            <a:r>
              <a:rPr lang="cs-CZ" dirty="0" err="1" smtClean="0"/>
              <a:t>Vícefaktorová</a:t>
            </a:r>
            <a:r>
              <a:rPr lang="cs-CZ" dirty="0" smtClean="0"/>
              <a:t> </a:t>
            </a:r>
            <a:r>
              <a:rPr lang="cs-CZ" dirty="0"/>
              <a:t>analýza rozptylu má svůj experimentální plán. </a:t>
            </a:r>
            <a:r>
              <a:rPr lang="cs-CZ" dirty="0" smtClean="0"/>
              <a:t>(experimentální plány – později). </a:t>
            </a:r>
          </a:p>
          <a:p>
            <a:r>
              <a:rPr lang="cs-CZ" dirty="0" smtClean="0"/>
              <a:t>Tento </a:t>
            </a:r>
            <a:r>
              <a:rPr lang="cs-CZ" dirty="0"/>
              <a:t>plán může být navržen efektivně tak, aby výsledky analýzy rozptylu byly přesvědčivé a přitom nebylo třeba mít k dispozici příliš mnoho údajů. </a:t>
            </a:r>
            <a:endParaRPr lang="cs-CZ" dirty="0" smtClean="0"/>
          </a:p>
          <a:p>
            <a:r>
              <a:rPr lang="cs-CZ" dirty="0" smtClean="0"/>
              <a:t>Jak </a:t>
            </a:r>
            <a:r>
              <a:rPr lang="cs-CZ" dirty="0"/>
              <a:t>přibývá faktorů, které slouží ke klasifikaci sledovaného znaku </a:t>
            </a:r>
            <a:r>
              <a:rPr lang="cs-CZ" i="1" dirty="0"/>
              <a:t>Y</a:t>
            </a:r>
            <a:r>
              <a:rPr lang="cs-CZ" dirty="0"/>
              <a:t>, zvyšuje se tím rychle i požadavek na objem dat. </a:t>
            </a:r>
          </a:p>
        </p:txBody>
      </p:sp>
    </p:spTree>
    <p:extLst>
      <p:ext uri="{BB962C8B-B14F-4D97-AF65-F5344CB8AC3E}">
        <p14:creationId xmlns:p14="http://schemas.microsoft.com/office/powerpoint/2010/main" val="38863327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Zobecnění problému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Úkolem je sestavit </a:t>
            </a:r>
            <a:r>
              <a:rPr lang="cs-CZ" i="1" dirty="0" smtClean="0"/>
              <a:t>n</a:t>
            </a:r>
            <a:r>
              <a:rPr lang="cs-CZ" baseline="30000" dirty="0" smtClean="0"/>
              <a:t>2</a:t>
            </a:r>
            <a:r>
              <a:rPr lang="cs-CZ" dirty="0" smtClean="0"/>
              <a:t> objektů do čtverce tak, aby v každé vodorovné řadě i v každé svislé řadě tohoto čtverce byly vždy objekty všech kategorií vlastnosti A </a:t>
            </a:r>
            <a:r>
              <a:rPr lang="cs-CZ" dirty="0" err="1" smtClean="0"/>
              <a:t>a</a:t>
            </a:r>
            <a:r>
              <a:rPr lang="cs-CZ" dirty="0" smtClean="0"/>
              <a:t> zároveň všech kategorií vlastnosti B (např. v první řadě stojí podporučík z pluku 6, poručík z pluku 5,..., plukovník z pluku 1). </a:t>
            </a:r>
          </a:p>
          <a:p>
            <a:r>
              <a:rPr lang="cs-CZ" dirty="0" smtClean="0"/>
              <a:t>Takovéto schéma objektů se nazývá latinský čtverec řádu </a:t>
            </a:r>
            <a:r>
              <a:rPr lang="cs-CZ" i="1" dirty="0" smtClean="0"/>
              <a:t>n</a:t>
            </a:r>
            <a:r>
              <a:rPr lang="cs-CZ" dirty="0" smtClean="0"/>
              <a:t>.</a:t>
            </a:r>
          </a:p>
          <a:p>
            <a:r>
              <a:rPr lang="cs-CZ" dirty="0" smtClean="0"/>
              <a:t> Známý výsledek, který pochází od samotného Eulera, říká, že pro každé přirozené číslo </a:t>
            </a:r>
            <a:r>
              <a:rPr lang="cs-CZ" i="1" dirty="0" smtClean="0"/>
              <a:t>n </a:t>
            </a:r>
            <a:r>
              <a:rPr lang="cs-CZ" dirty="0" smtClean="0"/>
              <a:t>existuje alespoň jeden latinský čtverec řádu </a:t>
            </a:r>
            <a:r>
              <a:rPr lang="cs-CZ" i="1" dirty="0" smtClean="0"/>
              <a:t>n v </a:t>
            </a:r>
            <a:r>
              <a:rPr lang="cs-CZ" dirty="0" smtClean="0"/>
              <a:t>uvedeném slova smyslu.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926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Tři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Představme si, že sledujeme vliv tří faktorů na znak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Vzhledem k tomu, že jde o tři faktory, dosti obtížně se nám podaří reprezentovat takový experiment dvojrozměrnou tabulkou. </a:t>
            </a:r>
          </a:p>
          <a:p>
            <a:r>
              <a:rPr lang="cs-CZ" dirty="0" smtClean="0"/>
              <a:t>My: pro každou kombinaci úrovní sledovaných tří faktorů budeme realizovat jediné pozorování a takový experiment budeme reprezentovat dvojrozměrnou tabulkou, jejíž záhlaví bude obsahovat různé úrovně dvou faktorů a vnitřek tabulky bude obsahovat záznam úrovní třetího faktoru. </a:t>
            </a:r>
          </a:p>
          <a:p>
            <a:r>
              <a:rPr lang="cs-CZ" dirty="0" smtClean="0"/>
              <a:t>Tyto úrovně třetího faktoru budou přitom vepsány do tabulky tak, aby vznikl latinský čtverec.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181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tabulky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07477"/>
            <a:ext cx="7620000" cy="5521569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Uvažujeme-li faktory </a:t>
            </a:r>
            <a:r>
              <a:rPr lang="cs-CZ" i="1" dirty="0" smtClean="0"/>
              <a:t>A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dirty="0" smtClean="0"/>
              <a:t>, </a:t>
            </a:r>
            <a:r>
              <a:rPr lang="cs-CZ" i="1" dirty="0" smtClean="0"/>
              <a:t>C </a:t>
            </a:r>
            <a:r>
              <a:rPr lang="cs-CZ" dirty="0" smtClean="0"/>
              <a:t>a hovoříme o latinském čtverci řádu </a:t>
            </a:r>
            <a:r>
              <a:rPr lang="cs-CZ" i="1" dirty="0" smtClean="0"/>
              <a:t>n = </a:t>
            </a:r>
            <a:r>
              <a:rPr lang="cs-CZ" dirty="0" smtClean="0"/>
              <a:t>3, můžeme náš experiment zapsat například v podobě tabulky 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Jedna strana tohoto čtverce představuje tři úrovně faktoru </a:t>
            </a:r>
            <a:r>
              <a:rPr lang="cs-CZ" i="1" dirty="0" smtClean="0"/>
              <a:t>A</a:t>
            </a:r>
            <a:r>
              <a:rPr lang="cs-CZ" dirty="0" smtClean="0"/>
              <a:t>. </a:t>
            </a:r>
          </a:p>
          <a:p>
            <a:r>
              <a:rPr lang="cs-CZ" dirty="0" smtClean="0"/>
              <a:t>Druhá strana tabulky - sloupce reprezentují tři úrovně faktoru </a:t>
            </a:r>
            <a:r>
              <a:rPr lang="cs-CZ" i="1" dirty="0" smtClean="0"/>
              <a:t>B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Vnitřek tabulky obsahuje tři úrovně třetího faktoru </a:t>
            </a:r>
            <a:r>
              <a:rPr lang="cs-CZ" i="1" dirty="0" smtClean="0"/>
              <a:t>C</a:t>
            </a:r>
            <a:r>
              <a:rPr lang="cs-CZ" dirty="0" smtClean="0"/>
              <a:t>.</a:t>
            </a:r>
          </a:p>
          <a:p>
            <a:r>
              <a:rPr lang="cs-CZ" dirty="0" smtClean="0"/>
              <a:t> Návrh takového experimentu čteme tak, že když je faktor A na první úrovni, faktor B je na první a faktor C je rovněž na první úrovni (to je prvek [1,1] tabulky), pak právě pro takovou kombinaci tří faktorů realizujeme jedno pozorování. </a:t>
            </a:r>
          </a:p>
          <a:p>
            <a:r>
              <a:rPr lang="cs-CZ" dirty="0" smtClean="0"/>
              <a:t>Výhoda:  pracujeme s devíti údaji místo 27, přitom je tento návrh zvolen tak, aby výsledná analýza dávala věrohodné výsledky. </a:t>
            </a:r>
          </a:p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066" y="1994022"/>
            <a:ext cx="3527422" cy="1276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01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Součty čtverců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Celkový</a:t>
                </a:r>
                <a:r>
                  <a:rPr lang="en-US" dirty="0"/>
                  <a:t> </a:t>
                </a:r>
                <a:r>
                  <a:rPr lang="en-US" dirty="0" err="1"/>
                  <a:t>rozklad</a:t>
                </a:r>
                <a:r>
                  <a:rPr lang="en-US" dirty="0"/>
                  <a:t> variability, z </a:t>
                </a:r>
                <a:r>
                  <a:rPr lang="en-US" dirty="0" err="1"/>
                  <a:t>něhož</a:t>
                </a:r>
                <a:r>
                  <a:rPr lang="en-US" dirty="0"/>
                  <a:t> se </a:t>
                </a:r>
                <a:r>
                  <a:rPr lang="en-US" dirty="0" err="1"/>
                  <a:t>vychází</a:t>
                </a:r>
                <a:r>
                  <a:rPr lang="en-US" dirty="0"/>
                  <a:t> </a:t>
                </a:r>
                <a:r>
                  <a:rPr lang="en-US" dirty="0" err="1"/>
                  <a:t>při</a:t>
                </a:r>
                <a:r>
                  <a:rPr lang="en-US" dirty="0"/>
                  <a:t> </a:t>
                </a:r>
                <a:r>
                  <a:rPr lang="en-US" dirty="0" err="1"/>
                  <a:t>testování</a:t>
                </a:r>
                <a:r>
                  <a:rPr lang="en-US" dirty="0"/>
                  <a:t> </a:t>
                </a:r>
                <a:r>
                  <a:rPr lang="en-US" dirty="0" err="1"/>
                  <a:t>vlivu</a:t>
                </a:r>
                <a:r>
                  <a:rPr lang="en-US" dirty="0"/>
                  <a:t> </a:t>
                </a:r>
                <a:r>
                  <a:rPr lang="en-US" dirty="0" err="1"/>
                  <a:t>jednotlivých</a:t>
                </a:r>
                <a:r>
                  <a:rPr lang="en-US" dirty="0"/>
                  <a:t> </a:t>
                </a:r>
                <a:r>
                  <a:rPr lang="en-US" dirty="0" err="1"/>
                  <a:t>faktorů</a:t>
                </a:r>
                <a:r>
                  <a:rPr lang="en-US" dirty="0"/>
                  <a:t>,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 smtClean="0"/>
                  <a:t>tvar</a:t>
                </a:r>
                <a:r>
                  <a:rPr lang="cs-CZ" dirty="0"/>
                  <a:t>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𝑆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𝐴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𝐵</m:t>
                        </m:r>
                        <m:r>
                          <a:rPr lang="cs-CZ" b="0" i="1" smtClean="0">
                            <a:latin typeface="Cambria Math"/>
                          </a:rPr>
                          <m:t> 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𝐶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i="1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𝑅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 cstate="print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72" y="2543174"/>
            <a:ext cx="2018401" cy="72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081" y="2543174"/>
            <a:ext cx="1931011" cy="71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372" y="3548428"/>
            <a:ext cx="2155582" cy="744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081" y="3351912"/>
            <a:ext cx="2327031" cy="77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279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analýzy rozptylu trojné třídění provádíme tři testy. Každý z nich se týká vlivu jednoho ze tří faktorů. </a:t>
            </a:r>
          </a:p>
          <a:p>
            <a:r>
              <a:rPr lang="cs-CZ" dirty="0" smtClean="0"/>
              <a:t>Testovaná hypotéza 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b="1" dirty="0" smtClean="0"/>
              <a:t>daný faktor není významný</a:t>
            </a:r>
            <a:r>
              <a:rPr lang="cs-CZ" dirty="0" smtClean="0"/>
              <a:t>. Alternativní hypotéza H</a:t>
            </a:r>
            <a:r>
              <a:rPr lang="cs-CZ" baseline="-25000" dirty="0" smtClean="0"/>
              <a:t>1</a:t>
            </a:r>
            <a:r>
              <a:rPr lang="cs-CZ" dirty="0" smtClean="0"/>
              <a:t>: negace H</a:t>
            </a:r>
            <a:r>
              <a:rPr lang="cs-CZ" baseline="-25000" dirty="0" smtClean="0"/>
              <a:t>0 </a:t>
            </a:r>
            <a:r>
              <a:rPr lang="cs-CZ" dirty="0" smtClean="0"/>
              <a:t>. </a:t>
            </a:r>
          </a:p>
          <a:p>
            <a:r>
              <a:rPr lang="cs-CZ" dirty="0" smtClean="0"/>
              <a:t>Testová kritéria pro testování vlivu faktorů </a:t>
            </a:r>
            <a:r>
              <a:rPr lang="cs-CZ" i="1" dirty="0" smtClean="0"/>
              <a:t>A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dirty="0" smtClean="0"/>
              <a:t>, </a:t>
            </a:r>
            <a:r>
              <a:rPr lang="cs-CZ" i="1" dirty="0" smtClean="0"/>
              <a:t>C </a:t>
            </a:r>
            <a:r>
              <a:rPr lang="cs-CZ" dirty="0" smtClean="0"/>
              <a:t>: 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73313"/>
            <a:ext cx="8484325" cy="203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3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Test: výsledek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2584"/>
            <a:ext cx="8400517" cy="2412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974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Uvažujme případ, kdy sledujeme množství emisí výfukových plynů </a:t>
            </a:r>
            <a:r>
              <a:rPr lang="cs-CZ" i="1" dirty="0" smtClean="0"/>
              <a:t>Y </a:t>
            </a:r>
            <a:r>
              <a:rPr lang="cs-CZ" dirty="0" smtClean="0"/>
              <a:t>v závislosti na těchto třech faktorech: </a:t>
            </a:r>
          </a:p>
          <a:p>
            <a:pPr lvl="1"/>
            <a:r>
              <a:rPr lang="cs-CZ" dirty="0" smtClean="0"/>
              <a:t>Faktor 1 = </a:t>
            </a:r>
            <a:r>
              <a:rPr lang="cs-CZ" i="1" dirty="0" smtClean="0"/>
              <a:t>typ přísady do benzinu (A, B, C, D)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Faktor 2 = </a:t>
            </a:r>
            <a:r>
              <a:rPr lang="cs-CZ" i="1" dirty="0" smtClean="0"/>
              <a:t>řidič vozidla (I, II, III, IV)</a:t>
            </a:r>
            <a:r>
              <a:rPr lang="cs-CZ" dirty="0" smtClean="0"/>
              <a:t>, </a:t>
            </a:r>
          </a:p>
          <a:p>
            <a:pPr lvl="1"/>
            <a:r>
              <a:rPr lang="cs-CZ" dirty="0" smtClean="0"/>
              <a:t>Faktor 3 = </a:t>
            </a:r>
            <a:r>
              <a:rPr lang="cs-CZ" i="1" dirty="0" smtClean="0"/>
              <a:t>použité vozidlo (1, 2, 3, 4)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Výsledky experimentu:</a:t>
            </a:r>
            <a:endParaRPr lang="cs-CZ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06" y="4078164"/>
            <a:ext cx="7045151" cy="1736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69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příprava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Testujeme potenciální vliv jednotlivých faktorů na </a:t>
            </a:r>
            <a:r>
              <a:rPr lang="cs-CZ" i="1" dirty="0" smtClean="0"/>
              <a:t>Y </a:t>
            </a:r>
            <a:r>
              <a:rPr lang="cs-CZ" dirty="0" smtClean="0"/>
              <a:t>na pětiprocentní hladině významnosti.</a:t>
            </a:r>
            <a:endParaRPr lang="cs-CZ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98" y="2605088"/>
            <a:ext cx="6462016" cy="1978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884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Součty čtverců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494" y="1833232"/>
            <a:ext cx="3535112" cy="457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307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Příklad: Test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45477" y="1289538"/>
            <a:ext cx="7620000" cy="5451231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b="1" dirty="0" smtClean="0"/>
              <a:t>daný faktor není významný</a:t>
            </a:r>
            <a:r>
              <a:rPr lang="cs-CZ" dirty="0" smtClean="0"/>
              <a:t>.</a:t>
            </a:r>
          </a:p>
          <a:p>
            <a:r>
              <a:rPr lang="cs-CZ" dirty="0" smtClean="0"/>
              <a:t> H</a:t>
            </a:r>
            <a:r>
              <a:rPr lang="cs-CZ" baseline="-25000" dirty="0" smtClean="0"/>
              <a:t>1</a:t>
            </a:r>
            <a:r>
              <a:rPr lang="cs-CZ" dirty="0" smtClean="0"/>
              <a:t>: negace H</a:t>
            </a:r>
            <a:r>
              <a:rPr lang="cs-CZ" baseline="-25000" dirty="0" smtClean="0"/>
              <a:t>0</a:t>
            </a:r>
            <a:endParaRPr lang="cs-CZ" dirty="0" smtClean="0"/>
          </a:p>
          <a:p>
            <a:r>
              <a:rPr lang="cs-CZ" dirty="0" smtClean="0"/>
              <a:t>Testová kritéria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Kritická hodnota je ve všech třech případech stejná: K = FINV(0,05,3,6) = 4,757. </a:t>
            </a:r>
          </a:p>
          <a:p>
            <a:r>
              <a:rPr lang="cs-CZ" dirty="0" smtClean="0"/>
              <a:t>Závěr testů: faktory 1 a 2 jsou statisticky významné, pokud jde o jejich vliv na znak </a:t>
            </a:r>
            <a:r>
              <a:rPr lang="cs-CZ" i="1" dirty="0" smtClean="0"/>
              <a:t>Y</a:t>
            </a:r>
            <a:r>
              <a:rPr lang="cs-CZ" dirty="0" smtClean="0"/>
              <a:t>, třetí faktor, tj. typ použitého vozidla, neovlivňuje znak </a:t>
            </a:r>
            <a:r>
              <a:rPr lang="cs-CZ" i="1" dirty="0" smtClean="0"/>
              <a:t>Y</a:t>
            </a:r>
            <a:r>
              <a:rPr lang="cs-CZ" dirty="0" smtClean="0"/>
              <a:t>.</a:t>
            </a:r>
            <a:endParaRPr lang="cs-CZ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419" y="2394072"/>
            <a:ext cx="5609142" cy="2295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30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altLang="en-US"/>
              <a:t>Statistika B</a:t>
            </a: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CD12-22EE-41DC-BE20-92D7FB570975}" type="slidenum">
              <a:rPr lang="cs-CZ" altLang="en-US"/>
              <a:pPr/>
              <a:t>3</a:t>
            </a:fld>
            <a:endParaRPr lang="cs-CZ" alt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sz="3600"/>
              <a:t>Dvoufaktorová a vícefaktorová   ANOVA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en-US" sz="2400" dirty="0"/>
              <a:t>Techniky testů hypotéz o rozdílech mezi skupinami,      kdy rozdíly způsobuje 2 nebo více faktorů</a:t>
            </a:r>
          </a:p>
          <a:p>
            <a:r>
              <a:rPr lang="cs-CZ" altLang="en-US" sz="2400" dirty="0">
                <a:solidFill>
                  <a:schemeClr val="accent1"/>
                </a:solidFill>
              </a:rPr>
              <a:t>Příklad otázek, na které odpovídá VF ANOVA:</a:t>
            </a:r>
            <a:r>
              <a:rPr lang="cs-CZ" altLang="en-US" sz="2400" dirty="0"/>
              <a:t>  </a:t>
            </a:r>
          </a:p>
          <a:p>
            <a:r>
              <a:rPr lang="cs-CZ" altLang="en-US" sz="2400" dirty="0" smtClean="0"/>
              <a:t>(Příklad - </a:t>
            </a:r>
            <a:r>
              <a:rPr lang="cs-CZ" altLang="en-US" sz="2400" dirty="0"/>
              <a:t>Má </a:t>
            </a:r>
            <a:r>
              <a:rPr lang="cs-CZ" altLang="en-US" sz="2400" dirty="0" smtClean="0"/>
              <a:t>barva auta, </a:t>
            </a:r>
            <a:r>
              <a:rPr lang="cs-CZ" altLang="en-US" sz="2400" dirty="0"/>
              <a:t>resp. pohlaví respondentů vliv na </a:t>
            </a:r>
            <a:r>
              <a:rPr lang="cs-CZ" altLang="en-US" sz="2400" dirty="0" smtClean="0"/>
              <a:t>pravděpodobnost </a:t>
            </a:r>
            <a:r>
              <a:rPr lang="cs-CZ" altLang="en-US" sz="2400" dirty="0"/>
              <a:t>prodeje </a:t>
            </a:r>
            <a:r>
              <a:rPr lang="cs-CZ" altLang="en-US" sz="2400" dirty="0" smtClean="0"/>
              <a:t>auta? )</a:t>
            </a:r>
            <a:endParaRPr lang="cs-CZ" altLang="en-US" sz="2400" dirty="0"/>
          </a:p>
          <a:p>
            <a:pPr>
              <a:buFontTx/>
              <a:buNone/>
            </a:pPr>
            <a:r>
              <a:rPr lang="cs-CZ" altLang="en-US" sz="2400" dirty="0"/>
              <a:t>	- Která složka má větší vliv? </a:t>
            </a:r>
          </a:p>
          <a:p>
            <a:pPr>
              <a:buFontTx/>
              <a:buNone/>
            </a:pPr>
            <a:r>
              <a:rPr lang="cs-CZ" altLang="en-US" sz="2400" dirty="0"/>
              <a:t>	- Je celkový vliv součtem vlivů jednotlivých znaků posuzovaných odděleně?</a:t>
            </a:r>
          </a:p>
          <a:p>
            <a:r>
              <a:rPr lang="cs-CZ" altLang="en-US" sz="2400" dirty="0"/>
              <a:t>Účinky jednotlivých znaků mohou být vzájemně nezávislé (bez interakce) nebo závislé (s interakcí)</a:t>
            </a:r>
          </a:p>
        </p:txBody>
      </p:sp>
    </p:spTree>
    <p:extLst>
      <p:ext uri="{BB962C8B-B14F-4D97-AF65-F5344CB8AC3E}">
        <p14:creationId xmlns:p14="http://schemas.microsoft.com/office/powerpoint/2010/main" val="3940632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5281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Sleduje-li se vliv dvou faktorů, které mohou ovlivnit hodnotu sledovaného (kvantitativního) znaku </a:t>
            </a:r>
            <a:r>
              <a:rPr lang="cs-CZ" i="1" dirty="0"/>
              <a:t>Y</a:t>
            </a:r>
            <a:r>
              <a:rPr lang="cs-CZ" dirty="0"/>
              <a:t>, hovoříme o dvojném třídění. </a:t>
            </a:r>
            <a:endParaRPr lang="cs-CZ" dirty="0" smtClean="0"/>
          </a:p>
          <a:p>
            <a:r>
              <a:rPr lang="cs-CZ" dirty="0" smtClean="0"/>
              <a:t>Obdobně </a:t>
            </a:r>
            <a:r>
              <a:rPr lang="cs-CZ" dirty="0"/>
              <a:t>jako v případě jednoduchého třídění je možné pro různé kombinace těchto dvou faktorů provést náhodné výběry a na jejich základě pak testovat individuální vliv obou faktorů. </a:t>
            </a:r>
            <a:endParaRPr lang="cs-CZ" dirty="0" smtClean="0"/>
          </a:p>
          <a:p>
            <a:r>
              <a:rPr lang="cs-CZ" dirty="0" smtClean="0"/>
              <a:t>Kromě </a:t>
            </a:r>
            <a:r>
              <a:rPr lang="cs-CZ" dirty="0"/>
              <a:t>uvedených dvou faktorů je možno uvažovat jako samostatný faktor také jejich interakci. Podle toho se pak rozlišuje analýza rozptylu dvojné třídění s interakcemi nebo bez interakcí. </a:t>
            </a:r>
            <a:endParaRPr lang="cs-CZ" dirty="0" smtClean="0"/>
          </a:p>
          <a:p>
            <a:r>
              <a:rPr lang="cs-CZ" dirty="0" smtClean="0"/>
              <a:t>My - bez interakcí.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6456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Analogická tvrzení </a:t>
            </a:r>
            <a:r>
              <a:rPr lang="cs-CZ" dirty="0" smtClean="0"/>
              <a:t>jako pro dvojné třídění platí </a:t>
            </a:r>
            <a:r>
              <a:rPr lang="cs-CZ" dirty="0"/>
              <a:t>také pro případ, kdy pracujeme se třemi „hlavními“ faktory – v tomto případě mluvíme o analýze rozptylu trojné </a:t>
            </a:r>
            <a:r>
              <a:rPr lang="cs-CZ" dirty="0" smtClean="0"/>
              <a:t>třídění.</a:t>
            </a:r>
          </a:p>
          <a:p>
            <a:r>
              <a:rPr lang="cs-CZ" dirty="0" smtClean="0"/>
              <a:t>Můžeme </a:t>
            </a:r>
            <a:r>
              <a:rPr lang="cs-CZ" dirty="0"/>
              <a:t>zkoumat také jako speciální faktory všechny možné dvoučlenné interakce tří hlavních faktorů a také trojčlennou interakci tvořenou všemi třemi hlavními faktory. </a:t>
            </a:r>
          </a:p>
        </p:txBody>
      </p:sp>
    </p:spTree>
    <p:extLst>
      <p:ext uri="{BB962C8B-B14F-4D97-AF65-F5344CB8AC3E}">
        <p14:creationId xmlns:p14="http://schemas.microsoft.com/office/powerpoint/2010/main" val="394959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Vyvážené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Vzhledem k časté náročnosti požadavku na objem dat v případě </a:t>
            </a:r>
            <a:r>
              <a:rPr lang="cs-CZ" dirty="0" err="1"/>
              <a:t>vícefaktorové</a:t>
            </a:r>
            <a:r>
              <a:rPr lang="cs-CZ" dirty="0"/>
              <a:t> analýzy rozptylu se omezujeme na případ, kdy pro danou kombinaci faktorů obsahuje příslušný náhodný výběr </a:t>
            </a:r>
            <a:r>
              <a:rPr lang="cs-CZ" b="1" dirty="0"/>
              <a:t>pouze jedno pozorování. </a:t>
            </a:r>
            <a:endParaRPr lang="cs-CZ" b="1" dirty="0" smtClean="0"/>
          </a:p>
          <a:p>
            <a:r>
              <a:rPr lang="cs-CZ" dirty="0" smtClean="0"/>
              <a:t>Hovoříme </a:t>
            </a:r>
            <a:r>
              <a:rPr lang="cs-CZ" dirty="0"/>
              <a:t>pak o analýze rozptylu s jedním pozorováním v každé podskupině. Tento případ také patří mezi případy vyváženého </a:t>
            </a:r>
            <a:r>
              <a:rPr lang="cs-CZ" dirty="0" smtClean="0"/>
              <a:t>třídění.  </a:t>
            </a:r>
          </a:p>
          <a:p>
            <a:r>
              <a:rPr lang="cs-CZ" dirty="0" smtClean="0"/>
              <a:t>Zatímco u </a:t>
            </a:r>
            <a:r>
              <a:rPr lang="cs-CZ" dirty="0" err="1"/>
              <a:t>jednofaktorové</a:t>
            </a:r>
            <a:r>
              <a:rPr lang="cs-CZ" dirty="0"/>
              <a:t> ANOVA vyvážené třídění není až tak zásadní požadavek, v případech </a:t>
            </a:r>
            <a:r>
              <a:rPr lang="cs-CZ" dirty="0" err="1"/>
              <a:t>vícefaktorové</a:t>
            </a:r>
            <a:r>
              <a:rPr lang="cs-CZ" dirty="0"/>
              <a:t> ANOVA hraje podstatně důležitější roli a doporučujeme jej v praxi dodržovat. Splnění tohoto požadavku obvykle v praxi ani nečiní žádné zvláštní problémy. Pokud tento požadavek splněn není, potom záleží na tom, jak jsou </a:t>
            </a:r>
            <a:r>
              <a:rPr lang="cs-CZ" dirty="0" err="1"/>
              <a:t>vícefaktorové</a:t>
            </a:r>
            <a:r>
              <a:rPr lang="cs-CZ" dirty="0"/>
              <a:t> ANOVA prováděny (mohou být totiž prováděny vícero způsoby) a každý z těchto postupů může dát obecně jiný závěr a mít jinou intepretaci. </a:t>
            </a:r>
          </a:p>
          <a:p>
            <a:r>
              <a:rPr lang="cs-CZ" dirty="0"/>
              <a:t>V případě vyváženého třídění toto úskalí nenastává. </a:t>
            </a:r>
          </a:p>
        </p:txBody>
      </p:sp>
    </p:spTree>
    <p:extLst>
      <p:ext uri="{BB962C8B-B14F-4D97-AF65-F5344CB8AC3E}">
        <p14:creationId xmlns:p14="http://schemas.microsoft.com/office/powerpoint/2010/main" val="190071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Dvojné třídění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Je-li sledovaný znak ovlivňován dvěma faktory, hovoříme o dvojném třídění. </a:t>
            </a:r>
            <a:endParaRPr lang="cs-CZ" dirty="0" smtClean="0"/>
          </a:p>
          <a:p>
            <a:r>
              <a:rPr lang="cs-CZ" dirty="0" smtClean="0"/>
              <a:t>I </a:t>
            </a:r>
            <a:r>
              <a:rPr lang="cs-CZ" dirty="0"/>
              <a:t>v tomto případě dochází ke vhodnému rozkladu celkové variability znaku na dílčí zdroje variability. </a:t>
            </a:r>
            <a:endParaRPr lang="cs-CZ" dirty="0" smtClean="0"/>
          </a:p>
          <a:p>
            <a:r>
              <a:rPr lang="cs-CZ" dirty="0" smtClean="0"/>
              <a:t>Rozklad </a:t>
            </a:r>
            <a:r>
              <a:rPr lang="cs-CZ" dirty="0"/>
              <a:t>celkového součtu čtverců S se provede analogicky jako v případě jednoduchého třídění s tím rozdílem, že přibyde v rozkladu nový činitel odrážející vliv druhého faktoru.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Vysvětlení na příkladu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920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7620000" cy="4887367"/>
          </a:xfrm>
        </p:spPr>
        <p:txBody>
          <a:bodyPr/>
          <a:lstStyle/>
          <a:p>
            <a:r>
              <a:rPr lang="cs-CZ" sz="2000" dirty="0" smtClean="0"/>
              <a:t>6 řidičů absolvovalo s každým typem benzínu jednu jízdu. Na hladině významnosti 0,05 testujte, je-li průměrná spotřeba paliva (l/100km) závislá na typu použitého benzínu (faktor A) a na řidiči (faktor B).</a:t>
            </a:r>
          </a:p>
          <a:p>
            <a:r>
              <a:rPr lang="cs-CZ" sz="2000" b="1" dirty="0" smtClean="0"/>
              <a:t>Pozn.: Jako faktor A označujte vždy faktor s úrovněmi v levém sloupci (tedy s řádkovými průměry)!</a:t>
            </a:r>
            <a:endParaRPr lang="cs-CZ" sz="2000" b="1" dirty="0" smtClean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17023"/>
              </p:ext>
            </p:extLst>
          </p:nvPr>
        </p:nvGraphicFramePr>
        <p:xfrm>
          <a:off x="626744" y="3187336"/>
          <a:ext cx="7450456" cy="3029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0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9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3130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Řidič</a:t>
                      </a:r>
                      <a:endParaRPr lang="cs-CZ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400">
                          <a:effectLst/>
                        </a:rPr>
                        <a:t> </a:t>
                      </a:r>
                      <a:endParaRPr lang="cs-CZ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2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Benzín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Průměr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Aral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Shell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>
                          <a:effectLst/>
                        </a:rPr>
                        <a:t>7,63</a:t>
                      </a:r>
                      <a:endParaRPr lang="cs-CZ" sz="2000" i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Benzina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8,1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7,6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7,8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6,9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7,57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Slovnaft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7,3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cs-CZ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7,5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8,2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>
                          <a:solidFill>
                            <a:srgbClr val="FF0000"/>
                          </a:solidFill>
                          <a:effectLst/>
                        </a:rPr>
                        <a:t>7,7</a:t>
                      </a:r>
                      <a:endParaRPr lang="cs-CZ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7,48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7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cs-CZ" sz="2000" b="1" dirty="0" smtClean="0">
                          <a:effectLst/>
                        </a:rPr>
                        <a:t>Průměr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7,33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7,38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7,65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i="1" dirty="0">
                          <a:effectLst/>
                        </a:rPr>
                        <a:t>7,5</a:t>
                      </a:r>
                      <a:endParaRPr lang="cs-CZ" sz="20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3338" marR="3333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99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Testy hypotéz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Zkoumáme tedy závislost průměrné spotřeby (znak </a:t>
            </a:r>
            <a:r>
              <a:rPr lang="cs-CZ" i="1" dirty="0"/>
              <a:t>Y</a:t>
            </a:r>
            <a:r>
              <a:rPr lang="cs-CZ" dirty="0"/>
              <a:t>) na typu použitého benzínu </a:t>
            </a:r>
            <a:r>
              <a:rPr lang="cs-CZ" dirty="0" smtClean="0"/>
              <a:t>(faktor A) </a:t>
            </a:r>
            <a:r>
              <a:rPr lang="cs-CZ" dirty="0"/>
              <a:t>a na řidiči </a:t>
            </a:r>
            <a:r>
              <a:rPr lang="cs-CZ" dirty="0" smtClean="0"/>
              <a:t>(faktor B).</a:t>
            </a:r>
            <a:endParaRPr lang="cs-CZ" dirty="0" smtClean="0"/>
          </a:p>
          <a:p>
            <a:r>
              <a:rPr lang="cs-CZ" dirty="0" smtClean="0"/>
              <a:t>Faktor A nabývá n = 4 úrovní a faktor B nabývá k = 6 úrovní.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 smtClean="0"/>
              <a:t>oba faktory </a:t>
            </a:r>
            <a:r>
              <a:rPr lang="cs-CZ" dirty="0" smtClean="0"/>
              <a:t>testujeme dvě hypotézy:</a:t>
            </a:r>
          </a:p>
          <a:p>
            <a:r>
              <a:rPr lang="cs-CZ" dirty="0" smtClean="0"/>
              <a:t>Pro faktor </a:t>
            </a:r>
            <a:r>
              <a:rPr lang="cs-CZ" dirty="0" smtClean="0"/>
              <a:t>A</a:t>
            </a:r>
            <a:r>
              <a:rPr lang="cs-CZ" i="1" dirty="0" smtClean="0"/>
              <a:t> </a:t>
            </a:r>
            <a:r>
              <a:rPr lang="cs-CZ" dirty="0"/>
              <a:t>formulujeme </a:t>
            </a:r>
            <a:r>
              <a:rPr lang="cs-CZ" dirty="0" smtClean="0"/>
              <a:t>hypotézu: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</a:t>
            </a:r>
            <a:r>
              <a:rPr lang="cs-CZ" dirty="0"/>
              <a:t>faktor </a:t>
            </a:r>
            <a:r>
              <a:rPr lang="cs-CZ" dirty="0" smtClean="0"/>
              <a:t>A neúčinkuje</a:t>
            </a:r>
            <a:endParaRPr lang="cs-CZ" dirty="0" smtClean="0"/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: faktor </a:t>
            </a:r>
            <a:r>
              <a:rPr lang="cs-CZ" dirty="0" smtClean="0"/>
              <a:t>A </a:t>
            </a:r>
            <a:r>
              <a:rPr lang="cs-CZ" dirty="0" smtClean="0"/>
              <a:t>účinkuje (V tomto případě to značí, že </a:t>
            </a:r>
            <a:r>
              <a:rPr lang="cs-CZ" dirty="0"/>
              <a:t>průměrná spotřeba závisí na použitém druhu </a:t>
            </a:r>
            <a:r>
              <a:rPr lang="cs-CZ" dirty="0" smtClean="0"/>
              <a:t>benzínu)</a:t>
            </a:r>
          </a:p>
          <a:p>
            <a:r>
              <a:rPr lang="cs-CZ" dirty="0" smtClean="0"/>
              <a:t>Pro faktor </a:t>
            </a:r>
            <a:r>
              <a:rPr lang="cs-CZ" dirty="0" smtClean="0"/>
              <a:t>B</a:t>
            </a:r>
            <a:r>
              <a:rPr lang="cs-CZ" i="1" dirty="0" smtClean="0"/>
              <a:t> </a:t>
            </a:r>
            <a:r>
              <a:rPr lang="cs-CZ" dirty="0" smtClean="0"/>
              <a:t>formulujeme hypotézu: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0</a:t>
            </a:r>
            <a:r>
              <a:rPr lang="cs-CZ" dirty="0" smtClean="0"/>
              <a:t>: faktor </a:t>
            </a:r>
            <a:r>
              <a:rPr lang="cs-CZ" dirty="0" smtClean="0"/>
              <a:t>B </a:t>
            </a:r>
            <a:r>
              <a:rPr lang="cs-CZ" dirty="0" smtClean="0"/>
              <a:t>neúčinkuje</a:t>
            </a:r>
          </a:p>
          <a:p>
            <a:pPr lvl="1"/>
            <a:r>
              <a:rPr lang="cs-CZ" dirty="0" smtClean="0"/>
              <a:t>H</a:t>
            </a:r>
            <a:r>
              <a:rPr lang="cs-CZ" baseline="-25000" dirty="0" smtClean="0"/>
              <a:t>1</a:t>
            </a:r>
            <a:r>
              <a:rPr lang="cs-CZ" dirty="0" smtClean="0"/>
              <a:t>: faktor </a:t>
            </a:r>
            <a:r>
              <a:rPr lang="cs-CZ" dirty="0" smtClean="0"/>
              <a:t>B </a:t>
            </a:r>
            <a:r>
              <a:rPr lang="cs-CZ" dirty="0" smtClean="0"/>
              <a:t>účinkuje (V tomto případě to značí, že průměrná spotřeba závisí na </a:t>
            </a:r>
            <a:r>
              <a:rPr lang="cs-CZ" dirty="0"/>
              <a:t>řidiči, který s vozem jel</a:t>
            </a:r>
            <a:r>
              <a:rPr lang="cs-CZ" dirty="0" smtClean="0"/>
              <a:t>)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6724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291</TotalTime>
  <Words>1638</Words>
  <Application>Microsoft Office PowerPoint</Application>
  <PresentationFormat>Předvádění na obrazovce (4:3)</PresentationFormat>
  <Paragraphs>333</Paragraphs>
  <Slides>30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</vt:lpstr>
      <vt:lpstr>Cambria Math</vt:lpstr>
      <vt:lpstr>Times New Roman</vt:lpstr>
      <vt:lpstr>Sousedství</vt:lpstr>
      <vt:lpstr>Editor rovnic 3.0</vt:lpstr>
      <vt:lpstr>Vícefaktorová analýza rozptylu </vt:lpstr>
      <vt:lpstr>Vícefaktorová analýza</vt:lpstr>
      <vt:lpstr>Dvoufaktorová a vícefaktorová   ANOVA</vt:lpstr>
      <vt:lpstr>Dvojné třídění</vt:lpstr>
      <vt:lpstr>Trojné třídění</vt:lpstr>
      <vt:lpstr>Vyvážené třídění</vt:lpstr>
      <vt:lpstr>Dvojné třídění</vt:lpstr>
      <vt:lpstr>Příklad 1</vt:lpstr>
      <vt:lpstr>Testy hypotéz</vt:lpstr>
      <vt:lpstr>Rozklad variability – součty čtverců</vt:lpstr>
      <vt:lpstr>Příklad 1: Součty čtverců</vt:lpstr>
      <vt:lpstr>Postup testování – Testové kritérium:</vt:lpstr>
      <vt:lpstr>Postup testování:  Kritická hodnota a výsledek</vt:lpstr>
      <vt:lpstr>Příklad 1: Test 1</vt:lpstr>
      <vt:lpstr>Příklad 1: Test 2</vt:lpstr>
      <vt:lpstr>Příklad 1: Výstup Excel</vt:lpstr>
      <vt:lpstr>Příklad 2</vt:lpstr>
      <vt:lpstr>Příklad 2: řešení v Excelu</vt:lpstr>
      <vt:lpstr>TROJNÉ TŘÍDĚNÍ (LATINSKÉ ČTVERCE) </vt:lpstr>
      <vt:lpstr>Zobecnění problému</vt:lpstr>
      <vt:lpstr>Tři faktory</vt:lpstr>
      <vt:lpstr>Příklad tabulky</vt:lpstr>
      <vt:lpstr>Součty čtverců</vt:lpstr>
      <vt:lpstr>Test</vt:lpstr>
      <vt:lpstr>Test: výsledek</vt:lpstr>
      <vt:lpstr>Příklad</vt:lpstr>
      <vt:lpstr>Příklad: příprava</vt:lpstr>
      <vt:lpstr>Příklad: Součty čtverců</vt:lpstr>
      <vt:lpstr>Příklad: Test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ANALÝZA ROZPTYLU – DVOJNÉ TŘÍDĚNÍ A LATINSKÉ ČTVERCE</dc:title>
  <dc:creator>student</dc:creator>
  <cp:lastModifiedBy>Jirka</cp:lastModifiedBy>
  <cp:revision>48</cp:revision>
  <dcterms:created xsi:type="dcterms:W3CDTF">2015-11-05T13:05:25Z</dcterms:created>
  <dcterms:modified xsi:type="dcterms:W3CDTF">2021-11-13T12:06:05Z</dcterms:modified>
</cp:coreProperties>
</file>