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2" r:id="rId4"/>
    <p:sldId id="260" r:id="rId5"/>
    <p:sldId id="271" r:id="rId6"/>
    <p:sldId id="261" r:id="rId7"/>
    <p:sldId id="264" r:id="rId8"/>
    <p:sldId id="263" r:id="rId9"/>
    <p:sldId id="268" r:id="rId10"/>
    <p:sldId id="25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DA819-5AC3-4979-A94A-2E848A211BB8}" type="datetimeFigureOut">
              <a:rPr lang="cs-CZ" smtClean="0"/>
              <a:pPr/>
              <a:t>20.09.2021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641D3-E462-4F32-A370-4D68C91A88D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67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6758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758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6759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6759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59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59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59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59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759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760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761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8662" y="6215082"/>
            <a:ext cx="56959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nn-NO" smtClean="0"/>
              <a:t>OPF Katedra informatiky ZS 2013-2014 Informatika pro ekonomy I</a:t>
            </a:r>
            <a:endParaRPr lang="cs-CZ" dirty="0"/>
          </a:p>
        </p:txBody>
      </p:sp>
      <p:sp>
        <p:nvSpPr>
          <p:cNvPr id="26" name="Nadpis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8" name="Zástupný symbol pro číslo snímku 26"/>
          <p:cNvSpPr>
            <a:spLocks noGrp="1"/>
          </p:cNvSpPr>
          <p:nvPr>
            <p:ph type="sldNum" sz="quarter" idx="4"/>
          </p:nvPr>
        </p:nvSpPr>
        <p:spPr>
          <a:xfrm>
            <a:off x="6858016" y="62865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4733948" cy="365125"/>
          </a:xfrm>
          <a:prstGeom prst="rect">
            <a:avLst/>
          </a:prstGeom>
        </p:spPr>
        <p:txBody>
          <a:bodyPr/>
          <a:lstStyle/>
          <a:p>
            <a:r>
              <a:rPr lang="nn-NO" smtClean="0"/>
              <a:t>OPF Katedra informatiky ZS 2013-2014 Informatika pro ekonomy I</a:t>
            </a:r>
            <a:endParaRPr lang="cs-CZ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285852" y="6356350"/>
            <a:ext cx="4733948" cy="365125"/>
          </a:xfrm>
          <a:prstGeom prst="rect">
            <a:avLst/>
          </a:prstGeom>
        </p:spPr>
        <p:txBody>
          <a:bodyPr/>
          <a:lstStyle/>
          <a:p>
            <a:r>
              <a:rPr lang="nn-NO" smtClean="0"/>
              <a:t>OPF Katedra informatiky ZS 2013-2014 Informatika pro ekonomy I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4733948" cy="365125"/>
          </a:xfrm>
          <a:prstGeom prst="rect">
            <a:avLst/>
          </a:prstGeom>
        </p:spPr>
        <p:txBody>
          <a:bodyPr/>
          <a:lstStyle/>
          <a:p>
            <a:r>
              <a:rPr lang="nn-NO" smtClean="0"/>
              <a:t>OPF Katedra informatiky ZS 2013-2014 Informatika pro ekonomy I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4733948" cy="365125"/>
          </a:xfrm>
          <a:prstGeom prst="rect">
            <a:avLst/>
          </a:prstGeom>
        </p:spPr>
        <p:txBody>
          <a:bodyPr/>
          <a:lstStyle/>
          <a:p>
            <a:r>
              <a:rPr lang="nn-NO" smtClean="0"/>
              <a:t>OPF Katedra informatiky ZS 2013-2014 Informatika pro ekonomy I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4733948" cy="365125"/>
          </a:xfrm>
          <a:prstGeom prst="rect">
            <a:avLst/>
          </a:prstGeom>
        </p:spPr>
        <p:txBody>
          <a:bodyPr/>
          <a:lstStyle/>
          <a:p>
            <a:r>
              <a:rPr lang="nn-NO" smtClean="0"/>
              <a:t>OPF Katedra informatiky ZS 2013-2014 Informatika pro ekonomy I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4733948" cy="365125"/>
          </a:xfrm>
          <a:prstGeom prst="rect">
            <a:avLst/>
          </a:prstGeom>
        </p:spPr>
        <p:txBody>
          <a:bodyPr/>
          <a:lstStyle/>
          <a:p>
            <a:r>
              <a:rPr lang="nn-NO" smtClean="0"/>
              <a:t>OPF Katedra informatiky ZS 2013-2014 Informatika pro ekonomy I</a:t>
            </a: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4733948" cy="365125"/>
          </a:xfrm>
          <a:prstGeom prst="rect">
            <a:avLst/>
          </a:prstGeom>
        </p:spPr>
        <p:txBody>
          <a:bodyPr/>
          <a:lstStyle/>
          <a:p>
            <a:r>
              <a:rPr lang="nn-NO" smtClean="0"/>
              <a:t>OPF Katedra informatiky ZS 2013-2014 Informatika pro ekonomy I</a:t>
            </a: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285852" y="6356350"/>
            <a:ext cx="4733948" cy="365125"/>
          </a:xfrm>
          <a:prstGeom prst="rect">
            <a:avLst/>
          </a:prstGeom>
        </p:spPr>
        <p:txBody>
          <a:bodyPr/>
          <a:lstStyle/>
          <a:p>
            <a:r>
              <a:rPr lang="nn-NO" smtClean="0"/>
              <a:t>OPF Katedra informatiky ZS 2013-2014 Informatika pro ekonomy 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656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656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6565" name="Freeform 5"/>
          <p:cNvSpPr>
            <a:spLocks/>
          </p:cNvSpPr>
          <p:nvPr/>
        </p:nvSpPr>
        <p:spPr bwMode="hidden">
          <a:xfrm>
            <a:off x="468313" y="6262688"/>
            <a:ext cx="8675687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21388"/>
            <a:ext cx="7848600" cy="836612"/>
            <a:chOff x="0" y="3792"/>
            <a:chExt cx="4944" cy="540"/>
          </a:xfrm>
        </p:grpSpPr>
        <p:sp>
          <p:nvSpPr>
            <p:cNvPr id="6656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656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57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57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57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57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657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657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657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657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657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658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658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65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 předlohy nadpisů.</a:t>
            </a:r>
          </a:p>
        </p:txBody>
      </p:sp>
      <p:sp>
        <p:nvSpPr>
          <p:cNvPr id="6658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6804025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endParaRPr lang="cs-CZ" sz="1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B1BEA-E13D-49CA-B6C8-4A9816364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48400"/>
            <a:ext cx="56959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nn-NO" smtClean="0"/>
              <a:t>OPF Katedra informatiky ZS 2013-2014 Informatika pro ekonomy I</a:t>
            </a:r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9258" y="3857628"/>
            <a:ext cx="6959126" cy="1966914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doc. Mgr. Petr Suchánek, Ph.D.</a:t>
            </a:r>
          </a:p>
          <a:p>
            <a:pPr>
              <a:lnSpc>
                <a:spcPct val="80000"/>
              </a:lnSpc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vedoucí Katedry informatiky a matematiky</a:t>
            </a: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cs-CZ" sz="2800" dirty="0" err="1" smtClean="0">
                <a:solidFill>
                  <a:srgbClr val="000000"/>
                </a:solidFill>
                <a:effectLst/>
              </a:rPr>
              <a:t>suchanek</a:t>
            </a:r>
            <a:r>
              <a:rPr lang="en-US" sz="2800" dirty="0" smtClean="0">
                <a:solidFill>
                  <a:srgbClr val="000000"/>
                </a:solidFill>
                <a:effectLst/>
              </a:rPr>
              <a:t>@</a:t>
            </a:r>
            <a:r>
              <a:rPr lang="cs-CZ" sz="2800" dirty="0" smtClean="0">
                <a:solidFill>
                  <a:srgbClr val="000000"/>
                </a:solidFill>
                <a:effectLst/>
              </a:rPr>
              <a:t>opf.slu.cz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rgbClr val="000000"/>
                </a:solidFill>
                <a:effectLst/>
              </a:rPr>
              <a:t/>
            </a:r>
            <a:br>
              <a:rPr lang="cs-CZ" sz="2400" dirty="0" smtClean="0">
                <a:solidFill>
                  <a:srgbClr val="000000"/>
                </a:solidFill>
                <a:effectLst/>
              </a:rPr>
            </a:br>
            <a:r>
              <a:rPr lang="cs-CZ" sz="2400" dirty="0" smtClean="0">
                <a:solidFill>
                  <a:srgbClr val="000000"/>
                </a:solidFill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1075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>
                <a:solidFill>
                  <a:srgbClr val="000000"/>
                </a:solidFill>
                <a:effectLst/>
              </a:rPr>
              <a:t>Informatika pro ekonomy I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4800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>Úvod a požadavky na absolvování</a:t>
            </a:r>
            <a:br>
              <a:rPr lang="cs-CZ" sz="3600" dirty="0" smtClean="0">
                <a:solidFill>
                  <a:srgbClr val="000000"/>
                </a:solidFill>
                <a:effectLst/>
              </a:rPr>
            </a:b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itle 8195"/>
          <p:cNvSpPr>
            <a:spLocks noGrp="1" noChangeArrowheads="1"/>
          </p:cNvSpPr>
          <p:nvPr>
            <p:ph type="ctrTitle"/>
          </p:nvPr>
        </p:nvSpPr>
        <p:spPr>
          <a:xfrm>
            <a:off x="673100" y="620688"/>
            <a:ext cx="8229600" cy="1736725"/>
          </a:xfrm>
        </p:spPr>
        <p:txBody>
          <a:bodyPr anchor="ctr"/>
          <a:lstStyle/>
          <a:p>
            <a:r>
              <a:rPr lang="cs-CZ" sz="6600" b="1" dirty="0">
                <a:solidFill>
                  <a:srgbClr val="000000"/>
                </a:solidFill>
                <a:effectLst/>
              </a:rPr>
              <a:t>Otázky?</a:t>
            </a:r>
          </a:p>
        </p:txBody>
      </p:sp>
      <p:sp>
        <p:nvSpPr>
          <p:cNvPr id="8197" name="Subtitle 8196"/>
          <p:cNvSpPr>
            <a:spLocks noGrp="1" noChangeArrowheads="1"/>
          </p:cNvSpPr>
          <p:nvPr>
            <p:ph type="subTitle" idx="4294967295"/>
          </p:nvPr>
        </p:nvSpPr>
        <p:spPr>
          <a:xfrm>
            <a:off x="251520" y="2564904"/>
            <a:ext cx="8784976" cy="175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cs-CZ" dirty="0">
                <a:solidFill>
                  <a:srgbClr val="000000"/>
                </a:solidFill>
              </a:rPr>
              <a:t>Děkuji za pozornost</a:t>
            </a:r>
          </a:p>
          <a:p>
            <a:pPr marL="0" indent="0" algn="ctr">
              <a:buFont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 algn="ctr">
              <a:buFontTx/>
              <a:buNone/>
            </a:pPr>
            <a:r>
              <a:rPr lang="cs-CZ" dirty="0" err="1" smtClean="0">
                <a:solidFill>
                  <a:srgbClr val="000000"/>
                </a:solidFill>
              </a:rPr>
              <a:t>suchanek</a:t>
            </a:r>
            <a:r>
              <a:rPr lang="en-US" dirty="0" smtClean="0">
                <a:solidFill>
                  <a:srgbClr val="000000"/>
                </a:solidFill>
              </a:rPr>
              <a:t>@</a:t>
            </a:r>
            <a:r>
              <a:rPr lang="cs-CZ" dirty="0" smtClean="0">
                <a:solidFill>
                  <a:srgbClr val="000000"/>
                </a:solidFill>
              </a:rPr>
              <a:t>opf.slu.cz</a:t>
            </a:r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FontTx/>
              <a:buNone/>
            </a:pPr>
            <a:r>
              <a:rPr lang="cs-CZ" b="1" dirty="0" smtClean="0">
                <a:solidFill>
                  <a:srgbClr val="000000"/>
                </a:solidFill>
              </a:rPr>
              <a:t>A438</a:t>
            </a:r>
          </a:p>
          <a:p>
            <a:pPr marL="0" indent="0" algn="ctr">
              <a:buFontTx/>
              <a:buNone/>
            </a:pPr>
            <a:r>
              <a:rPr lang="cs-CZ" dirty="0" smtClean="0">
                <a:solidFill>
                  <a:srgbClr val="000000"/>
                </a:solidFill>
              </a:rPr>
              <a:t>Sekretariát Katedry informatiky a matematiky: </a:t>
            </a:r>
            <a:r>
              <a:rPr lang="cs-CZ" b="1" dirty="0" smtClean="0">
                <a:solidFill>
                  <a:srgbClr val="000000"/>
                </a:solidFill>
              </a:rPr>
              <a:t>A402</a:t>
            </a:r>
            <a:endParaRPr lang="cs-CZ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2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rgbClr val="000000"/>
                </a:solidFill>
                <a:effectLst/>
              </a:rPr>
              <a:t>Obecné informace o předmětu</a:t>
            </a:r>
            <a:endParaRPr lang="en-US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712967" cy="4495800"/>
          </a:xfrm>
        </p:spPr>
        <p:txBody>
          <a:bodyPr/>
          <a:lstStyle/>
          <a:p>
            <a:pPr>
              <a:lnSpc>
                <a:spcPct val="8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Informatika </a:t>
            </a:r>
            <a:r>
              <a:rPr lang="cs-CZ" sz="2800" dirty="0" smtClean="0">
                <a:solidFill>
                  <a:srgbClr val="000000"/>
                </a:solidFill>
              </a:rPr>
              <a:t>pro ekonomy I - ZS:</a:t>
            </a:r>
            <a:endParaRPr lang="cs-CZ" sz="28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Základy </a:t>
            </a:r>
            <a:r>
              <a:rPr lang="cs-CZ" sz="2400" dirty="0">
                <a:solidFill>
                  <a:srgbClr val="000000"/>
                </a:solidFill>
              </a:rPr>
              <a:t>počítačů, ovládání Windows a IE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Textové editory (MS Word, </a:t>
            </a:r>
            <a:r>
              <a:rPr lang="cs-CZ" sz="2400" dirty="0" err="1" smtClean="0">
                <a:solidFill>
                  <a:srgbClr val="000000"/>
                </a:solidFill>
              </a:rPr>
              <a:t>LibreOffice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Writer</a:t>
            </a:r>
            <a:r>
              <a:rPr lang="cs-CZ" sz="2400" dirty="0" smtClean="0">
                <a:solidFill>
                  <a:srgbClr val="000000"/>
                </a:solidFill>
              </a:rPr>
              <a:t>)</a:t>
            </a:r>
            <a:endParaRPr lang="cs-CZ" sz="24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Tvorba prezentace (MS PowerPoint, </a:t>
            </a:r>
            <a:r>
              <a:rPr lang="cs-CZ" sz="2400" dirty="0" err="1" smtClean="0">
                <a:solidFill>
                  <a:srgbClr val="000000"/>
                </a:solidFill>
              </a:rPr>
              <a:t>LibreOffice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Impress</a:t>
            </a:r>
            <a:r>
              <a:rPr lang="cs-CZ" sz="2400" dirty="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Informatika pro ekonomy II - LS</a:t>
            </a:r>
            <a:endParaRPr lang="cs-CZ" sz="28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Tabulkový kalkulátor (MS Excel)</a:t>
            </a:r>
            <a:endParaRPr lang="cs-CZ" sz="24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Databáze (MS Access)</a:t>
            </a:r>
            <a:endParaRPr lang="cs-CZ" sz="24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2400"/>
              </a:spcBef>
              <a:buClrTx/>
            </a:pPr>
            <a:r>
              <a:rPr lang="cs-CZ" sz="2800" b="1" dirty="0" smtClean="0">
                <a:solidFill>
                  <a:srgbClr val="000000"/>
                </a:solidFill>
              </a:rPr>
              <a:t>Informatika pro ekonomy I:</a:t>
            </a:r>
            <a:endParaRPr lang="cs-CZ" sz="2800" b="1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13 přednášek a cvičení, </a:t>
            </a:r>
            <a:r>
              <a:rPr lang="cs-CZ" sz="2400" dirty="0" smtClean="0">
                <a:solidFill>
                  <a:srgbClr val="000000"/>
                </a:solidFill>
              </a:rPr>
              <a:t>seminární </a:t>
            </a:r>
            <a:r>
              <a:rPr lang="cs-CZ" sz="2400" dirty="0">
                <a:solidFill>
                  <a:srgbClr val="000000"/>
                </a:solidFill>
              </a:rPr>
              <a:t>práce z nástrojů prezentace (</a:t>
            </a:r>
            <a:r>
              <a:rPr lang="cs-CZ" sz="2400" dirty="0" smtClean="0">
                <a:solidFill>
                  <a:srgbClr val="000000"/>
                </a:solidFill>
              </a:rPr>
              <a:t>PowerPoint, Impress), její odevzdání v termínu jako jedna z podmínek přihlášení se ke zkoušce</a:t>
            </a:r>
            <a:endParaRPr lang="cs-CZ" sz="24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dirty="0">
                <a:solidFill>
                  <a:srgbClr val="000000"/>
                </a:solidFill>
              </a:rPr>
              <a:t>Zakončena zkouškou</a:t>
            </a:r>
          </a:p>
          <a:p>
            <a:pPr lvl="1">
              <a:lnSpc>
                <a:spcPct val="80000"/>
              </a:lnSpc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70% účast na seminářích!</a:t>
            </a:r>
          </a:p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Úspěšné vypracování seminární práce a její odevzdání v daném termínu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Odevzdání seminární </a:t>
            </a:r>
            <a:r>
              <a:rPr lang="cs-CZ" dirty="0" smtClean="0">
                <a:solidFill>
                  <a:srgbClr val="000000"/>
                </a:solidFill>
              </a:rPr>
              <a:t>práce:</a:t>
            </a:r>
          </a:p>
          <a:p>
            <a:pPr lvl="1"/>
            <a:r>
              <a:rPr lang="cs-CZ" b="1" dirty="0" err="1" smtClean="0">
                <a:solidFill>
                  <a:srgbClr val="000000"/>
                </a:solidFill>
              </a:rPr>
              <a:t>Odevzdávárna</a:t>
            </a:r>
            <a:r>
              <a:rPr lang="cs-CZ" dirty="0" smtClean="0">
                <a:solidFill>
                  <a:srgbClr val="000000"/>
                </a:solidFill>
              </a:rPr>
              <a:t> v IS SU (podrobnější informace budou poskytnuty na seminářích)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Vyhodnocení seminárních prací proběhne do začátku zkouškového období.</a:t>
            </a:r>
          </a:p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Absolvování zkoušky.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rgbClr val="000000"/>
                </a:solidFill>
                <a:effectLst/>
              </a:rPr>
              <a:t>Požadavky na absolvování předmětu</a:t>
            </a:r>
            <a:br>
              <a:rPr lang="cs-CZ" sz="3600" b="1" dirty="0" smtClean="0">
                <a:solidFill>
                  <a:srgbClr val="000000"/>
                </a:solidFill>
                <a:effectLst/>
              </a:rPr>
            </a:br>
            <a:r>
              <a:rPr lang="cs-CZ" sz="3600" b="1" dirty="0" smtClean="0">
                <a:solidFill>
                  <a:srgbClr val="000000"/>
                </a:solidFill>
                <a:effectLst/>
              </a:rPr>
              <a:t>(podrobnosti)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V průběhu semestru:</a:t>
            </a:r>
          </a:p>
          <a:p>
            <a:pPr lvl="1"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Aktivita na tutoriálech: </a:t>
            </a:r>
            <a:r>
              <a:rPr lang="cs-CZ" dirty="0" err="1" smtClean="0">
                <a:solidFill>
                  <a:srgbClr val="FF0000"/>
                </a:solidFill>
              </a:rPr>
              <a:t>max</a:t>
            </a:r>
            <a:r>
              <a:rPr lang="cs-CZ" dirty="0" smtClean="0">
                <a:solidFill>
                  <a:srgbClr val="FF0000"/>
                </a:solidFill>
              </a:rPr>
              <a:t> 5 bodů</a:t>
            </a:r>
          </a:p>
          <a:p>
            <a:pPr lvl="1"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Odevzdání seminární práce: </a:t>
            </a:r>
            <a:r>
              <a:rPr lang="cs-CZ" dirty="0" err="1" smtClean="0">
                <a:solidFill>
                  <a:srgbClr val="FF0000"/>
                </a:solidFill>
              </a:rPr>
              <a:t>max</a:t>
            </a:r>
            <a:r>
              <a:rPr lang="cs-CZ" dirty="0" smtClean="0">
                <a:solidFill>
                  <a:srgbClr val="FF0000"/>
                </a:solidFill>
              </a:rPr>
              <a:t> 5 bodů</a:t>
            </a: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Zkouška ve zkouškovém období:</a:t>
            </a:r>
          </a:p>
          <a:p>
            <a:pPr lvl="1"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Teoretický test: </a:t>
            </a:r>
            <a:r>
              <a:rPr lang="cs-CZ" dirty="0" err="1" smtClean="0">
                <a:solidFill>
                  <a:srgbClr val="FF0000"/>
                </a:solidFill>
              </a:rPr>
              <a:t>max</a:t>
            </a:r>
            <a:r>
              <a:rPr lang="cs-CZ" dirty="0" smtClean="0">
                <a:solidFill>
                  <a:srgbClr val="FF0000"/>
                </a:solidFill>
              </a:rPr>
              <a:t> 20 bodů</a:t>
            </a:r>
          </a:p>
          <a:p>
            <a:pPr lvl="1"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Praktický příklad MS Word: </a:t>
            </a:r>
            <a:r>
              <a:rPr lang="cs-CZ" dirty="0" err="1" smtClean="0">
                <a:solidFill>
                  <a:srgbClr val="FF0000"/>
                </a:solidFill>
              </a:rPr>
              <a:t>max</a:t>
            </a:r>
            <a:r>
              <a:rPr lang="cs-CZ" dirty="0" smtClean="0">
                <a:solidFill>
                  <a:srgbClr val="FF0000"/>
                </a:solidFill>
              </a:rPr>
              <a:t> 20 bodů</a:t>
            </a:r>
          </a:p>
          <a:p>
            <a:pPr lvl="1"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Praktický příklad LO </a:t>
            </a:r>
            <a:r>
              <a:rPr lang="cs-CZ" dirty="0" err="1" smtClean="0">
                <a:solidFill>
                  <a:srgbClr val="000000"/>
                </a:solidFill>
              </a:rPr>
              <a:t>Writer</a:t>
            </a:r>
            <a:r>
              <a:rPr lang="cs-CZ" dirty="0" smtClean="0">
                <a:solidFill>
                  <a:srgbClr val="000000"/>
                </a:solidFill>
              </a:rPr>
              <a:t>: </a:t>
            </a:r>
            <a:r>
              <a:rPr lang="cs-CZ" dirty="0" err="1" smtClean="0">
                <a:solidFill>
                  <a:srgbClr val="FF0000"/>
                </a:solidFill>
              </a:rPr>
              <a:t>max</a:t>
            </a:r>
            <a:r>
              <a:rPr lang="cs-CZ" dirty="0" smtClean="0">
                <a:solidFill>
                  <a:srgbClr val="FF0000"/>
                </a:solidFill>
              </a:rPr>
              <a:t> 10 bodů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r>
              <a:rPr lang="cs-CZ" dirty="0" smtClean="0">
                <a:solidFill>
                  <a:srgbClr val="000000"/>
                </a:solidFill>
              </a:rPr>
              <a:t>Celkem </a:t>
            </a:r>
            <a:r>
              <a:rPr lang="cs-CZ" dirty="0" err="1" smtClean="0">
                <a:solidFill>
                  <a:srgbClr val="FF0000"/>
                </a:solidFill>
              </a:rPr>
              <a:t>max</a:t>
            </a:r>
            <a:r>
              <a:rPr lang="cs-CZ" dirty="0" smtClean="0">
                <a:solidFill>
                  <a:srgbClr val="FF0000"/>
                </a:solidFill>
              </a:rPr>
              <a:t> 60</a:t>
            </a:r>
            <a:r>
              <a:rPr lang="cs-CZ" dirty="0" smtClean="0">
                <a:solidFill>
                  <a:srgbClr val="000000"/>
                </a:solidFill>
              </a:rPr>
              <a:t>, Požadované minimum: </a:t>
            </a:r>
            <a:r>
              <a:rPr lang="cs-CZ" dirty="0" smtClean="0">
                <a:solidFill>
                  <a:srgbClr val="FF0000"/>
                </a:solidFill>
              </a:rPr>
              <a:t>36 bodů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Hodnocení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Potřebné studijní podklady jsou uvedeny v sylabu předmětu.</a:t>
            </a: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Sylabus: </a:t>
            </a:r>
          </a:p>
          <a:p>
            <a:pPr lvl="1">
              <a:buClr>
                <a:srgbClr val="000000"/>
              </a:buClr>
            </a:pPr>
            <a:r>
              <a:rPr lang="cs-CZ" sz="2200" dirty="0" smtClean="0">
                <a:solidFill>
                  <a:srgbClr val="000000"/>
                </a:solidFill>
              </a:rPr>
              <a:t>IS SU</a:t>
            </a:r>
            <a:endParaRPr lang="cs-CZ" sz="2200" dirty="0" smtClean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Studijní materiály jsou v IS SU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Studijní podklady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0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b="1" dirty="0" smtClean="0">
                <a:solidFill>
                  <a:srgbClr val="000000"/>
                </a:solidFill>
              </a:rPr>
              <a:t>Seminární práce – PowerPoint nebo </a:t>
            </a:r>
            <a:r>
              <a:rPr lang="cs-CZ" b="1" dirty="0" err="1" smtClean="0">
                <a:solidFill>
                  <a:srgbClr val="000000"/>
                </a:solidFill>
              </a:rPr>
              <a:t>Impress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Úkolem je vytvořit prezentaci na libovolné téma z okruhu zájmů nebo studijního zaměření studenta. Jako příklad lze uvést prezentaci týkající se ekonomiky, informatiky, reklamy, marketingu, automobilů, kuchařských receptů, letadel, internetových obchodů na internetu, výpočetní techniky, apod.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Prezentace bude obsahovat alespoň 8 snímků a bude vytvořena podle následujících požadavků:</a:t>
            </a:r>
            <a:r>
              <a:rPr lang="cs-CZ" dirty="0" smtClean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Pravidla seminární práce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237456"/>
            <a:ext cx="8856984" cy="4495800"/>
          </a:xfrm>
        </p:spPr>
        <p:txBody>
          <a:bodyPr/>
          <a:lstStyle/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První a poslední snímek bude mít nastavené jiné pozadí než ostatní snímky. </a:t>
            </a:r>
          </a:p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Alespoň na jednom ze snímků bude vložen na pozadí libovolný obrázek.</a:t>
            </a:r>
          </a:p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V prezentaci budou zobrazena čísla snímků.</a:t>
            </a:r>
          </a:p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V prezentaci budou využita alespoň 4 různá rozložení snímků.</a:t>
            </a:r>
          </a:p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Mezi jednotlivými snímky budou nastavené libovolné přechody snímků (výběr z příslušné nabídky), snímky se budou přepínat kliknutím myši.</a:t>
            </a:r>
          </a:p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Na jednotlivé objekty na snímcích budou nastavené animace (libovolné), přičemž spouštění bude automatické s časovým intervalem v rozmezí od 0,5 do 1,5 s.</a:t>
            </a:r>
          </a:p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Prezentace bude obsahovat textové údaje.</a:t>
            </a:r>
          </a:p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Prezentace bude obsahovat obrázky (alespoň 1).</a:t>
            </a:r>
          </a:p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Prezentace bude obsahovat organizační digram (alespoň 1).</a:t>
            </a:r>
          </a:p>
          <a:p>
            <a:pPr algn="just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Uložení bude provedeno v systému </a:t>
            </a:r>
            <a:r>
              <a:rPr lang="cs-CZ" sz="2000" dirty="0" smtClean="0">
                <a:solidFill>
                  <a:srgbClr val="000000"/>
                </a:solidFill>
              </a:rPr>
              <a:t>IS SU </a:t>
            </a:r>
            <a:r>
              <a:rPr lang="cs-CZ" sz="2000" dirty="0" smtClean="0">
                <a:solidFill>
                  <a:srgbClr val="000000"/>
                </a:solidFill>
              </a:rPr>
              <a:t>do </a:t>
            </a:r>
            <a:r>
              <a:rPr lang="cs-CZ" sz="2000" b="1" u="sng" dirty="0" smtClean="0">
                <a:solidFill>
                  <a:srgbClr val="000000"/>
                </a:solidFill>
              </a:rPr>
              <a:t>19.12.2021 </a:t>
            </a:r>
            <a:r>
              <a:rPr lang="cs-CZ" sz="2000" b="1" u="sng" dirty="0" smtClean="0">
                <a:solidFill>
                  <a:srgbClr val="000000"/>
                </a:solidFill>
              </a:rPr>
              <a:t>23:55 h !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Požadavky na prezentaci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8313" y="1124744"/>
            <a:ext cx="8229600" cy="449580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Předpokladem je přihlášení se na termíny vypsané zkoušejícími.</a:t>
            </a:r>
          </a:p>
          <a:p>
            <a:pPr>
              <a:buClrTx/>
            </a:pPr>
            <a:r>
              <a:rPr lang="cs-CZ" b="1" dirty="0" smtClean="0">
                <a:solidFill>
                  <a:srgbClr val="000000"/>
                </a:solidFill>
              </a:rPr>
              <a:t>Zkouší:</a:t>
            </a:r>
            <a:r>
              <a:rPr lang="cs-CZ" dirty="0" smtClean="0">
                <a:solidFill>
                  <a:srgbClr val="000000"/>
                </a:solidFill>
              </a:rPr>
              <a:t> přednášející a pedagogové vedoucí jednotlivé semináře. Ti také hodnotí seminární práce a aktivitu na seminářích. Změna zkoušejícího není možná, je možno se ale se souhlasem vedoucího semináře přihlásit k přednášejícímu.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Zkouška je kombinovaná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Obecné znalosti, Windows, IE, forma: automaticky vyhodnocený test. Ukázkové otázky najdete v </a:t>
            </a:r>
            <a:r>
              <a:rPr lang="cs-CZ" sz="2000" dirty="0" err="1" smtClean="0">
                <a:solidFill>
                  <a:srgbClr val="000000"/>
                </a:solidFill>
              </a:rPr>
              <a:t>Moodle</a:t>
            </a:r>
            <a:r>
              <a:rPr lang="cs-CZ" sz="2000" dirty="0" smtClean="0">
                <a:solidFill>
                  <a:srgbClr val="000000"/>
                </a:solidFill>
              </a:rPr>
              <a:t>. 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Znalosti z MS Word a LO </a:t>
            </a:r>
            <a:r>
              <a:rPr lang="cs-CZ" sz="2000" dirty="0" err="1" smtClean="0">
                <a:solidFill>
                  <a:srgbClr val="000000"/>
                </a:solidFill>
              </a:rPr>
              <a:t>Writer</a:t>
            </a:r>
            <a:r>
              <a:rPr lang="cs-CZ" sz="2000" dirty="0" smtClean="0">
                <a:solidFill>
                  <a:srgbClr val="000000"/>
                </a:solidFill>
              </a:rPr>
              <a:t>. Tato část probíhá zpracováním praktických příkladů jak ve Wordu, tak ve </a:t>
            </a:r>
            <a:r>
              <a:rPr lang="cs-CZ" sz="2000" dirty="0" err="1" smtClean="0">
                <a:solidFill>
                  <a:srgbClr val="000000"/>
                </a:solidFill>
              </a:rPr>
              <a:t>Writeru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Zkouška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8313" y="1124744"/>
            <a:ext cx="8229600" cy="4495800"/>
          </a:xfrm>
        </p:spPr>
        <p:txBody>
          <a:bodyPr/>
          <a:lstStyle/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Komunikace pedagogů se studenty je zejména vhodná  pomocí konzultací;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Každý pedagog má vypsané konzultační hodiny;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Další způsob komunikace v případě problémů je návštěva sekretářky katedry, která ráda pomůže;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Telefonický způsob komunikace není příliš vítán;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Hlavní způsob komunikace je přes školní mail. Pedagogové na maily jiné než školní zpravidla neodpovídají;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Osobní návštěvy u pedagogů doporučujeme předem domluvit</a:t>
            </a:r>
            <a:r>
              <a:rPr lang="en-US" sz="2400" dirty="0" smtClean="0">
                <a:solidFill>
                  <a:srgbClr val="000000"/>
                </a:solidFill>
              </a:rPr>
              <a:t>;</a:t>
            </a:r>
            <a:endParaRPr lang="cs-CZ" sz="24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  <a:effectLst/>
              </a:rPr>
              <a:t>Komunikace</a:t>
            </a:r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vy1">
  <a:themeElements>
    <a:clrScheme name="Informatika A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Informatika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formatika A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dvy1</Template>
  <TotalTime>458</TotalTime>
  <Words>629</Words>
  <Application>Microsoft Office PowerPoint</Application>
  <PresentationFormat>Předvádění na obrazovce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dvy1</vt:lpstr>
      <vt:lpstr>Informatika pro ekonomy I   Úvod a požadavky na absolvování </vt:lpstr>
      <vt:lpstr>Obecné informace o předmětu</vt:lpstr>
      <vt:lpstr>Požadavky na absolvování předmětu (podrobnosti)</vt:lpstr>
      <vt:lpstr>Hodnocení</vt:lpstr>
      <vt:lpstr>Studijní podklady</vt:lpstr>
      <vt:lpstr>Pravidla seminární práce</vt:lpstr>
      <vt:lpstr>Požadavky na prezentaci </vt:lpstr>
      <vt:lpstr>Zkouška</vt:lpstr>
      <vt:lpstr>Komunikace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A   Úvod a požadavky na absolvování Informatika, informační společnost, typy prostředků informačních technologií</dc:title>
  <dc:creator>vymětal</dc:creator>
  <cp:lastModifiedBy>Petr Suchánek</cp:lastModifiedBy>
  <cp:revision>76</cp:revision>
  <dcterms:created xsi:type="dcterms:W3CDTF">2009-09-13T05:26:09Z</dcterms:created>
  <dcterms:modified xsi:type="dcterms:W3CDTF">2021-09-20T17:37:04Z</dcterms:modified>
</cp:coreProperties>
</file>