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86"/>
  </p:notesMasterIdLst>
  <p:handoutMasterIdLst>
    <p:handoutMasterId r:id="rId87"/>
  </p:handoutMasterIdLst>
  <p:sldIdLst>
    <p:sldId id="256" r:id="rId2"/>
    <p:sldId id="404" r:id="rId3"/>
    <p:sldId id="405" r:id="rId4"/>
    <p:sldId id="406" r:id="rId5"/>
    <p:sldId id="408" r:id="rId6"/>
    <p:sldId id="409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7" r:id="rId17"/>
    <p:sldId id="428" r:id="rId18"/>
    <p:sldId id="429" r:id="rId19"/>
    <p:sldId id="430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555" r:id="rId72"/>
    <p:sldId id="556" r:id="rId73"/>
    <p:sldId id="557" r:id="rId74"/>
    <p:sldId id="558" r:id="rId75"/>
    <p:sldId id="559" r:id="rId76"/>
    <p:sldId id="560" r:id="rId77"/>
    <p:sldId id="561" r:id="rId78"/>
    <p:sldId id="562" r:id="rId79"/>
    <p:sldId id="563" r:id="rId80"/>
    <p:sldId id="564" r:id="rId81"/>
    <p:sldId id="565" r:id="rId82"/>
    <p:sldId id="566" r:id="rId83"/>
    <p:sldId id="668" r:id="rId84"/>
    <p:sldId id="667" r:id="rId8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8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image" Target="../media/image1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1527D6-77AE-4A78-91E6-F83EC0D55D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4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89B794-2081-482A-B219-AAA5883FB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5D026-85DA-4CF1-BC9A-0E66F0C1C4D3}" type="slidenum">
              <a:rPr lang="en-GB" smtClean="0">
                <a:latin typeface="Arial" pitchFamily="34" charset="0"/>
              </a:rPr>
              <a:pPr/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28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28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6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A05A7-957B-4E75-96CA-7BC1BD6D0363}" type="slidenum">
              <a:rPr lang="en-GB" smtClean="0">
                <a:latin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37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37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6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pitchFamily="34" charset="0"/>
              </a:rPr>
              <a:t>OPF, Katedra Informatiky, předmět Informatika A ZS 2006/2007</a:t>
            </a:r>
          </a:p>
        </p:txBody>
      </p:sp>
      <p:sp>
        <p:nvSpPr>
          <p:cNvPr id="238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5F645-E20E-45CE-84FC-E757ABE43F63}" type="slidenum">
              <a:rPr lang="cs-CZ" smtClean="0">
                <a:latin typeface="Arial" pitchFamily="34" charset="0"/>
              </a:rPr>
              <a:pPr/>
              <a:t>34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238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2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C34FE-7B6D-449B-9677-860535E99859}" type="slidenum">
              <a:rPr lang="cs-CZ"/>
              <a:pPr/>
              <a:t>52</a:t>
            </a:fld>
            <a:endParaRPr lang="cs-CZ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6BEE1-96D3-4E9A-9B83-6A9F8D2B858C}" type="slidenum">
              <a:rPr lang="cs-CZ"/>
              <a:pPr/>
              <a:t>53</a:t>
            </a:fld>
            <a:endParaRPr lang="cs-CZ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dokumentu původní mám v PINA7 původní dokument a další dokument ve kterém je obrázek jako záložka. </a:t>
            </a:r>
          </a:p>
          <a:p>
            <a:r>
              <a:rPr lang="cs-CZ"/>
              <a:t>A) sloučím oba dokumenty plně</a:t>
            </a:r>
          </a:p>
          <a:p>
            <a:r>
              <a:rPr lang="cs-CZ"/>
              <a:t>b) Součím jen obrázek použitím tlačítka Rozsah a volbou záložka – záložka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2036-DD09-4DE8-A6B4-644CD8ECA9F4}" type="slidenum">
              <a:rPr lang="cs-CZ"/>
              <a:pPr/>
              <a:t>74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Nastartovat okno úloh Hromadná korespondence a spustit štítky.</a:t>
            </a:r>
          </a:p>
          <a:p>
            <a:r>
              <a:rPr lang="cs-CZ"/>
              <a:t>¨Dále vybrat příjemce je v pomocných souborech najít pomocí Procházet</a:t>
            </a:r>
          </a:p>
          <a:p>
            <a:r>
              <a:rPr lang="cs-CZ"/>
              <a:t>Adresycvicne  list 1</a:t>
            </a:r>
          </a:p>
          <a:p>
            <a:r>
              <a:rPr lang="cs-CZ"/>
              <a:t>Dále uspořádat štítky – blok adresy</a:t>
            </a:r>
          </a:p>
          <a:p>
            <a:r>
              <a:rPr lang="cs-CZ"/>
              <a:t>Jít na shoda polí a spárovat</a:t>
            </a:r>
          </a:p>
          <a:p>
            <a:r>
              <a:rPr lang="cs-CZ"/>
              <a:t>Aktualizovat všechny štítky a do náhledu</a:t>
            </a:r>
          </a:p>
          <a:p>
            <a:r>
              <a:rPr lang="cs-CZ"/>
              <a:t>Dále vložit pole s podmínkou  před blok adresy a aktualizovat všechny štítky.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1400F-136C-4F75-812F-0AC190B2DA54}" type="slidenum">
              <a:rPr lang="cs-CZ"/>
              <a:pPr/>
              <a:t>84</a:t>
            </a:fld>
            <a:endParaRPr 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" name="Nadpis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7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0250" y="6215063"/>
            <a:ext cx="5695950" cy="457200"/>
          </a:xfrm>
        </p:spPr>
        <p:txBody>
          <a:bodyPr/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0"/>
          </p:nvPr>
        </p:nvSpPr>
        <p:spPr>
          <a:xfrm>
            <a:off x="395288" y="6248400"/>
            <a:ext cx="5622925" cy="4556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7FCF-7704-4EDE-B7D5-D1110030B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8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7590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7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7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32" y="6215082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2013/2014 Informatika pro ekonomy I</a:t>
            </a:r>
            <a:endParaRPr lang="cs-CZ" dirty="0"/>
          </a:p>
        </p:txBody>
      </p:sp>
      <p:sp>
        <p:nvSpPr>
          <p:cNvPr id="26" name="Nadpis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34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2013/2014 Informatika pro ekonomy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43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D82B-F023-4B1D-AE49-7B03BA23ED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136C-136D-4145-AC89-B2F7288EB3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07D0-4754-4D2A-B47C-AE5201215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21E4-72B3-4C59-9049-2C2EC6508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0C7B-DFC1-4F61-9A21-EFC2847C4D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7462-3403-4F2E-9CE2-D5569FAFEF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6CEC-4F7C-4FCD-A494-AFA542237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75" y="6356350"/>
            <a:ext cx="4733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3DEB-0477-48C6-8765-1AD15DFB60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66565" name="Freeform 5"/>
          <p:cNvSpPr>
            <a:spLocks/>
          </p:cNvSpPr>
          <p:nvPr/>
        </p:nvSpPr>
        <p:spPr bwMode="hidden">
          <a:xfrm>
            <a:off x="468313" y="6262688"/>
            <a:ext cx="8675687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21388"/>
            <a:ext cx="7848600" cy="836612"/>
            <a:chOff x="0" y="3792"/>
            <a:chExt cx="4944" cy="540"/>
          </a:xfrm>
        </p:grpSpPr>
        <p:sp>
          <p:nvSpPr>
            <p:cNvPr id="665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65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80402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lang="cs-CZ" sz="1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2A2D9D5-29A3-4A56-B2C8-722B035E1D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nn-NO" smtClean="0"/>
              <a:t>OPF Katedra Informatiky  ZS 2013/2014 Informatika pro ekonomy I</a:t>
            </a:r>
            <a:endParaRPr lang="cs-CZ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5" r:id="rId10"/>
    <p:sldLayoutId id="2147483756" r:id="rId11"/>
    <p:sldLayoutId id="21474837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PINA-KINA_Pomocn&#233;_soubory/Form&#225;t%20odstavec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5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704137" cy="2087563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solidFill>
                  <a:srgbClr val="000000"/>
                </a:solidFill>
                <a:effectLst/>
              </a:rPr>
              <a:t>Informatika pro ekonomy I</a:t>
            </a:r>
            <a:br>
              <a:rPr lang="cs-CZ" sz="4000" b="1" dirty="0" smtClean="0">
                <a:solidFill>
                  <a:srgbClr val="000000"/>
                </a:solidFill>
                <a:effectLst/>
              </a:rPr>
            </a:br>
            <a:r>
              <a:rPr lang="cs-CZ" sz="3200" dirty="0" smtClean="0">
                <a:solidFill>
                  <a:srgbClr val="000000"/>
                </a:solidFill>
                <a:effectLst/>
              </a:rPr>
              <a:t>Textové editory</a:t>
            </a:r>
            <a:r>
              <a:rPr lang="cs-CZ" sz="4800" b="1" dirty="0" smtClean="0">
                <a:solidFill>
                  <a:srgbClr val="000000"/>
                </a:solidFill>
                <a:effectLst/>
              </a:rPr>
              <a:t>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3286125"/>
            <a:ext cx="6400800" cy="19669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cs-CZ" sz="2800" dirty="0"/>
          </a:p>
          <a:p>
            <a:pPr>
              <a:lnSpc>
                <a:spcPct val="80000"/>
              </a:lnSpc>
              <a:defRPr/>
            </a:pPr>
            <a:r>
              <a:rPr lang="cs-CZ" sz="2800" dirty="0">
                <a:solidFill>
                  <a:srgbClr val="000000"/>
                </a:solidFill>
                <a:effectLst/>
              </a:rPr>
              <a:t>Katedra 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informatiky a matematiky</a:t>
            </a:r>
            <a:endParaRPr lang="cs-CZ" sz="2800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000000"/>
                </a:solidFill>
                <a:effectLst/>
              </a:rPr>
              <a:t>doc</a:t>
            </a:r>
            <a:r>
              <a:rPr lang="cs-CZ" sz="2400" dirty="0" smtClean="0">
                <a:solidFill>
                  <a:srgbClr val="000000"/>
                </a:solidFill>
                <a:effectLst/>
              </a:rPr>
              <a:t>. Mgr. Petr Suchánek, Ph.D</a:t>
            </a:r>
            <a:r>
              <a:rPr lang="cs-CZ" sz="240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vedoucí </a:t>
            </a:r>
            <a:r>
              <a:rPr lang="cs-CZ" sz="2400" dirty="0" smtClean="0">
                <a:solidFill>
                  <a:srgbClr val="000000"/>
                </a:solidFill>
                <a:effectLst/>
              </a:rPr>
              <a:t>katedry</a:t>
            </a:r>
            <a:br>
              <a:rPr lang="cs-CZ" sz="2400" dirty="0" smtClean="0">
                <a:solidFill>
                  <a:srgbClr val="000000"/>
                </a:solidFill>
                <a:effectLst/>
              </a:rPr>
            </a:br>
            <a:r>
              <a:rPr lang="cs-CZ" sz="2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cs-CZ" sz="2800" dirty="0"/>
          </a:p>
          <a:p>
            <a:pPr>
              <a:lnSpc>
                <a:spcPct val="80000"/>
              </a:lnSpc>
              <a:defRPr/>
            </a:pPr>
            <a:endParaRPr lang="cs-CZ" sz="2800" dirty="0"/>
          </a:p>
          <a:p>
            <a:pPr>
              <a:lnSpc>
                <a:spcPct val="80000"/>
              </a:lnSpc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1900238"/>
          </a:xfrm>
        </p:spPr>
        <p:txBody>
          <a:bodyPr/>
          <a:lstStyle/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Nejvýhodnější je použití stylu odstavců</a:t>
            </a:r>
          </a:p>
          <a:p>
            <a:pPr eaLnBrk="1" hangingPunct="1">
              <a:buFont typeface="Arial" pitchFamily="34" charset="0"/>
              <a:buNone/>
            </a:pPr>
            <a:r>
              <a:rPr lang="cs-CZ" dirty="0" smtClean="0">
                <a:solidFill>
                  <a:srgbClr val="000000"/>
                </a:solidFill>
              </a:rPr>
              <a:t>	Jednou změnou příslušného stylu se provede změna v celém dokumentu tam, kde se daný styl používá</a:t>
            </a:r>
          </a:p>
          <a:p>
            <a:pPr eaLnBrk="1" hangingPunct="1">
              <a:buFont typeface="Arial" pitchFamily="34" charset="0"/>
              <a:buNone/>
            </a:pPr>
            <a:endParaRPr lang="cs-CZ" dirty="0" smtClean="0"/>
          </a:p>
          <a:p>
            <a:pPr eaLnBrk="1" hangingPunct="1">
              <a:buFont typeface="Arial" pitchFamily="34" charset="0"/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Proč používáme 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429E3-F44F-4B94-BDE1-19A25263E98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648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857625"/>
            <a:ext cx="3181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929063"/>
            <a:ext cx="2714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872" name="Přímá spojovací šipka 12"/>
          <p:cNvCxnSpPr>
            <a:cxnSpLocks noChangeShapeType="1"/>
          </p:cNvCxnSpPr>
          <p:nvPr/>
        </p:nvCxnSpPr>
        <p:spPr bwMode="auto">
          <a:xfrm flipV="1">
            <a:off x="2286000" y="4286250"/>
            <a:ext cx="3857625" cy="1428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Vestavěné 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14438"/>
            <a:ext cx="814863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5894" name="Přímá spojovací šipka 10"/>
          <p:cNvCxnSpPr>
            <a:cxnSpLocks noChangeShapeType="1"/>
          </p:cNvCxnSpPr>
          <p:nvPr/>
        </p:nvCxnSpPr>
        <p:spPr bwMode="auto">
          <a:xfrm rot="10800000" flipV="1">
            <a:off x="1857375" y="1857375"/>
            <a:ext cx="4000500" cy="285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9890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Vlastní styl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69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03" y="928688"/>
            <a:ext cx="5936459" cy="500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6918" name="Přímá spojovací šipka 7"/>
          <p:cNvCxnSpPr>
            <a:cxnSpLocks noChangeShapeType="1"/>
          </p:cNvCxnSpPr>
          <p:nvPr/>
        </p:nvCxnSpPr>
        <p:spPr bwMode="auto">
          <a:xfrm flipH="1" flipV="1">
            <a:off x="3643314" y="1071563"/>
            <a:ext cx="2714625" cy="27894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</a:rPr>
              <a:t>Ohraničení v textu</a:t>
            </a:r>
            <a:endParaRPr lang="cs-CZ" sz="3600" dirty="0">
              <a:solidFill>
                <a:srgbClr val="000000"/>
              </a:solidFill>
            </a:endParaRPr>
          </a:p>
        </p:txBody>
      </p:sp>
      <p:pic>
        <p:nvPicPr>
          <p:cNvPr id="1679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785938"/>
            <a:ext cx="32099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TextovéPole 7"/>
          <p:cNvSpPr txBox="1">
            <a:spLocks noChangeArrowheads="1"/>
          </p:cNvSpPr>
          <p:nvPr/>
        </p:nvSpPr>
        <p:spPr bwMode="auto">
          <a:xfrm>
            <a:off x="214313" y="1928813"/>
            <a:ext cx="114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Domů-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karta </a:t>
            </a:r>
          </a:p>
          <a:p>
            <a:r>
              <a:rPr lang="cs-CZ" sz="2400" dirty="0">
                <a:solidFill>
                  <a:schemeClr val="bg1"/>
                </a:solidFill>
              </a:rPr>
              <a:t>Odstavec – </a:t>
            </a:r>
          </a:p>
          <a:p>
            <a:r>
              <a:rPr lang="cs-CZ" sz="2400" dirty="0">
                <a:solidFill>
                  <a:schemeClr val="bg1"/>
                </a:solidFill>
              </a:rPr>
              <a:t>ohraničení</a:t>
            </a:r>
          </a:p>
        </p:txBody>
      </p:sp>
      <p:pic>
        <p:nvPicPr>
          <p:cNvPr id="1679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1785938"/>
            <a:ext cx="5248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7944" name="Přímá spojovací šipka 10"/>
          <p:cNvCxnSpPr>
            <a:cxnSpLocks noChangeShapeType="1"/>
          </p:cNvCxnSpPr>
          <p:nvPr/>
        </p:nvCxnSpPr>
        <p:spPr bwMode="auto">
          <a:xfrm rot="5400000" flipH="1" flipV="1">
            <a:off x="2750344" y="2250282"/>
            <a:ext cx="3857625" cy="32146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9890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Stínovaní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8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466850"/>
            <a:ext cx="52197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9175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Ohraničení stránky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99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5181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572000"/>
            <a:ext cx="5353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TextovéPole 7"/>
          <p:cNvSpPr txBox="1">
            <a:spLocks noChangeArrowheads="1"/>
          </p:cNvSpPr>
          <p:nvPr/>
        </p:nvSpPr>
        <p:spPr bwMode="auto">
          <a:xfrm>
            <a:off x="285750" y="5429250"/>
            <a:ext cx="135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Druhá cesta</a:t>
            </a:r>
          </a:p>
        </p:txBody>
      </p:sp>
      <p:cxnSp>
        <p:nvCxnSpPr>
          <p:cNvPr id="169992" name="Přímá spojovací šipka 9"/>
          <p:cNvCxnSpPr>
            <a:cxnSpLocks noChangeShapeType="1"/>
          </p:cNvCxnSpPr>
          <p:nvPr/>
        </p:nvCxnSpPr>
        <p:spPr bwMode="auto">
          <a:xfrm flipV="1">
            <a:off x="1357313" y="4714875"/>
            <a:ext cx="2000250" cy="1143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9993" name="Přímá spojovací šipka 10"/>
          <p:cNvCxnSpPr>
            <a:cxnSpLocks noChangeShapeType="1"/>
          </p:cNvCxnSpPr>
          <p:nvPr/>
        </p:nvCxnSpPr>
        <p:spPr bwMode="auto">
          <a:xfrm>
            <a:off x="3786188" y="4786313"/>
            <a:ext cx="3214687" cy="2143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9994" name="Přímá spojovací šipka 13"/>
          <p:cNvCxnSpPr>
            <a:cxnSpLocks noChangeShapeType="1"/>
          </p:cNvCxnSpPr>
          <p:nvPr/>
        </p:nvCxnSpPr>
        <p:spPr bwMode="auto">
          <a:xfrm rot="10800000" flipV="1">
            <a:off x="4929188" y="5286375"/>
            <a:ext cx="2000250" cy="7858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28013" cy="4494213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Poznámky pod čarou</a:t>
            </a:r>
          </a:p>
          <a:p>
            <a:pPr eaLnBrk="1" hangingPunct="1">
              <a:lnSpc>
                <a:spcPct val="83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Titulky</a:t>
            </a:r>
          </a:p>
          <a:p>
            <a:pPr lvl="1" eaLnBrk="1" hangingPunct="1">
              <a:lnSpc>
                <a:spcPct val="83000"/>
              </a:lnSpc>
              <a:buNone/>
            </a:pPr>
            <a:endParaRPr lang="cs-CZ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3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Křížový odkaz</a:t>
            </a:r>
          </a:p>
          <a:p>
            <a:pPr eaLnBrk="1" hangingPunct="1">
              <a:lnSpc>
                <a:spcPct val="83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Rejstříky</a:t>
            </a:r>
          </a:p>
          <a:p>
            <a:pPr lvl="1" eaLnBrk="1" hangingPunct="1">
              <a:lnSpc>
                <a:spcPct val="83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Krok 1 označit slovo a Alt+Shift+X</a:t>
            </a:r>
          </a:p>
          <a:p>
            <a:pPr lvl="1" eaLnBrk="1" hangingPunct="1">
              <a:lnSpc>
                <a:spcPct val="83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Krok2 generovat rejstřík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Odkazy a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poznámky – karta Odkazy resp. karta Vložení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75327-8EC1-45DB-9118-A9977EEF40A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2200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184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8290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Nadpisy,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obsah, osnova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492500" y="2924175"/>
            <a:ext cx="1368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Zobrazit - osnova</a:t>
            </a:r>
            <a:endParaRPr lang="en-US" sz="2400"/>
          </a:p>
        </p:txBody>
      </p:sp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5410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3419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Nadpisy,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 obsah, osnova </a:t>
            </a:r>
            <a:r>
              <a:rPr lang="cs-CZ" sz="3600" dirty="0">
                <a:solidFill>
                  <a:srgbClr val="000000"/>
                </a:solidFill>
                <a:effectLst/>
              </a:rPr>
              <a:t>II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3276600" y="3933825"/>
            <a:ext cx="790575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802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32670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352425" cy="48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Čím je ovlivněn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Vzhled stránky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Kontrola – náhled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Nastavením tiskárny</a:t>
            </a: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00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Tisk	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39231-052E-41CF-A62D-3FFF00CA37C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3484" y="1268760"/>
            <a:ext cx="464343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40768"/>
            <a:ext cx="59912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12033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Volba přímého formátování písma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4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29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TextovéPole 7"/>
          <p:cNvSpPr txBox="1">
            <a:spLocks noChangeArrowheads="1"/>
          </p:cNvSpPr>
          <p:nvPr/>
        </p:nvSpPr>
        <p:spPr bwMode="auto">
          <a:xfrm>
            <a:off x="142875" y="5143500"/>
            <a:ext cx="38782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</a:rPr>
              <a:t>Rozšířená nabídka písma</a:t>
            </a:r>
          </a:p>
        </p:txBody>
      </p:sp>
      <p:sp>
        <p:nvSpPr>
          <p:cNvPr id="154632" name="TextovéPole 10"/>
          <p:cNvSpPr txBox="1">
            <a:spLocks noChangeArrowheads="1"/>
          </p:cNvSpPr>
          <p:nvPr/>
        </p:nvSpPr>
        <p:spPr bwMode="auto">
          <a:xfrm>
            <a:off x="7072313" y="1428750"/>
            <a:ext cx="15716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Místní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nabídka v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textu</a:t>
            </a:r>
          </a:p>
        </p:txBody>
      </p:sp>
      <p:pic>
        <p:nvPicPr>
          <p:cNvPr id="1546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28750"/>
            <a:ext cx="22955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570787" cy="2836863"/>
          </a:xfrm>
        </p:spPr>
        <p:txBody>
          <a:bodyPr spcCol="612000"/>
          <a:lstStyle/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Oddíly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Tabulky</a:t>
            </a:r>
            <a:endParaRPr lang="cs-CZ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0000"/>
                </a:solidFill>
              </a:rPr>
              <a:t>Obrázky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Kreslení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</a:rPr>
              <a:t>Grafy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Word,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Oddíly, tabulky </a:t>
            </a:r>
            <a:r>
              <a:rPr lang="cs-CZ" sz="3600" dirty="0">
                <a:solidFill>
                  <a:srgbClr val="000000"/>
                </a:solidFill>
                <a:effectLst/>
              </a:rPr>
              <a:t>a grafické objekty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Formát oddílu určuje uspořádání textu na stránce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Velikost, orientace a zdroj papíru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Formát, obsah a umístění záhlaví a zápatí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Počet sloupců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Způsob svislého zarovnávání textu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Formát a způsob tisku poznámek a vysvětlivek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Formát číslování seznamů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Oddíl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Vzhled stránky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84325" name="TextovéPole 5"/>
          <p:cNvSpPr txBox="1">
            <a:spLocks noChangeArrowheads="1"/>
          </p:cNvSpPr>
          <p:nvPr/>
        </p:nvSpPr>
        <p:spPr bwMode="auto">
          <a:xfrm>
            <a:off x="714375" y="1571625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Většina charakteristik oddílu je v sekci Vzhled stránky</a:t>
            </a:r>
          </a:p>
        </p:txBody>
      </p:sp>
      <p:pic>
        <p:nvPicPr>
          <p:cNvPr id="1843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714625"/>
            <a:ext cx="305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143000"/>
            <a:ext cx="37623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8" name="TextovéPole 10"/>
          <p:cNvSpPr txBox="1">
            <a:spLocks noChangeArrowheads="1"/>
          </p:cNvSpPr>
          <p:nvPr/>
        </p:nvSpPr>
        <p:spPr bwMode="auto">
          <a:xfrm>
            <a:off x="785813" y="46434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Oddílový zlom a konce stránek</a:t>
            </a:r>
          </a:p>
        </p:txBody>
      </p:sp>
      <p:pic>
        <p:nvPicPr>
          <p:cNvPr id="1843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429250"/>
            <a:ext cx="2952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ovací šipka 13"/>
          <p:cNvCxnSpPr/>
          <p:nvPr/>
        </p:nvCxnSpPr>
        <p:spPr>
          <a:xfrm rot="10800000" flipV="1">
            <a:off x="3714750" y="3929063"/>
            <a:ext cx="2000250" cy="1643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 flipV="1">
            <a:off x="3643313" y="4643438"/>
            <a:ext cx="1928812" cy="15001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Vzhled stránky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53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4562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071563"/>
            <a:ext cx="46005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Záhlaví a zápatí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86373" name="TextovéPole 4"/>
          <p:cNvSpPr txBox="1">
            <a:spLocks noChangeArrowheads="1"/>
          </p:cNvSpPr>
          <p:nvPr/>
        </p:nvSpPr>
        <p:spPr bwMode="auto">
          <a:xfrm>
            <a:off x="428625" y="1571625"/>
            <a:ext cx="8715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Organizuje se při zobrazení Rozložení při </a:t>
            </a:r>
            <a:r>
              <a:rPr lang="cs-CZ" sz="2400" dirty="0" smtClean="0">
                <a:solidFill>
                  <a:srgbClr val="000000"/>
                </a:solidFill>
              </a:rPr>
              <a:t>tisku z karty Vložení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záhlaví a zápatí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863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71744"/>
            <a:ext cx="89296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143375"/>
            <a:ext cx="7467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Tabulátory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87397" name="TextovéPole 5"/>
          <p:cNvSpPr txBox="1">
            <a:spLocks noChangeArrowheads="1"/>
          </p:cNvSpPr>
          <p:nvPr/>
        </p:nvSpPr>
        <p:spPr bwMode="auto">
          <a:xfrm>
            <a:off x="714375" y="1357313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Umožňují uspořádání textu dle určených pozic</a:t>
            </a:r>
          </a:p>
        </p:txBody>
      </p:sp>
      <p:pic>
        <p:nvPicPr>
          <p:cNvPr id="1873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857375"/>
            <a:ext cx="3800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flipV="1">
            <a:off x="1714500" y="2071688"/>
            <a:ext cx="3429000" cy="228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0" name="TextovéPole 11"/>
          <p:cNvSpPr txBox="1">
            <a:spLocks noChangeArrowheads="1"/>
          </p:cNvSpPr>
          <p:nvPr/>
        </p:nvSpPr>
        <p:spPr bwMode="auto">
          <a:xfrm>
            <a:off x="214313" y="4786313"/>
            <a:ext cx="292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Implicitní zarážky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Vlastní zarážky - příklady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84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6800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786063"/>
            <a:ext cx="2447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rot="16200000" flipV="1">
            <a:off x="-142875" y="2071688"/>
            <a:ext cx="1857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 flipH="1" flipV="1">
            <a:off x="178594" y="3250406"/>
            <a:ext cx="371475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27" name="TextovéPole 18"/>
          <p:cNvSpPr txBox="1">
            <a:spLocks noChangeArrowheads="1"/>
          </p:cNvSpPr>
          <p:nvPr/>
        </p:nvSpPr>
        <p:spPr bwMode="auto">
          <a:xfrm>
            <a:off x="357188" y="3214688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Zde se volí typy zarážek</a:t>
            </a:r>
          </a:p>
        </p:txBody>
      </p:sp>
      <p:sp>
        <p:nvSpPr>
          <p:cNvPr id="188428" name="TextovéPole 20"/>
          <p:cNvSpPr txBox="1">
            <a:spLocks noChangeArrowheads="1"/>
          </p:cNvSpPr>
          <p:nvPr/>
        </p:nvSpPr>
        <p:spPr bwMode="auto">
          <a:xfrm>
            <a:off x="6500813" y="34290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Desetinná zarážka</a:t>
            </a:r>
          </a:p>
        </p:txBody>
      </p:sp>
      <p:sp>
        <p:nvSpPr>
          <p:cNvPr id="188429" name="Obdélník 21"/>
          <p:cNvSpPr>
            <a:spLocks noChangeArrowheads="1"/>
          </p:cNvSpPr>
          <p:nvPr/>
        </p:nvSpPr>
        <p:spPr bwMode="auto">
          <a:xfrm>
            <a:off x="714375" y="50720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Levá zarážka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rot="10800000">
            <a:off x="4071938" y="2928938"/>
            <a:ext cx="3071812" cy="571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Tabulátory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9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252538"/>
            <a:ext cx="65913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571604" y="592933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Karta Domů – Odstavec – tlačítko Tabulátory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5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Převedením textu na tabulku</a:t>
            </a:r>
          </a:p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Vložením z karty Vložení</a:t>
            </a:r>
          </a:p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Nakreslením</a:t>
            </a:r>
          </a:p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Vložením z jiné aplikace (nejčastěji z tabulky aplikace Excel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Vytvoření tabulky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Vytvoření z textu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14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57250"/>
            <a:ext cx="4714875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2071688"/>
            <a:ext cx="2295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5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7AD0B-861F-457C-9FCF-68392C45BDC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55651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600" dirty="0">
              <a:hlinkClick r:id="rId3" action="ppaction://hlinkpres?slideindex=1&amp;slidetitle="/>
            </a:endParaRPr>
          </a:p>
          <a:p>
            <a:pPr algn="ctr"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Formátování odstavce - </a:t>
            </a:r>
            <a:r>
              <a:rPr lang="cs-CZ" sz="3600" dirty="0">
                <a:solidFill>
                  <a:srgbClr val="000000"/>
                </a:solidFill>
              </a:rPr>
              <a:t>karta Domů </a:t>
            </a:r>
            <a:r>
              <a:rPr lang="cs-CZ" sz="3600" dirty="0"/>
              <a:t>– </a:t>
            </a:r>
            <a:r>
              <a:rPr lang="cs-CZ" sz="3600" dirty="0">
                <a:solidFill>
                  <a:srgbClr val="000000"/>
                </a:solidFill>
              </a:rPr>
              <a:t>sekce odstavec,</a:t>
            </a:r>
            <a:r>
              <a:rPr lang="cs-CZ" sz="3600" b="1" dirty="0">
                <a:solidFill>
                  <a:srgbClr val="000000"/>
                </a:solidFill>
              </a:rPr>
              <a:t>	</a:t>
            </a:r>
            <a:br>
              <a:rPr lang="cs-CZ" sz="3600" b="1" dirty="0">
                <a:solidFill>
                  <a:srgbClr val="000000"/>
                </a:solidFill>
              </a:rPr>
            </a:br>
            <a:r>
              <a:rPr lang="cs-CZ" sz="3600" dirty="0">
                <a:solidFill>
                  <a:srgbClr val="000000"/>
                </a:solidFill>
              </a:rPr>
              <a:t>karta rozložení stránky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84438" y="2420938"/>
            <a:ext cx="489585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Odsazení	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Zarovnání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Řádkování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Tabulátory		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Ohraničení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>
                <a:solidFill>
                  <a:srgbClr val="000000"/>
                </a:solidFill>
              </a:rPr>
              <a:t>Stínování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Vytvoření prázdné tabulky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25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00125"/>
            <a:ext cx="52197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857375"/>
            <a:ext cx="2324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Úprava tabulek – Karta Rozložení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45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0"/>
            <a:ext cx="8591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928938"/>
            <a:ext cx="495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Úprava tabulek – karta Návrh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95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3059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Navrhnout tabulku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66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4572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857500"/>
            <a:ext cx="5514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Objekt</a:t>
            </a:r>
            <a:r>
              <a:rPr lang="cs-CZ" sz="2800" dirty="0" smtClean="0">
                <a:solidFill>
                  <a:srgbClr val="000000"/>
                </a:solidFill>
              </a:rPr>
              <a:t> – zpravidla pravoúhlý tvar, vytvořený v jiné aplikaci (tabulky, grafy, vzorce, ozdobné nápisy…)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lze vložit do libovolného dokumentu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Vložení objektu: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Pomocí schránky (Ctrl+C; Ctrl+V)  vznikne rastrový obrázek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Vytvořit nový – možnost volby řady typů </a:t>
            </a:r>
          </a:p>
          <a:p>
            <a:pPr lvl="1" eaLnBrk="1" hangingPunct="1"/>
            <a:r>
              <a:rPr lang="cs-CZ" dirty="0" smtClean="0">
                <a:solidFill>
                  <a:srgbClr val="000000"/>
                </a:solidFill>
              </a:rPr>
              <a:t>Vytvořit ze souboru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Grafické objekty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643314"/>
            <a:ext cx="8229600" cy="2016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cs-CZ" sz="2400" dirty="0" smtClean="0"/>
          </a:p>
          <a:p>
            <a:pPr eaLnBrk="1" hangingPunct="1"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Podokno Klipart nabízí volby  dle kolekcí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Kolekce – soubor témat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Hierarchické třídění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Vložení klipartu – poklepáním na zvolený obrázek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6635750" cy="7191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>
                <a:solidFill>
                  <a:srgbClr val="000000"/>
                </a:solidFill>
                <a:effectLst/>
              </a:rPr>
              <a:t>Vkládání grafických objektů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198662" name="Rectangle 5"/>
          <p:cNvSpPr>
            <a:spLocks noChangeArrowheads="1"/>
          </p:cNvSpPr>
          <p:nvPr/>
        </p:nvSpPr>
        <p:spPr bwMode="auto">
          <a:xfrm>
            <a:off x="928688" y="3286125"/>
            <a:ext cx="712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3200" dirty="0">
                <a:solidFill>
                  <a:srgbClr val="000000"/>
                </a:solidFill>
              </a:rPr>
              <a:t>Klipart  - jednoduchý 	 obrázek</a:t>
            </a:r>
          </a:p>
        </p:txBody>
      </p:sp>
      <p:pic>
        <p:nvPicPr>
          <p:cNvPr id="1986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714500"/>
            <a:ext cx="3152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ovéPole 8"/>
          <p:cNvSpPr txBox="1">
            <a:spLocks noChangeArrowheads="1"/>
          </p:cNvSpPr>
          <p:nvPr/>
        </p:nvSpPr>
        <p:spPr bwMode="auto">
          <a:xfrm>
            <a:off x="1142976" y="1857364"/>
            <a:ext cx="2428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Nejčastěji vkládané objekty - </a:t>
            </a:r>
            <a:r>
              <a:rPr lang="cs-CZ" sz="2000" dirty="0" smtClean="0">
                <a:solidFill>
                  <a:srgbClr val="000000"/>
                </a:solidFill>
              </a:rPr>
              <a:t>sekce </a:t>
            </a:r>
            <a:r>
              <a:rPr lang="cs-CZ" sz="2000" dirty="0">
                <a:solidFill>
                  <a:srgbClr val="000000"/>
                </a:solidFill>
              </a:rPr>
              <a:t>Ilustrace  </a:t>
            </a:r>
          </a:p>
        </p:txBody>
      </p:sp>
      <p:cxnSp>
        <p:nvCxnSpPr>
          <p:cNvPr id="11" name="Pravoúhlá spojovací čára 10"/>
          <p:cNvCxnSpPr/>
          <p:nvPr/>
        </p:nvCxnSpPr>
        <p:spPr>
          <a:xfrm>
            <a:off x="3643313" y="2428875"/>
            <a:ext cx="642937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Podokno Klipart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96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57313"/>
            <a:ext cx="1857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3214688"/>
            <a:ext cx="1647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571625"/>
            <a:ext cx="1733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200709" name="TextovéPole 5"/>
          <p:cNvSpPr txBox="1">
            <a:spLocks noChangeArrowheads="1"/>
          </p:cNvSpPr>
          <p:nvPr/>
        </p:nvSpPr>
        <p:spPr bwMode="auto">
          <a:xfrm>
            <a:off x="642938" y="1428750"/>
            <a:ext cx="5929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>
                <a:solidFill>
                  <a:srgbClr val="000000"/>
                </a:solidFill>
              </a:rPr>
              <a:t>Smartart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 - ilustruje sdělované informace</a:t>
            </a:r>
          </a:p>
        </p:txBody>
      </p:sp>
      <p:pic>
        <p:nvPicPr>
          <p:cNvPr id="2007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00250"/>
            <a:ext cx="6800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3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201733" name="TextovéPole 4"/>
          <p:cNvSpPr txBox="1">
            <a:spLocks noChangeArrowheads="1"/>
          </p:cNvSpPr>
          <p:nvPr/>
        </p:nvSpPr>
        <p:spPr bwMode="auto">
          <a:xfrm>
            <a:off x="2857500" y="1571625"/>
            <a:ext cx="3929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</a:rPr>
              <a:t>Tvary</a:t>
            </a:r>
            <a:r>
              <a:rPr lang="cs-CZ" sz="2400" dirty="0">
                <a:solidFill>
                  <a:srgbClr val="000000"/>
                </a:solidFill>
              </a:rPr>
              <a:t>  - použitelné ve všech aplikacích MS Office </a:t>
            </a:r>
          </a:p>
        </p:txBody>
      </p:sp>
      <p:pic>
        <p:nvPicPr>
          <p:cNvPr id="201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1071563"/>
            <a:ext cx="2416175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000500"/>
            <a:ext cx="3648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6" name="TextovéPole 9"/>
          <p:cNvSpPr txBox="1">
            <a:spLocks noChangeArrowheads="1"/>
          </p:cNvSpPr>
          <p:nvPr/>
        </p:nvSpPr>
        <p:spPr bwMode="auto">
          <a:xfrm>
            <a:off x="4357688" y="2643188"/>
            <a:ext cx="2928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Změna – formát tvaru – ihned po nakreslení nebo po poklepání na tvar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202757" name="TextovéPole 4"/>
          <p:cNvSpPr txBox="1">
            <a:spLocks noChangeArrowheads="1"/>
          </p:cNvSpPr>
          <p:nvPr/>
        </p:nvSpPr>
        <p:spPr bwMode="auto">
          <a:xfrm>
            <a:off x="785813" y="1571625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err="1">
                <a:solidFill>
                  <a:srgbClr val="000000"/>
                </a:solidFill>
              </a:rPr>
              <a:t>Wordart</a:t>
            </a:r>
            <a:r>
              <a:rPr lang="cs-CZ" sz="2000" dirty="0">
                <a:solidFill>
                  <a:srgbClr val="000000"/>
                </a:solidFill>
              </a:rPr>
              <a:t> – ozdobný nápis</a:t>
            </a:r>
          </a:p>
        </p:txBody>
      </p:sp>
      <p:pic>
        <p:nvPicPr>
          <p:cNvPr id="2027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286000"/>
            <a:ext cx="45434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428875"/>
            <a:ext cx="39243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9890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Odstavec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66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857250"/>
            <a:ext cx="41433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2038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6679" name="Přímá spojovací šipka 8"/>
          <p:cNvCxnSpPr>
            <a:cxnSpLocks noChangeShapeType="1"/>
          </p:cNvCxnSpPr>
          <p:nvPr/>
        </p:nvCxnSpPr>
        <p:spPr bwMode="auto">
          <a:xfrm flipV="1">
            <a:off x="2357438" y="1000125"/>
            <a:ext cx="1857375" cy="7858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566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2647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6681" name="Přímá spojovací šipka 10"/>
          <p:cNvCxnSpPr>
            <a:cxnSpLocks noChangeShapeType="1"/>
          </p:cNvCxnSpPr>
          <p:nvPr/>
        </p:nvCxnSpPr>
        <p:spPr bwMode="auto">
          <a:xfrm rot="5400000" flipH="1" flipV="1">
            <a:off x="2509838" y="1428750"/>
            <a:ext cx="2133600" cy="1581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6682" name="TextovéPole 12"/>
          <p:cNvSpPr txBox="1">
            <a:spLocks noChangeArrowheads="1"/>
          </p:cNvSpPr>
          <p:nvPr/>
        </p:nvSpPr>
        <p:spPr bwMode="auto">
          <a:xfrm>
            <a:off x="714375" y="4429125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Karta Rozložení stránky</a:t>
            </a:r>
          </a:p>
        </p:txBody>
      </p:sp>
      <p:cxnSp>
        <p:nvCxnSpPr>
          <p:cNvPr id="156683" name="Přímá spojovací šipka 13"/>
          <p:cNvCxnSpPr>
            <a:cxnSpLocks noChangeShapeType="1"/>
          </p:cNvCxnSpPr>
          <p:nvPr/>
        </p:nvCxnSpPr>
        <p:spPr bwMode="auto">
          <a:xfrm rot="16200000" flipV="1">
            <a:off x="500063" y="3643313"/>
            <a:ext cx="1285875" cy="4286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err="1" smtClean="0">
                <a:solidFill>
                  <a:srgbClr val="000000"/>
                </a:solidFill>
                <a:effectLst/>
              </a:rPr>
              <a:t>Wordart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 – formátování v textu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037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7943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3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Práce s obrázky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204805" name="TextovéPole 4"/>
          <p:cNvSpPr txBox="1">
            <a:spLocks noChangeArrowheads="1"/>
          </p:cNvSpPr>
          <p:nvPr/>
        </p:nvSpPr>
        <p:spPr bwMode="auto">
          <a:xfrm>
            <a:off x="357188" y="1214438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Vložit obrázek</a:t>
            </a:r>
          </a:p>
        </p:txBody>
      </p:sp>
      <p:pic>
        <p:nvPicPr>
          <p:cNvPr id="2048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643063"/>
            <a:ext cx="714375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848350"/>
            <a:ext cx="1952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Formátování a komprese obrázků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8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56792"/>
            <a:ext cx="61912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Karta Nástroje obrázku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68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300163"/>
            <a:ext cx="7705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Karta Nástroje obrázku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78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00188"/>
            <a:ext cx="6438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786063"/>
            <a:ext cx="2571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643438"/>
            <a:ext cx="2447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ovéPole 8"/>
          <p:cNvSpPr txBox="1">
            <a:spLocks noChangeArrowheads="1"/>
          </p:cNvSpPr>
          <p:nvPr/>
        </p:nvSpPr>
        <p:spPr bwMode="auto">
          <a:xfrm>
            <a:off x="1000125" y="2786063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Pozice a obtékání v textu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3143250" y="3214688"/>
            <a:ext cx="1714500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82" name="TextovéPole 11"/>
          <p:cNvSpPr txBox="1">
            <a:spLocks noChangeArrowheads="1"/>
          </p:cNvSpPr>
          <p:nvPr/>
        </p:nvSpPr>
        <p:spPr bwMode="auto">
          <a:xfrm>
            <a:off x="1214438" y="4000500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</a:rPr>
              <a:t>Seskupení</a:t>
            </a:r>
            <a:r>
              <a:rPr lang="cs-CZ" sz="2000" dirty="0">
                <a:solidFill>
                  <a:srgbClr val="000000"/>
                </a:solidFill>
              </a:rPr>
              <a:t> – sloučení několika objektů do jedné skupiny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V="1">
            <a:off x="3286125" y="3143250"/>
            <a:ext cx="3571875" cy="1285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0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/>
              </a:rPr>
              <a:t>Kreslení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31913" y="2205038"/>
            <a:ext cx="6553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Úchytky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Změna velikosti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Otáčení a překlápění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výplně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a styl čáry, šipky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Písma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Prostorové efekty</a:t>
            </a:r>
          </a:p>
        </p:txBody>
      </p:sp>
      <p:sp>
        <p:nvSpPr>
          <p:cNvPr id="208902" name="Rectangle 5"/>
          <p:cNvSpPr>
            <a:spLocks noChangeArrowheads="1"/>
          </p:cNvSpPr>
          <p:nvPr/>
        </p:nvSpPr>
        <p:spPr bwMode="auto">
          <a:xfrm>
            <a:off x="179388" y="1412875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Úprava nakreslených objektů</a:t>
            </a:r>
            <a:r>
              <a:rPr lang="cs-CZ" sz="2800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571750"/>
            <a:ext cx="3543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44256"/>
            <a:ext cx="6410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0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2"/>
          <p:cNvSpPr>
            <a:spLocks noChangeArrowheads="1"/>
          </p:cNvSpPr>
          <p:nvPr/>
        </p:nvSpPr>
        <p:spPr bwMode="auto">
          <a:xfrm>
            <a:off x="611188" y="37528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3600"/>
          </a:p>
        </p:txBody>
      </p:sp>
      <p:sp>
        <p:nvSpPr>
          <p:cNvPr id="209925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48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</a:rPr>
              <a:t>Vkládání grafických objektů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idx="1"/>
          </p:nvPr>
        </p:nvSpPr>
        <p:spPr>
          <a:xfrm>
            <a:off x="611188" y="2416175"/>
            <a:ext cx="7920037" cy="1787525"/>
          </a:xfrm>
        </p:spPr>
        <p:txBody>
          <a:bodyPr/>
          <a:lstStyle/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Prezentace hodnot graficky 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Zdroj dat, tabulka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Je to obrázek, ale je spravován aplikací  navázanou na MS Excel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209927" name="Rectangle 6"/>
          <p:cNvSpPr>
            <a:spLocks noChangeArrowheads="1"/>
          </p:cNvSpPr>
          <p:nvPr/>
        </p:nvSpPr>
        <p:spPr bwMode="auto">
          <a:xfrm>
            <a:off x="755650" y="1730375"/>
            <a:ext cx="712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3600" b="1" dirty="0">
                <a:solidFill>
                  <a:srgbClr val="000000"/>
                </a:solidFill>
              </a:rPr>
              <a:t>Graf </a:t>
            </a:r>
            <a:r>
              <a:rPr lang="cs-CZ" sz="3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84213" y="544512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Vložení  - Ilustrace – Graf</a:t>
            </a:r>
          </a:p>
        </p:txBody>
      </p:sp>
      <p:sp>
        <p:nvSpPr>
          <p:cNvPr id="209929" name="Rectangle 8"/>
          <p:cNvSpPr>
            <a:spLocks noChangeArrowheads="1"/>
          </p:cNvSpPr>
          <p:nvPr/>
        </p:nvSpPr>
        <p:spPr bwMode="auto">
          <a:xfrm>
            <a:off x="785786" y="465985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3600" b="1" dirty="0">
                <a:solidFill>
                  <a:srgbClr val="000000"/>
                </a:solidFill>
              </a:rPr>
              <a:t>Tvorba grafu </a:t>
            </a:r>
            <a:r>
              <a:rPr lang="cs-CZ" sz="36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49386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85938"/>
            <a:ext cx="6048375" cy="3076575"/>
          </a:xfrm>
        </p:spPr>
        <p:txBody>
          <a:bodyPr/>
          <a:lstStyle/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Definice názvů: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Oblast grafu – celý graf a všechny jeho prvky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Zobrazovaná oblast – oblast ohraničená osami zahrnující všechny datové řady 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Legenda – pole určující vzorky nebo barvy přiřazené datovým řadám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Graf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7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857496"/>
            <a:ext cx="8229600" cy="3457575"/>
          </a:xfrm>
        </p:spPr>
        <p:txBody>
          <a:bodyPr/>
          <a:lstStyle/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datové body</a:t>
            </a:r>
            <a:r>
              <a:rPr lang="cs-CZ" sz="2800" dirty="0" smtClean="0">
                <a:solidFill>
                  <a:srgbClr val="000000"/>
                </a:solidFill>
              </a:rPr>
              <a:t>		hodnoty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datové značky</a:t>
            </a:r>
            <a:r>
              <a:rPr lang="cs-CZ" sz="2800" dirty="0" smtClean="0">
                <a:solidFill>
                  <a:srgbClr val="000000"/>
                </a:solidFill>
              </a:rPr>
              <a:t>	zobrazení dat.bodu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datová řada</a:t>
            </a:r>
            <a:r>
              <a:rPr lang="cs-CZ" sz="2800" dirty="0" smtClean="0">
                <a:solidFill>
                  <a:srgbClr val="000000"/>
                </a:solidFill>
              </a:rPr>
              <a:t>		množina dat.značek z 					jednoho řádku, sloupce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osa hodnot</a:t>
            </a:r>
            <a:r>
              <a:rPr lang="cs-CZ" sz="2800" dirty="0" smtClean="0">
                <a:solidFill>
                  <a:srgbClr val="000000"/>
                </a:solidFill>
              </a:rPr>
              <a:t>		obvykle osa y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osa řad, kategorií</a:t>
            </a:r>
            <a:r>
              <a:rPr lang="cs-CZ" sz="2800" dirty="0" smtClean="0">
                <a:solidFill>
                  <a:srgbClr val="000000"/>
                </a:solidFill>
              </a:rPr>
              <a:t>	obvykle  osa x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Grafy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211974" name="Rectangle 5"/>
          <p:cNvSpPr>
            <a:spLocks noChangeArrowheads="1"/>
          </p:cNvSpPr>
          <p:nvPr/>
        </p:nvSpPr>
        <p:spPr bwMode="auto">
          <a:xfrm>
            <a:off x="755650" y="180340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Oblast grafu </a:t>
            </a:r>
            <a:r>
              <a:rPr lang="cs-CZ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68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2500313"/>
            <a:ext cx="6696075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Sloupcový, pruhový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Spojnicový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Výsečový, prstencový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XY bodový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Plošný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Povrchový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Bublinový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Burzovní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s-CZ" sz="2800" dirty="0" smtClean="0">
                <a:solidFill>
                  <a:srgbClr val="000000"/>
                </a:solidFill>
              </a:rPr>
              <a:t>Jiné, vlastní, kombinované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63575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00"/>
                </a:solidFill>
                <a:effectLst/>
              </a:rPr>
              <a:t>Graf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212998" name="Rectangle 5"/>
          <p:cNvSpPr>
            <a:spLocks noChangeArrowheads="1"/>
          </p:cNvSpPr>
          <p:nvPr/>
        </p:nvSpPr>
        <p:spPr bwMode="auto">
          <a:xfrm>
            <a:off x="539750" y="1514475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typy grafu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5238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46" y="4013101"/>
            <a:ext cx="9020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892" y="1412776"/>
            <a:ext cx="42100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864" y="421003"/>
            <a:ext cx="6357959" cy="617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6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Automatické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8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5353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726" name="Přímá spojovací šipka 8"/>
          <p:cNvCxnSpPr>
            <a:cxnSpLocks noChangeShapeType="1"/>
          </p:cNvCxnSpPr>
          <p:nvPr/>
        </p:nvCxnSpPr>
        <p:spPr bwMode="auto">
          <a:xfrm rot="10800000" flipV="1">
            <a:off x="2571750" y="2714625"/>
            <a:ext cx="3643313" cy="714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8727" name="TextovéPole 9"/>
          <p:cNvSpPr txBox="1">
            <a:spLocks noChangeArrowheads="1"/>
          </p:cNvSpPr>
          <p:nvPr/>
        </p:nvSpPr>
        <p:spPr bwMode="auto">
          <a:xfrm>
            <a:off x="3643313" y="2643188"/>
            <a:ext cx="20002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Nastavení</a:t>
            </a:r>
          </a:p>
        </p:txBody>
      </p:sp>
      <p:sp>
        <p:nvSpPr>
          <p:cNvPr id="158728" name="TextovéPole 10"/>
          <p:cNvSpPr txBox="1">
            <a:spLocks noChangeArrowheads="1"/>
          </p:cNvSpPr>
          <p:nvPr/>
        </p:nvSpPr>
        <p:spPr bwMode="auto">
          <a:xfrm>
            <a:off x="6429375" y="1500188"/>
            <a:ext cx="228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Automatické znaky odrážek: &gt;, -, *</a:t>
            </a:r>
          </a:p>
        </p:txBody>
      </p:sp>
      <p:pic>
        <p:nvPicPr>
          <p:cNvPr id="1587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143250"/>
            <a:ext cx="2057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643438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731" name="Přímá spojovací šipka 13"/>
          <p:cNvCxnSpPr>
            <a:cxnSpLocks noChangeShapeType="1"/>
          </p:cNvCxnSpPr>
          <p:nvPr/>
        </p:nvCxnSpPr>
        <p:spPr bwMode="auto">
          <a:xfrm rot="5400000">
            <a:off x="5536407" y="4179093"/>
            <a:ext cx="2000250" cy="5000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Změny a spolupráce mezi programy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cs-CZ" sz="2400" dirty="0" smtClean="0">
                <a:solidFill>
                  <a:srgbClr val="000000"/>
                </a:solidFill>
              </a:rPr>
              <a:t>Možnosti spolupráce a slučování </a:t>
            </a:r>
            <a:r>
              <a:rPr lang="cs-CZ" sz="2400" dirty="0">
                <a:solidFill>
                  <a:srgbClr val="000000"/>
                </a:solidFill>
              </a:rPr>
              <a:t>dokumentů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 smtClean="0">
                <a:solidFill>
                  <a:srgbClr val="000000"/>
                </a:solidFill>
              </a:rPr>
              <a:t>Vkládání komentářů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 smtClean="0">
                <a:solidFill>
                  <a:srgbClr val="000000"/>
                </a:solidFill>
              </a:rPr>
              <a:t>Sloučení </a:t>
            </a:r>
            <a:r>
              <a:rPr lang="cs-CZ" sz="2000" dirty="0">
                <a:solidFill>
                  <a:srgbClr val="000000"/>
                </a:solidFill>
              </a:rPr>
              <a:t>dokumentů (Vložit / Soubor)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Porovnání a sloučení dokumentů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Sledování změn (revize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Hromadná </a:t>
            </a:r>
            <a:r>
              <a:rPr lang="cs-CZ" sz="2400" dirty="0">
                <a:solidFill>
                  <a:srgbClr val="000000"/>
                </a:solidFill>
              </a:rPr>
              <a:t>korespondence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Formuláře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cs-CZ" sz="2400" dirty="0">
                <a:solidFill>
                  <a:srgbClr val="000000"/>
                </a:solidFill>
              </a:rPr>
              <a:t>Komunikace mezi programy a různými aplikacemi a uživatelskými prostředími (zejména aplikace MS Office)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Témata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3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Využívání společných </a:t>
            </a:r>
            <a:r>
              <a:rPr lang="cs-CZ" sz="2800" dirty="0" smtClean="0">
                <a:solidFill>
                  <a:srgbClr val="000000"/>
                </a:solidFill>
              </a:rPr>
              <a:t>složek a souborů</a:t>
            </a:r>
            <a:endParaRPr lang="cs-CZ" sz="2800" dirty="0">
              <a:solidFill>
                <a:srgbClr val="000000"/>
              </a:solidFill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Prosté sloučení dvou dokumentů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Vkládání komentářů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Sledování změn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Porovnání dokumentů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Porovnání a sloučení dokumentů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(otevření stejného souboru – zámek)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Zobrazení na webové stránce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Zaslání poštou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Možnosti spolupráce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Sloučení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dokumentů ze souboru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87049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2428875"/>
            <a:ext cx="6121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6227763" y="2852738"/>
            <a:ext cx="0" cy="79216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686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071802" y="2285992"/>
            <a:ext cx="3500462" cy="28575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1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Rozsah slučování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121442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Celý soubor, nebo rozsah buněk Excelu nebo záložka. Vytvoření záložky: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29" y="2348880"/>
            <a:ext cx="8410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341438"/>
            <a:ext cx="9145588" cy="40608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/>
              <a:t>    </a:t>
            </a:r>
            <a:r>
              <a:rPr lang="cs-CZ" sz="2400" dirty="0">
                <a:solidFill>
                  <a:srgbClr val="000000"/>
                </a:solidFill>
              </a:rPr>
              <a:t>Aplikace Microsoft Word usnadňuje revizi online tím, že umožňuje jednoduše provést a zobrazit sledované změny a komentáře v dokumentu. Aby bylo možné uchovat rozložení dokumentu, zobrazuje aplikace Word některé značky v textu, zatímco další prvky jsou zobrazovány v bublinách na okraji stránky.</a:t>
            </a:r>
            <a:endParaRPr lang="cs-CZ" sz="28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050" y="3213100"/>
          <a:ext cx="5184775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Rastrový obrázek" r:id="rId3" imgW="9476190" imgH="5838095" progId="PBrush">
                  <p:embed/>
                </p:oleObj>
              </mc:Choice>
              <mc:Fallback>
                <p:oleObj name="Rastrový obrázek" r:id="rId3" imgW="9476190" imgH="58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213100"/>
                        <a:ext cx="5184775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Sledování změn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Pro správnou spolupráci je nutno znát autora změn.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autora změn se provádí na kartě revize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Autor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56</a:t>
            </a:fld>
            <a:endParaRPr lang="cs-CZ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3171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857224" y="521495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Ve skutečnosti však v Možnostech aplikace Word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Sledování změn – karta Revize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78851"/>
            <a:ext cx="4848245" cy="304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Možnosti karty revize</a:t>
            </a:r>
            <a:endParaRPr lang="en-US" sz="3600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143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905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76700"/>
            <a:ext cx="2686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786058"/>
            <a:ext cx="3114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Bubliny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571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Číslování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9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647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214438"/>
            <a:ext cx="23907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1500188"/>
            <a:ext cx="548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9753" name="Přímá spojovací šipka 8"/>
          <p:cNvCxnSpPr>
            <a:cxnSpLocks noChangeShapeType="1"/>
          </p:cNvCxnSpPr>
          <p:nvPr/>
        </p:nvCxnSpPr>
        <p:spPr bwMode="auto">
          <a:xfrm rot="16200000" flipH="1">
            <a:off x="6572250" y="2143125"/>
            <a:ext cx="571500" cy="2857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9754" name="Přímá spojovací šipka 12"/>
          <p:cNvCxnSpPr>
            <a:cxnSpLocks noChangeShapeType="1"/>
          </p:cNvCxnSpPr>
          <p:nvPr/>
        </p:nvCxnSpPr>
        <p:spPr bwMode="auto">
          <a:xfrm rot="5400000">
            <a:off x="1107282" y="2750344"/>
            <a:ext cx="4214812" cy="2286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71744"/>
            <a:ext cx="2305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Značky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12153"/>
            <a:ext cx="4667264" cy="53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Původní se značkami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4479753" cy="52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71544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Komentáře je možné zdůvodnit požadavek na změnu nebo přímo změnu navrhnout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Komentář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3486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Přímá spojovací šipka 9"/>
          <p:cNvCxnSpPr/>
          <p:nvPr/>
        </p:nvCxnSpPr>
        <p:spPr>
          <a:xfrm rot="5400000" flipH="1" flipV="1">
            <a:off x="35687" y="2821777"/>
            <a:ext cx="1643074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4500570"/>
            <a:ext cx="8162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Přímá spojovací šipka 11"/>
          <p:cNvCxnSpPr/>
          <p:nvPr/>
        </p:nvCxnSpPr>
        <p:spPr>
          <a:xfrm>
            <a:off x="1428728" y="2714620"/>
            <a:ext cx="6786610" cy="30003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4684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Změnu </a:t>
            </a:r>
            <a:r>
              <a:rPr lang="cs-CZ" sz="2800" dirty="0">
                <a:solidFill>
                  <a:srgbClr val="000000"/>
                </a:solidFill>
              </a:rPr>
              <a:t>můžeme přijmout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Změnu můžeme odmítnout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Změny můžeme vytisknout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Soubor / Tisk - </a:t>
            </a:r>
            <a:r>
              <a:rPr lang="cs-CZ" sz="2000" dirty="0">
                <a:solidFill>
                  <a:srgbClr val="000000"/>
                </a:solidFill>
              </a:rPr>
              <a:t>V rozevíracím seznamu Vytisknout klepneme na položku Dokument se značkami a potom na tlačítko OK. 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endParaRPr lang="cs-CZ" sz="2800" dirty="0"/>
          </a:p>
          <a:p>
            <a:pPr lvl="1">
              <a:lnSpc>
                <a:spcPct val="90000"/>
              </a:lnSpc>
              <a:buNone/>
            </a:pPr>
            <a:endParaRPr lang="cs-CZ" sz="2000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Sledování změn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4282" y="4329782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V rámci nápovědy MS Word existuje podrobné vysvětlení postupu včetně popisu případných problémů s sledovanými změnami a porovnanými a sloučenými dokumenty!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19896"/>
            <a:ext cx="48768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77421"/>
            <a:ext cx="2114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63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4684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Otevření upravené kopie dokumentu. </a:t>
            </a:r>
          </a:p>
          <a:p>
            <a:pPr>
              <a:lnSpc>
                <a:spcPct val="90000"/>
              </a:lnSpc>
              <a:buClrTx/>
            </a:pPr>
            <a:r>
              <a:rPr lang="cs-CZ" dirty="0" smtClean="0">
                <a:solidFill>
                  <a:srgbClr val="000000"/>
                </a:solidFill>
              </a:rPr>
              <a:t>Karta revize, sekce porovnat</a:t>
            </a:r>
            <a:r>
              <a:rPr lang="cs-CZ" sz="2800" dirty="0" smtClean="0">
                <a:solidFill>
                  <a:srgbClr val="000000"/>
                </a:solidFill>
              </a:rPr>
              <a:t>. 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Otevření původního souboru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Nabídka </a:t>
            </a:r>
            <a:r>
              <a:rPr lang="cs-CZ" sz="2800" dirty="0" smtClean="0">
                <a:solidFill>
                  <a:srgbClr val="000000"/>
                </a:solidFill>
              </a:rPr>
              <a:t>zobrazení změn u tlačítka Porovnat dokumenty: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Změny  zobrazit v originálním dokumentu, zaškrtneme Originální dokument.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0000"/>
                </a:solidFill>
              </a:rPr>
              <a:t>Chceme-li zobrazit výsledky v </a:t>
            </a:r>
            <a:r>
              <a:rPr lang="cs-CZ" sz="2000" dirty="0" smtClean="0">
                <a:solidFill>
                  <a:srgbClr val="000000"/>
                </a:solidFill>
              </a:rPr>
              <a:t>revidovaném dokumentu, zaškrtneme Revidovaný dokument. 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Zobrazit </a:t>
            </a:r>
            <a:r>
              <a:rPr lang="cs-CZ" sz="2000" dirty="0">
                <a:solidFill>
                  <a:srgbClr val="000000"/>
                </a:solidFill>
              </a:rPr>
              <a:t>výsledky v novém dokumentu, </a:t>
            </a:r>
            <a:r>
              <a:rPr lang="cs-CZ" sz="2000" dirty="0" smtClean="0">
                <a:solidFill>
                  <a:srgbClr val="000000"/>
                </a:solidFill>
              </a:rPr>
              <a:t>zaškrtneme Nový dokument.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Kombinovat – sloučí revize od několika autorů do nového dokumentu </a:t>
            </a:r>
            <a:endParaRPr lang="cs-CZ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435975" cy="1143000"/>
          </a:xfrm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Porovnání a sloučení dokumentů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Porovnání dokumentů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5250"/>
            <a:ext cx="647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412776"/>
            <a:ext cx="4248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Parametry porovnání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481" y="1142984"/>
            <a:ext cx="77442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šipka 7"/>
          <p:cNvCxnSpPr/>
          <p:nvPr/>
        </p:nvCxnSpPr>
        <p:spPr>
          <a:xfrm rot="16200000" flipH="1">
            <a:off x="3786182" y="4572008"/>
            <a:ext cx="1143008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Výsledek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6676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Slučování dokumentů</a:t>
            </a:r>
            <a:br>
              <a:rPr lang="cs-CZ" dirty="0" smtClean="0">
                <a:solidFill>
                  <a:srgbClr val="000000"/>
                </a:solidFill>
                <a:effectLst/>
              </a:rPr>
            </a:br>
            <a:r>
              <a:rPr lang="cs-CZ" dirty="0" smtClean="0">
                <a:solidFill>
                  <a:srgbClr val="000000"/>
                </a:solidFill>
                <a:effectLst/>
              </a:rPr>
              <a:t>- kombinovat dokumenty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15" y="692696"/>
            <a:ext cx="56769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Přijmout - odmítnout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6391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je soubor formátovacích charakteristik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Písmo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Jazyk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Odsazení levého a pravého okraje odstavce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Předsazení prvního řádku odstavce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Řádkování</a:t>
            </a:r>
          </a:p>
          <a:p>
            <a:pPr lvl="1" eaLnBrk="1" hangingPunct="1"/>
            <a:r>
              <a:rPr lang="cs-CZ" sz="2400" dirty="0" smtClean="0">
                <a:solidFill>
                  <a:srgbClr val="000000"/>
                </a:solidFill>
              </a:rPr>
              <a:t>Nastavení tabulátorů, vybarvení podkladu a další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Dědičnost stylu: není třeba formátovat vše, ale jen rozdíly od stylu, na kterém je založen</a:t>
            </a:r>
          </a:p>
          <a:p>
            <a:pPr eaLnBrk="1" hangingPunct="1"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Základní styl Wordu :</a:t>
            </a:r>
            <a:r>
              <a:rPr lang="cs-CZ" sz="2800" b="1" i="1" dirty="0" smtClean="0">
                <a:solidFill>
                  <a:srgbClr val="000000"/>
                </a:solidFill>
              </a:rPr>
              <a:t> normální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0"/>
            <a:ext cx="8228013" cy="7032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B0D6D-D988-47A1-9EEA-B231DAD1ABF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05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142984"/>
            <a:ext cx="8075613" cy="14684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Sada dokumentů jako je formulářový dopis, nebo adresní 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Postup: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Nastavení hlavního dokumentu</a:t>
            </a:r>
            <a:endParaRPr lang="cs-CZ" sz="24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Obálky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Dopisy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Zprávy elektronické pošty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Štítky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Adresář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Připojení ke zdroji dat a kontrola slučovacích polí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Upřesnění seznamu příjemců nebo položek a definice </a:t>
            </a:r>
            <a:r>
              <a:rPr lang="cs-CZ" sz="2400" dirty="0">
                <a:solidFill>
                  <a:srgbClr val="000000"/>
                </a:solidFill>
              </a:rPr>
              <a:t>struktury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Výběr záznamů (nastavení filtrů)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Sloučení, náhled,  tisk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2016125" cy="576262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Obálky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Dopisy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Adresář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95236" name="AutoShape 4"/>
          <p:cNvSpPr>
            <a:spLocks/>
          </p:cNvSpPr>
          <p:nvPr/>
        </p:nvSpPr>
        <p:spPr bwMode="auto">
          <a:xfrm>
            <a:off x="2411413" y="1412875"/>
            <a:ext cx="504825" cy="1728788"/>
          </a:xfrm>
          <a:prstGeom prst="rightBrace">
            <a:avLst>
              <a:gd name="adj1" fmla="val 28538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132138" y="2276475"/>
            <a:ext cx="79216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95738" y="206057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Lze vytvořit přímo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95288" y="3429000"/>
            <a:ext cx="5256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u="sng" dirty="0">
                <a:solidFill>
                  <a:srgbClr val="000000"/>
                </a:solidFill>
              </a:rPr>
              <a:t>Zprávy elektronické pošty</a:t>
            </a:r>
            <a:endParaRPr lang="cs-CZ" sz="2400" u="sng" dirty="0">
              <a:solidFill>
                <a:srgbClr val="0000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771775" y="3933825"/>
            <a:ext cx="0" cy="50323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79200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Systém musí obsahovat program pro elektronickou poštu kompatibilní s rozhraním MAPI, například Microsoft Outlook.</a:t>
            </a:r>
            <a:r>
              <a:rPr lang="cs-CZ" dirty="0">
                <a:solidFill>
                  <a:srgbClr val="000000"/>
                </a:solidFill>
              </a:rPr>
              <a:t> (MAPI je specifikace rozhraní společnosti Microsoft, jež umožňuje práci různých aplikací pro zasílání zpráv a pracovní skupiny)</a:t>
            </a:r>
          </a:p>
        </p:txBody>
      </p:sp>
    </p:spTree>
    <p:extLst>
      <p:ext uri="{BB962C8B-B14F-4D97-AF65-F5344CB8AC3E}">
        <p14:creationId xmlns:p14="http://schemas.microsoft.com/office/powerpoint/2010/main" val="3659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4419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357158" y="16430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Karta korespondence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3552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928926" y="5429263"/>
            <a:ext cx="2500330" cy="45719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00034" y="5214950"/>
            <a:ext cx="234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Možnost použití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průvodce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671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9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korespondence – průvodce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714612" y="3071810"/>
            <a:ext cx="7191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6000760" y="3357562"/>
            <a:ext cx="7191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7667625" y="3500438"/>
            <a:ext cx="0" cy="1444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27634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2689217" cy="337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73086" y="1785926"/>
            <a:ext cx="2470914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7715270" y="4786322"/>
            <a:ext cx="71439" cy="78581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4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472518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  - průvodce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240" y="1500174"/>
            <a:ext cx="234668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8750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249" y="1500174"/>
            <a:ext cx="2852751" cy="46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857488" y="1928802"/>
            <a:ext cx="79216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57884" y="2000240"/>
            <a:ext cx="79216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91087"/>
            <a:ext cx="7670977" cy="398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2892" y="1700808"/>
            <a:ext cx="5721382" cy="49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1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2984500"/>
          <a:ext cx="29527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Rastrový obrázek" r:id="rId3" imgW="2752381" imgH="1523810" progId="PBrush">
                  <p:embed/>
                </p:oleObj>
              </mc:Choice>
              <mc:Fallback>
                <p:oleObj name="Rastrový obrázek" r:id="rId3" imgW="2752381" imgH="1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84500"/>
                        <a:ext cx="295275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2984500"/>
          <a:ext cx="295116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Rastrový obrázek" r:id="rId5" imgW="2742857" imgH="1523810" progId="PBrush">
                  <p:embed/>
                </p:oleObj>
              </mc:Choice>
              <mc:Fallback>
                <p:oleObj name="Rastrový obrázek" r:id="rId5" imgW="2742857" imgH="1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84500"/>
                        <a:ext cx="2951163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57200" y="1600200"/>
            <a:ext cx="80756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Editace možností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Editace rozvržení slučovaných polí (štítky, obálky, dopisy, adresář)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851275" y="3716338"/>
            <a:ext cx="1081088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68313" y="4695825"/>
            <a:ext cx="8075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Úprava seznamu </a:t>
            </a:r>
            <a:r>
              <a:rPr lang="cs-CZ" sz="2800" dirty="0">
                <a:solidFill>
                  <a:schemeClr val="bg1"/>
                </a:solidFill>
              </a:rPr>
              <a:t>příjemců (nastavení filtrů)</a:t>
            </a:r>
          </a:p>
        </p:txBody>
      </p:sp>
    </p:spTree>
    <p:extLst>
      <p:ext uri="{BB962C8B-B14F-4D97-AF65-F5344CB8AC3E}">
        <p14:creationId xmlns:p14="http://schemas.microsoft.com/office/powerpoint/2010/main" val="654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190" y="1954947"/>
            <a:ext cx="3128614" cy="339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57200" y="1268413"/>
            <a:ext cx="2819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cs-CZ" sz="2800" dirty="0">
                <a:solidFill>
                  <a:srgbClr val="000000"/>
                </a:solidFill>
              </a:rPr>
              <a:t>Vložení</a:t>
            </a:r>
            <a:r>
              <a:rPr lang="cs-CZ" sz="2800" b="1" dirty="0">
                <a:solidFill>
                  <a:srgbClr val="000000"/>
                </a:solidFill>
              </a:rPr>
              <a:t> pole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2800" b="1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b="1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2844"/>
            <a:ext cx="5886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ovéPole 16"/>
          <p:cNvSpPr txBox="1"/>
          <p:nvPr/>
        </p:nvSpPr>
        <p:spPr>
          <a:xfrm>
            <a:off x="214282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Filtry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Spolupráce programů MS Office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57200" y="1600200"/>
            <a:ext cx="3683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Excel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Access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PowerPoint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MS </a:t>
            </a:r>
            <a:r>
              <a:rPr lang="cs-CZ" sz="2800" dirty="0" err="1" smtClean="0">
                <a:solidFill>
                  <a:srgbClr val="000000"/>
                </a:solidFill>
              </a:rPr>
              <a:t>Sharepoint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2800" b="1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b="1"/>
          </a:p>
        </p:txBody>
      </p:sp>
      <p:sp>
        <p:nvSpPr>
          <p:cNvPr id="99336" name="AutoShape 8"/>
          <p:cNvSpPr>
            <a:spLocks/>
          </p:cNvSpPr>
          <p:nvPr/>
        </p:nvSpPr>
        <p:spPr bwMode="auto">
          <a:xfrm>
            <a:off x="4284663" y="1700213"/>
            <a:ext cx="431800" cy="2233612"/>
          </a:xfrm>
          <a:prstGeom prst="rightBrace">
            <a:avLst>
              <a:gd name="adj1" fmla="val 43107"/>
              <a:gd name="adj2" fmla="val 50000"/>
            </a:avLst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003800" y="2276475"/>
            <a:ext cx="3384550" cy="1044575"/>
          </a:xfrm>
          <a:prstGeom prst="rect">
            <a:avLst/>
          </a:prstGeom>
          <a:noFill/>
          <a:ln w="38100" cmpd="dbl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Možnost komunikace a spolupráce mezi sebou, ale i ostatními aplikacemi.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932363" y="3789363"/>
            <a:ext cx="39608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</a:pPr>
            <a:r>
              <a:rPr lang="cs-CZ" sz="2800" dirty="0">
                <a:solidFill>
                  <a:srgbClr val="000000"/>
                </a:solidFill>
              </a:rPr>
              <a:t>Web editory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</a:pPr>
            <a:r>
              <a:rPr lang="cs-CZ" sz="2800" dirty="0">
                <a:solidFill>
                  <a:srgbClr val="000000"/>
                </a:solidFill>
              </a:rPr>
              <a:t>Grafické programy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</a:pPr>
            <a:r>
              <a:rPr lang="cs-CZ" sz="2800" dirty="0">
                <a:solidFill>
                  <a:srgbClr val="000000"/>
                </a:solidFill>
              </a:rPr>
              <a:t>Databázové systémy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</a:pPr>
            <a:r>
              <a:rPr lang="cs-CZ" sz="2800" dirty="0">
                <a:solidFill>
                  <a:srgbClr val="000000"/>
                </a:solidFill>
              </a:rPr>
              <a:t>Apod.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cs-CZ" sz="2800" dirty="0">
              <a:solidFill>
                <a:srgbClr val="FFCC66"/>
              </a:solidFill>
            </a:endParaRP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6588125" y="3357563"/>
            <a:ext cx="0" cy="3587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468313" y="2060575"/>
          <a:ext cx="3960812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Rastrový obrázek" r:id="rId3" imgW="3476190" imgH="3362794" progId="PBrush">
                  <p:embed/>
                </p:oleObj>
              </mc:Choice>
              <mc:Fallback>
                <p:oleObj name="Rastrový obrázek" r:id="rId3" imgW="3476190" imgH="336279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3960812" cy="383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Spolupráce programů MS Office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57200" y="1341438"/>
            <a:ext cx="2530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Word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b="1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1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4778375" y="1341438"/>
            <a:ext cx="3970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PowerPoint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E-mail (</a:t>
            </a:r>
            <a:r>
              <a:rPr lang="cs-CZ" sz="2400" dirty="0">
                <a:solidFill>
                  <a:srgbClr val="000000"/>
                </a:solidFill>
              </a:rPr>
              <a:t>musí být nastaven systém pro elektronickou poštu – viz. snímek 10</a:t>
            </a:r>
            <a:r>
              <a:rPr lang="cs-CZ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3059113" y="1557338"/>
            <a:ext cx="129698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076825" y="29241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Styl odstavce</a:t>
            </a:r>
            <a:r>
              <a:rPr lang="cs-CZ" sz="2800" dirty="0" smtClean="0">
                <a:solidFill>
                  <a:srgbClr val="000000"/>
                </a:solidFill>
              </a:rPr>
              <a:t>: písmo, odstavec, tabulátory, ohraničení, jazyk, rámeček, číslování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Styl textu</a:t>
            </a:r>
            <a:r>
              <a:rPr lang="cs-CZ" sz="2800" dirty="0" smtClean="0">
                <a:solidFill>
                  <a:srgbClr val="000000"/>
                </a:solidFill>
              </a:rPr>
              <a:t>: formát písma, ohraničení, jazyk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Styl tabulky</a:t>
            </a:r>
            <a:r>
              <a:rPr lang="cs-CZ" sz="2800" dirty="0" smtClean="0">
                <a:solidFill>
                  <a:srgbClr val="000000"/>
                </a:solidFill>
              </a:rPr>
              <a:t>: vlastnosti tabulky, odhraničení a stínování, formát písma a odstavce, tabulátory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Styl seznamu</a:t>
            </a:r>
            <a:r>
              <a:rPr lang="cs-CZ" sz="2800" dirty="0" smtClean="0">
                <a:solidFill>
                  <a:srgbClr val="000000"/>
                </a:solidFill>
              </a:rPr>
              <a:t>: písmo a číslování</a:t>
            </a:r>
          </a:p>
          <a:p>
            <a:pPr eaLnBrk="1" hangingPunct="1">
              <a:buClrTx/>
            </a:pPr>
            <a:r>
              <a:rPr lang="cs-CZ" sz="2800" b="1" dirty="0" smtClean="0">
                <a:solidFill>
                  <a:srgbClr val="000000"/>
                </a:solidFill>
              </a:rPr>
              <a:t>Propojený styl</a:t>
            </a:r>
            <a:r>
              <a:rPr lang="cs-CZ" sz="2800" dirty="0" smtClean="0">
                <a:solidFill>
                  <a:srgbClr val="000000"/>
                </a:solidFill>
              </a:rPr>
              <a:t>: na rozdíl od stylu odstavce reaguje i na změnu písma</a:t>
            </a:r>
          </a:p>
          <a:p>
            <a:pPr eaLnBrk="1" hangingPunct="1"/>
            <a:endParaRPr lang="cs-CZ" sz="2800" dirty="0" smtClean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cs-CZ" dirty="0" smtClean="0">
                <a:solidFill>
                  <a:srgbClr val="000000"/>
                </a:solidFill>
              </a:rPr>
              <a:t>Podokno stylů: Shift+F1</a:t>
            </a:r>
          </a:p>
          <a:p>
            <a:pPr eaLnBrk="1" hangingPunct="1"/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Typy stylů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14565-DDDE-455E-AC62-22212B0F875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Spolupráce programů MS Office</a:t>
            </a:r>
          </a:p>
        </p:txBody>
      </p:sp>
      <p:graphicFrame>
        <p:nvGraphicFramePr>
          <p:cNvPr id="1024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3019425"/>
          <a:ext cx="38195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Rastrový obrázek" r:id="rId3" imgW="3820058" imgH="1657581" progId="PBrush">
                  <p:embed/>
                </p:oleObj>
              </mc:Choice>
              <mc:Fallback>
                <p:oleObj name="Rastrový obrázek" r:id="rId3" imgW="3820058" imgH="16575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19425"/>
                        <a:ext cx="38195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4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92700" y="2871788"/>
          <a:ext cx="31718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Rastrový obrázek" r:id="rId5" imgW="3172268" imgH="1867161" progId="PBrush">
                  <p:embed/>
                </p:oleObj>
              </mc:Choice>
              <mc:Fallback>
                <p:oleObj name="Rastrový obrázek" r:id="rId5" imgW="3172268" imgH="186716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871788"/>
                        <a:ext cx="31718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ástupný symbol pro číslo snímku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457200" y="1341438"/>
            <a:ext cx="2530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Word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b="1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1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778375" y="1341438"/>
            <a:ext cx="3970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Excel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3059113" y="1557338"/>
            <a:ext cx="129698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5076825" y="29241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4356100" y="3716338"/>
            <a:ext cx="1296988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3996953" y="1968981"/>
            <a:ext cx="1079872" cy="784830"/>
          </a:xfrm>
          <a:prstGeom prst="rect">
            <a:avLst/>
          </a:prstGeom>
          <a:noFill/>
          <a:ln w="38100" cmpd="dbl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solidFill>
                  <a:schemeClr val="bg1"/>
                </a:solidFill>
              </a:rPr>
              <a:t>Ctrl + </a:t>
            </a:r>
            <a:r>
              <a:rPr lang="cs-CZ" dirty="0" smtClean="0">
                <a:solidFill>
                  <a:schemeClr val="bg1"/>
                </a:solidFill>
              </a:rPr>
              <a:t>C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solidFill>
                  <a:schemeClr val="bg1"/>
                </a:solidFill>
              </a:rPr>
              <a:t>Ctrl + </a:t>
            </a:r>
            <a:r>
              <a:rPr lang="cs-CZ" dirty="0" smtClean="0">
                <a:solidFill>
                  <a:schemeClr val="bg1"/>
                </a:solidFill>
              </a:rPr>
              <a:t>V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Word – Excel – rozšířená spolupráce - Grafy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575359" cy="26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0761"/>
            <a:ext cx="4038600" cy="427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Spolupráce programů MS Office</a:t>
            </a:r>
          </a:p>
        </p:txBody>
      </p:sp>
      <p:graphicFrame>
        <p:nvGraphicFramePr>
          <p:cNvPr id="1034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989138"/>
          <a:ext cx="232251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Rastrový obrázek" r:id="rId3" imgW="2542857" imgH="4495238" progId="PBrush">
                  <p:embed/>
                </p:oleObj>
              </mc:Choice>
              <mc:Fallback>
                <p:oleObj name="Rastrový obrázek" r:id="rId3" imgW="2542857" imgH="44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232251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59313" y="2527300"/>
          <a:ext cx="4037012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Rastrový obrázek" r:id="rId5" imgW="5942857" imgH="3761905" progId="PBrush">
                  <p:embed/>
                </p:oleObj>
              </mc:Choice>
              <mc:Fallback>
                <p:oleObj name="Rastrový obrázek" r:id="rId5" imgW="5942857" imgH="37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2527300"/>
                        <a:ext cx="4037012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ástupný symbol pro číslo snímku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82</a:t>
            </a:fld>
            <a:endParaRPr lang="cs-CZ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57200" y="1341438"/>
            <a:ext cx="2530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MS Word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b="1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1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778375" y="1341438"/>
            <a:ext cx="3970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WWW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3059113" y="1557338"/>
            <a:ext cx="129698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276600" y="3860800"/>
            <a:ext cx="1296988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Makra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57200" y="1341438"/>
            <a:ext cx="821925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Typická </a:t>
            </a:r>
            <a:r>
              <a:rPr lang="cs-CZ" sz="2800" dirty="0">
                <a:solidFill>
                  <a:srgbClr val="000000"/>
                </a:solidFill>
              </a:rPr>
              <a:t>využití maker: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0000"/>
                </a:solidFill>
              </a:rPr>
              <a:t>urychlení rutinních úprav a formátování,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0000"/>
                </a:solidFill>
              </a:rPr>
              <a:t>kombinace více příkazů, například vložení tabulky o určité velikosti, s určitým ohraničením a s určitým počtem řádků a sloupců,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0000"/>
                </a:solidFill>
              </a:rPr>
              <a:t>rychlejší zpřístupnění možnosti v některém dialogovém okně,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0000"/>
                </a:solidFill>
              </a:rPr>
              <a:t>automatizace složitých posloupností úkolů</a:t>
            </a:r>
            <a:r>
              <a:rPr lang="cs-CZ" sz="26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0000"/>
                </a:solidFill>
              </a:rPr>
              <a:t>Záznam makra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600" smtClean="0">
                <a:solidFill>
                  <a:srgbClr val="000000"/>
                </a:solidFill>
              </a:rPr>
              <a:t>Editace makra</a:t>
            </a:r>
            <a:endParaRPr lang="cs-CZ" sz="2600" dirty="0">
              <a:solidFill>
                <a:srgbClr val="000000"/>
              </a:solidFill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932363" y="1844675"/>
            <a:ext cx="36718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b="1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148263" y="2133600"/>
            <a:ext cx="2819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801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8195"/>
          <p:cNvSpPr>
            <a:spLocks noGrp="1" noChangeArrowheads="1"/>
          </p:cNvSpPr>
          <p:nvPr>
            <p:ph type="ctrTitle" idx="4294967295"/>
          </p:nvPr>
        </p:nvSpPr>
        <p:spPr>
          <a:xfrm>
            <a:off x="673100" y="1663700"/>
            <a:ext cx="8229600" cy="1736725"/>
          </a:xfrm>
        </p:spPr>
        <p:txBody>
          <a:bodyPr anchor="ctr"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  <p:sp>
        <p:nvSpPr>
          <p:cNvPr id="8197" name="Subtitle 8196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0" y="32131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2800" dirty="0">
                <a:solidFill>
                  <a:srgbClr val="000000"/>
                </a:solidFill>
              </a:rPr>
              <a:t>Děkuji za </a:t>
            </a:r>
            <a:r>
              <a:rPr lang="cs-CZ" sz="2800" dirty="0" smtClean="0">
                <a:solidFill>
                  <a:srgbClr val="000000"/>
                </a:solidFill>
              </a:rPr>
              <a:t>pozornost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000000"/>
                </a:solidFill>
                <a:effectLst/>
              </a:rPr>
              <a:t>Podokno stylů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38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20764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200150"/>
            <a:ext cx="3143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071563"/>
            <a:ext cx="2124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928813"/>
            <a:ext cx="2095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A0C7B-DFC1-4F61-9A21-EFC2847C4D9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a A">
  <a:themeElements>
    <a:clrScheme name="Informatika 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Informatika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ormatika 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Informatika A</Template>
  <TotalTime>10912</TotalTime>
  <Words>1314</Words>
  <Application>Microsoft Office PowerPoint</Application>
  <PresentationFormat>Předvádění na obrazovce (4:3)</PresentationFormat>
  <Paragraphs>404</Paragraphs>
  <Slides>84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8" baseType="lpstr">
      <vt:lpstr>Arial</vt:lpstr>
      <vt:lpstr>Wingdings</vt:lpstr>
      <vt:lpstr>Informatika A</vt:lpstr>
      <vt:lpstr>Rastrový obrázek</vt:lpstr>
      <vt:lpstr>Informatika pro ekonomy I Textové editory </vt:lpstr>
      <vt:lpstr>Volba přímého formátování písma</vt:lpstr>
      <vt:lpstr>Prezentace aplikace PowerPoint</vt:lpstr>
      <vt:lpstr>Dialogové okno Odstavec</vt:lpstr>
      <vt:lpstr>Automatické odrážky</vt:lpstr>
      <vt:lpstr>Číslování</vt:lpstr>
      <vt:lpstr>Styly</vt:lpstr>
      <vt:lpstr>Typy stylů</vt:lpstr>
      <vt:lpstr>Podokno stylů</vt:lpstr>
      <vt:lpstr>Proč používáme styly</vt:lpstr>
      <vt:lpstr>Vestavěné styly</vt:lpstr>
      <vt:lpstr>Vlastní styl</vt:lpstr>
      <vt:lpstr>Ohraničení v textu</vt:lpstr>
      <vt:lpstr>Stínovaní</vt:lpstr>
      <vt:lpstr>Ohraničení stránky</vt:lpstr>
      <vt:lpstr>Odkazy a poznámky – karta Odkazy resp. karta Vložení</vt:lpstr>
      <vt:lpstr>Nadpisy, obsah, osnova</vt:lpstr>
      <vt:lpstr>Nadpisy,  obsah, osnova II</vt:lpstr>
      <vt:lpstr>Tisk </vt:lpstr>
      <vt:lpstr>Word, Oddíly, tabulky a grafické objekty</vt:lpstr>
      <vt:lpstr>Oddíl</vt:lpstr>
      <vt:lpstr>Vzhled stránky</vt:lpstr>
      <vt:lpstr>Vzhled stránky</vt:lpstr>
      <vt:lpstr>Záhlaví a zápatí</vt:lpstr>
      <vt:lpstr>Tabulátory</vt:lpstr>
      <vt:lpstr>Vlastní zarážky - příklady</vt:lpstr>
      <vt:lpstr>Dialogové okno Tabulátory</vt:lpstr>
      <vt:lpstr>Vytvoření tabulky</vt:lpstr>
      <vt:lpstr>Vytvoření z textu</vt:lpstr>
      <vt:lpstr>Vytvoření prázdné tabulky</vt:lpstr>
      <vt:lpstr>Úprava tabulek – Karta Rozložení</vt:lpstr>
      <vt:lpstr>Úprava tabulek – karta Návrh</vt:lpstr>
      <vt:lpstr>Navrhnout tabulku</vt:lpstr>
      <vt:lpstr>Grafické objekty</vt:lpstr>
      <vt:lpstr>Vkládání grafických objektů</vt:lpstr>
      <vt:lpstr>Podokno Klipart</vt:lpstr>
      <vt:lpstr>Vkládání grafických objektů </vt:lpstr>
      <vt:lpstr>Vkládání grafických objektů </vt:lpstr>
      <vt:lpstr>Vkládání grafických objektů </vt:lpstr>
      <vt:lpstr>Wordart – formátování v textu</vt:lpstr>
      <vt:lpstr>Práce s obrázky</vt:lpstr>
      <vt:lpstr>Formátování a komprese obrázků</vt:lpstr>
      <vt:lpstr>Karta Nástroje obrázku</vt:lpstr>
      <vt:lpstr>Karta Nástroje obrázku II</vt:lpstr>
      <vt:lpstr>Kreslení</vt:lpstr>
      <vt:lpstr>Prezentace aplikace PowerPoint</vt:lpstr>
      <vt:lpstr>Graf</vt:lpstr>
      <vt:lpstr>Grafy</vt:lpstr>
      <vt:lpstr>Graf</vt:lpstr>
      <vt:lpstr>Změny a spolupráce mezi programy</vt:lpstr>
      <vt:lpstr>Témata</vt:lpstr>
      <vt:lpstr>Možnosti spolupráce</vt:lpstr>
      <vt:lpstr>Sloučení dokumentů ze souboru</vt:lpstr>
      <vt:lpstr>Rozsah slučování</vt:lpstr>
      <vt:lpstr>Sledování změn</vt:lpstr>
      <vt:lpstr>Autor změn</vt:lpstr>
      <vt:lpstr>Sledování změn – karta Revize</vt:lpstr>
      <vt:lpstr>Možnosti karty revize</vt:lpstr>
      <vt:lpstr>Bubliny</vt:lpstr>
      <vt:lpstr>Značky</vt:lpstr>
      <vt:lpstr>Původní se značkami</vt:lpstr>
      <vt:lpstr>Komentář</vt:lpstr>
      <vt:lpstr>Sledování změn</vt:lpstr>
      <vt:lpstr>Porovnání a sloučení dokumentů</vt:lpstr>
      <vt:lpstr>Porovnání dokumentů</vt:lpstr>
      <vt:lpstr>Parametry porovnání</vt:lpstr>
      <vt:lpstr>Výsledek</vt:lpstr>
      <vt:lpstr>Slučování dokumentů - kombinovat dokumenty</vt:lpstr>
      <vt:lpstr>Přijmout - odmítnout</vt:lpstr>
      <vt:lpstr>Hromadná korespondence</vt:lpstr>
      <vt:lpstr>Hromadná korespondence</vt:lpstr>
      <vt:lpstr>Hromadná korespondence</vt:lpstr>
      <vt:lpstr>Hromadná korespondence</vt:lpstr>
      <vt:lpstr>Hromadná korespondence – průvodce I</vt:lpstr>
      <vt:lpstr>Hromadná korespondence  - průvodce II</vt:lpstr>
      <vt:lpstr>Hromadná korespondence</vt:lpstr>
      <vt:lpstr>Hromadná korespondence</vt:lpstr>
      <vt:lpstr>Spolupráce programů MS Office</vt:lpstr>
      <vt:lpstr>Spolupráce programů MS Office</vt:lpstr>
      <vt:lpstr>Spolupráce programů MS Office</vt:lpstr>
      <vt:lpstr>Word – Excel – rozšířená spolupráce - Grafy</vt:lpstr>
      <vt:lpstr>Spolupráce programů MS Office</vt:lpstr>
      <vt:lpstr>Makra</vt:lpstr>
      <vt:lpstr>Otázky?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 1</dc:title>
  <dc:creator>Dominik Vymětal</dc:creator>
  <cp:lastModifiedBy>suchanek</cp:lastModifiedBy>
  <cp:revision>138</cp:revision>
  <dcterms:created xsi:type="dcterms:W3CDTF">2008-07-03T06:53:04Z</dcterms:created>
  <dcterms:modified xsi:type="dcterms:W3CDTF">2018-11-10T19:15:44Z</dcterms:modified>
</cp:coreProperties>
</file>