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61" r:id="rId3"/>
    <p:sldId id="262" r:id="rId4"/>
    <p:sldId id="259" r:id="rId5"/>
    <p:sldId id="264" r:id="rId6"/>
    <p:sldId id="260" r:id="rId7"/>
    <p:sldId id="266" r:id="rId8"/>
    <p:sldId id="267" r:id="rId9"/>
    <p:sldId id="268" r:id="rId10"/>
    <p:sldId id="269" r:id="rId11"/>
    <p:sldId id="271" r:id="rId12"/>
    <p:sldId id="270"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03" autoAdjust="0"/>
  </p:normalViewPr>
  <p:slideViewPr>
    <p:cSldViewPr snapToGrid="0">
      <p:cViewPr varScale="1">
        <p:scale>
          <a:sx n="53" d="100"/>
          <a:sy n="53" d="100"/>
        </p:scale>
        <p:origin x="13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FC03F-2C1D-491A-ADC9-2963651F2635}" type="datetimeFigureOut">
              <a:rPr lang="cs-CZ" smtClean="0"/>
              <a:t>05.12.2021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F5A5F8-8FFC-4FA2-B28C-552AC238E465}" type="slidenum">
              <a:rPr lang="cs-CZ" smtClean="0"/>
              <a:t>‹#›</a:t>
            </a:fld>
            <a:endParaRPr lang="cs-CZ"/>
          </a:p>
        </p:txBody>
      </p:sp>
    </p:spTree>
    <p:extLst>
      <p:ext uri="{BB962C8B-B14F-4D97-AF65-F5344CB8AC3E}">
        <p14:creationId xmlns:p14="http://schemas.microsoft.com/office/powerpoint/2010/main" val="3785766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88F5A5F8-8FFC-4FA2-B28C-552AC238E465}" type="slidenum">
              <a:rPr lang="cs-CZ" smtClean="0"/>
              <a:t>2</a:t>
            </a:fld>
            <a:endParaRPr lang="cs-CZ"/>
          </a:p>
        </p:txBody>
      </p:sp>
    </p:spTree>
    <p:extLst>
      <p:ext uri="{BB962C8B-B14F-4D97-AF65-F5344CB8AC3E}">
        <p14:creationId xmlns:p14="http://schemas.microsoft.com/office/powerpoint/2010/main" val="1099206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6507DA51-3845-4688-83C6-66FC6DB8B287}" type="datetimeFigureOut">
              <a:rPr lang="cs-CZ" smtClean="0"/>
              <a:t>05.12.2021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75994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507DA51-3845-4688-83C6-66FC6DB8B287}" type="datetimeFigureOut">
              <a:rPr lang="cs-CZ" smtClean="0"/>
              <a:t>05.12.2021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2073000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507DA51-3845-4688-83C6-66FC6DB8B287}" type="datetimeFigureOut">
              <a:rPr lang="cs-CZ" smtClean="0"/>
              <a:t>05.12.2021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393689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507DA51-3845-4688-83C6-66FC6DB8B287}" type="datetimeFigureOut">
              <a:rPr lang="cs-CZ" smtClean="0"/>
              <a:t>05.12.2021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3526895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6507DA51-3845-4688-83C6-66FC6DB8B287}" type="datetimeFigureOut">
              <a:rPr lang="cs-CZ" smtClean="0"/>
              <a:t>05.12.2021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43470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507DA51-3845-4688-83C6-66FC6DB8B287}" type="datetimeFigureOut">
              <a:rPr lang="cs-CZ" smtClean="0"/>
              <a:t>05.12.2021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3682187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507DA51-3845-4688-83C6-66FC6DB8B287}" type="datetimeFigureOut">
              <a:rPr lang="cs-CZ" smtClean="0"/>
              <a:t>05.12.2021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124250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507DA51-3845-4688-83C6-66FC6DB8B287}" type="datetimeFigureOut">
              <a:rPr lang="cs-CZ" smtClean="0"/>
              <a:t>05.12.2021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3197702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507DA51-3845-4688-83C6-66FC6DB8B287}" type="datetimeFigureOut">
              <a:rPr lang="cs-CZ" smtClean="0"/>
              <a:t>05.12.2021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4118802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507DA51-3845-4688-83C6-66FC6DB8B287}" type="datetimeFigureOut">
              <a:rPr lang="cs-CZ" smtClean="0"/>
              <a:t>05.12.2021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1087530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507DA51-3845-4688-83C6-66FC6DB8B287}" type="datetimeFigureOut">
              <a:rPr lang="cs-CZ" smtClean="0"/>
              <a:t>05.12.2021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5CB00A-9A3A-45D9-B53A-AEFBA1CA8313}" type="slidenum">
              <a:rPr lang="cs-CZ" smtClean="0"/>
              <a:t>‹#›</a:t>
            </a:fld>
            <a:endParaRPr lang="cs-CZ"/>
          </a:p>
        </p:txBody>
      </p:sp>
    </p:spTree>
    <p:extLst>
      <p:ext uri="{BB962C8B-B14F-4D97-AF65-F5344CB8AC3E}">
        <p14:creationId xmlns:p14="http://schemas.microsoft.com/office/powerpoint/2010/main" val="253685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000"/>
            <a:lum/>
          </a:blip>
          <a:srcRect/>
          <a:stretch>
            <a:fillRect t="-9000" b="-9000"/>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7DA51-3845-4688-83C6-66FC6DB8B287}" type="datetimeFigureOut">
              <a:rPr lang="cs-CZ" smtClean="0"/>
              <a:t>05.12.2021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CB00A-9A3A-45D9-B53A-AEFBA1CA8313}" type="slidenum">
              <a:rPr lang="cs-CZ" smtClean="0"/>
              <a:t>‹#›</a:t>
            </a:fld>
            <a:endParaRPr lang="cs-CZ"/>
          </a:p>
        </p:txBody>
      </p:sp>
    </p:spTree>
    <p:extLst>
      <p:ext uri="{BB962C8B-B14F-4D97-AF65-F5344CB8AC3E}">
        <p14:creationId xmlns:p14="http://schemas.microsoft.com/office/powerpoint/2010/main" val="1862169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87036" y="163080"/>
            <a:ext cx="10515600" cy="792884"/>
          </a:xfrm>
        </p:spPr>
        <p:txBody>
          <a:bodyPr/>
          <a:lstStyle/>
          <a:p>
            <a:r>
              <a:rPr lang="cs-CZ" dirty="0"/>
              <a:t>Von Neumannovo schéma</a:t>
            </a:r>
          </a:p>
        </p:txBody>
      </p:sp>
      <p:pic>
        <p:nvPicPr>
          <p:cNvPr id="4" name="Obrázek 3"/>
          <p:cNvPicPr>
            <a:picLocks noChangeAspect="1"/>
          </p:cNvPicPr>
          <p:nvPr/>
        </p:nvPicPr>
        <p:blipFill>
          <a:blip r:embed="rId2"/>
          <a:stretch>
            <a:fillRect/>
          </a:stretch>
        </p:blipFill>
        <p:spPr>
          <a:xfrm>
            <a:off x="1572490" y="769521"/>
            <a:ext cx="8589355" cy="5714406"/>
          </a:xfrm>
          <a:prstGeom prst="rect">
            <a:avLst/>
          </a:prstGeom>
        </p:spPr>
      </p:pic>
    </p:spTree>
    <p:extLst>
      <p:ext uri="{BB962C8B-B14F-4D97-AF65-F5344CB8AC3E}">
        <p14:creationId xmlns:p14="http://schemas.microsoft.com/office/powerpoint/2010/main" val="2894303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 CPU</a:t>
            </a:r>
          </a:p>
        </p:txBody>
      </p:sp>
      <p:sp>
        <p:nvSpPr>
          <p:cNvPr id="3" name="Zástupný symbol pro obsah 2"/>
          <p:cNvSpPr>
            <a:spLocks noGrp="1"/>
          </p:cNvSpPr>
          <p:nvPr>
            <p:ph idx="1"/>
          </p:nvPr>
        </p:nvSpPr>
        <p:spPr>
          <a:xfrm>
            <a:off x="838200" y="1576243"/>
            <a:ext cx="10515600" cy="4794116"/>
          </a:xfrm>
        </p:spPr>
        <p:txBody>
          <a:bodyPr>
            <a:normAutofit fontScale="25000" lnSpcReduction="20000"/>
          </a:bodyPr>
          <a:lstStyle/>
          <a:p>
            <a:r>
              <a:rPr lang="cs-CZ" sz="6700" b="1" dirty="0"/>
              <a:t>x86-64</a:t>
            </a:r>
          </a:p>
          <a:p>
            <a:endParaRPr lang="cs-CZ" sz="6700" b="1" dirty="0"/>
          </a:p>
          <a:p>
            <a:pPr>
              <a:lnSpc>
                <a:spcPct val="120000"/>
              </a:lnSpc>
            </a:pPr>
            <a:r>
              <a:rPr lang="cs-CZ" sz="9600" dirty="0">
                <a:latin typeface="Times New Roman" panose="02020603050405020304" pitchFamily="18" charset="0"/>
                <a:cs typeface="Times New Roman" panose="02020603050405020304" pitchFamily="18" charset="0"/>
              </a:rPr>
              <a:t>(dříve AMD64) Je označení generace 64bitových procesorů kompatibilních s původními IBM PC (x86). Touto architekturou, která byla uvedena firmou AMD již v roce 2003, jsou momentálně vyráběny všechny současné desktopové CPU. Procesor je tedy zpětně kompatibilní s 32bitovou (IA-32) a16bitovou (x86) architekturou. Kvůli zpětné kompatibilitě je rozšíření realizováno jako další módy procesoru. Procesor je možné provozovat buď s 32bitovým jádrem operačního systému (kterým může být i systém určený pro i386) v </a:t>
            </a:r>
            <a:r>
              <a:rPr lang="cs-CZ" sz="9600" dirty="0" err="1">
                <a:latin typeface="Times New Roman" panose="02020603050405020304" pitchFamily="18" charset="0"/>
                <a:cs typeface="Times New Roman" panose="02020603050405020304" pitchFamily="18" charset="0"/>
              </a:rPr>
              <a:t>Legacy</a:t>
            </a:r>
            <a:r>
              <a:rPr lang="cs-CZ" sz="9600" dirty="0">
                <a:latin typeface="Times New Roman" panose="02020603050405020304" pitchFamily="18" charset="0"/>
                <a:cs typeface="Times New Roman" panose="02020603050405020304" pitchFamily="18" charset="0"/>
              </a:rPr>
              <a:t> (zděděných) módech, nebo s 64bitovým jádrem v Long módech - jádro potom běží v 64bitovém módu a aplikace v 64bitovém nebo v kompatibilním režimu. Vzhledem k zjištěným výkonovým výhodám architektury RISC oproti CISC, jsou procesory realizovány interně architekturou RISC emulující pomocí </a:t>
            </a:r>
            <a:r>
              <a:rPr lang="cs-CZ" sz="9600" dirty="0" err="1">
                <a:latin typeface="Times New Roman" panose="02020603050405020304" pitchFamily="18" charset="0"/>
                <a:cs typeface="Times New Roman" panose="02020603050405020304" pitchFamily="18" charset="0"/>
              </a:rPr>
              <a:t>mikrokódu</a:t>
            </a:r>
            <a:r>
              <a:rPr lang="cs-CZ" sz="9600" dirty="0">
                <a:latin typeface="Times New Roman" panose="02020603050405020304" pitchFamily="18" charset="0"/>
                <a:cs typeface="Times New Roman" panose="02020603050405020304" pitchFamily="18" charset="0"/>
              </a:rPr>
              <a:t> architekturu CISC.</a:t>
            </a:r>
          </a:p>
          <a:p>
            <a:endParaRPr lang="cs-CZ" sz="6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6672624"/>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 CPU</a:t>
            </a:r>
          </a:p>
        </p:txBody>
      </p:sp>
      <p:sp>
        <p:nvSpPr>
          <p:cNvPr id="3" name="Zástupný symbol pro obsah 2"/>
          <p:cNvSpPr>
            <a:spLocks noGrp="1"/>
          </p:cNvSpPr>
          <p:nvPr>
            <p:ph idx="1"/>
          </p:nvPr>
        </p:nvSpPr>
        <p:spPr>
          <a:xfrm>
            <a:off x="838200" y="1825625"/>
            <a:ext cx="10515600" cy="4794116"/>
          </a:xfrm>
        </p:spPr>
        <p:txBody>
          <a:bodyPr>
            <a:normAutofit/>
          </a:bodyPr>
          <a:lstStyle/>
          <a:p>
            <a:r>
              <a:rPr lang="cs-CZ" sz="2700" b="1" dirty="0"/>
              <a:t>ARM</a:t>
            </a:r>
          </a:p>
          <a:p>
            <a:endParaRPr lang="cs-CZ" sz="2700" b="1" dirty="0"/>
          </a:p>
          <a:p>
            <a:pPr>
              <a:lnSpc>
                <a:spcPct val="120000"/>
              </a:lnSpc>
            </a:pPr>
            <a:r>
              <a:rPr lang="cs-CZ" sz="2000" b="1" dirty="0" err="1"/>
              <a:t>A</a:t>
            </a:r>
            <a:r>
              <a:rPr lang="cs-CZ" sz="2000" dirty="0" err="1"/>
              <a:t>dvanced</a:t>
            </a:r>
            <a:r>
              <a:rPr lang="cs-CZ" sz="2000" dirty="0"/>
              <a:t> </a:t>
            </a:r>
            <a:r>
              <a:rPr lang="cs-CZ" sz="2000" b="1" dirty="0"/>
              <a:t>R</a:t>
            </a:r>
            <a:r>
              <a:rPr lang="cs-CZ" sz="2000" dirty="0"/>
              <a:t>ISC </a:t>
            </a:r>
            <a:r>
              <a:rPr lang="cs-CZ" sz="2000" b="1" dirty="0" err="1"/>
              <a:t>M</a:t>
            </a:r>
            <a:r>
              <a:rPr lang="cs-CZ" sz="2000" dirty="0" err="1"/>
              <a:t>achines</a:t>
            </a:r>
            <a:endParaRPr lang="cs-CZ" sz="2000" dirty="0">
              <a:latin typeface="Times New Roman" panose="02020603050405020304" pitchFamily="18" charset="0"/>
              <a:cs typeface="Times New Roman" panose="02020603050405020304" pitchFamily="18" charset="0"/>
            </a:endParaRPr>
          </a:p>
          <a:p>
            <a:pPr>
              <a:lnSpc>
                <a:spcPct val="120000"/>
              </a:lnSpc>
            </a:pPr>
            <a:r>
              <a:rPr lang="cs-CZ" sz="2400" dirty="0">
                <a:latin typeface="Times New Roman" panose="02020603050405020304" pitchFamily="18" charset="0"/>
                <a:cs typeface="Times New Roman" panose="02020603050405020304" pitchFamily="18" charset="0"/>
              </a:rPr>
              <a:t>označení architektury procesorů používaných díky své nízké spotřebě elektrické energie zejména v mobilních zařízeních (mobilní telefony, tablety). Globálně je v roce 2013 ARM nejpočetněji zastoupenou architekturou mikroprocesorů</a:t>
            </a:r>
          </a:p>
          <a:p>
            <a:pPr>
              <a:lnSpc>
                <a:spcPct val="120000"/>
              </a:lnSpc>
            </a:pPr>
            <a:r>
              <a:rPr lang="cs-CZ" sz="2400" dirty="0">
                <a:effectLst/>
              </a:rPr>
              <a:t>60 % mobilních zařízení na světě obsahuje ARM čip. V roce 2013 bylo vyrobeno 10 miliard ARM procesorů, v roce 2014 už 50 miliard</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61725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 CPU</a:t>
            </a:r>
          </a:p>
        </p:txBody>
      </p:sp>
      <p:sp>
        <p:nvSpPr>
          <p:cNvPr id="3" name="Zástupný symbol pro obsah 2"/>
          <p:cNvSpPr>
            <a:spLocks noGrp="1"/>
          </p:cNvSpPr>
          <p:nvPr>
            <p:ph idx="1"/>
          </p:nvPr>
        </p:nvSpPr>
        <p:spPr>
          <a:xfrm>
            <a:off x="838200" y="1825625"/>
            <a:ext cx="10515600" cy="4794116"/>
          </a:xfrm>
        </p:spPr>
        <p:txBody>
          <a:bodyPr>
            <a:normAutofit fontScale="47500" lnSpcReduction="20000"/>
          </a:bodyPr>
          <a:lstStyle/>
          <a:p>
            <a:r>
              <a:rPr lang="cs-CZ" sz="6700" b="1" dirty="0"/>
              <a:t>MIPS</a:t>
            </a:r>
          </a:p>
          <a:p>
            <a:pPr>
              <a:lnSpc>
                <a:spcPct val="120000"/>
              </a:lnSpc>
            </a:pPr>
            <a:r>
              <a:rPr lang="cs-CZ" sz="5000" dirty="0">
                <a:latin typeface="Times New Roman" panose="02020603050405020304" pitchFamily="18" charset="0"/>
                <a:cs typeface="Times New Roman" panose="02020603050405020304" pitchFamily="18" charset="0"/>
              </a:rPr>
              <a:t>MIPS (Microprocessor </a:t>
            </a:r>
            <a:r>
              <a:rPr lang="cs-CZ" sz="5000" dirty="0" err="1">
                <a:latin typeface="Times New Roman" panose="02020603050405020304" pitchFamily="18" charset="0"/>
                <a:cs typeface="Times New Roman" panose="02020603050405020304" pitchFamily="18" charset="0"/>
              </a:rPr>
              <a:t>without</a:t>
            </a:r>
            <a:r>
              <a:rPr lang="cs-CZ" sz="5000" dirty="0">
                <a:latin typeface="Times New Roman" panose="02020603050405020304" pitchFamily="18" charset="0"/>
                <a:cs typeface="Times New Roman" panose="02020603050405020304" pitchFamily="18" charset="0"/>
              </a:rPr>
              <a:t> </a:t>
            </a:r>
            <a:r>
              <a:rPr lang="cs-CZ" sz="5000" dirty="0" err="1">
                <a:latin typeface="Times New Roman" panose="02020603050405020304" pitchFamily="18" charset="0"/>
                <a:cs typeface="Times New Roman" panose="02020603050405020304" pitchFamily="18" charset="0"/>
              </a:rPr>
              <a:t>Interlocked</a:t>
            </a:r>
            <a:r>
              <a:rPr lang="cs-CZ" sz="5000" dirty="0">
                <a:latin typeface="Times New Roman" panose="02020603050405020304" pitchFamily="18" charset="0"/>
                <a:cs typeface="Times New Roman" panose="02020603050405020304" pitchFamily="18" charset="0"/>
              </a:rPr>
              <a:t> </a:t>
            </a:r>
            <a:r>
              <a:rPr lang="cs-CZ" sz="5000" dirty="0" err="1">
                <a:latin typeface="Times New Roman" panose="02020603050405020304" pitchFamily="18" charset="0"/>
                <a:cs typeface="Times New Roman" panose="02020603050405020304" pitchFamily="18" charset="0"/>
              </a:rPr>
              <a:t>Pipeline</a:t>
            </a:r>
            <a:r>
              <a:rPr lang="cs-CZ" sz="5000" dirty="0">
                <a:latin typeface="Times New Roman" panose="02020603050405020304" pitchFamily="18" charset="0"/>
                <a:cs typeface="Times New Roman" panose="02020603050405020304" pitchFamily="18" charset="0"/>
              </a:rPr>
              <a:t> </a:t>
            </a:r>
            <a:r>
              <a:rPr lang="cs-CZ" sz="5000" dirty="0" err="1">
                <a:latin typeface="Times New Roman" panose="02020603050405020304" pitchFamily="18" charset="0"/>
                <a:cs typeface="Times New Roman" panose="02020603050405020304" pitchFamily="18" charset="0"/>
              </a:rPr>
              <a:t>Stages</a:t>
            </a:r>
            <a:r>
              <a:rPr lang="cs-CZ" sz="5000" dirty="0">
                <a:latin typeface="Times New Roman" panose="02020603050405020304" pitchFamily="18" charset="0"/>
                <a:cs typeface="Times New Roman" panose="02020603050405020304" pitchFamily="18" charset="0"/>
              </a:rPr>
              <a:t>) je procesor bez automaticky organizované </a:t>
            </a:r>
            <a:r>
              <a:rPr lang="cs-CZ" sz="5000" dirty="0" err="1">
                <a:latin typeface="Times New Roman" panose="02020603050405020304" pitchFamily="18" charset="0"/>
                <a:cs typeface="Times New Roman" panose="02020603050405020304" pitchFamily="18" charset="0"/>
              </a:rPr>
              <a:t>pipeline</a:t>
            </a:r>
            <a:r>
              <a:rPr lang="cs-CZ" sz="5000" dirty="0">
                <a:latin typeface="Times New Roman" panose="02020603050405020304" pitchFamily="18" charset="0"/>
                <a:cs typeface="Times New Roman" panose="02020603050405020304" pitchFamily="18" charset="0"/>
              </a:rPr>
              <a:t>. </a:t>
            </a:r>
            <a:r>
              <a:rPr lang="cs-CZ" sz="5000" dirty="0" err="1">
                <a:latin typeface="Times New Roman" panose="02020603050405020304" pitchFamily="18" charset="0"/>
                <a:cs typeface="Times New Roman" panose="02020603050405020304" pitchFamily="18" charset="0"/>
              </a:rPr>
              <a:t>Pipeline</a:t>
            </a:r>
            <a:r>
              <a:rPr lang="cs-CZ" sz="5000" dirty="0">
                <a:latin typeface="Times New Roman" panose="02020603050405020304" pitchFamily="18" charset="0"/>
                <a:cs typeface="Times New Roman" panose="02020603050405020304" pitchFamily="18" charset="0"/>
              </a:rPr>
              <a:t> využívá skutečnost, že jedna instrukce nemusí vždy používat všechny prostředky procesoru. Instrukcí může tedy procesor zpracovávat více najednou. Ovšem pouze za podmínky, že u těchto instrukcí nejde o využití stejných prostředků procesoru. Splnění této podmínky však musí hlídat programátor nebo překladač, a proto jde o non-</a:t>
            </a:r>
            <a:r>
              <a:rPr lang="cs-CZ" sz="5000" dirty="0" err="1">
                <a:latin typeface="Times New Roman" panose="02020603050405020304" pitchFamily="18" charset="0"/>
                <a:cs typeface="Times New Roman" panose="02020603050405020304" pitchFamily="18" charset="0"/>
              </a:rPr>
              <a:t>interlocked</a:t>
            </a:r>
            <a:r>
              <a:rPr lang="cs-CZ" sz="5000" dirty="0">
                <a:latin typeface="Times New Roman" panose="02020603050405020304" pitchFamily="18" charset="0"/>
                <a:cs typeface="Times New Roman" panose="02020603050405020304" pitchFamily="18" charset="0"/>
              </a:rPr>
              <a:t> </a:t>
            </a:r>
            <a:r>
              <a:rPr lang="cs-CZ" sz="5000" dirty="0" err="1">
                <a:latin typeface="Times New Roman" panose="02020603050405020304" pitchFamily="18" charset="0"/>
                <a:cs typeface="Times New Roman" panose="02020603050405020304" pitchFamily="18" charset="0"/>
              </a:rPr>
              <a:t>pipeline</a:t>
            </a:r>
            <a:r>
              <a:rPr lang="cs-CZ" sz="5000" dirty="0">
                <a:latin typeface="Times New Roman" panose="02020603050405020304" pitchFamily="18" charset="0"/>
                <a:cs typeface="Times New Roman" panose="02020603050405020304" pitchFamily="18" charset="0"/>
              </a:rPr>
              <a:t>. MIPS je stejně jako ARM v kategorii RISC procesorů.</a:t>
            </a:r>
          </a:p>
          <a:p>
            <a:pPr>
              <a:lnSpc>
                <a:spcPct val="120000"/>
              </a:lnSpc>
            </a:pPr>
            <a:r>
              <a:rPr lang="cs-CZ" sz="5000" dirty="0">
                <a:latin typeface="Times New Roman" panose="02020603050405020304" pitchFamily="18" charset="0"/>
                <a:cs typeface="Times New Roman" panose="02020603050405020304" pitchFamily="18" charset="0"/>
              </a:rPr>
              <a:t>MIPS procesory se uplatnily například ve velmi rozšířených konzolách </a:t>
            </a:r>
            <a:r>
              <a:rPr lang="cs-CZ" sz="5000" dirty="0" err="1">
                <a:latin typeface="Times New Roman" panose="02020603050405020304" pitchFamily="18" charset="0"/>
                <a:cs typeface="Times New Roman" panose="02020603050405020304" pitchFamily="18" charset="0"/>
              </a:rPr>
              <a:t>Nintendo</a:t>
            </a:r>
            <a:r>
              <a:rPr lang="cs-CZ" sz="5000" dirty="0">
                <a:latin typeface="Times New Roman" panose="02020603050405020304" pitchFamily="18" charset="0"/>
                <a:cs typeface="Times New Roman" panose="02020603050405020304" pitchFamily="18" charset="0"/>
              </a:rPr>
              <a:t> 64, </a:t>
            </a:r>
            <a:r>
              <a:rPr lang="cs-CZ" sz="5000" dirty="0" err="1">
                <a:latin typeface="Times New Roman" panose="02020603050405020304" pitchFamily="18" charset="0"/>
                <a:cs typeface="Times New Roman" panose="02020603050405020304" pitchFamily="18" charset="0"/>
              </a:rPr>
              <a:t>PlayStation</a:t>
            </a:r>
            <a:r>
              <a:rPr lang="cs-CZ" sz="5000" dirty="0">
                <a:latin typeface="Times New Roman" panose="02020603050405020304" pitchFamily="18" charset="0"/>
                <a:cs typeface="Times New Roman" panose="02020603050405020304" pitchFamily="18" charset="0"/>
              </a:rPr>
              <a:t> 2, </a:t>
            </a:r>
            <a:r>
              <a:rPr lang="cs-CZ" sz="5000" dirty="0" err="1">
                <a:latin typeface="Times New Roman" panose="02020603050405020304" pitchFamily="18" charset="0"/>
                <a:cs typeface="Times New Roman" panose="02020603050405020304" pitchFamily="18" charset="0"/>
              </a:rPr>
              <a:t>PlayStation</a:t>
            </a:r>
            <a:r>
              <a:rPr lang="cs-CZ" sz="5000" dirty="0">
                <a:latin typeface="Times New Roman" panose="02020603050405020304" pitchFamily="18" charset="0"/>
                <a:cs typeface="Times New Roman" panose="02020603050405020304" pitchFamily="18" charset="0"/>
              </a:rPr>
              <a:t> Portable a dalších zařízeních jako jsou set-top boxy, mobilní telefony, tiskárny a podobně.</a:t>
            </a:r>
          </a:p>
          <a:p>
            <a:pPr marL="0" indent="0">
              <a:lnSpc>
                <a:spcPct val="120000"/>
              </a:lnSpc>
              <a:buNone/>
            </a:pPr>
            <a:endParaRPr lang="cs-CZ" sz="5000" dirty="0">
              <a:latin typeface="Times New Roman" panose="02020603050405020304" pitchFamily="18" charset="0"/>
              <a:cs typeface="Times New Roman" panose="02020603050405020304" pitchFamily="18" charset="0"/>
            </a:endParaRPr>
          </a:p>
          <a:p>
            <a:endParaRPr lang="cs-CZ" sz="6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753776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1668" y="138121"/>
            <a:ext cx="5859887" cy="6505100"/>
          </a:xfrm>
        </p:spPr>
        <p:txBody>
          <a:bodyPr>
            <a:noAutofit/>
          </a:bodyPr>
          <a:lstStyle/>
          <a:p>
            <a:pPr>
              <a:spcBef>
                <a:spcPts val="400"/>
              </a:spcBef>
            </a:pPr>
            <a:r>
              <a:rPr lang="cs-CZ" sz="2300" dirty="0"/>
              <a:t>Operační paměť: slouží k uchování zpracovávaného programu, zpracovávaných dat a výsledků výpočtu </a:t>
            </a:r>
          </a:p>
          <a:p>
            <a:pPr>
              <a:spcBef>
                <a:spcPts val="400"/>
              </a:spcBef>
            </a:pPr>
            <a:r>
              <a:rPr lang="cs-CZ" sz="2300" dirty="0"/>
              <a:t>ALU - </a:t>
            </a:r>
            <a:r>
              <a:rPr lang="cs-CZ" sz="2300" dirty="0" err="1"/>
              <a:t>Arithmetic-logic</a:t>
            </a:r>
            <a:r>
              <a:rPr lang="cs-CZ" sz="2300" dirty="0"/>
              <a:t> Unit (aritmetickologická jednotka): jednotka provádějící veškeré aritmetické výpočty a logické operace. Obsahuje sčítačky, násobičky (pro aritmetické výpočty) a komparátory (pro porovnávání) </a:t>
            </a:r>
          </a:p>
          <a:p>
            <a:pPr>
              <a:spcBef>
                <a:spcPts val="400"/>
              </a:spcBef>
            </a:pPr>
            <a:r>
              <a:rPr lang="cs-CZ" sz="2300" dirty="0"/>
              <a:t>Řadič: řídící jednotka, která řídí činnost všech částí počítače. Toto řízení je prováděno pomocí řídících signálů, které jsou zasílány jednotlivým modulům. Reakce na řídící signály, stavy jednotlivých modulů jsou naopak zasílány zpět řadiči pomocí stavových hlášení </a:t>
            </a:r>
          </a:p>
          <a:p>
            <a:pPr>
              <a:spcBef>
                <a:spcPts val="400"/>
              </a:spcBef>
            </a:pPr>
            <a:r>
              <a:rPr lang="cs-CZ" sz="2300" dirty="0"/>
              <a:t>Vstupní zařízení: zařízení určená pro vstup programu a dat. </a:t>
            </a:r>
          </a:p>
          <a:p>
            <a:pPr>
              <a:spcBef>
                <a:spcPts val="400"/>
              </a:spcBef>
            </a:pPr>
            <a:r>
              <a:rPr lang="cs-CZ" sz="2300" dirty="0"/>
              <a:t>Výstupní zařízení: zařízení určená pro výstup výsledků, které program zpracoval </a:t>
            </a:r>
          </a:p>
        </p:txBody>
      </p:sp>
      <p:sp>
        <p:nvSpPr>
          <p:cNvPr id="5" name="Zástupný symbol pro obsah 2"/>
          <p:cNvSpPr txBox="1">
            <a:spLocks/>
          </p:cNvSpPr>
          <p:nvPr/>
        </p:nvSpPr>
        <p:spPr>
          <a:xfrm>
            <a:off x="6001555" y="166256"/>
            <a:ext cx="5859887" cy="62141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r>
              <a:rPr lang="cs-CZ" sz="2300" dirty="0"/>
              <a:t>1. Do operační paměti se pomocí vstupních zařízení přes ALU umístí program, který bude provádět výpočet. </a:t>
            </a:r>
          </a:p>
          <a:p>
            <a:pPr>
              <a:spcBef>
                <a:spcPts val="400"/>
              </a:spcBef>
            </a:pPr>
            <a:r>
              <a:rPr lang="cs-CZ" sz="2300" dirty="0"/>
              <a:t>2. Stejným způsobem se do operační paměti umístí data, která bude program zpracovávat </a:t>
            </a:r>
          </a:p>
          <a:p>
            <a:pPr>
              <a:spcBef>
                <a:spcPts val="400"/>
              </a:spcBef>
            </a:pPr>
            <a:r>
              <a:rPr lang="cs-CZ" sz="2300" dirty="0"/>
              <a:t>3. Proběhne vlastní výpočet, jehož jednotlivé kroky provádí ALU. Tato jednotka je v průběhu výpočtu spolu s ostatními moduly řízena řadičem počítače. Mezivýsledky výpočtu jsou ukládány do operační paměti. </a:t>
            </a:r>
          </a:p>
          <a:p>
            <a:pPr>
              <a:spcBef>
                <a:spcPts val="400"/>
              </a:spcBef>
            </a:pPr>
            <a:r>
              <a:rPr lang="cs-CZ" sz="2300" dirty="0"/>
              <a:t>4. Po skončení výpočtu jsou výsledky poslány přes ALU na výstupní zařízení. Jednotlivé části jsou společně propojeny sběrnicí </a:t>
            </a:r>
          </a:p>
        </p:txBody>
      </p:sp>
      <p:pic>
        <p:nvPicPr>
          <p:cNvPr id="7" name="Obrázek 6"/>
          <p:cNvPicPr>
            <a:picLocks noChangeAspect="1"/>
          </p:cNvPicPr>
          <p:nvPr/>
        </p:nvPicPr>
        <p:blipFill>
          <a:blip r:embed="rId3"/>
          <a:stretch>
            <a:fillRect/>
          </a:stretch>
        </p:blipFill>
        <p:spPr>
          <a:xfrm>
            <a:off x="7171962" y="4560797"/>
            <a:ext cx="3452938" cy="2297203"/>
          </a:xfrm>
          <a:prstGeom prst="rect">
            <a:avLst/>
          </a:prstGeom>
        </p:spPr>
      </p:pic>
    </p:spTree>
    <p:extLst>
      <p:ext uri="{BB962C8B-B14F-4D97-AF65-F5344CB8AC3E}">
        <p14:creationId xmlns:p14="http://schemas.microsoft.com/office/powerpoint/2010/main" val="160593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40685" y="483543"/>
            <a:ext cx="11560370" cy="5190285"/>
          </a:xfrm>
        </p:spPr>
        <p:txBody>
          <a:bodyPr>
            <a:noAutofit/>
          </a:bodyPr>
          <a:lstStyle/>
          <a:p>
            <a:pPr>
              <a:spcBef>
                <a:spcPts val="400"/>
              </a:spcBef>
            </a:pPr>
            <a:r>
              <a:rPr lang="cs-CZ" sz="3600" dirty="0"/>
              <a:t>Sběrnice = silnice po které proudí data či programy mezi jednotlivými komponentami. Důležitým parametrem je šířka sběrnice tj. kolik proudů má. Její šířka vyplývá ze šířky slova, čímž je uvedeno, kolik bitů může proudit v jednom směru paralelně</a:t>
            </a:r>
          </a:p>
        </p:txBody>
      </p:sp>
      <p:pic>
        <p:nvPicPr>
          <p:cNvPr id="4" name="Obrázek 3"/>
          <p:cNvPicPr>
            <a:picLocks noChangeAspect="1"/>
          </p:cNvPicPr>
          <p:nvPr/>
        </p:nvPicPr>
        <p:blipFill>
          <a:blip r:embed="rId2"/>
          <a:stretch>
            <a:fillRect/>
          </a:stretch>
        </p:blipFill>
        <p:spPr>
          <a:xfrm>
            <a:off x="794431" y="3183894"/>
            <a:ext cx="4488893" cy="2986413"/>
          </a:xfrm>
          <a:prstGeom prst="rect">
            <a:avLst/>
          </a:prstGeom>
        </p:spPr>
      </p:pic>
      <p:pic>
        <p:nvPicPr>
          <p:cNvPr id="11" name="Obrázek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2245" y="2862554"/>
            <a:ext cx="4954210" cy="3629092"/>
          </a:xfrm>
          <a:prstGeom prst="rect">
            <a:avLst/>
          </a:prstGeom>
        </p:spPr>
      </p:pic>
    </p:spTree>
    <p:extLst>
      <p:ext uri="{BB962C8B-B14F-4D97-AF65-F5344CB8AC3E}">
        <p14:creationId xmlns:p14="http://schemas.microsoft.com/office/powerpoint/2010/main" val="1133338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36419" y="272340"/>
            <a:ext cx="10515600" cy="4351338"/>
          </a:xfrm>
        </p:spPr>
        <p:txBody>
          <a:bodyPr/>
          <a:lstStyle/>
          <a:p>
            <a:r>
              <a:rPr lang="cs-CZ" b="1" dirty="0"/>
              <a:t>Harvardská architektura</a:t>
            </a:r>
          </a:p>
        </p:txBody>
      </p:sp>
      <p:pic>
        <p:nvPicPr>
          <p:cNvPr id="5" name="Obrázek 4"/>
          <p:cNvPicPr>
            <a:picLocks noChangeAspect="1"/>
          </p:cNvPicPr>
          <p:nvPr/>
        </p:nvPicPr>
        <p:blipFill>
          <a:blip r:embed="rId2"/>
          <a:stretch>
            <a:fillRect/>
          </a:stretch>
        </p:blipFill>
        <p:spPr>
          <a:xfrm>
            <a:off x="6480453" y="3592610"/>
            <a:ext cx="5512510" cy="3106570"/>
          </a:xfrm>
          <a:prstGeom prst="rect">
            <a:avLst/>
          </a:prstGeom>
        </p:spPr>
      </p:pic>
      <p:sp>
        <p:nvSpPr>
          <p:cNvPr id="6" name="Zástupný symbol pro obsah 2"/>
          <p:cNvSpPr txBox="1">
            <a:spLocks/>
          </p:cNvSpPr>
          <p:nvPr/>
        </p:nvSpPr>
        <p:spPr>
          <a:xfrm>
            <a:off x="152986" y="1158513"/>
            <a:ext cx="5823630" cy="50141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00"/>
              </a:spcBef>
            </a:pPr>
            <a:r>
              <a:rPr lang="cs-CZ" sz="3200" dirty="0"/>
              <a:t>1. rozdělen blok paměti na dva bloky - zvlášť paměť pro programy a zvlášť paměť pro data. </a:t>
            </a:r>
          </a:p>
          <a:p>
            <a:pPr>
              <a:spcBef>
                <a:spcPts val="400"/>
              </a:spcBef>
            </a:pPr>
            <a:r>
              <a:rPr lang="cs-CZ" sz="3200" dirty="0"/>
              <a:t> koncepce dovoluje používat pro paměť programu například paměti typu ROM (</a:t>
            </a:r>
            <a:r>
              <a:rPr lang="cs-CZ" sz="3200" dirty="0" err="1"/>
              <a:t>Read</a:t>
            </a:r>
            <a:r>
              <a:rPr lang="cs-CZ" sz="3200" dirty="0"/>
              <a:t> </a:t>
            </a:r>
            <a:r>
              <a:rPr lang="cs-CZ" sz="3200" dirty="0" err="1"/>
              <a:t>Only</a:t>
            </a:r>
            <a:r>
              <a:rPr lang="cs-CZ" sz="3200" dirty="0"/>
              <a:t> </a:t>
            </a:r>
            <a:r>
              <a:rPr lang="cs-CZ" sz="3200" dirty="0" err="1"/>
              <a:t>Memory</a:t>
            </a:r>
            <a:r>
              <a:rPr lang="cs-CZ" sz="3200" dirty="0"/>
              <a:t>) a umožňuje v podstatě zdvojnásobení velikosti paměti oproti von Neumanově architektuře při stejně veliké adresové směrnici</a:t>
            </a:r>
          </a:p>
        </p:txBody>
      </p:sp>
      <p:pic>
        <p:nvPicPr>
          <p:cNvPr id="7" name="Obrázek 6"/>
          <p:cNvPicPr>
            <a:picLocks noChangeAspect="1"/>
          </p:cNvPicPr>
          <p:nvPr/>
        </p:nvPicPr>
        <p:blipFill>
          <a:blip r:embed="rId3"/>
          <a:stretch>
            <a:fillRect/>
          </a:stretch>
        </p:blipFill>
        <p:spPr>
          <a:xfrm>
            <a:off x="6480453" y="-178328"/>
            <a:ext cx="5439509" cy="3618847"/>
          </a:xfrm>
          <a:prstGeom prst="rect">
            <a:avLst/>
          </a:prstGeom>
        </p:spPr>
      </p:pic>
    </p:spTree>
    <p:extLst>
      <p:ext uri="{BB962C8B-B14F-4D97-AF65-F5344CB8AC3E}">
        <p14:creationId xmlns:p14="http://schemas.microsoft.com/office/powerpoint/2010/main" val="2842892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a:t>
            </a:r>
          </a:p>
        </p:txBody>
      </p:sp>
      <p:sp>
        <p:nvSpPr>
          <p:cNvPr id="3" name="Zástupný symbol pro obsah 2"/>
          <p:cNvSpPr>
            <a:spLocks noGrp="1"/>
          </p:cNvSpPr>
          <p:nvPr>
            <p:ph idx="1"/>
          </p:nvPr>
        </p:nvSpPr>
        <p:spPr>
          <a:xfrm>
            <a:off x="141668" y="1481070"/>
            <a:ext cx="5859887" cy="5190285"/>
          </a:xfrm>
        </p:spPr>
        <p:txBody>
          <a:bodyPr>
            <a:noAutofit/>
          </a:bodyPr>
          <a:lstStyle/>
          <a:p>
            <a:pPr>
              <a:spcBef>
                <a:spcPts val="400"/>
              </a:spcBef>
            </a:pPr>
            <a:r>
              <a:rPr lang="cs-CZ" sz="2000" dirty="0"/>
              <a:t>Typ 1: Na rozdíl od základní architektury umožňuje současné zapisování dat a instrukcí do programové i datové paměti</a:t>
            </a:r>
          </a:p>
          <a:p>
            <a:pPr marL="0" indent="0">
              <a:spcBef>
                <a:spcPts val="400"/>
              </a:spcBef>
              <a:buNone/>
            </a:pPr>
            <a:endParaRPr lang="cs-CZ" sz="2000" dirty="0"/>
          </a:p>
          <a:p>
            <a:pPr>
              <a:spcBef>
                <a:spcPts val="400"/>
              </a:spcBef>
            </a:pPr>
            <a:endParaRPr lang="cs-CZ" sz="2000" dirty="0"/>
          </a:p>
          <a:p>
            <a:pPr>
              <a:spcBef>
                <a:spcPts val="400"/>
              </a:spcBef>
            </a:pPr>
            <a:r>
              <a:rPr lang="cs-CZ" sz="2000" dirty="0"/>
              <a:t>Typ 2: Používá se v případech, kdy je potřeba současně přistupovat k datům a instrukcím. Vzniká doplněním typu1 o vyrovnávací paměť před programovou paměť. Instrukci z programové paměti se načítají do vyrovnávací paměti, díku čemuž lze následně načítat operandy z datové i programové paměti současně. Toto řešení se využívá nejčastěji v systémech, kde se využívají krátké opakované smyčky bez nutnosti načítání instrukce použité ve smyčce, která je uložena ve vyrovnávací paměti.</a:t>
            </a:r>
          </a:p>
        </p:txBody>
      </p:sp>
      <p:pic>
        <p:nvPicPr>
          <p:cNvPr id="6" name="Obrázek 5"/>
          <p:cNvPicPr>
            <a:picLocks noChangeAspect="1"/>
          </p:cNvPicPr>
          <p:nvPr/>
        </p:nvPicPr>
        <p:blipFill>
          <a:blip r:embed="rId2"/>
          <a:stretch>
            <a:fillRect/>
          </a:stretch>
        </p:blipFill>
        <p:spPr>
          <a:xfrm>
            <a:off x="6846193" y="3552873"/>
            <a:ext cx="4507607" cy="3118482"/>
          </a:xfrm>
          <a:prstGeom prst="rect">
            <a:avLst/>
          </a:prstGeom>
        </p:spPr>
      </p:pic>
      <p:pic>
        <p:nvPicPr>
          <p:cNvPr id="4" name="Obrázek 3"/>
          <p:cNvPicPr>
            <a:picLocks noChangeAspect="1"/>
          </p:cNvPicPr>
          <p:nvPr/>
        </p:nvPicPr>
        <p:blipFill>
          <a:blip r:embed="rId3"/>
          <a:stretch>
            <a:fillRect/>
          </a:stretch>
        </p:blipFill>
        <p:spPr>
          <a:xfrm>
            <a:off x="6914978" y="185637"/>
            <a:ext cx="4328279" cy="3010101"/>
          </a:xfrm>
          <a:prstGeom prst="rect">
            <a:avLst/>
          </a:prstGeom>
        </p:spPr>
      </p:pic>
    </p:spTree>
    <p:extLst>
      <p:ext uri="{BB962C8B-B14F-4D97-AF65-F5344CB8AC3E}">
        <p14:creationId xmlns:p14="http://schemas.microsoft.com/office/powerpoint/2010/main" val="2434946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7363" y="213653"/>
            <a:ext cx="10515600" cy="742311"/>
          </a:xfrm>
        </p:spPr>
        <p:txBody>
          <a:bodyPr/>
          <a:lstStyle/>
          <a:p>
            <a:r>
              <a:rPr lang="cs-CZ" dirty="0"/>
              <a:t>Instrukční sada</a:t>
            </a:r>
          </a:p>
        </p:txBody>
      </p:sp>
      <p:sp>
        <p:nvSpPr>
          <p:cNvPr id="3" name="Zástupný symbol pro obsah 2"/>
          <p:cNvSpPr>
            <a:spLocks noGrp="1"/>
          </p:cNvSpPr>
          <p:nvPr>
            <p:ph idx="1"/>
          </p:nvPr>
        </p:nvSpPr>
        <p:spPr>
          <a:xfrm>
            <a:off x="295336" y="1068161"/>
            <a:ext cx="10515600" cy="1780460"/>
          </a:xfrm>
        </p:spPr>
        <p:txBody>
          <a:bodyPr>
            <a:normAutofit/>
          </a:bodyPr>
          <a:lstStyle/>
          <a:p>
            <a:pPr>
              <a:spcBef>
                <a:spcPts val="0"/>
              </a:spcBef>
            </a:pPr>
            <a:r>
              <a:rPr lang="cs-CZ" sz="2400" b="1" dirty="0"/>
              <a:t>čtyři základní principiální architektury: </a:t>
            </a:r>
          </a:p>
          <a:p>
            <a:pPr>
              <a:spcBef>
                <a:spcPts val="0"/>
              </a:spcBef>
            </a:pPr>
            <a:r>
              <a:rPr lang="cs-CZ" sz="2400" dirty="0"/>
              <a:t>CISC (</a:t>
            </a:r>
            <a:r>
              <a:rPr lang="cs-CZ" sz="2400" dirty="0" err="1"/>
              <a:t>Complex</a:t>
            </a:r>
            <a:r>
              <a:rPr lang="cs-CZ" sz="2400" dirty="0"/>
              <a:t> </a:t>
            </a:r>
            <a:r>
              <a:rPr lang="cs-CZ" sz="2400" dirty="0" err="1"/>
              <a:t>Instruction</a:t>
            </a:r>
            <a:r>
              <a:rPr lang="cs-CZ" sz="2400" dirty="0"/>
              <a:t> Set </a:t>
            </a:r>
            <a:r>
              <a:rPr lang="cs-CZ" sz="2400" dirty="0" err="1"/>
              <a:t>Computer</a:t>
            </a:r>
            <a:r>
              <a:rPr lang="cs-CZ" sz="2400" dirty="0"/>
              <a:t>), </a:t>
            </a:r>
          </a:p>
          <a:p>
            <a:pPr>
              <a:spcBef>
                <a:spcPts val="0"/>
              </a:spcBef>
            </a:pPr>
            <a:r>
              <a:rPr lang="cs-CZ" sz="2400" dirty="0"/>
              <a:t>RISC (</a:t>
            </a:r>
            <a:r>
              <a:rPr lang="cs-CZ" sz="2400" dirty="0" err="1"/>
              <a:t>Reduced</a:t>
            </a:r>
            <a:r>
              <a:rPr lang="cs-CZ" sz="2400" dirty="0"/>
              <a:t> </a:t>
            </a:r>
            <a:r>
              <a:rPr lang="cs-CZ" sz="2400" dirty="0" err="1"/>
              <a:t>Instruction</a:t>
            </a:r>
            <a:r>
              <a:rPr lang="cs-CZ" sz="2400" dirty="0"/>
              <a:t> Set </a:t>
            </a:r>
            <a:r>
              <a:rPr lang="cs-CZ" sz="2400" dirty="0" err="1"/>
              <a:t>Computer</a:t>
            </a:r>
            <a:r>
              <a:rPr lang="cs-CZ" sz="2400" dirty="0"/>
              <a:t>), </a:t>
            </a:r>
          </a:p>
          <a:p>
            <a:pPr>
              <a:spcBef>
                <a:spcPts val="0"/>
              </a:spcBef>
            </a:pPr>
            <a:r>
              <a:rPr lang="cs-CZ" sz="2400" dirty="0"/>
              <a:t>VLIW (Very Long </a:t>
            </a:r>
            <a:r>
              <a:rPr lang="cs-CZ" sz="2400" dirty="0" err="1"/>
              <a:t>Instruction</a:t>
            </a:r>
            <a:r>
              <a:rPr lang="cs-CZ" sz="2400" dirty="0"/>
              <a:t> Word) a </a:t>
            </a:r>
          </a:p>
          <a:p>
            <a:pPr>
              <a:spcBef>
                <a:spcPts val="0"/>
              </a:spcBef>
            </a:pPr>
            <a:r>
              <a:rPr lang="cs-CZ" sz="2400" dirty="0"/>
              <a:t>MISC (Minimum </a:t>
            </a:r>
            <a:r>
              <a:rPr lang="cs-CZ" sz="2400" dirty="0" err="1"/>
              <a:t>Instruction</a:t>
            </a:r>
            <a:r>
              <a:rPr lang="cs-CZ" sz="2400" dirty="0"/>
              <a:t> Set </a:t>
            </a:r>
            <a:r>
              <a:rPr lang="cs-CZ" sz="2400" dirty="0" err="1"/>
              <a:t>Computer</a:t>
            </a:r>
            <a:r>
              <a:rPr lang="cs-CZ" sz="2400" dirty="0"/>
              <a:t>). </a:t>
            </a:r>
          </a:p>
        </p:txBody>
      </p:sp>
      <p:sp>
        <p:nvSpPr>
          <p:cNvPr id="4" name="Obdélník 3"/>
          <p:cNvSpPr/>
          <p:nvPr/>
        </p:nvSpPr>
        <p:spPr>
          <a:xfrm>
            <a:off x="80199" y="2586313"/>
            <a:ext cx="11809927" cy="4893647"/>
          </a:xfrm>
          <a:prstGeom prst="rect">
            <a:avLst/>
          </a:prstGeom>
        </p:spPr>
        <p:txBody>
          <a:bodyPr wrap="square">
            <a:spAutoFit/>
          </a:bodyPr>
          <a:lstStyle/>
          <a:p>
            <a:endParaRPr lang="cs-CZ" sz="2400" dirty="0"/>
          </a:p>
          <a:p>
            <a:r>
              <a:rPr lang="cs-CZ" sz="2400" b="1" dirty="0"/>
              <a:t>CISC – </a:t>
            </a:r>
            <a:r>
              <a:rPr lang="cs-CZ" sz="2400" b="1" dirty="0" err="1"/>
              <a:t>Complex</a:t>
            </a:r>
            <a:r>
              <a:rPr lang="cs-CZ" sz="2400" b="1" dirty="0"/>
              <a:t> </a:t>
            </a:r>
            <a:r>
              <a:rPr lang="cs-CZ" sz="2400" b="1" dirty="0" err="1"/>
              <a:t>Instruction</a:t>
            </a:r>
            <a:r>
              <a:rPr lang="cs-CZ" sz="2400" b="1" dirty="0"/>
              <a:t> Set </a:t>
            </a:r>
            <a:r>
              <a:rPr lang="cs-CZ" sz="2400" b="1" dirty="0" err="1"/>
              <a:t>Computer</a:t>
            </a:r>
            <a:endParaRPr lang="cs-CZ" sz="2400" b="1" dirty="0"/>
          </a:p>
          <a:p>
            <a:r>
              <a:rPr lang="cs-CZ" sz="2400" dirty="0"/>
              <a:t>Zkratka CISC označuje procesor s velkým množstvím strojových instrukcí (řádově stovky) a relativně malým počtem registrů (jejich počet obvykle nepřesahuje 30). Procesory CISC mají různě dlouhé strojové instrukce, jejichž vykonání trvá různě dlouhou dobu. Označení CISC bylo zavedeno jako protiklad až poté, co se prosadily procesory RISC, které mají instrukční sadu naopak maximálně redukovanou.</a:t>
            </a:r>
          </a:p>
          <a:p>
            <a:r>
              <a:rPr lang="cs-CZ" sz="2400" b="1" dirty="0"/>
              <a:t>RISC – </a:t>
            </a:r>
            <a:r>
              <a:rPr lang="cs-CZ" sz="2400" b="1" dirty="0" err="1"/>
              <a:t>Reduced</a:t>
            </a:r>
            <a:r>
              <a:rPr lang="cs-CZ" sz="2400" b="1" dirty="0"/>
              <a:t> </a:t>
            </a:r>
            <a:r>
              <a:rPr lang="cs-CZ" sz="2400" b="1" dirty="0" err="1"/>
              <a:t>Instruction</a:t>
            </a:r>
            <a:r>
              <a:rPr lang="cs-CZ" sz="2400" b="1" dirty="0"/>
              <a:t> Set </a:t>
            </a:r>
            <a:r>
              <a:rPr lang="cs-CZ" sz="2400" b="1" dirty="0" err="1"/>
              <a:t>Computer</a:t>
            </a:r>
            <a:endParaRPr lang="cs-CZ" sz="2400" b="1" dirty="0"/>
          </a:p>
          <a:p>
            <a:r>
              <a:rPr lang="cs-CZ" sz="2400" dirty="0"/>
              <a:t>Zkratka RISC označuje procesory s redukovanou instrukční sadou, jejichž návrh je zaměřen jednoduchou, vysoce optimalizovanou sadu strojových instrukcí, která využívá jen velmi malého množství nejčastěji užívaných, instrukcí. Téměř všechny instrukce potřebují stejnou dobu pro své vykonání, obvykle jen jeden cyklus pro své vykonání, na rozdíl od CISC, kde se doba vykonání instrukce liší podle vykonávané instrukce.</a:t>
            </a:r>
          </a:p>
        </p:txBody>
      </p:sp>
    </p:spTree>
    <p:extLst>
      <p:ext uri="{BB962C8B-B14F-4D97-AF65-F5344CB8AC3E}">
        <p14:creationId xmlns:p14="http://schemas.microsoft.com/office/powerpoint/2010/main" val="1235561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 CPU</a:t>
            </a:r>
          </a:p>
        </p:txBody>
      </p:sp>
      <p:sp>
        <p:nvSpPr>
          <p:cNvPr id="3" name="Zástupný symbol pro obsah 2"/>
          <p:cNvSpPr>
            <a:spLocks noGrp="1"/>
          </p:cNvSpPr>
          <p:nvPr>
            <p:ph idx="1"/>
          </p:nvPr>
        </p:nvSpPr>
        <p:spPr/>
        <p:txBody>
          <a:bodyPr>
            <a:normAutofit fontScale="92500" lnSpcReduction="10000"/>
          </a:bodyPr>
          <a:lstStyle/>
          <a:p>
            <a:r>
              <a:rPr lang="cs-CZ" sz="3500" b="1" dirty="0"/>
              <a:t>Co je </a:t>
            </a:r>
            <a:r>
              <a:rPr lang="cs-CZ" sz="3500" b="1" dirty="0" err="1"/>
              <a:t>SoC</a:t>
            </a:r>
            <a:r>
              <a:rPr lang="cs-CZ" sz="3500" b="1" dirty="0"/>
              <a:t>?</a:t>
            </a:r>
          </a:p>
          <a:p>
            <a:r>
              <a:rPr lang="cs-CZ" sz="3500" b="1" dirty="0" err="1"/>
              <a:t>SoC</a:t>
            </a:r>
            <a:r>
              <a:rPr lang="cs-CZ" sz="3500" b="1" dirty="0"/>
              <a:t> (</a:t>
            </a:r>
            <a:r>
              <a:rPr lang="cs-CZ" sz="3500" b="1" dirty="0" err="1"/>
              <a:t>system</a:t>
            </a:r>
            <a:r>
              <a:rPr lang="cs-CZ" sz="3500" b="1" dirty="0"/>
              <a:t> on a </a:t>
            </a:r>
            <a:r>
              <a:rPr lang="cs-CZ" sz="3500" b="1" dirty="0" err="1"/>
              <a:t>chip</a:t>
            </a:r>
            <a:r>
              <a:rPr lang="cs-CZ" sz="3500" b="1" dirty="0"/>
              <a:t>) – „systém na čipu“ </a:t>
            </a:r>
          </a:p>
          <a:p>
            <a:r>
              <a:rPr lang="cs-CZ" sz="3500" dirty="0"/>
              <a:t>integrovaný obvod, který odstraňuje hranici mezi mikroprocesorem a mikropočítačem </a:t>
            </a:r>
          </a:p>
          <a:p>
            <a:r>
              <a:rPr lang="cs-CZ" sz="3500" dirty="0"/>
              <a:t>obsahuje kromě vlastního procesoru i další subsystémy pro zpracování grafiky, zvuku nebo připojení periferií</a:t>
            </a:r>
          </a:p>
          <a:p>
            <a:r>
              <a:rPr lang="cs-CZ" sz="3500"/>
              <a:t>nejde </a:t>
            </a:r>
            <a:r>
              <a:rPr lang="cs-CZ" sz="3500" dirty="0"/>
              <a:t>tedy o rozdělení do </a:t>
            </a:r>
            <a:r>
              <a:rPr lang="cs-CZ" sz="3500" dirty="0" err="1"/>
              <a:t>chipsetů</a:t>
            </a:r>
            <a:r>
              <a:rPr lang="cs-CZ" sz="3500" dirty="0"/>
              <a:t> nebo samostatných karet, jak to známe z osobních počítačů. Jader procesoru je v </a:t>
            </a:r>
            <a:r>
              <a:rPr lang="cs-CZ" sz="3500" dirty="0" err="1"/>
              <a:t>SoC</a:t>
            </a:r>
            <a:r>
              <a:rPr lang="cs-CZ" sz="3500" dirty="0"/>
              <a:t> v dnešní době i více.</a:t>
            </a:r>
          </a:p>
        </p:txBody>
      </p:sp>
    </p:spTree>
    <p:extLst>
      <p:ext uri="{BB962C8B-B14F-4D97-AF65-F5344CB8AC3E}">
        <p14:creationId xmlns:p14="http://schemas.microsoft.com/office/powerpoint/2010/main" val="2482715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 CPU</a:t>
            </a:r>
          </a:p>
        </p:txBody>
      </p:sp>
      <p:sp>
        <p:nvSpPr>
          <p:cNvPr id="3" name="Zástupný symbol pro obsah 2"/>
          <p:cNvSpPr>
            <a:spLocks noGrp="1"/>
          </p:cNvSpPr>
          <p:nvPr>
            <p:ph idx="1"/>
          </p:nvPr>
        </p:nvSpPr>
        <p:spPr/>
        <p:txBody>
          <a:bodyPr>
            <a:normAutofit/>
          </a:bodyPr>
          <a:lstStyle/>
          <a:p>
            <a:r>
              <a:rPr lang="cs-CZ" sz="3500" b="1" dirty="0"/>
              <a:t>IA-32</a:t>
            </a:r>
          </a:p>
          <a:p>
            <a:endParaRPr lang="cs-CZ" sz="3500" b="1" dirty="0"/>
          </a:p>
          <a:p>
            <a:pPr>
              <a:lnSpc>
                <a:spcPct val="110000"/>
              </a:lnSpc>
            </a:pPr>
            <a:r>
              <a:rPr lang="cs-CZ" sz="2200" dirty="0">
                <a:latin typeface="Times New Roman" panose="02020603050405020304" pitchFamily="18" charset="0"/>
                <a:cs typeface="Times New Roman" panose="02020603050405020304" pitchFamily="18" charset="0"/>
              </a:rPr>
              <a:t> (Intel </a:t>
            </a:r>
            <a:r>
              <a:rPr lang="cs-CZ" sz="2200" dirty="0" err="1">
                <a:latin typeface="Times New Roman" panose="02020603050405020304" pitchFamily="18" charset="0"/>
                <a:cs typeface="Times New Roman" panose="02020603050405020304" pitchFamily="18" charset="0"/>
              </a:rPr>
              <a:t>Architecture</a:t>
            </a:r>
            <a:r>
              <a:rPr lang="cs-CZ" sz="2200" dirty="0">
                <a:latin typeface="Times New Roman" panose="02020603050405020304" pitchFamily="18" charset="0"/>
                <a:cs typeface="Times New Roman" panose="02020603050405020304" pitchFamily="18" charset="0"/>
              </a:rPr>
              <a:t>, 32 bit) Dříve byla tato architektura označovaná, jako architektura i386, ale při přípravě nové architektury IA-64 byla přejmenovaná do současné podoby IA-32. Jedna se o 32bitovou CISC architekturu. Lze na ni pohlížet, jako na podmnožinu předchozí architektury x86, ale rozšíření, která procesor Intel 80386 do této architektury přinesl, především stránkování paměti a 32bitové registry, byla natolik významná, že procesory, které jsou s ním kompatibilní lze označit za samostatnou architekturu.</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0761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Architektura CPU</a:t>
            </a:r>
          </a:p>
        </p:txBody>
      </p:sp>
      <p:sp>
        <p:nvSpPr>
          <p:cNvPr id="3" name="Zástupný symbol pro obsah 2"/>
          <p:cNvSpPr>
            <a:spLocks noGrp="1"/>
          </p:cNvSpPr>
          <p:nvPr>
            <p:ph idx="1"/>
          </p:nvPr>
        </p:nvSpPr>
        <p:spPr>
          <a:xfrm>
            <a:off x="741218" y="1437698"/>
            <a:ext cx="10515600" cy="4351338"/>
          </a:xfrm>
        </p:spPr>
        <p:txBody>
          <a:bodyPr>
            <a:normAutofit fontScale="25000" lnSpcReduction="20000"/>
          </a:bodyPr>
          <a:lstStyle/>
          <a:p>
            <a:r>
              <a:rPr lang="cs-CZ" sz="6700" b="1" dirty="0"/>
              <a:t>IA-64</a:t>
            </a:r>
            <a:r>
              <a:rPr lang="cs-CZ" sz="5800" b="1" dirty="0"/>
              <a:t> </a:t>
            </a:r>
          </a:p>
          <a:p>
            <a:r>
              <a:rPr lang="cs-CZ" sz="3500" b="1" dirty="0"/>
              <a:t> </a:t>
            </a:r>
          </a:p>
          <a:p>
            <a:pPr>
              <a:lnSpc>
                <a:spcPct val="130000"/>
              </a:lnSpc>
            </a:pPr>
            <a:r>
              <a:rPr lang="cs-CZ" sz="6000" dirty="0">
                <a:latin typeface="Times New Roman" panose="02020603050405020304" pitchFamily="18" charset="0"/>
                <a:cs typeface="Times New Roman" panose="02020603050405020304" pitchFamily="18" charset="0"/>
              </a:rPr>
              <a:t>(</a:t>
            </a:r>
            <a:r>
              <a:rPr lang="cs-CZ" sz="9600" dirty="0">
                <a:latin typeface="Times New Roman" panose="02020603050405020304" pitchFamily="18" charset="0"/>
                <a:cs typeface="Times New Roman" panose="02020603050405020304" pitchFamily="18" charset="0"/>
              </a:rPr>
              <a:t>Intel </a:t>
            </a:r>
            <a:r>
              <a:rPr lang="cs-CZ" sz="9600" dirty="0" err="1">
                <a:latin typeface="Times New Roman" panose="02020603050405020304" pitchFamily="18" charset="0"/>
                <a:cs typeface="Times New Roman" panose="02020603050405020304" pitchFamily="18" charset="0"/>
              </a:rPr>
              <a:t>Architecture</a:t>
            </a:r>
            <a:r>
              <a:rPr lang="cs-CZ" sz="9600" dirty="0">
                <a:latin typeface="Times New Roman" panose="02020603050405020304" pitchFamily="18" charset="0"/>
                <a:cs typeface="Times New Roman" panose="02020603050405020304" pitchFamily="18" charset="0"/>
              </a:rPr>
              <a:t>, 64-bit) je 64-bitová architektura vyvinutá firmami Intel a Hewlett-Packard, která je implementovaná v procesorech </a:t>
            </a:r>
            <a:r>
              <a:rPr lang="cs-CZ" sz="9600" dirty="0" err="1">
                <a:latin typeface="Times New Roman" panose="02020603050405020304" pitchFamily="18" charset="0"/>
                <a:cs typeface="Times New Roman" panose="02020603050405020304" pitchFamily="18" charset="0"/>
              </a:rPr>
              <a:t>Itanium</a:t>
            </a:r>
            <a:r>
              <a:rPr lang="cs-CZ" sz="9600" dirty="0">
                <a:latin typeface="Times New Roman" panose="02020603050405020304" pitchFamily="18" charset="0"/>
                <a:cs typeface="Times New Roman" panose="02020603050405020304" pitchFamily="18" charset="0"/>
              </a:rPr>
              <a:t> a </a:t>
            </a:r>
            <a:r>
              <a:rPr lang="cs-CZ" sz="9600" dirty="0" err="1">
                <a:latin typeface="Times New Roman" panose="02020603050405020304" pitchFamily="18" charset="0"/>
                <a:cs typeface="Times New Roman" panose="02020603050405020304" pitchFamily="18" charset="0"/>
              </a:rPr>
              <a:t>Itanium</a:t>
            </a:r>
            <a:r>
              <a:rPr lang="cs-CZ" sz="9600" dirty="0">
                <a:latin typeface="Times New Roman" panose="02020603050405020304" pitchFamily="18" charset="0"/>
                <a:cs typeface="Times New Roman" panose="02020603050405020304" pitchFamily="18" charset="0"/>
              </a:rPr>
              <a:t> 2. Cílem IA-64 bylo vyvinout post-RISC architekturu, která by vyřešila mnohé z problémů, kterým čelily starší architektury. Nová architektura byla vystavěna na základech počítačového modelu zvaného </a:t>
            </a:r>
            <a:r>
              <a:rPr lang="cs-CZ" sz="9600" dirty="0" err="1">
                <a:latin typeface="Times New Roman" panose="02020603050405020304" pitchFamily="18" charset="0"/>
                <a:cs typeface="Times New Roman" panose="02020603050405020304" pitchFamily="18" charset="0"/>
              </a:rPr>
              <a:t>Explicitly</a:t>
            </a:r>
            <a:r>
              <a:rPr lang="cs-CZ" sz="9600" dirty="0">
                <a:latin typeface="Times New Roman" panose="02020603050405020304" pitchFamily="18" charset="0"/>
                <a:cs typeface="Times New Roman" panose="02020603050405020304" pitchFamily="18" charset="0"/>
              </a:rPr>
              <a:t> </a:t>
            </a:r>
            <a:r>
              <a:rPr lang="cs-CZ" sz="9600" dirty="0" err="1">
                <a:latin typeface="Times New Roman" panose="02020603050405020304" pitchFamily="18" charset="0"/>
                <a:cs typeface="Times New Roman" panose="02020603050405020304" pitchFamily="18" charset="0"/>
              </a:rPr>
              <a:t>Parallel</a:t>
            </a:r>
            <a:r>
              <a:rPr lang="cs-CZ" sz="9600" dirty="0">
                <a:latin typeface="Times New Roman" panose="02020603050405020304" pitchFamily="18" charset="0"/>
                <a:cs typeface="Times New Roman" panose="02020603050405020304" pitchFamily="18" charset="0"/>
              </a:rPr>
              <a:t> </a:t>
            </a:r>
            <a:r>
              <a:rPr lang="cs-CZ" sz="9600" dirty="0" err="1">
                <a:latin typeface="Times New Roman" panose="02020603050405020304" pitchFamily="18" charset="0"/>
                <a:cs typeface="Times New Roman" panose="02020603050405020304" pitchFamily="18" charset="0"/>
              </a:rPr>
              <a:t>Instruction</a:t>
            </a:r>
            <a:r>
              <a:rPr lang="cs-CZ" sz="9600" dirty="0">
                <a:latin typeface="Times New Roman" panose="02020603050405020304" pitchFamily="18" charset="0"/>
                <a:cs typeface="Times New Roman" panose="02020603050405020304" pitchFamily="18" charset="0"/>
              </a:rPr>
              <a:t> </a:t>
            </a:r>
            <a:r>
              <a:rPr lang="cs-CZ" sz="9600" dirty="0" err="1">
                <a:latin typeface="Times New Roman" panose="02020603050405020304" pitchFamily="18" charset="0"/>
                <a:cs typeface="Times New Roman" panose="02020603050405020304" pitchFamily="18" charset="0"/>
              </a:rPr>
              <a:t>Computing</a:t>
            </a:r>
            <a:r>
              <a:rPr lang="cs-CZ" sz="9600" dirty="0">
                <a:latin typeface="Times New Roman" panose="02020603050405020304" pitchFamily="18" charset="0"/>
                <a:cs typeface="Times New Roman" panose="02020603050405020304" pitchFamily="18" charset="0"/>
              </a:rPr>
              <a:t> (EPIC). EPIC byl navržen tak, aby zvýšil schopnost mikroprocesorů vykonávat paralelně více instrukcí, a to spíše pomocí softwarového kompilátoru, než pomocí komplexních logických obvodů na procesoru. S tímto přístupem se podařilo zvýšit počet vykonaných instrukcí za jeden takt procesoru a tím zvýšit i celkový výkon procesoru. Procesory architektury IA-64 implementují nejméně 128 obecných (64 bitů širokých) registrů</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34925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706</TotalTime>
  <Words>1182</Words>
  <Application>Microsoft Office PowerPoint</Application>
  <PresentationFormat>Širokoúhlá obrazovka</PresentationFormat>
  <Paragraphs>59</Paragraphs>
  <Slides>12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Calibri Light</vt:lpstr>
      <vt:lpstr>Times New Roman</vt:lpstr>
      <vt:lpstr>Motiv Office</vt:lpstr>
      <vt:lpstr>Prezentace aplikace PowerPoint</vt:lpstr>
      <vt:lpstr>Prezentace aplikace PowerPoint</vt:lpstr>
      <vt:lpstr>Prezentace aplikace PowerPoint</vt:lpstr>
      <vt:lpstr>Prezentace aplikace PowerPoint</vt:lpstr>
      <vt:lpstr>Architektura</vt:lpstr>
      <vt:lpstr>Instrukční sada</vt:lpstr>
      <vt:lpstr>Architektura CPU</vt:lpstr>
      <vt:lpstr>Architektura CPU</vt:lpstr>
      <vt:lpstr>Architektura CPU</vt:lpstr>
      <vt:lpstr>Architektura CPU</vt:lpstr>
      <vt:lpstr>Architektura CPU</vt:lpstr>
      <vt:lpstr>Architektura CPU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B.</dc:creator>
  <cp:lastModifiedBy>Josef Botlík</cp:lastModifiedBy>
  <cp:revision>34</cp:revision>
  <dcterms:created xsi:type="dcterms:W3CDTF">2015-10-11T13:58:06Z</dcterms:created>
  <dcterms:modified xsi:type="dcterms:W3CDTF">2021-12-05T20:41:35Z</dcterms:modified>
</cp:coreProperties>
</file>