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9" r:id="rId4"/>
    <p:sldId id="257" r:id="rId5"/>
    <p:sldId id="260" r:id="rId6"/>
    <p:sldId id="262" r:id="rId7"/>
    <p:sldId id="261" r:id="rId8"/>
    <p:sldId id="263" r:id="rId9"/>
    <p:sldId id="267" r:id="rId10"/>
    <p:sldId id="266" r:id="rId11"/>
    <p:sldId id="265" r:id="rId12"/>
    <p:sldId id="268" r:id="rId13"/>
    <p:sldId id="264" r:id="rId1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9" d="100"/>
          <a:sy n="59" d="100"/>
        </p:scale>
        <p:origin x="78"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09FF48D2-8BF6-46EC-9670-8887874B1273}" type="datetimeFigureOut">
              <a:rPr lang="cs-CZ" smtClean="0"/>
              <a:t>30.10.2018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A7FF676-5F91-46A0-9F9D-0F020078D845}" type="slidenum">
              <a:rPr lang="cs-CZ" smtClean="0"/>
              <a:t>‹#›</a:t>
            </a:fld>
            <a:endParaRPr lang="cs-CZ"/>
          </a:p>
        </p:txBody>
      </p:sp>
    </p:spTree>
    <p:extLst>
      <p:ext uri="{BB962C8B-B14F-4D97-AF65-F5344CB8AC3E}">
        <p14:creationId xmlns:p14="http://schemas.microsoft.com/office/powerpoint/2010/main" val="2252973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9FF48D2-8BF6-46EC-9670-8887874B1273}" type="datetimeFigureOut">
              <a:rPr lang="cs-CZ" smtClean="0"/>
              <a:t>30.10.2018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A7FF676-5F91-46A0-9F9D-0F020078D845}" type="slidenum">
              <a:rPr lang="cs-CZ" smtClean="0"/>
              <a:t>‹#›</a:t>
            </a:fld>
            <a:endParaRPr lang="cs-CZ"/>
          </a:p>
        </p:txBody>
      </p:sp>
    </p:spTree>
    <p:extLst>
      <p:ext uri="{BB962C8B-B14F-4D97-AF65-F5344CB8AC3E}">
        <p14:creationId xmlns:p14="http://schemas.microsoft.com/office/powerpoint/2010/main" val="3937977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9FF48D2-8BF6-46EC-9670-8887874B1273}" type="datetimeFigureOut">
              <a:rPr lang="cs-CZ" smtClean="0"/>
              <a:t>30.10.2018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A7FF676-5F91-46A0-9F9D-0F020078D845}" type="slidenum">
              <a:rPr lang="cs-CZ" smtClean="0"/>
              <a:t>‹#›</a:t>
            </a:fld>
            <a:endParaRPr lang="cs-CZ"/>
          </a:p>
        </p:txBody>
      </p:sp>
    </p:spTree>
    <p:extLst>
      <p:ext uri="{BB962C8B-B14F-4D97-AF65-F5344CB8AC3E}">
        <p14:creationId xmlns:p14="http://schemas.microsoft.com/office/powerpoint/2010/main" val="1960318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9FF48D2-8BF6-46EC-9670-8887874B1273}" type="datetimeFigureOut">
              <a:rPr lang="cs-CZ" smtClean="0"/>
              <a:t>30.10.2018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A7FF676-5F91-46A0-9F9D-0F020078D845}" type="slidenum">
              <a:rPr lang="cs-CZ" smtClean="0"/>
              <a:t>‹#›</a:t>
            </a:fld>
            <a:endParaRPr lang="cs-CZ"/>
          </a:p>
        </p:txBody>
      </p:sp>
    </p:spTree>
    <p:extLst>
      <p:ext uri="{BB962C8B-B14F-4D97-AF65-F5344CB8AC3E}">
        <p14:creationId xmlns:p14="http://schemas.microsoft.com/office/powerpoint/2010/main" val="402433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09FF48D2-8BF6-46EC-9670-8887874B1273}" type="datetimeFigureOut">
              <a:rPr lang="cs-CZ" smtClean="0"/>
              <a:t>30.10.2018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A7FF676-5F91-46A0-9F9D-0F020078D845}" type="slidenum">
              <a:rPr lang="cs-CZ" smtClean="0"/>
              <a:t>‹#›</a:t>
            </a:fld>
            <a:endParaRPr lang="cs-CZ"/>
          </a:p>
        </p:txBody>
      </p:sp>
    </p:spTree>
    <p:extLst>
      <p:ext uri="{BB962C8B-B14F-4D97-AF65-F5344CB8AC3E}">
        <p14:creationId xmlns:p14="http://schemas.microsoft.com/office/powerpoint/2010/main" val="595706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09FF48D2-8BF6-46EC-9670-8887874B1273}" type="datetimeFigureOut">
              <a:rPr lang="cs-CZ" smtClean="0"/>
              <a:t>30.10.2018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A7FF676-5F91-46A0-9F9D-0F020078D845}" type="slidenum">
              <a:rPr lang="cs-CZ" smtClean="0"/>
              <a:t>‹#›</a:t>
            </a:fld>
            <a:endParaRPr lang="cs-CZ"/>
          </a:p>
        </p:txBody>
      </p:sp>
    </p:spTree>
    <p:extLst>
      <p:ext uri="{BB962C8B-B14F-4D97-AF65-F5344CB8AC3E}">
        <p14:creationId xmlns:p14="http://schemas.microsoft.com/office/powerpoint/2010/main" val="3947491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09FF48D2-8BF6-46EC-9670-8887874B1273}" type="datetimeFigureOut">
              <a:rPr lang="cs-CZ" smtClean="0"/>
              <a:t>30.10.2018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A7FF676-5F91-46A0-9F9D-0F020078D845}" type="slidenum">
              <a:rPr lang="cs-CZ" smtClean="0"/>
              <a:t>‹#›</a:t>
            </a:fld>
            <a:endParaRPr lang="cs-CZ"/>
          </a:p>
        </p:txBody>
      </p:sp>
    </p:spTree>
    <p:extLst>
      <p:ext uri="{BB962C8B-B14F-4D97-AF65-F5344CB8AC3E}">
        <p14:creationId xmlns:p14="http://schemas.microsoft.com/office/powerpoint/2010/main" val="2254544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09FF48D2-8BF6-46EC-9670-8887874B1273}" type="datetimeFigureOut">
              <a:rPr lang="cs-CZ" smtClean="0"/>
              <a:t>30.10.2018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A7FF676-5F91-46A0-9F9D-0F020078D845}" type="slidenum">
              <a:rPr lang="cs-CZ" smtClean="0"/>
              <a:t>‹#›</a:t>
            </a:fld>
            <a:endParaRPr lang="cs-CZ"/>
          </a:p>
        </p:txBody>
      </p:sp>
    </p:spTree>
    <p:extLst>
      <p:ext uri="{BB962C8B-B14F-4D97-AF65-F5344CB8AC3E}">
        <p14:creationId xmlns:p14="http://schemas.microsoft.com/office/powerpoint/2010/main" val="3615633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9FF48D2-8BF6-46EC-9670-8887874B1273}" type="datetimeFigureOut">
              <a:rPr lang="cs-CZ" smtClean="0"/>
              <a:t>30.10.2018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A7FF676-5F91-46A0-9F9D-0F020078D845}" type="slidenum">
              <a:rPr lang="cs-CZ" smtClean="0"/>
              <a:t>‹#›</a:t>
            </a:fld>
            <a:endParaRPr lang="cs-CZ"/>
          </a:p>
        </p:txBody>
      </p:sp>
    </p:spTree>
    <p:extLst>
      <p:ext uri="{BB962C8B-B14F-4D97-AF65-F5344CB8AC3E}">
        <p14:creationId xmlns:p14="http://schemas.microsoft.com/office/powerpoint/2010/main" val="1680372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09FF48D2-8BF6-46EC-9670-8887874B1273}" type="datetimeFigureOut">
              <a:rPr lang="cs-CZ" smtClean="0"/>
              <a:t>30.10.2018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A7FF676-5F91-46A0-9F9D-0F020078D845}" type="slidenum">
              <a:rPr lang="cs-CZ" smtClean="0"/>
              <a:t>‹#›</a:t>
            </a:fld>
            <a:endParaRPr lang="cs-CZ"/>
          </a:p>
        </p:txBody>
      </p:sp>
    </p:spTree>
    <p:extLst>
      <p:ext uri="{BB962C8B-B14F-4D97-AF65-F5344CB8AC3E}">
        <p14:creationId xmlns:p14="http://schemas.microsoft.com/office/powerpoint/2010/main" val="2556436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09FF48D2-8BF6-46EC-9670-8887874B1273}" type="datetimeFigureOut">
              <a:rPr lang="cs-CZ" smtClean="0"/>
              <a:t>30.10.2018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A7FF676-5F91-46A0-9F9D-0F020078D845}" type="slidenum">
              <a:rPr lang="cs-CZ" smtClean="0"/>
              <a:t>‹#›</a:t>
            </a:fld>
            <a:endParaRPr lang="cs-CZ"/>
          </a:p>
        </p:txBody>
      </p:sp>
    </p:spTree>
    <p:extLst>
      <p:ext uri="{BB962C8B-B14F-4D97-AF65-F5344CB8AC3E}">
        <p14:creationId xmlns:p14="http://schemas.microsoft.com/office/powerpoint/2010/main" val="3382318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FF48D2-8BF6-46EC-9670-8887874B1273}" type="datetimeFigureOut">
              <a:rPr lang="cs-CZ" smtClean="0"/>
              <a:t>30.10.2018</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7FF676-5F91-46A0-9F9D-0F020078D845}" type="slidenum">
              <a:rPr lang="cs-CZ" smtClean="0"/>
              <a:t>‹#›</a:t>
            </a:fld>
            <a:endParaRPr lang="cs-CZ"/>
          </a:p>
        </p:txBody>
      </p:sp>
    </p:spTree>
    <p:extLst>
      <p:ext uri="{BB962C8B-B14F-4D97-AF65-F5344CB8AC3E}">
        <p14:creationId xmlns:p14="http://schemas.microsoft.com/office/powerpoint/2010/main" val="3686651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svethardware.cz/prehled-desktopovych-procesoru/22566-24"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56754" y="182879"/>
            <a:ext cx="11939452" cy="6544491"/>
          </a:xfrm>
        </p:spPr>
        <p:txBody>
          <a:bodyPr/>
          <a:lstStyle/>
          <a:p>
            <a:r>
              <a:rPr lang="cs-CZ" b="1" dirty="0"/>
              <a:t>Výběr základní desky: první a nejdůležitější </a:t>
            </a:r>
            <a:r>
              <a:rPr lang="cs-CZ" b="1" dirty="0" smtClean="0"/>
              <a:t>krok</a:t>
            </a:r>
          </a:p>
          <a:p>
            <a:r>
              <a:rPr lang="cs-CZ" dirty="0"/>
              <a:t>Pokud se někdo rozhodne postavit si počítač, jako jeden z prvních kroků jej čeká volba základní desky, tedy pochopitelně poté, co si zvolí příslušnou platformu, resp. procesorový </a:t>
            </a:r>
            <a:r>
              <a:rPr lang="cs-CZ" dirty="0" err="1"/>
              <a:t>socket</a:t>
            </a:r>
            <a:r>
              <a:rPr lang="cs-CZ" dirty="0"/>
              <a:t>. Na trhu jsou desítky modelů základních desek využívajících shodný </a:t>
            </a:r>
            <a:r>
              <a:rPr lang="cs-CZ" dirty="0" err="1"/>
              <a:t>socket</a:t>
            </a:r>
            <a:r>
              <a:rPr lang="cs-CZ" dirty="0"/>
              <a:t>, jež se mezi sebou liší hlavně rozměry (formátem), výbavou, čipovou sadou a cenou. </a:t>
            </a:r>
            <a:endParaRPr lang="cs-CZ" dirty="0" smtClean="0"/>
          </a:p>
          <a:p>
            <a:endParaRPr lang="cs-CZ" dirty="0"/>
          </a:p>
        </p:txBody>
      </p:sp>
      <p:pic>
        <p:nvPicPr>
          <p:cNvPr id="2" name="Obrázek 1"/>
          <p:cNvPicPr>
            <a:picLocks noChangeAspect="1"/>
          </p:cNvPicPr>
          <p:nvPr/>
        </p:nvPicPr>
        <p:blipFill>
          <a:blip r:embed="rId2"/>
          <a:stretch>
            <a:fillRect/>
          </a:stretch>
        </p:blipFill>
        <p:spPr>
          <a:xfrm>
            <a:off x="565736" y="2349373"/>
            <a:ext cx="2862992" cy="2624409"/>
          </a:xfrm>
          <a:prstGeom prst="rect">
            <a:avLst/>
          </a:prstGeom>
        </p:spPr>
      </p:pic>
      <p:pic>
        <p:nvPicPr>
          <p:cNvPr id="4" name="Obrázek 3"/>
          <p:cNvPicPr>
            <a:picLocks noChangeAspect="1"/>
          </p:cNvPicPr>
          <p:nvPr/>
        </p:nvPicPr>
        <p:blipFill>
          <a:blip r:embed="rId3"/>
          <a:stretch>
            <a:fillRect/>
          </a:stretch>
        </p:blipFill>
        <p:spPr>
          <a:xfrm>
            <a:off x="3740638" y="2349373"/>
            <a:ext cx="8355568" cy="3487338"/>
          </a:xfrm>
          <a:prstGeom prst="rect">
            <a:avLst/>
          </a:prstGeom>
        </p:spPr>
      </p:pic>
      <p:sp>
        <p:nvSpPr>
          <p:cNvPr id="5" name="Obdélník 4"/>
          <p:cNvSpPr/>
          <p:nvPr/>
        </p:nvSpPr>
        <p:spPr>
          <a:xfrm>
            <a:off x="565736" y="6097374"/>
            <a:ext cx="4794839" cy="369332"/>
          </a:xfrm>
          <a:prstGeom prst="rect">
            <a:avLst/>
          </a:prstGeom>
        </p:spPr>
        <p:txBody>
          <a:bodyPr wrap="none">
            <a:spAutoFit/>
          </a:bodyPr>
          <a:lstStyle/>
          <a:p>
            <a:r>
              <a:rPr lang="cs-CZ" dirty="0"/>
              <a:t>https://www.alza.cz/komponenty/18852654.htm</a:t>
            </a:r>
          </a:p>
        </p:txBody>
      </p:sp>
    </p:spTree>
    <p:extLst>
      <p:ext uri="{BB962C8B-B14F-4D97-AF65-F5344CB8AC3E}">
        <p14:creationId xmlns:p14="http://schemas.microsoft.com/office/powerpoint/2010/main" val="4181137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p:txBody>
          <a:bodyPr/>
          <a:lstStyle/>
          <a:p>
            <a:endParaRPr lang="cs-CZ"/>
          </a:p>
        </p:txBody>
      </p:sp>
      <p:pic>
        <p:nvPicPr>
          <p:cNvPr id="3" name="Obrázek 2"/>
          <p:cNvPicPr>
            <a:picLocks noChangeAspect="1"/>
          </p:cNvPicPr>
          <p:nvPr/>
        </p:nvPicPr>
        <p:blipFill>
          <a:blip r:embed="rId2"/>
          <a:stretch>
            <a:fillRect/>
          </a:stretch>
        </p:blipFill>
        <p:spPr>
          <a:xfrm>
            <a:off x="244928" y="0"/>
            <a:ext cx="6629399" cy="6707001"/>
          </a:xfrm>
          <a:prstGeom prst="rect">
            <a:avLst/>
          </a:prstGeom>
        </p:spPr>
      </p:pic>
      <p:pic>
        <p:nvPicPr>
          <p:cNvPr id="4" name="Obrázek 3"/>
          <p:cNvPicPr>
            <a:picLocks noChangeAspect="1"/>
          </p:cNvPicPr>
          <p:nvPr/>
        </p:nvPicPr>
        <p:blipFill>
          <a:blip r:embed="rId3"/>
          <a:stretch>
            <a:fillRect/>
          </a:stretch>
        </p:blipFill>
        <p:spPr>
          <a:xfrm>
            <a:off x="6574972" y="907494"/>
            <a:ext cx="5617028" cy="4571788"/>
          </a:xfrm>
          <a:prstGeom prst="rect">
            <a:avLst/>
          </a:prstGeom>
        </p:spPr>
      </p:pic>
    </p:spTree>
    <p:extLst>
      <p:ext uri="{BB962C8B-B14F-4D97-AF65-F5344CB8AC3E}">
        <p14:creationId xmlns:p14="http://schemas.microsoft.com/office/powerpoint/2010/main" val="489495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381000" y="515938"/>
            <a:ext cx="11342914" cy="1655762"/>
          </a:xfrm>
        </p:spPr>
        <p:txBody>
          <a:bodyPr>
            <a:normAutofit fontScale="92500"/>
          </a:bodyPr>
          <a:lstStyle/>
          <a:p>
            <a:r>
              <a:rPr lang="cs-CZ" b="1" dirty="0"/>
              <a:t>Mini ITX pro minipočítače</a:t>
            </a:r>
          </a:p>
          <a:p>
            <a:r>
              <a:rPr lang="cs-CZ" dirty="0"/>
              <a:t/>
            </a:r>
            <a:br>
              <a:rPr lang="cs-CZ" dirty="0"/>
            </a:br>
            <a:r>
              <a:rPr lang="cs-CZ" dirty="0"/>
              <a:t>Na deskách s rozměry 170 x 170 mm je prostor akorát tak na to, aby se na celou jednu stranu vešly zadní I/O porty. Pak už je tu dost místa jen na 1 slot pro karty a 2 sloty pro moduly DIMM.</a:t>
            </a:r>
          </a:p>
        </p:txBody>
      </p:sp>
      <p:pic>
        <p:nvPicPr>
          <p:cNvPr id="3" name="Obrázek 2"/>
          <p:cNvPicPr>
            <a:picLocks noChangeAspect="1"/>
          </p:cNvPicPr>
          <p:nvPr/>
        </p:nvPicPr>
        <p:blipFill>
          <a:blip r:embed="rId2"/>
          <a:stretch>
            <a:fillRect/>
          </a:stretch>
        </p:blipFill>
        <p:spPr>
          <a:xfrm>
            <a:off x="0" y="2022142"/>
            <a:ext cx="4489678" cy="4556911"/>
          </a:xfrm>
          <a:prstGeom prst="rect">
            <a:avLst/>
          </a:prstGeom>
        </p:spPr>
      </p:pic>
      <p:pic>
        <p:nvPicPr>
          <p:cNvPr id="4" name="Obrázek 3"/>
          <p:cNvPicPr>
            <a:picLocks noChangeAspect="1"/>
          </p:cNvPicPr>
          <p:nvPr/>
        </p:nvPicPr>
        <p:blipFill>
          <a:blip r:embed="rId3"/>
          <a:stretch>
            <a:fillRect/>
          </a:stretch>
        </p:blipFill>
        <p:spPr>
          <a:xfrm>
            <a:off x="5154387" y="2089483"/>
            <a:ext cx="5617028" cy="4571788"/>
          </a:xfrm>
          <a:prstGeom prst="rect">
            <a:avLst/>
          </a:prstGeom>
        </p:spPr>
      </p:pic>
    </p:spTree>
    <p:extLst>
      <p:ext uri="{BB962C8B-B14F-4D97-AF65-F5344CB8AC3E}">
        <p14:creationId xmlns:p14="http://schemas.microsoft.com/office/powerpoint/2010/main" val="3297764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8379458" y="261257"/>
            <a:ext cx="3622042" cy="6400800"/>
          </a:xfrm>
        </p:spPr>
        <p:txBody>
          <a:bodyPr>
            <a:normAutofit fontScale="62500" lnSpcReduction="20000"/>
          </a:bodyPr>
          <a:lstStyle/>
          <a:p>
            <a:pPr algn="just"/>
            <a:r>
              <a:rPr lang="cs-CZ" dirty="0"/>
              <a:t>ATX – vytvořen firmou Intel v roce 1995. Dnes patří k nejpoužívanějším.</a:t>
            </a:r>
          </a:p>
          <a:p>
            <a:pPr algn="just"/>
            <a:r>
              <a:rPr lang="cs-CZ" dirty="0" err="1"/>
              <a:t>microATX</a:t>
            </a:r>
            <a:r>
              <a:rPr lang="cs-CZ" dirty="0"/>
              <a:t> – zmenšená verze ATX. O 25 % kratší. Obsahuje méně rozšiřujících slotů. Dnes patří k nejpoužívanějším zejména v kancelářských počítačích.</a:t>
            </a:r>
          </a:p>
          <a:p>
            <a:pPr algn="just"/>
            <a:r>
              <a:rPr lang="cs-CZ" dirty="0"/>
              <a:t>PC/XT – vytvořen firmou IBM. První deska pro domácí počítače. Vzhledem k tomu, že měla otevřenou specifikaci, tak bylo vyráběno mnoho jejích klonů a stala se de facto standardem.</a:t>
            </a:r>
          </a:p>
          <a:p>
            <a:pPr algn="just"/>
            <a:r>
              <a:rPr lang="cs-CZ" dirty="0"/>
              <a:t>AT </a:t>
            </a:r>
            <a:r>
              <a:rPr lang="cs-CZ" dirty="0" err="1"/>
              <a:t>form</a:t>
            </a:r>
            <a:r>
              <a:rPr lang="cs-CZ" dirty="0"/>
              <a:t> </a:t>
            </a:r>
            <a:r>
              <a:rPr lang="cs-CZ" dirty="0" err="1"/>
              <a:t>factor</a:t>
            </a:r>
            <a:r>
              <a:rPr lang="cs-CZ" dirty="0"/>
              <a:t> (</a:t>
            </a:r>
            <a:r>
              <a:rPr lang="cs-CZ" dirty="0" err="1"/>
              <a:t>Advanced</a:t>
            </a:r>
            <a:r>
              <a:rPr lang="cs-CZ" dirty="0"/>
              <a:t> Technology) – vytvořen firmou IBM. Následovník PC/XT a předchůdce ATX. Velmi populární za éry procesorů Intel 80386.</a:t>
            </a:r>
          </a:p>
          <a:p>
            <a:pPr algn="just"/>
            <a:r>
              <a:rPr lang="cs-CZ" dirty="0"/>
              <a:t>Baby AT – zmenšená varianta AT.</a:t>
            </a:r>
          </a:p>
          <a:p>
            <a:pPr algn="just"/>
            <a:r>
              <a:rPr lang="cs-CZ" dirty="0"/>
              <a:t>ETX – používán v </a:t>
            </a:r>
            <a:r>
              <a:rPr lang="cs-CZ" dirty="0" err="1"/>
              <a:t>embedded</a:t>
            </a:r>
            <a:r>
              <a:rPr lang="cs-CZ" dirty="0"/>
              <a:t> počítačích.</a:t>
            </a:r>
          </a:p>
          <a:p>
            <a:pPr algn="just"/>
            <a:r>
              <a:rPr lang="cs-CZ" dirty="0" err="1"/>
              <a:t>FlexATX</a:t>
            </a:r>
            <a:endParaRPr lang="cs-CZ" dirty="0"/>
          </a:p>
          <a:p>
            <a:pPr algn="just"/>
            <a:r>
              <a:rPr lang="cs-CZ" dirty="0"/>
              <a:t>LPX</a:t>
            </a:r>
          </a:p>
          <a:p>
            <a:pPr algn="just"/>
            <a:r>
              <a:rPr lang="cs-CZ" dirty="0"/>
              <a:t>NLX – nízko profilová základní deska. Vytvořena v roce 1997.</a:t>
            </a:r>
          </a:p>
          <a:p>
            <a:pPr algn="just"/>
            <a:r>
              <a:rPr lang="cs-CZ" dirty="0"/>
              <a:t>BTX (</a:t>
            </a:r>
            <a:r>
              <a:rPr lang="cs-CZ" dirty="0" err="1"/>
              <a:t>Balanced</a:t>
            </a:r>
            <a:r>
              <a:rPr lang="cs-CZ" dirty="0"/>
              <a:t> Technology </a:t>
            </a:r>
            <a:r>
              <a:rPr lang="cs-CZ" dirty="0" err="1"/>
              <a:t>Extended</a:t>
            </a:r>
            <a:r>
              <a:rPr lang="cs-CZ" dirty="0"/>
              <a:t>) – vytvořen firmou Intel. Měl nahradit ATX. Lepší chlazení a napájení. Příliš se neujal.</a:t>
            </a:r>
          </a:p>
          <a:p>
            <a:pPr algn="just"/>
            <a:r>
              <a:rPr lang="cs-CZ" dirty="0"/>
              <a:t>Mini-ITX – velmi malé. Malá rozšiřitelnost. Používá se převážně pro multimediální centra. </a:t>
            </a:r>
          </a:p>
        </p:txBody>
      </p:sp>
      <p:pic>
        <p:nvPicPr>
          <p:cNvPr id="3" name="Obrázek 2"/>
          <p:cNvPicPr>
            <a:picLocks noChangeAspect="1"/>
          </p:cNvPicPr>
          <p:nvPr/>
        </p:nvPicPr>
        <p:blipFill>
          <a:blip r:embed="rId2"/>
          <a:stretch>
            <a:fillRect/>
          </a:stretch>
        </p:blipFill>
        <p:spPr>
          <a:xfrm>
            <a:off x="0" y="0"/>
            <a:ext cx="8379458" cy="6988629"/>
          </a:xfrm>
          <a:prstGeom prst="rect">
            <a:avLst/>
          </a:prstGeom>
        </p:spPr>
      </p:pic>
    </p:spTree>
    <p:extLst>
      <p:ext uri="{BB962C8B-B14F-4D97-AF65-F5344CB8AC3E}">
        <p14:creationId xmlns:p14="http://schemas.microsoft.com/office/powerpoint/2010/main" val="3731867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277585" y="228599"/>
            <a:ext cx="11642271" cy="6090558"/>
          </a:xfrm>
        </p:spPr>
        <p:txBody>
          <a:bodyPr>
            <a:normAutofit/>
          </a:bodyPr>
          <a:lstStyle/>
          <a:p>
            <a:r>
              <a:rPr lang="cs-CZ" dirty="0" smtClean="0"/>
              <a:t>Čipová sada</a:t>
            </a:r>
          </a:p>
          <a:p>
            <a:r>
              <a:rPr lang="cs-CZ" dirty="0"/>
              <a:t>V uplynulých letech se z jedné z nejdůležitějších komponent počítače, čipové sady, stala v podstatě nezajímá věc. Bývaly doby, kdy výběr čipové sady měl vliv na celkový výkon počítače i jeho stabilitu, neboť tyto čipy si pro své platformy nevyráběly jako dnes pouze firmy Intel a AMD, ale i další výrobci, jako je třeba VIA Technologies, </a:t>
            </a:r>
            <a:r>
              <a:rPr lang="cs-CZ" dirty="0" err="1"/>
              <a:t>SiS</a:t>
            </a:r>
            <a:r>
              <a:rPr lang="cs-CZ" dirty="0"/>
              <a:t> nebo </a:t>
            </a:r>
            <a:r>
              <a:rPr lang="cs-CZ" dirty="0" err="1"/>
              <a:t>ALi</a:t>
            </a:r>
            <a:r>
              <a:rPr lang="cs-CZ" dirty="0"/>
              <a:t>. Rozhodnutí firem AMD a Intel odstavit ostatní firmy od výroby čipových sad můžeme brát veskrze pozitivně, neboť to přispělo k lepší kompatibilitě a džungle v PC světě se tím trochu vyčistila.</a:t>
            </a:r>
            <a:br>
              <a:rPr lang="cs-CZ" dirty="0"/>
            </a:br>
            <a:r>
              <a:rPr lang="cs-CZ" dirty="0"/>
              <a:t/>
            </a:r>
            <a:br>
              <a:rPr lang="cs-CZ" dirty="0"/>
            </a:br>
            <a:r>
              <a:rPr lang="cs-CZ" dirty="0"/>
              <a:t>Už tehdy bylo ostatně jasné, že čipové sady budou ztrácet na svém významu. Postupně přišly o dvě hlavní součásti - integrované grafické jádro a paměťový </a:t>
            </a:r>
            <a:r>
              <a:rPr lang="cs-CZ" dirty="0" err="1"/>
              <a:t>kontroler</a:t>
            </a:r>
            <a:r>
              <a:rPr lang="cs-CZ" dirty="0"/>
              <a:t> - které se obě staly nedílnou součástí většiny desktopových procesorů (ta nejvýkonnější CPU AMD a Intel grafická jádra neobsahují, stejně jako jejich čipové sady).</a:t>
            </a:r>
          </a:p>
        </p:txBody>
      </p:sp>
    </p:spTree>
    <p:extLst>
      <p:ext uri="{BB962C8B-B14F-4D97-AF65-F5344CB8AC3E}">
        <p14:creationId xmlns:p14="http://schemas.microsoft.com/office/powerpoint/2010/main" val="3527395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56754" y="182879"/>
            <a:ext cx="11939452" cy="6544491"/>
          </a:xfrm>
        </p:spPr>
        <p:txBody>
          <a:bodyPr>
            <a:normAutofit lnSpcReduction="10000"/>
          </a:bodyPr>
          <a:lstStyle/>
          <a:p>
            <a:r>
              <a:rPr lang="cs-CZ" dirty="0"/>
              <a:t>Výrobci samotní se pak snaží ještě své modely odlišit různými designovými prvky, vlastními technologiemi či "technologiemi" a také vytváří celé řady základních desek, jež mají být vhodné jako základ pro normální počítač, herní počítač, speciál pro přetaktování a pak tu jsou různé další speciální edice, třeba Black </a:t>
            </a:r>
            <a:r>
              <a:rPr lang="cs-CZ" dirty="0" err="1"/>
              <a:t>Edition</a:t>
            </a:r>
            <a:r>
              <a:rPr lang="cs-CZ" dirty="0"/>
              <a:t> od Gigabyte, které prochází náročnými testy a nabízí dlouhou záruku. </a:t>
            </a:r>
          </a:p>
          <a:p>
            <a:r>
              <a:rPr lang="cs-CZ" sz="2800" b="1" dirty="0">
                <a:solidFill>
                  <a:srgbClr val="FF0000"/>
                </a:solidFill>
              </a:rPr>
              <a:t>Při výběru se </a:t>
            </a:r>
            <a:r>
              <a:rPr lang="cs-CZ" sz="2800" b="1" dirty="0" smtClean="0">
                <a:solidFill>
                  <a:srgbClr val="FF0000"/>
                </a:solidFill>
              </a:rPr>
              <a:t>nejdříve </a:t>
            </a:r>
            <a:r>
              <a:rPr lang="cs-CZ" sz="2800" b="1" dirty="0">
                <a:solidFill>
                  <a:srgbClr val="FF0000"/>
                </a:solidFill>
              </a:rPr>
              <a:t>musíte rozhodnout s ohledem na 3 základní vlastnosti</a:t>
            </a:r>
            <a:r>
              <a:rPr lang="cs-CZ" sz="2800" b="1" dirty="0" smtClean="0">
                <a:solidFill>
                  <a:srgbClr val="FF0000"/>
                </a:solidFill>
              </a:rPr>
              <a:t>:</a:t>
            </a:r>
          </a:p>
          <a:p>
            <a:endParaRPr lang="cs-CZ" b="1" dirty="0" smtClean="0"/>
          </a:p>
          <a:p>
            <a:r>
              <a:rPr lang="cs-CZ" b="1" dirty="0" smtClean="0"/>
              <a:t>Procesorový </a:t>
            </a:r>
            <a:r>
              <a:rPr lang="cs-CZ" b="1" dirty="0" err="1"/>
              <a:t>socket</a:t>
            </a:r>
            <a:endParaRPr lang="cs-CZ" b="1" dirty="0"/>
          </a:p>
          <a:p>
            <a:r>
              <a:rPr lang="cs-CZ" dirty="0"/>
              <a:t/>
            </a:r>
            <a:br>
              <a:rPr lang="cs-CZ" dirty="0"/>
            </a:br>
            <a:r>
              <a:rPr lang="cs-CZ" dirty="0"/>
              <a:t>V případě firmy Intel máme dnes na výběr </a:t>
            </a:r>
            <a:r>
              <a:rPr lang="cs-CZ" dirty="0"/>
              <a:t>pět, pro celou škálu procesorů s různým výkonem a vlastnostmi </a:t>
            </a:r>
            <a:r>
              <a:rPr lang="cs-CZ" dirty="0"/>
              <a:t>a </a:t>
            </a:r>
            <a:r>
              <a:rPr lang="cs-CZ" dirty="0" smtClean="0"/>
              <a:t>to LGA 2066,  </a:t>
            </a:r>
            <a:r>
              <a:rPr lang="cs-CZ" dirty="0"/>
              <a:t>LGA </a:t>
            </a:r>
            <a:r>
              <a:rPr lang="cs-CZ" dirty="0" smtClean="0"/>
              <a:t>1151 </a:t>
            </a:r>
            <a:r>
              <a:rPr lang="cs-CZ" dirty="0" smtClean="0"/>
              <a:t>a </a:t>
            </a:r>
            <a:r>
              <a:rPr lang="cs-CZ" dirty="0"/>
              <a:t>LGA 2011-3 </a:t>
            </a:r>
            <a:r>
              <a:rPr lang="cs-CZ" dirty="0" smtClean="0"/>
              <a:t>, pro </a:t>
            </a:r>
            <a:r>
              <a:rPr lang="cs-CZ" dirty="0"/>
              <a:t>ty nejlepší desktopové modely určené pro HEDT (High-End Desktopy</a:t>
            </a:r>
            <a:r>
              <a:rPr lang="cs-CZ" dirty="0" smtClean="0"/>
              <a:t>) a Intel 775. </a:t>
            </a:r>
            <a:r>
              <a:rPr lang="cs-CZ" dirty="0"/>
              <a:t>Firma AMD má na výběr AM3+ </a:t>
            </a:r>
            <a:r>
              <a:rPr lang="cs-CZ" dirty="0" smtClean="0"/>
              <a:t> a AM4 pro </a:t>
            </a:r>
            <a:r>
              <a:rPr lang="cs-CZ" dirty="0"/>
              <a:t>klasická CPU, FM2+ pro APU a nejnověji AM1 pro úsporná APU. Pak se krátce podíváme i na desky s integrovanými procesory i chladiče. </a:t>
            </a:r>
            <a:endParaRPr lang="cs-CZ" dirty="0" smtClean="0"/>
          </a:p>
          <a:p>
            <a:r>
              <a:rPr lang="cs-CZ" dirty="0">
                <a:hlinkClick r:id="rId2"/>
              </a:rPr>
              <a:t>https://</a:t>
            </a:r>
            <a:r>
              <a:rPr lang="cs-CZ" dirty="0" smtClean="0">
                <a:hlinkClick r:id="rId2"/>
              </a:rPr>
              <a:t>www.svethardware.cz/prehled-desktopovych-procesoru/22566-24</a:t>
            </a:r>
            <a:endParaRPr lang="cs-CZ" dirty="0" smtClean="0"/>
          </a:p>
          <a:p>
            <a:r>
              <a:rPr lang="cs-CZ" dirty="0" smtClean="0"/>
              <a:t>AMD </a:t>
            </a:r>
            <a:r>
              <a:rPr lang="cs-CZ" dirty="0" err="1"/>
              <a:t>Fusion</a:t>
            </a:r>
            <a:r>
              <a:rPr lang="cs-CZ" dirty="0"/>
              <a:t> je kódové označení pro návrh CPU umístěných v jednom pouzdře nebo nejnověji na stejném čipu s GPU, který vyvíjí společnost AMD. Tento koncept se nazývá </a:t>
            </a:r>
            <a:r>
              <a:rPr lang="cs-CZ" dirty="0" err="1"/>
              <a:t>Accelerated</a:t>
            </a:r>
            <a:r>
              <a:rPr lang="cs-CZ" dirty="0"/>
              <a:t> </a:t>
            </a:r>
            <a:r>
              <a:rPr lang="cs-CZ" dirty="0" err="1"/>
              <a:t>Processing</a:t>
            </a:r>
            <a:r>
              <a:rPr lang="cs-CZ" dirty="0"/>
              <a:t> Unit. Pod názvem AMD </a:t>
            </a:r>
            <a:r>
              <a:rPr lang="cs-CZ" dirty="0" err="1"/>
              <a:t>Fusion</a:t>
            </a:r>
            <a:r>
              <a:rPr lang="cs-CZ" dirty="0"/>
              <a:t> plánuje více modelů, lišících se počtem jader, frekvencí a výkonem grafické a centrální procesorové jednotky. </a:t>
            </a:r>
          </a:p>
          <a:p>
            <a:endParaRPr lang="cs-CZ" dirty="0"/>
          </a:p>
        </p:txBody>
      </p:sp>
      <p:pic>
        <p:nvPicPr>
          <p:cNvPr id="2" name="Obrázek 1"/>
          <p:cNvPicPr>
            <a:picLocks noChangeAspect="1"/>
          </p:cNvPicPr>
          <p:nvPr/>
        </p:nvPicPr>
        <p:blipFill>
          <a:blip r:embed="rId3"/>
          <a:stretch>
            <a:fillRect/>
          </a:stretch>
        </p:blipFill>
        <p:spPr>
          <a:xfrm>
            <a:off x="1649186" y="-192678"/>
            <a:ext cx="8684520" cy="6575888"/>
          </a:xfrm>
          <a:prstGeom prst="rect">
            <a:avLst/>
          </a:prstGeom>
        </p:spPr>
      </p:pic>
    </p:spTree>
    <p:extLst>
      <p:ext uri="{BB962C8B-B14F-4D97-AF65-F5344CB8AC3E}">
        <p14:creationId xmlns:p14="http://schemas.microsoft.com/office/powerpoint/2010/main" val="225449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par>
                          <p:cTn id="8" fill="hold">
                            <p:stCondLst>
                              <p:cond delay="3000"/>
                            </p:stCondLst>
                            <p:childTnLst>
                              <p:par>
                                <p:cTn id="9" presetID="16" presetClass="exit" presetSubtype="21" fill="hold" nodeType="afterEffect">
                                  <p:stCondLst>
                                    <p:cond delay="3000"/>
                                  </p:stCondLst>
                                  <p:childTnLst>
                                    <p:animEffect transition="out" filter="barn(inVertical)">
                                      <p:cBhvr>
                                        <p:cTn id="10" dur="3000"/>
                                        <p:tgtEl>
                                          <p:spTgt spid="2"/>
                                        </p:tgtEl>
                                      </p:cBhvr>
                                    </p:animEffect>
                                    <p:set>
                                      <p:cBhvr>
                                        <p:cTn id="11" dur="1" fill="hold">
                                          <p:stCondLst>
                                            <p:cond delay="2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dnadpis 3"/>
          <p:cNvSpPr>
            <a:spLocks noGrp="1"/>
          </p:cNvSpPr>
          <p:nvPr>
            <p:ph type="subTitle" idx="1"/>
          </p:nvPr>
        </p:nvSpPr>
        <p:spPr>
          <a:xfrm>
            <a:off x="1524000" y="375557"/>
            <a:ext cx="9144000" cy="4882243"/>
          </a:xfrm>
        </p:spPr>
        <p:txBody>
          <a:bodyPr>
            <a:normAutofit fontScale="92500" lnSpcReduction="10000"/>
          </a:bodyPr>
          <a:lstStyle/>
          <a:p>
            <a:r>
              <a:rPr lang="cs-CZ" b="1" dirty="0"/>
              <a:t>Formát</a:t>
            </a:r>
          </a:p>
          <a:p>
            <a:r>
              <a:rPr lang="cs-CZ" dirty="0"/>
              <a:t/>
            </a:r>
            <a:br>
              <a:rPr lang="cs-CZ" dirty="0"/>
            </a:br>
            <a:r>
              <a:rPr lang="cs-CZ" dirty="0"/>
              <a:t>Výběr uživatele bude záviset na tom, jak velké PC si chce postavit a také na tom, jaké možnosti rozšíření či výkon od něj očekává. Na výběr jsou mimo jiné tři základní možnosti: ATX, </a:t>
            </a:r>
            <a:r>
              <a:rPr lang="cs-CZ" dirty="0" err="1"/>
              <a:t>Micro</a:t>
            </a:r>
            <a:r>
              <a:rPr lang="cs-CZ" dirty="0"/>
              <a:t> ATX a Mini ITX</a:t>
            </a:r>
            <a:r>
              <a:rPr lang="cs-CZ" dirty="0" smtClean="0"/>
              <a:t>.</a:t>
            </a:r>
          </a:p>
          <a:p>
            <a:r>
              <a:rPr lang="cs-CZ" dirty="0"/>
              <a:t>https://</a:t>
            </a:r>
            <a:r>
              <a:rPr lang="cs-CZ" dirty="0" smtClean="0"/>
              <a:t>www.alza.cz/zakladni-desky/18842832.htm</a:t>
            </a:r>
          </a:p>
          <a:p>
            <a:r>
              <a:rPr lang="cs-CZ" dirty="0"/>
              <a:t/>
            </a:r>
            <a:br>
              <a:rPr lang="cs-CZ" dirty="0"/>
            </a:br>
            <a:r>
              <a:rPr lang="cs-CZ" dirty="0"/>
              <a:t/>
            </a:r>
            <a:br>
              <a:rPr lang="cs-CZ" dirty="0"/>
            </a:br>
            <a:r>
              <a:rPr lang="cs-CZ" b="1" dirty="0"/>
              <a:t>Čipová sada</a:t>
            </a:r>
          </a:p>
          <a:p>
            <a:r>
              <a:rPr lang="cs-CZ" dirty="0"/>
              <a:t/>
            </a:r>
            <a:br>
              <a:rPr lang="cs-CZ" dirty="0"/>
            </a:br>
            <a:r>
              <a:rPr lang="cs-CZ" dirty="0"/>
              <a:t>Dnes již není její výběr tak důležitý. Procesory pro LGA 2011-3 využívají pouze jednu, APU pro AM1 nepotřebují žádnou, a tak se budeme rozhodovat spíše u desek se </a:t>
            </a:r>
            <a:r>
              <a:rPr lang="cs-CZ" dirty="0" err="1"/>
              <a:t>sockety</a:t>
            </a:r>
            <a:r>
              <a:rPr lang="cs-CZ" dirty="0"/>
              <a:t> LGA 1150, AM3+ a FM2+. </a:t>
            </a:r>
            <a:endParaRPr lang="cs-CZ" dirty="0" smtClean="0"/>
          </a:p>
          <a:p>
            <a:r>
              <a:rPr lang="cs-CZ" dirty="0"/>
              <a:t/>
            </a:r>
            <a:br>
              <a:rPr lang="cs-CZ" dirty="0"/>
            </a:br>
            <a:endParaRPr lang="cs-CZ" dirty="0"/>
          </a:p>
        </p:txBody>
      </p:sp>
    </p:spTree>
    <p:extLst>
      <p:ext uri="{BB962C8B-B14F-4D97-AF65-F5344CB8AC3E}">
        <p14:creationId xmlns:p14="http://schemas.microsoft.com/office/powerpoint/2010/main" val="461808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56754" y="182879"/>
            <a:ext cx="11939452" cy="6544491"/>
          </a:xfrm>
        </p:spPr>
        <p:txBody>
          <a:bodyPr/>
          <a:lstStyle/>
          <a:p>
            <a:r>
              <a:rPr lang="cs-CZ" dirty="0"/>
              <a:t>Procesorový </a:t>
            </a:r>
            <a:r>
              <a:rPr lang="cs-CZ" dirty="0" err="1" smtClean="0"/>
              <a:t>socket</a:t>
            </a:r>
            <a:endParaRPr lang="cs-CZ" dirty="0" smtClean="0"/>
          </a:p>
          <a:p>
            <a:r>
              <a:rPr lang="cs-CZ" dirty="0"/>
              <a:t>V obchodech dnes stále ještě běžně narazíme na desky vybavené staršími procesorovými </a:t>
            </a:r>
            <a:r>
              <a:rPr lang="cs-CZ" dirty="0" err="1"/>
              <a:t>sockety</a:t>
            </a:r>
            <a:r>
              <a:rPr lang="cs-CZ" dirty="0"/>
              <a:t>, jako je AMD AM2 nebo Intel LGA 1155. </a:t>
            </a:r>
            <a:endParaRPr lang="cs-CZ" dirty="0" smtClean="0"/>
          </a:p>
          <a:p>
            <a:r>
              <a:rPr lang="cs-CZ" dirty="0" err="1" smtClean="0"/>
              <a:t>socket</a:t>
            </a:r>
            <a:r>
              <a:rPr lang="cs-CZ" dirty="0" smtClean="0"/>
              <a:t> </a:t>
            </a:r>
            <a:r>
              <a:rPr lang="cs-CZ" dirty="0"/>
              <a:t>LGA 1150 </a:t>
            </a:r>
            <a:r>
              <a:rPr lang="cs-CZ" dirty="0" smtClean="0"/>
              <a:t>bývá na </a:t>
            </a:r>
            <a:r>
              <a:rPr lang="cs-CZ" dirty="0"/>
              <a:t>základní desce s </a:t>
            </a:r>
            <a:r>
              <a:rPr lang="cs-CZ" dirty="0" smtClean="0"/>
              <a:t>novější </a:t>
            </a:r>
            <a:r>
              <a:rPr lang="cs-CZ" dirty="0"/>
              <a:t>čipovou sadou Intel, která bude podporovat i procesory Core 5. generace. Stejný případ má nastat i u procesorů Intel HEDT pro </a:t>
            </a:r>
            <a:r>
              <a:rPr lang="cs-CZ" dirty="0" err="1"/>
              <a:t>sockety</a:t>
            </a:r>
            <a:r>
              <a:rPr lang="cs-CZ" dirty="0"/>
              <a:t> LGA 2011-3. </a:t>
            </a:r>
            <a:endParaRPr lang="cs-CZ" dirty="0" smtClean="0"/>
          </a:p>
          <a:p>
            <a:r>
              <a:rPr lang="cs-CZ" dirty="0"/>
              <a:t>AMD </a:t>
            </a:r>
            <a:r>
              <a:rPr lang="cs-CZ" dirty="0" smtClean="0"/>
              <a:t>uvádí </a:t>
            </a:r>
            <a:r>
              <a:rPr lang="cs-CZ" dirty="0" err="1" smtClean="0"/>
              <a:t>socket</a:t>
            </a:r>
            <a:r>
              <a:rPr lang="cs-CZ" dirty="0" smtClean="0"/>
              <a:t> </a:t>
            </a:r>
            <a:r>
              <a:rPr lang="cs-CZ" dirty="0"/>
              <a:t>AM3+ </a:t>
            </a:r>
            <a:r>
              <a:rPr lang="cs-CZ" dirty="0" smtClean="0"/>
              <a:t>a AM4, </a:t>
            </a:r>
            <a:r>
              <a:rPr lang="cs-CZ" dirty="0"/>
              <a:t>a ohledně FM2+ pro jednotky APU ještě není zcela jasné, zda nová generace chystaná pro příští rok (</a:t>
            </a:r>
            <a:r>
              <a:rPr lang="cs-CZ" dirty="0" err="1"/>
              <a:t>Carrizo</a:t>
            </a:r>
            <a:r>
              <a:rPr lang="cs-CZ" dirty="0"/>
              <a:t>) bude pracovat na FM2+ a dnešních základních deskách. Můžeme usuzovat, že nejspíše ano. Nevidím tedy podstatný důvod, proč dnes nepoužít to nejnovější, co AMD a Intel nabízí</a:t>
            </a:r>
            <a:r>
              <a:rPr lang="cs-CZ" dirty="0" smtClean="0"/>
              <a:t>.</a:t>
            </a:r>
          </a:p>
          <a:p>
            <a:r>
              <a:rPr lang="cs-CZ" dirty="0"/>
              <a:t>Rozdíl mezi </a:t>
            </a:r>
            <a:r>
              <a:rPr lang="cs-CZ" dirty="0" err="1"/>
              <a:t>sockety</a:t>
            </a:r>
            <a:r>
              <a:rPr lang="cs-CZ" dirty="0"/>
              <a:t> firmy AMD a Intel je ten, že AMD využívá tradiční podobu s otvory, která je určena pro procesory s malými vývody (piny). Procesory Intel pro </a:t>
            </a:r>
            <a:r>
              <a:rPr lang="cs-CZ" dirty="0" err="1"/>
              <a:t>sockety</a:t>
            </a:r>
            <a:r>
              <a:rPr lang="cs-CZ" dirty="0"/>
              <a:t> LGA mají jen malé kontaktní plošky a ohebné piny zajišťující kontakt jsou v samotném </a:t>
            </a:r>
            <a:r>
              <a:rPr lang="cs-CZ" dirty="0" err="1"/>
              <a:t>socketu</a:t>
            </a:r>
            <a:r>
              <a:rPr lang="cs-CZ" dirty="0"/>
              <a:t> (od toho i jejich název LGA - Land </a:t>
            </a:r>
            <a:r>
              <a:rPr lang="cs-CZ" dirty="0" err="1"/>
              <a:t>Grid</a:t>
            </a:r>
            <a:r>
              <a:rPr lang="cs-CZ" dirty="0"/>
              <a:t> </a:t>
            </a:r>
            <a:r>
              <a:rPr lang="cs-CZ" dirty="0" err="1"/>
              <a:t>Array</a:t>
            </a:r>
            <a:r>
              <a:rPr lang="cs-CZ" dirty="0"/>
              <a:t>). Výhodou je, že na procesorech Intel nemůžete žádný pin ohnout, k čemuž u procesorů AMD stačí jen neopatrná manipulace</a:t>
            </a:r>
            <a:r>
              <a:rPr lang="cs-CZ" dirty="0" smtClean="0"/>
              <a:t>.</a:t>
            </a:r>
          </a:p>
          <a:p>
            <a:r>
              <a:rPr lang="cs-CZ" dirty="0"/>
              <a:t>https://www.svethardware.cz/vyber-zakladni-desky-prvni-a-nejdulezitejsi-krok/39580-2</a:t>
            </a:r>
            <a:endParaRPr lang="cs-CZ" dirty="0"/>
          </a:p>
        </p:txBody>
      </p:sp>
    </p:spTree>
    <p:extLst>
      <p:ext uri="{BB962C8B-B14F-4D97-AF65-F5344CB8AC3E}">
        <p14:creationId xmlns:p14="http://schemas.microsoft.com/office/powerpoint/2010/main" val="3067743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56754" y="182879"/>
            <a:ext cx="11939452" cy="6544491"/>
          </a:xfrm>
        </p:spPr>
        <p:txBody>
          <a:bodyPr/>
          <a:lstStyle/>
          <a:p>
            <a:r>
              <a:rPr lang="cs-CZ" b="1" dirty="0" err="1"/>
              <a:t>Sockety</a:t>
            </a:r>
            <a:r>
              <a:rPr lang="cs-CZ" b="1" dirty="0"/>
              <a:t> Intel</a:t>
            </a:r>
          </a:p>
          <a:p>
            <a:r>
              <a:rPr lang="cs-CZ" dirty="0"/>
              <a:t/>
            </a:r>
            <a:br>
              <a:rPr lang="cs-CZ" dirty="0"/>
            </a:br>
            <a:r>
              <a:rPr lang="cs-CZ" sz="2800" dirty="0"/>
              <a:t>Univerzálem mezi </a:t>
            </a:r>
            <a:r>
              <a:rPr lang="cs-CZ" sz="2800" dirty="0" err="1"/>
              <a:t>sockety</a:t>
            </a:r>
            <a:r>
              <a:rPr lang="cs-CZ" sz="2800" dirty="0"/>
              <a:t> Intel je </a:t>
            </a:r>
            <a:r>
              <a:rPr lang="cs-CZ" sz="2800" b="1" dirty="0"/>
              <a:t>LGA 1150</a:t>
            </a:r>
            <a:r>
              <a:rPr lang="cs-CZ" sz="2800" dirty="0"/>
              <a:t>, který je určen pro procesory Core 4. a 5. generace, čili </a:t>
            </a:r>
            <a:r>
              <a:rPr lang="cs-CZ" sz="2800" dirty="0" smtClean="0"/>
              <a:t>Haswell, Haswell </a:t>
            </a:r>
            <a:r>
              <a:rPr lang="cs-CZ" sz="2800" dirty="0" err="1"/>
              <a:t>Refresh</a:t>
            </a:r>
            <a:r>
              <a:rPr lang="cs-CZ" sz="2800" dirty="0"/>
              <a:t> </a:t>
            </a:r>
            <a:r>
              <a:rPr lang="cs-CZ" sz="2800" dirty="0" smtClean="0"/>
              <a:t>a </a:t>
            </a:r>
            <a:r>
              <a:rPr lang="cs-CZ" sz="2800" dirty="0" err="1"/>
              <a:t>Broadwell</a:t>
            </a:r>
            <a:r>
              <a:rPr lang="cs-CZ" sz="2800" dirty="0" smtClean="0"/>
              <a:t>, </a:t>
            </a:r>
            <a:r>
              <a:rPr lang="cs-CZ" sz="2800" dirty="0"/>
              <a:t>Na první pohled nepoznáte mezi LGA 1150 a starším LGA 1155 rozdíl, ovšem pokud se budete snažit do </a:t>
            </a:r>
            <a:r>
              <a:rPr lang="cs-CZ" sz="2800" dirty="0" err="1"/>
              <a:t>socketu</a:t>
            </a:r>
            <a:r>
              <a:rPr lang="cs-CZ" sz="2800" dirty="0"/>
              <a:t> nainstalovat nesprávný procesor, měli byste na to hned přijít. A pokud ne, skončíte s poškozeným procesorem, deskou, nebo obojím. Intel nevyužívá klíče v matici otvorů jako AMD, což ani nemůže, ale klíče umístěné po stranách procesorové destičky. Jde o zářezy, které musí přesně zapadnout do malých výstupků v </a:t>
            </a:r>
            <a:r>
              <a:rPr lang="cs-CZ" sz="2800" dirty="0" err="1"/>
              <a:t>socketu</a:t>
            </a:r>
            <a:r>
              <a:rPr lang="cs-CZ" sz="2800" dirty="0"/>
              <a:t>. Díky tomu víme, že máme kompatibilní procesor a desku a také že jsme jej nainstalovali ve správné orientaci. Pak stačí procesor přiklopit rámečkem a podobně jako u AMD zajistit páčkou</a:t>
            </a:r>
            <a:r>
              <a:rPr lang="cs-CZ" sz="2800" dirty="0" smtClean="0"/>
              <a:t>.</a:t>
            </a:r>
          </a:p>
          <a:p>
            <a:r>
              <a:rPr lang="cs-CZ" dirty="0"/>
              <a:t>https://www.svethardware.cz/vyber-zakladni-desky-prvni-a-nejdulezitejsi-krok/39580-2</a:t>
            </a:r>
          </a:p>
          <a:p>
            <a:endParaRPr lang="cs-CZ" dirty="0"/>
          </a:p>
        </p:txBody>
      </p:sp>
    </p:spTree>
    <p:extLst>
      <p:ext uri="{BB962C8B-B14F-4D97-AF65-F5344CB8AC3E}">
        <p14:creationId xmlns:p14="http://schemas.microsoft.com/office/powerpoint/2010/main" val="140738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56754" y="182879"/>
            <a:ext cx="11939452" cy="6544491"/>
          </a:xfrm>
        </p:spPr>
        <p:txBody>
          <a:bodyPr/>
          <a:lstStyle/>
          <a:p>
            <a:r>
              <a:rPr lang="cs-CZ" dirty="0"/>
              <a:t>Hlavním rozlišovacím znakem jsou dva hlavní rozměry, ovšem to není zcela jednoznačný ukazatel a jsou tu i další rozdíly, třeba počet možných rozšiřujících slotů. Svými rozměry se mezi sebou liší různé desky ATX a také </a:t>
            </a:r>
            <a:r>
              <a:rPr lang="cs-CZ" dirty="0" err="1"/>
              <a:t>Micro</a:t>
            </a:r>
            <a:r>
              <a:rPr lang="cs-CZ" dirty="0"/>
              <a:t> ATX nejsou vždy stejné, neboť jsou tak označovány desky s maximálními rozměry 244 x 244 mm a minimálními 171 x 171 mm, čímž se </a:t>
            </a:r>
            <a:r>
              <a:rPr lang="cs-CZ" dirty="0" err="1"/>
              <a:t>Micro</a:t>
            </a:r>
            <a:r>
              <a:rPr lang="cs-CZ" dirty="0"/>
              <a:t> ATX dostává téměř až na velikost Mini ITX.</a:t>
            </a:r>
          </a:p>
          <a:p>
            <a:endParaRPr lang="cs-CZ" dirty="0"/>
          </a:p>
        </p:txBody>
      </p:sp>
      <p:pic>
        <p:nvPicPr>
          <p:cNvPr id="2" name="Obrázek 1"/>
          <p:cNvPicPr>
            <a:picLocks noChangeAspect="1"/>
          </p:cNvPicPr>
          <p:nvPr/>
        </p:nvPicPr>
        <p:blipFill>
          <a:blip r:embed="rId2"/>
          <a:stretch>
            <a:fillRect/>
          </a:stretch>
        </p:blipFill>
        <p:spPr>
          <a:xfrm>
            <a:off x="1253490" y="1961281"/>
            <a:ext cx="8674282" cy="4766089"/>
          </a:xfrm>
          <a:prstGeom prst="rect">
            <a:avLst/>
          </a:prstGeom>
        </p:spPr>
      </p:pic>
    </p:spTree>
    <p:extLst>
      <p:ext uri="{BB962C8B-B14F-4D97-AF65-F5344CB8AC3E}">
        <p14:creationId xmlns:p14="http://schemas.microsoft.com/office/powerpoint/2010/main" val="1694448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56754" y="182879"/>
            <a:ext cx="11939452" cy="6544491"/>
          </a:xfrm>
        </p:spPr>
        <p:txBody>
          <a:bodyPr>
            <a:normAutofit/>
          </a:bodyPr>
          <a:lstStyle/>
          <a:p>
            <a:r>
              <a:rPr lang="cs-CZ" sz="2800" dirty="0"/>
              <a:t>Z hlediska kompatibility je třeba sledovat především to, zda počítačová skříň podporuje daný formát. V případě základních ATX (či Standard ATX), </a:t>
            </a:r>
            <a:r>
              <a:rPr lang="cs-CZ" sz="2800" dirty="0" err="1"/>
              <a:t>Micro</a:t>
            </a:r>
            <a:r>
              <a:rPr lang="cs-CZ" sz="2800" dirty="0"/>
              <a:t> ATX a Mini ITX by neměl být žádný problém, přičemž je jisté, že pokud skříň podporuje ATX, pak podporuje i oba menší, neboť ty využívají stejně umístěnou základní čtveřici montážních otvorů. Pokud jde ale o větší formát EATX (</a:t>
            </a:r>
            <a:r>
              <a:rPr lang="cs-CZ" sz="2800" dirty="0" err="1"/>
              <a:t>Extended</a:t>
            </a:r>
            <a:r>
              <a:rPr lang="cs-CZ" sz="2800" dirty="0"/>
              <a:t> ATX), ten má základní rozměry 305 x 330 mm (výška x šířka). Někteří výrobci skříní však udávají podporu EATX, aniž by pro ně jejich skříň měla vyhrazen potřebný </a:t>
            </a:r>
            <a:r>
              <a:rPr lang="cs-CZ" sz="2800" dirty="0" smtClean="0"/>
              <a:t>prostor</a:t>
            </a:r>
          </a:p>
          <a:p>
            <a:endParaRPr lang="cs-CZ" sz="2800" dirty="0"/>
          </a:p>
          <a:p>
            <a:r>
              <a:rPr lang="cs-CZ" sz="2800" dirty="0"/>
              <a:t>Plný a standardní formát ATX má rozměry 305 x 244 mm, ovšem to je spíše jen jakýsi doporučený rozměr, který dodržují spíše jen dobře vybavené základní desky, jako je zobrazený model od Gigabyte. Tyto desky poznáme na první pohled tak, že mají 9 montážních otvorů (červeně zvýrazněné), přičemž spodní trojice je až u samotného okraje desky. Jinak mohou být desky formátu ATX ještě větší</a:t>
            </a:r>
            <a:endParaRPr lang="cs-CZ" sz="2800" dirty="0"/>
          </a:p>
        </p:txBody>
      </p:sp>
    </p:spTree>
    <p:extLst>
      <p:ext uri="{BB962C8B-B14F-4D97-AF65-F5344CB8AC3E}">
        <p14:creationId xmlns:p14="http://schemas.microsoft.com/office/powerpoint/2010/main" val="1877319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p:txBody>
          <a:bodyPr/>
          <a:lstStyle/>
          <a:p>
            <a:endParaRPr lang="cs-CZ"/>
          </a:p>
        </p:txBody>
      </p:sp>
      <p:pic>
        <p:nvPicPr>
          <p:cNvPr id="6" name="Obrázek 5"/>
          <p:cNvPicPr>
            <a:picLocks noChangeAspect="1"/>
          </p:cNvPicPr>
          <p:nvPr/>
        </p:nvPicPr>
        <p:blipFill>
          <a:blip r:embed="rId2"/>
          <a:stretch>
            <a:fillRect/>
          </a:stretch>
        </p:blipFill>
        <p:spPr>
          <a:xfrm>
            <a:off x="1992086" y="164070"/>
            <a:ext cx="8115299" cy="6605170"/>
          </a:xfrm>
          <a:prstGeom prst="rect">
            <a:avLst/>
          </a:prstGeom>
        </p:spPr>
      </p:pic>
    </p:spTree>
    <p:extLst>
      <p:ext uri="{BB962C8B-B14F-4D97-AF65-F5344CB8AC3E}">
        <p14:creationId xmlns:p14="http://schemas.microsoft.com/office/powerpoint/2010/main" val="720321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478971" y="303667"/>
            <a:ext cx="11174185" cy="1655762"/>
          </a:xfrm>
        </p:spPr>
        <p:txBody>
          <a:bodyPr>
            <a:noAutofit/>
          </a:bodyPr>
          <a:lstStyle/>
          <a:p>
            <a:r>
              <a:rPr lang="cs-CZ" b="1" dirty="0"/>
              <a:t>Formát </a:t>
            </a:r>
            <a:r>
              <a:rPr lang="cs-CZ" b="1" dirty="0" err="1"/>
              <a:t>Micro</a:t>
            </a:r>
            <a:r>
              <a:rPr lang="cs-CZ" b="1" dirty="0"/>
              <a:t> ATX</a:t>
            </a:r>
          </a:p>
          <a:p>
            <a:r>
              <a:rPr lang="cs-CZ" dirty="0"/>
              <a:t/>
            </a:r>
            <a:br>
              <a:rPr lang="cs-CZ" dirty="0"/>
            </a:br>
            <a:r>
              <a:rPr lang="cs-CZ" dirty="0"/>
              <a:t>S typickými rozměry 244 x 244 mm jde o základní desky, které jsou ochuzeny pouze o prostor určený rozšiřujícím slotům a možná trochu i konektorům rozhraní SATA, ale pro ty je i tak dost místa. Tyto základní desky jsou tak rovnocennými partnery desek ATX a jsou tak z ekonomického hlediska logičtější volbou pro ty, kteří nepotřebují mít k dispozici 7 rozšiřujících slotů PCI a PCI Express a bohatě jim postačí 4</a:t>
            </a:r>
            <a:r>
              <a:rPr lang="cs-CZ" dirty="0" smtClean="0"/>
              <a:t>.</a:t>
            </a:r>
          </a:p>
          <a:p>
            <a:endParaRPr lang="cs-CZ" dirty="0"/>
          </a:p>
          <a:p>
            <a:r>
              <a:rPr lang="cs-CZ" dirty="0"/>
              <a:t>Jde také o vhodný výběr i z hlediska kompatibility. Na těchto deskách je totiž dostatek místa na to, aby se na sebe sloty a procesorový </a:t>
            </a:r>
            <a:r>
              <a:rPr lang="cs-CZ" dirty="0" err="1"/>
              <a:t>socket</a:t>
            </a:r>
            <a:r>
              <a:rPr lang="cs-CZ" dirty="0"/>
              <a:t> nemusely mačkat, díky čemuž by neměl být problém s instalací větších chladičů, které u menších desek často mohou překážet. Pokud chcete ušetřit, nemáte zájem provozovat velkou počítačovou bednu, nechcete se příliš zabývat kompatibilitou komponent, a přesto chcete mít možnost snadného rozšíření, pak je formát </a:t>
            </a:r>
            <a:r>
              <a:rPr lang="cs-CZ" dirty="0" err="1"/>
              <a:t>Micro</a:t>
            </a:r>
            <a:r>
              <a:rPr lang="cs-CZ" dirty="0"/>
              <a:t> ATX to pravé.</a:t>
            </a:r>
            <a:br>
              <a:rPr lang="cs-CZ" dirty="0"/>
            </a:br>
            <a:r>
              <a:rPr lang="cs-CZ" dirty="0"/>
              <a:t/>
            </a:r>
            <a:br>
              <a:rPr lang="cs-CZ" dirty="0"/>
            </a:br>
            <a:r>
              <a:rPr lang="cs-CZ" dirty="0"/>
              <a:t>I zde je rozvržení prvků na desce ve všech případech víceméně stejné a odpovídá formátu ATX.</a:t>
            </a:r>
          </a:p>
        </p:txBody>
      </p:sp>
    </p:spTree>
    <p:extLst>
      <p:ext uri="{BB962C8B-B14F-4D97-AF65-F5344CB8AC3E}">
        <p14:creationId xmlns:p14="http://schemas.microsoft.com/office/powerpoint/2010/main" val="2651007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1382</TotalTime>
  <Words>896</Words>
  <Application>Microsoft Office PowerPoint</Application>
  <PresentationFormat>Širokoúhlá obrazovka</PresentationFormat>
  <Paragraphs>48</Paragraphs>
  <Slides>13</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13</vt:i4>
      </vt:variant>
    </vt:vector>
  </HeadingPairs>
  <TitlesOfParts>
    <vt:vector size="17" baseType="lpstr">
      <vt:lpstr>Arial</vt:lpstr>
      <vt:lpstr>Calibri</vt:lpstr>
      <vt:lpstr>Calibri Light</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Josef B.</dc:creator>
  <cp:lastModifiedBy>Josef B.</cp:lastModifiedBy>
  <cp:revision>11</cp:revision>
  <dcterms:created xsi:type="dcterms:W3CDTF">2018-10-29T07:40:33Z</dcterms:created>
  <dcterms:modified xsi:type="dcterms:W3CDTF">2018-10-30T11:10:34Z</dcterms:modified>
</cp:coreProperties>
</file>