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4"/>
  </p:notesMasterIdLst>
  <p:sldIdLst>
    <p:sldId id="256" r:id="rId2"/>
    <p:sldId id="257" r:id="rId3"/>
    <p:sldId id="330" r:id="rId4"/>
    <p:sldId id="340" r:id="rId5"/>
    <p:sldId id="353" r:id="rId6"/>
    <p:sldId id="342" r:id="rId7"/>
    <p:sldId id="343" r:id="rId8"/>
    <p:sldId id="351" r:id="rId9"/>
    <p:sldId id="377" r:id="rId10"/>
    <p:sldId id="378" r:id="rId11"/>
    <p:sldId id="379" r:id="rId12"/>
    <p:sldId id="380" r:id="rId13"/>
    <p:sldId id="381" r:id="rId14"/>
    <p:sldId id="382" r:id="rId15"/>
    <p:sldId id="383" r:id="rId16"/>
    <p:sldId id="364" r:id="rId17"/>
    <p:sldId id="389" r:id="rId18"/>
    <p:sldId id="385" r:id="rId19"/>
    <p:sldId id="387" r:id="rId20"/>
    <p:sldId id="386" r:id="rId21"/>
    <p:sldId id="388" r:id="rId22"/>
    <p:sldId id="393" r:id="rId23"/>
    <p:sldId id="390" r:id="rId24"/>
    <p:sldId id="391" r:id="rId25"/>
    <p:sldId id="392" r:id="rId26"/>
    <p:sldId id="394" r:id="rId27"/>
    <p:sldId id="395" r:id="rId28"/>
    <p:sldId id="396" r:id="rId29"/>
    <p:sldId id="397" r:id="rId30"/>
    <p:sldId id="399" r:id="rId31"/>
    <p:sldId id="398" r:id="rId32"/>
    <p:sldId id="384" r:id="rId33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94" autoAdjust="0"/>
    <p:restoredTop sz="94660"/>
  </p:normalViewPr>
  <p:slideViewPr>
    <p:cSldViewPr>
      <p:cViewPr>
        <p:scale>
          <a:sx n="100" d="100"/>
          <a:sy n="100" d="100"/>
        </p:scale>
        <p:origin x="-528" y="15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e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8.e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9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30.e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31.e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32.e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33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34.emf"/></Relationships>
</file>

<file path=ppt/drawings/_rels/vmlDrawing2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5.wmf"/></Relationships>
</file>

<file path=ppt/drawings/_rels/vmlDrawing2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7.emf"/><Relationship Id="rId1" Type="http://schemas.openxmlformats.org/officeDocument/2006/relationships/image" Target="../media/image36.emf"/></Relationships>
</file>

<file path=ppt/drawings/_rels/vmlDrawing23.vml.rels><?xml version="1.0" encoding="UTF-8" standalone="yes"?>
<Relationships xmlns="http://schemas.openxmlformats.org/package/2006/relationships"><Relationship Id="rId3" Type="http://schemas.openxmlformats.org/officeDocument/2006/relationships/image" Target="../media/image40.wmf"/><Relationship Id="rId2" Type="http://schemas.openxmlformats.org/officeDocument/2006/relationships/image" Target="../media/image39.wmf"/><Relationship Id="rId1" Type="http://schemas.openxmlformats.org/officeDocument/2006/relationships/image" Target="../media/image38.emf"/><Relationship Id="rId5" Type="http://schemas.openxmlformats.org/officeDocument/2006/relationships/image" Target="../media/image42.wmf"/><Relationship Id="rId4" Type="http://schemas.openxmlformats.org/officeDocument/2006/relationships/image" Target="../media/image41.wmf"/></Relationships>
</file>

<file path=ppt/drawings/_rels/vmlDrawing2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3.e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image" Target="../media/image10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4" Type="http://schemas.openxmlformats.org/officeDocument/2006/relationships/image" Target="../media/image2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20.2.2018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363605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72945814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 smtClean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  <a:endParaRPr lang="cs-CZ" sz="2400" dirty="0">
              <a:solidFill>
                <a:srgbClr val="981E3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 smtClean="0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 smtClean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7" Type="http://schemas.openxmlformats.org/officeDocument/2006/relationships/image" Target="../media/image13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Microsoft_Excel_97-2003_Worksheet5.xls"/><Relationship Id="rId5" Type="http://schemas.openxmlformats.org/officeDocument/2006/relationships/image" Target="../media/image5.wmf"/><Relationship Id="rId4" Type="http://schemas.openxmlformats.org/officeDocument/2006/relationships/image" Target="../media/image4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7" Type="http://schemas.openxmlformats.org/officeDocument/2006/relationships/image" Target="../media/image14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Microsoft_Excel_97-2003_Worksheet6.xls"/><Relationship Id="rId5" Type="http://schemas.openxmlformats.org/officeDocument/2006/relationships/image" Target="../media/image5.wmf"/><Relationship Id="rId4" Type="http://schemas.openxmlformats.org/officeDocument/2006/relationships/image" Target="../media/image4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7" Type="http://schemas.openxmlformats.org/officeDocument/2006/relationships/image" Target="../media/image15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Microsoft_Excel_97-2003_Worksheet7.xls"/><Relationship Id="rId5" Type="http://schemas.openxmlformats.org/officeDocument/2006/relationships/image" Target="../media/image5.wmf"/><Relationship Id="rId4" Type="http://schemas.openxmlformats.org/officeDocument/2006/relationships/image" Target="../media/image4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7" Type="http://schemas.openxmlformats.org/officeDocument/2006/relationships/image" Target="../media/image16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Microsoft_Excel_97-2003_Worksheet8.xls"/><Relationship Id="rId5" Type="http://schemas.openxmlformats.org/officeDocument/2006/relationships/image" Target="../media/image5.wmf"/><Relationship Id="rId4" Type="http://schemas.openxmlformats.org/officeDocument/2006/relationships/image" Target="../media/image4.jpe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13" Type="http://schemas.openxmlformats.org/officeDocument/2006/relationships/image" Target="../media/image20.wmf"/><Relationship Id="rId3" Type="http://schemas.openxmlformats.org/officeDocument/2006/relationships/notesSlide" Target="../notesSlides/notesSlide13.xml"/><Relationship Id="rId7" Type="http://schemas.openxmlformats.org/officeDocument/2006/relationships/image" Target="../media/image17.wmf"/><Relationship Id="rId12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4.bin"/><Relationship Id="rId11" Type="http://schemas.openxmlformats.org/officeDocument/2006/relationships/image" Target="../media/image19.wmf"/><Relationship Id="rId5" Type="http://schemas.openxmlformats.org/officeDocument/2006/relationships/image" Target="../media/image5.wmf"/><Relationship Id="rId10" Type="http://schemas.openxmlformats.org/officeDocument/2006/relationships/oleObject" Target="../embeddings/oleObject6.bin"/><Relationship Id="rId4" Type="http://schemas.openxmlformats.org/officeDocument/2006/relationships/image" Target="../media/image4.jpeg"/><Relationship Id="rId9" Type="http://schemas.openxmlformats.org/officeDocument/2006/relationships/image" Target="../media/image18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1.wmf"/><Relationship Id="rId4" Type="http://schemas.openxmlformats.org/officeDocument/2006/relationships/image" Target="../media/image5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wmf"/><Relationship Id="rId3" Type="http://schemas.openxmlformats.org/officeDocument/2006/relationships/notesSlide" Target="../notesSlides/notesSlide16.xml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22.wmf"/><Relationship Id="rId5" Type="http://schemas.openxmlformats.org/officeDocument/2006/relationships/oleObject" Target="../embeddings/oleObject8.bin"/><Relationship Id="rId10" Type="http://schemas.openxmlformats.org/officeDocument/2006/relationships/image" Target="../media/image24.wmf"/><Relationship Id="rId4" Type="http://schemas.openxmlformats.org/officeDocument/2006/relationships/image" Target="../media/image4.jpeg"/><Relationship Id="rId9" Type="http://schemas.openxmlformats.org/officeDocument/2006/relationships/oleObject" Target="../embeddings/oleObject10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25.emf"/><Relationship Id="rId5" Type="http://schemas.openxmlformats.org/officeDocument/2006/relationships/oleObject" Target="../embeddings/Microsoft_Excel_97-2003_Worksheet9.xls"/><Relationship Id="rId4" Type="http://schemas.openxmlformats.org/officeDocument/2006/relationships/image" Target="../media/image4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26.emf"/><Relationship Id="rId5" Type="http://schemas.openxmlformats.org/officeDocument/2006/relationships/oleObject" Target="../embeddings/Microsoft_Excel_97-2003_Worksheet10.xls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27.wmf"/><Relationship Id="rId5" Type="http://schemas.openxmlformats.org/officeDocument/2006/relationships/oleObject" Target="../embeddings/oleObject11.bin"/><Relationship Id="rId4" Type="http://schemas.openxmlformats.org/officeDocument/2006/relationships/image" Target="../media/image4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28.emf"/><Relationship Id="rId5" Type="http://schemas.openxmlformats.org/officeDocument/2006/relationships/oleObject" Target="../embeddings/Microsoft_Excel_97-2003_Worksheet11.xls"/><Relationship Id="rId4" Type="http://schemas.openxmlformats.org/officeDocument/2006/relationships/image" Target="../media/image4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29.wmf"/><Relationship Id="rId5" Type="http://schemas.openxmlformats.org/officeDocument/2006/relationships/oleObject" Target="../embeddings/oleObject12.bin"/><Relationship Id="rId4" Type="http://schemas.openxmlformats.org/officeDocument/2006/relationships/image" Target="../media/image4.jpe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6" Type="http://schemas.openxmlformats.org/officeDocument/2006/relationships/image" Target="../media/image30.emf"/><Relationship Id="rId5" Type="http://schemas.openxmlformats.org/officeDocument/2006/relationships/oleObject" Target="../embeddings/Microsoft_Excel_97-2003_Worksheet12.xls"/><Relationship Id="rId4" Type="http://schemas.openxmlformats.org/officeDocument/2006/relationships/image" Target="../media/image4.jpe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6" Type="http://schemas.openxmlformats.org/officeDocument/2006/relationships/image" Target="../media/image31.emf"/><Relationship Id="rId5" Type="http://schemas.openxmlformats.org/officeDocument/2006/relationships/oleObject" Target="../embeddings/Microsoft_Excel_97-2003_Worksheet13.xls"/><Relationship Id="rId4" Type="http://schemas.openxmlformats.org/officeDocument/2006/relationships/image" Target="../media/image4.jpe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Relationship Id="rId6" Type="http://schemas.openxmlformats.org/officeDocument/2006/relationships/image" Target="../media/image32.emf"/><Relationship Id="rId5" Type="http://schemas.openxmlformats.org/officeDocument/2006/relationships/oleObject" Target="../embeddings/Microsoft_Excel_97-2003_Worksheet14.xls"/><Relationship Id="rId4" Type="http://schemas.openxmlformats.org/officeDocument/2006/relationships/image" Target="../media/image4.jpe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9.vml"/><Relationship Id="rId6" Type="http://schemas.openxmlformats.org/officeDocument/2006/relationships/image" Target="../media/image33.emf"/><Relationship Id="rId5" Type="http://schemas.openxmlformats.org/officeDocument/2006/relationships/oleObject" Target="../embeddings/Microsoft_Excel_97-2003_Worksheet15.xls"/><Relationship Id="rId4" Type="http://schemas.openxmlformats.org/officeDocument/2006/relationships/image" Target="../media/image4.jpe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0.vml"/><Relationship Id="rId6" Type="http://schemas.openxmlformats.org/officeDocument/2006/relationships/image" Target="../media/image34.emf"/><Relationship Id="rId5" Type="http://schemas.openxmlformats.org/officeDocument/2006/relationships/oleObject" Target="../embeddings/Microsoft_Excel_97-2003_Worksheet16.xls"/><Relationship Id="rId4" Type="http://schemas.openxmlformats.org/officeDocument/2006/relationships/image" Target="../media/image4.jpe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1.vml"/><Relationship Id="rId6" Type="http://schemas.openxmlformats.org/officeDocument/2006/relationships/image" Target="../media/image35.wmf"/><Relationship Id="rId5" Type="http://schemas.openxmlformats.org/officeDocument/2006/relationships/oleObject" Target="../embeddings/oleObject13.bin"/><Relationship Id="rId4" Type="http://schemas.openxmlformats.org/officeDocument/2006/relationships/image" Target="../media/image4.jpeg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emf"/><Relationship Id="rId3" Type="http://schemas.openxmlformats.org/officeDocument/2006/relationships/notesSlide" Target="../notesSlides/notesSlide28.xml"/><Relationship Id="rId7" Type="http://schemas.openxmlformats.org/officeDocument/2006/relationships/oleObject" Target="../embeddings/Microsoft_Excel_97-2003_Worksheet18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2.vml"/><Relationship Id="rId6" Type="http://schemas.openxmlformats.org/officeDocument/2006/relationships/image" Target="../media/image36.emf"/><Relationship Id="rId5" Type="http://schemas.openxmlformats.org/officeDocument/2006/relationships/oleObject" Target="../embeddings/Microsoft_Excel_97-2003_Worksheet17.xls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.wmf"/><Relationship Id="rId13" Type="http://schemas.openxmlformats.org/officeDocument/2006/relationships/oleObject" Target="../embeddings/oleObject17.bin"/><Relationship Id="rId3" Type="http://schemas.openxmlformats.org/officeDocument/2006/relationships/notesSlide" Target="../notesSlides/notesSlide29.xml"/><Relationship Id="rId7" Type="http://schemas.openxmlformats.org/officeDocument/2006/relationships/oleObject" Target="../embeddings/oleObject14.bin"/><Relationship Id="rId12" Type="http://schemas.openxmlformats.org/officeDocument/2006/relationships/image" Target="../media/image41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3.vml"/><Relationship Id="rId6" Type="http://schemas.openxmlformats.org/officeDocument/2006/relationships/image" Target="../media/image38.emf"/><Relationship Id="rId11" Type="http://schemas.openxmlformats.org/officeDocument/2006/relationships/oleObject" Target="../embeddings/oleObject16.bin"/><Relationship Id="rId5" Type="http://schemas.openxmlformats.org/officeDocument/2006/relationships/oleObject" Target="../embeddings/Microsoft_Word_97_-_2003_Document19.doc"/><Relationship Id="rId10" Type="http://schemas.openxmlformats.org/officeDocument/2006/relationships/image" Target="../media/image40.wmf"/><Relationship Id="rId4" Type="http://schemas.openxmlformats.org/officeDocument/2006/relationships/image" Target="../media/image4.jpeg"/><Relationship Id="rId9" Type="http://schemas.openxmlformats.org/officeDocument/2006/relationships/oleObject" Target="../embeddings/oleObject15.bin"/><Relationship Id="rId14" Type="http://schemas.openxmlformats.org/officeDocument/2006/relationships/image" Target="../media/image42.wmf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4.vml"/><Relationship Id="rId6" Type="http://schemas.openxmlformats.org/officeDocument/2006/relationships/image" Target="../media/image43.emf"/><Relationship Id="rId5" Type="http://schemas.openxmlformats.org/officeDocument/2006/relationships/oleObject" Target="../embeddings/Microsoft_Excel_97-2003_Worksheet20.xls"/><Relationship Id="rId4" Type="http://schemas.openxmlformats.org/officeDocument/2006/relationships/image" Target="../media/image4.jpe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.bin"/><Relationship Id="rId3" Type="http://schemas.openxmlformats.org/officeDocument/2006/relationships/notesSlide" Target="../notesSlides/notesSlide5.xml"/><Relationship Id="rId7" Type="http://schemas.openxmlformats.org/officeDocument/2006/relationships/image" Target="../media/image6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Microsoft_Excel_97-2003_Worksheet1.xls"/><Relationship Id="rId5" Type="http://schemas.openxmlformats.org/officeDocument/2006/relationships/image" Target="../media/image5.wmf"/><Relationship Id="rId4" Type="http://schemas.openxmlformats.org/officeDocument/2006/relationships/image" Target="../media/image4.jpeg"/><Relationship Id="rId9" Type="http://schemas.openxmlformats.org/officeDocument/2006/relationships/image" Target="../media/image7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notesSlide" Target="../notesSlides/notesSlide6.xml"/><Relationship Id="rId7" Type="http://schemas.openxmlformats.org/officeDocument/2006/relationships/image" Target="../media/image8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5.wmf"/><Relationship Id="rId4" Type="http://schemas.openxmlformats.org/officeDocument/2006/relationships/image" Target="../media/image4.jpeg"/><Relationship Id="rId9" Type="http://schemas.openxmlformats.org/officeDocument/2006/relationships/image" Target="../media/image9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Microsoft_Excel_97-2003_Worksheet3.xls"/><Relationship Id="rId3" Type="http://schemas.openxmlformats.org/officeDocument/2006/relationships/notesSlide" Target="../notesSlides/notesSlide7.xml"/><Relationship Id="rId7" Type="http://schemas.openxmlformats.org/officeDocument/2006/relationships/image" Target="../media/image10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Microsoft_Excel_97-2003_Worksheet2.xls"/><Relationship Id="rId5" Type="http://schemas.openxmlformats.org/officeDocument/2006/relationships/image" Target="../media/image5.wmf"/><Relationship Id="rId4" Type="http://schemas.openxmlformats.org/officeDocument/2006/relationships/image" Target="../media/image4.jpeg"/><Relationship Id="rId9" Type="http://schemas.openxmlformats.org/officeDocument/2006/relationships/image" Target="../media/image11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7" Type="http://schemas.openxmlformats.org/officeDocument/2006/relationships/image" Target="../media/image12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Microsoft_Excel_97-2003_Worksheet4.xls"/><Relationship Id="rId5" Type="http://schemas.openxmlformats.org/officeDocument/2006/relationships/image" Target="../media/image5.wmf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160240"/>
          </a:xfrm>
          <a:prstGeom prst="rect">
            <a:avLst/>
          </a:prstGeom>
        </p:spPr>
        <p:txBody>
          <a:bodyPr anchor="t">
            <a:normAutofit fontScale="90000"/>
          </a:bodyPr>
          <a:lstStyle/>
          <a:p>
            <a: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Statistické zpracování dat </a:t>
            </a:r>
            <a:b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10.přednáška</a:t>
            </a:r>
            <a:b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763688" y="3219822"/>
            <a:ext cx="3888432" cy="136815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cs-CZ" sz="1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Mgr. Radmila Krkošková, Ph.D.</a:t>
            </a:r>
            <a:endParaRPr lang="cs-CZ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956047" y="3723878"/>
            <a:ext cx="2016224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cs-CZ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9246" y="3730199"/>
            <a:ext cx="5503025" cy="12178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  <p:pic>
        <p:nvPicPr>
          <p:cNvPr id="7" name="Picture 95"/>
          <p:cNvPicPr>
            <a:picLocks noGrp="1" noChangeAspect="1" noChangeArrowheads="1"/>
          </p:cNvPicPr>
          <p:nvPr>
            <p:ph idx="4294967295"/>
          </p:nvPr>
        </p:nvPicPr>
        <p:blipFill>
          <a:blip r:embed="rId5" cstate="print"/>
          <a:srcRect/>
          <a:stretch>
            <a:fillRect/>
          </a:stretch>
        </p:blipFill>
        <p:spPr>
          <a:xfrm>
            <a:off x="467544" y="1131590"/>
            <a:ext cx="7920879" cy="2880320"/>
          </a:xfrm>
        </p:spPr>
      </p:pic>
      <p:sp>
        <p:nvSpPr>
          <p:cNvPr id="8" name="Obdélník 7"/>
          <p:cNvSpPr/>
          <p:nvPr/>
        </p:nvSpPr>
        <p:spPr>
          <a:xfrm>
            <a:off x="413792" y="843558"/>
            <a:ext cx="7216876" cy="535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endParaRPr lang="cs-CZ" dirty="0"/>
          </a:p>
          <a:p>
            <a:pPr>
              <a:lnSpc>
                <a:spcPct val="80000"/>
              </a:lnSpc>
            </a:pPr>
            <a:endParaRPr lang="cs-CZ" dirty="0"/>
          </a:p>
        </p:txBody>
      </p:sp>
      <p:sp>
        <p:nvSpPr>
          <p:cNvPr id="9" name="Text Box 4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179388" y="195263"/>
            <a:ext cx="748823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b="1" i="1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cs-CZ" b="1" baseline="30000" dirty="0"/>
              <a:t>2</a:t>
            </a:r>
            <a:r>
              <a:rPr lang="cs-CZ" b="1" dirty="0"/>
              <a:t> = 0,98</a:t>
            </a:r>
          </a:p>
        </p:txBody>
      </p:sp>
      <p:graphicFrame>
        <p:nvGraphicFramePr>
          <p:cNvPr id="3" name="Objek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84169757"/>
              </p:ext>
            </p:extLst>
          </p:nvPr>
        </p:nvGraphicFramePr>
        <p:xfrm>
          <a:off x="413792" y="843558"/>
          <a:ext cx="5703544" cy="34563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795" name="Graf" r:id="rId6" imgW="5505450" imgH="2724150" progId="Excel.Sheet.8">
                  <p:embed/>
                </p:oleObj>
              </mc:Choice>
              <mc:Fallback>
                <p:oleObj name="Graf" r:id="rId6" imgW="5505450" imgH="2724150" progId="Excel.Shee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3792" y="843558"/>
                        <a:ext cx="5703544" cy="345638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87312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  <p:pic>
        <p:nvPicPr>
          <p:cNvPr id="7" name="Picture 95"/>
          <p:cNvPicPr>
            <a:picLocks noGrp="1" noChangeAspect="1" noChangeArrowheads="1"/>
          </p:cNvPicPr>
          <p:nvPr>
            <p:ph idx="4294967295"/>
          </p:nvPr>
        </p:nvPicPr>
        <p:blipFill>
          <a:blip r:embed="rId5" cstate="print"/>
          <a:srcRect/>
          <a:stretch>
            <a:fillRect/>
          </a:stretch>
        </p:blipFill>
        <p:spPr>
          <a:xfrm>
            <a:off x="467544" y="1131590"/>
            <a:ext cx="7920879" cy="2880320"/>
          </a:xfrm>
        </p:spPr>
      </p:pic>
      <p:sp>
        <p:nvSpPr>
          <p:cNvPr id="8" name="Obdélník 7"/>
          <p:cNvSpPr/>
          <p:nvPr/>
        </p:nvSpPr>
        <p:spPr>
          <a:xfrm>
            <a:off x="413792" y="843558"/>
            <a:ext cx="7216876" cy="535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endParaRPr lang="cs-CZ" dirty="0"/>
          </a:p>
          <a:p>
            <a:pPr>
              <a:lnSpc>
                <a:spcPct val="80000"/>
              </a:lnSpc>
            </a:pPr>
            <a:endParaRPr lang="cs-CZ" dirty="0"/>
          </a:p>
        </p:txBody>
      </p:sp>
      <p:sp>
        <p:nvSpPr>
          <p:cNvPr id="9" name="Text Box 3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179388" y="195263"/>
            <a:ext cx="748823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b="1" i="1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cs-CZ" b="1" baseline="30000" dirty="0"/>
              <a:t>2</a:t>
            </a:r>
            <a:r>
              <a:rPr lang="cs-CZ" b="1" dirty="0"/>
              <a:t> = 0,99</a:t>
            </a:r>
          </a:p>
        </p:txBody>
      </p:sp>
      <p:graphicFrame>
        <p:nvGraphicFramePr>
          <p:cNvPr id="3" name="Objek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50441907"/>
              </p:ext>
            </p:extLst>
          </p:nvPr>
        </p:nvGraphicFramePr>
        <p:xfrm>
          <a:off x="439368" y="987574"/>
          <a:ext cx="6508896" cy="3581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819" name="List" r:id="rId6" imgW="6076909" imgH="2628883" progId="Excel.Sheet.8">
                  <p:embed/>
                </p:oleObj>
              </mc:Choice>
              <mc:Fallback>
                <p:oleObj name="List" r:id="rId6" imgW="6076909" imgH="2628883" progId="Excel.Shee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9368" y="987574"/>
                        <a:ext cx="6508896" cy="3581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20116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  <p:pic>
        <p:nvPicPr>
          <p:cNvPr id="7" name="Picture 95"/>
          <p:cNvPicPr>
            <a:picLocks noGrp="1" noChangeAspect="1" noChangeArrowheads="1"/>
          </p:cNvPicPr>
          <p:nvPr>
            <p:ph idx="4294967295"/>
          </p:nvPr>
        </p:nvPicPr>
        <p:blipFill>
          <a:blip r:embed="rId5" cstate="print"/>
          <a:srcRect/>
          <a:stretch>
            <a:fillRect/>
          </a:stretch>
        </p:blipFill>
        <p:spPr>
          <a:xfrm>
            <a:off x="467544" y="1131590"/>
            <a:ext cx="7920879" cy="2880320"/>
          </a:xfrm>
        </p:spPr>
      </p:pic>
      <p:sp>
        <p:nvSpPr>
          <p:cNvPr id="8" name="Obdélník 7"/>
          <p:cNvSpPr/>
          <p:nvPr/>
        </p:nvSpPr>
        <p:spPr>
          <a:xfrm>
            <a:off x="413792" y="843558"/>
            <a:ext cx="7216876" cy="535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endParaRPr lang="cs-CZ" dirty="0"/>
          </a:p>
          <a:p>
            <a:pPr>
              <a:lnSpc>
                <a:spcPct val="80000"/>
              </a:lnSpc>
            </a:pPr>
            <a:endParaRPr lang="cs-CZ" dirty="0"/>
          </a:p>
        </p:txBody>
      </p:sp>
      <p:sp>
        <p:nvSpPr>
          <p:cNvPr id="9" name="Text Box 3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179388" y="195263"/>
            <a:ext cx="748823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b="1" i="1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cs-CZ" b="1" baseline="30000" dirty="0"/>
              <a:t>2</a:t>
            </a:r>
            <a:r>
              <a:rPr lang="cs-CZ" b="1" dirty="0"/>
              <a:t> = 0,996</a:t>
            </a:r>
          </a:p>
        </p:txBody>
      </p:sp>
      <p:graphicFrame>
        <p:nvGraphicFramePr>
          <p:cNvPr id="3" name="Objek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06343341"/>
              </p:ext>
            </p:extLst>
          </p:nvPr>
        </p:nvGraphicFramePr>
        <p:xfrm>
          <a:off x="438150" y="967279"/>
          <a:ext cx="7014170" cy="3332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843" name="List" r:id="rId6" imgW="6076909" imgH="2790843" progId="Excel.Sheet.8">
                  <p:embed/>
                </p:oleObj>
              </mc:Choice>
              <mc:Fallback>
                <p:oleObj name="List" r:id="rId6" imgW="6076909" imgH="2790843" progId="Excel.Shee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8150" y="967279"/>
                        <a:ext cx="7014170" cy="3332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20336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  <p:pic>
        <p:nvPicPr>
          <p:cNvPr id="7" name="Picture 95"/>
          <p:cNvPicPr>
            <a:picLocks noGrp="1" noChangeAspect="1" noChangeArrowheads="1"/>
          </p:cNvPicPr>
          <p:nvPr>
            <p:ph idx="4294967295"/>
          </p:nvPr>
        </p:nvPicPr>
        <p:blipFill>
          <a:blip r:embed="rId5" cstate="print"/>
          <a:srcRect/>
          <a:stretch>
            <a:fillRect/>
          </a:stretch>
        </p:blipFill>
        <p:spPr>
          <a:xfrm>
            <a:off x="467544" y="1131590"/>
            <a:ext cx="7920879" cy="2880320"/>
          </a:xfrm>
        </p:spPr>
      </p:pic>
      <p:sp>
        <p:nvSpPr>
          <p:cNvPr id="8" name="Obdélník 7"/>
          <p:cNvSpPr/>
          <p:nvPr/>
        </p:nvSpPr>
        <p:spPr>
          <a:xfrm>
            <a:off x="413792" y="843558"/>
            <a:ext cx="7216876" cy="535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endParaRPr lang="cs-CZ" dirty="0"/>
          </a:p>
          <a:p>
            <a:pPr>
              <a:lnSpc>
                <a:spcPct val="80000"/>
              </a:lnSpc>
            </a:pPr>
            <a:endParaRPr lang="cs-CZ" dirty="0"/>
          </a:p>
        </p:txBody>
      </p:sp>
      <p:sp>
        <p:nvSpPr>
          <p:cNvPr id="9" name="Text Box 3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179388" y="195263"/>
            <a:ext cx="748823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b="1" i="1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cs-CZ" b="1" baseline="30000" dirty="0"/>
              <a:t>2</a:t>
            </a:r>
            <a:r>
              <a:rPr lang="cs-CZ" b="1" dirty="0"/>
              <a:t> = 0,985</a:t>
            </a:r>
          </a:p>
        </p:txBody>
      </p:sp>
      <p:graphicFrame>
        <p:nvGraphicFramePr>
          <p:cNvPr id="3" name="Objek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87154157"/>
              </p:ext>
            </p:extLst>
          </p:nvPr>
        </p:nvGraphicFramePr>
        <p:xfrm>
          <a:off x="243980" y="1058998"/>
          <a:ext cx="6488260" cy="34064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867" name="List" r:id="rId6" imgW="5505444" imgH="2724170" progId="Excel.Sheet.8">
                  <p:embed/>
                </p:oleObj>
              </mc:Choice>
              <mc:Fallback>
                <p:oleObj name="List" r:id="rId6" imgW="5505444" imgH="2724170" progId="Excel.Shee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980" y="1058998"/>
                        <a:ext cx="6488260" cy="340643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18729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 smtClean="0"/>
              <a:t>Který model je lepší?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  <p:pic>
        <p:nvPicPr>
          <p:cNvPr id="7" name="Picture 95"/>
          <p:cNvPicPr>
            <a:picLocks noGrp="1" noChangeAspect="1" noChangeArrowheads="1"/>
          </p:cNvPicPr>
          <p:nvPr>
            <p:ph idx="4294967295"/>
          </p:nvPr>
        </p:nvPicPr>
        <p:blipFill>
          <a:blip r:embed="rId5" cstate="print"/>
          <a:srcRect/>
          <a:stretch>
            <a:fillRect/>
          </a:stretch>
        </p:blipFill>
        <p:spPr>
          <a:xfrm>
            <a:off x="467544" y="1131590"/>
            <a:ext cx="7920879" cy="2880320"/>
          </a:xfrm>
        </p:spPr>
      </p:pic>
      <p:sp>
        <p:nvSpPr>
          <p:cNvPr id="8" name="Obdélník 7"/>
          <p:cNvSpPr/>
          <p:nvPr/>
        </p:nvSpPr>
        <p:spPr>
          <a:xfrm>
            <a:off x="413792" y="843558"/>
            <a:ext cx="7216876" cy="535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endParaRPr lang="cs-CZ" dirty="0"/>
          </a:p>
          <a:p>
            <a:pPr>
              <a:lnSpc>
                <a:spcPct val="80000"/>
              </a:lnSpc>
            </a:pPr>
            <a:endParaRPr lang="cs-CZ" dirty="0"/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431807" y="743308"/>
            <a:ext cx="7772400" cy="41148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400" b="1" dirty="0" smtClean="0"/>
              <a:t>Model 1</a:t>
            </a:r>
            <a:r>
              <a:rPr lang="cs-CZ" sz="2400" dirty="0" smtClean="0"/>
              <a:t>: </a:t>
            </a:r>
            <a:r>
              <a:rPr lang="cs-CZ" sz="2400" i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cs-CZ" sz="24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cs-CZ" sz="2400" dirty="0" smtClean="0"/>
              <a:t> parametrů, </a:t>
            </a:r>
          </a:p>
          <a:p>
            <a:r>
              <a:rPr lang="cs-CZ" sz="2400" b="1" dirty="0" smtClean="0"/>
              <a:t>Model 2</a:t>
            </a:r>
            <a:r>
              <a:rPr lang="cs-CZ" sz="2400" dirty="0" smtClean="0"/>
              <a:t>: </a:t>
            </a:r>
            <a:r>
              <a:rPr lang="cs-CZ" sz="2400" i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cs-CZ" sz="24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sz="2400" dirty="0" smtClean="0"/>
              <a:t> parametrů ( </a:t>
            </a:r>
            <a:r>
              <a:rPr lang="cs-CZ" sz="2400" i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cs-CZ" sz="24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400" baseline="-25000" dirty="0" smtClean="0"/>
              <a:t> </a:t>
            </a:r>
            <a:r>
              <a:rPr lang="en-US" sz="2400" dirty="0" smtClean="0"/>
              <a:t>&gt;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dirty="0" smtClean="0"/>
              <a:t>)</a:t>
            </a:r>
            <a:r>
              <a:rPr lang="cs-CZ" sz="2400" dirty="0" smtClean="0"/>
              <a:t>, </a:t>
            </a:r>
          </a:p>
          <a:p>
            <a:r>
              <a:rPr lang="cs-CZ" sz="2400" dirty="0" smtClean="0"/>
              <a:t>H</a:t>
            </a:r>
            <a:r>
              <a:rPr lang="cs-CZ" sz="2400" baseline="-25000" dirty="0" smtClean="0"/>
              <a:t>0</a:t>
            </a:r>
            <a:r>
              <a:rPr lang="cs-CZ" sz="2400" dirty="0" smtClean="0"/>
              <a:t>: Přiléhavost k datům u obou modelů se </a:t>
            </a:r>
            <a:r>
              <a:rPr lang="cs-CZ" sz="2400" b="1" i="1" dirty="0" smtClean="0"/>
              <a:t>neliší</a:t>
            </a:r>
          </a:p>
          <a:p>
            <a:pPr marL="0" indent="0">
              <a:buNone/>
            </a:pPr>
            <a:endParaRPr lang="cs-CZ" sz="2400" b="1" i="1" dirty="0" smtClean="0"/>
          </a:p>
          <a:p>
            <a:r>
              <a:rPr lang="cs-CZ" sz="2400" dirty="0" smtClean="0"/>
              <a:t>testové kritérium: </a:t>
            </a:r>
          </a:p>
          <a:p>
            <a:endParaRPr lang="cs-CZ" sz="2400" dirty="0"/>
          </a:p>
          <a:p>
            <a:pPr marL="0" indent="0">
              <a:buNone/>
            </a:pPr>
            <a:r>
              <a:rPr lang="cs-CZ" sz="2400" dirty="0" smtClean="0"/>
              <a:t> </a:t>
            </a:r>
          </a:p>
          <a:p>
            <a:r>
              <a:rPr lang="cs-CZ" sz="2400" dirty="0" smtClean="0"/>
              <a:t>kritický </a:t>
            </a:r>
            <a:r>
              <a:rPr lang="cs-CZ" sz="2000" dirty="0" smtClean="0"/>
              <a:t>obor</a:t>
            </a:r>
            <a:r>
              <a:rPr lang="cs-CZ" sz="2400" dirty="0" smtClean="0"/>
              <a:t>: </a:t>
            </a:r>
            <a:endParaRPr lang="cs-CZ" sz="2400" dirty="0"/>
          </a:p>
        </p:txBody>
      </p:sp>
      <p:graphicFrame>
        <p:nvGraphicFramePr>
          <p:cNvPr id="3" name="Objek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16239366"/>
              </p:ext>
            </p:extLst>
          </p:nvPr>
        </p:nvGraphicFramePr>
        <p:xfrm>
          <a:off x="4022230" y="627534"/>
          <a:ext cx="549770" cy="5287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9938" name="Rovnice" r:id="rId6" imgW="241300" imgH="228600" progId="Equation.3">
                  <p:embed/>
                </p:oleObj>
              </mc:Choice>
              <mc:Fallback>
                <p:oleObj name="Rovnice" r:id="rId6" imgW="241300" imgH="2286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22230" y="627534"/>
                        <a:ext cx="549770" cy="52876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30434060"/>
              </p:ext>
            </p:extLst>
          </p:nvPr>
        </p:nvGraphicFramePr>
        <p:xfrm>
          <a:off x="4788024" y="682073"/>
          <a:ext cx="504056" cy="48378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9939" name="Rovnice" r:id="rId8" imgW="241300" imgH="228600" progId="Equation.3">
                  <p:embed/>
                </p:oleObj>
              </mc:Choice>
              <mc:Fallback>
                <p:oleObj name="Rovnice" r:id="rId8" imgW="241300" imgH="2286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88024" y="682073"/>
                        <a:ext cx="504056" cy="48378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98533313"/>
              </p:ext>
            </p:extLst>
          </p:nvPr>
        </p:nvGraphicFramePr>
        <p:xfrm>
          <a:off x="5220072" y="1152931"/>
          <a:ext cx="525756" cy="4523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9940" name="Rovnice" r:id="rId10" imgW="266584" imgH="228501" progId="Equation.3">
                  <p:embed/>
                </p:oleObj>
              </mc:Choice>
              <mc:Fallback>
                <p:oleObj name="Rovnice" r:id="rId10" imgW="266584" imgH="228501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20072" y="1152931"/>
                        <a:ext cx="525756" cy="45231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k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43273767"/>
              </p:ext>
            </p:extLst>
          </p:nvPr>
        </p:nvGraphicFramePr>
        <p:xfrm>
          <a:off x="3341695" y="2139703"/>
          <a:ext cx="1374321" cy="14401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9941" name="Rovnice" r:id="rId12" imgW="939392" imgH="863225" progId="Equation.3">
                  <p:embed/>
                </p:oleObj>
              </mc:Choice>
              <mc:Fallback>
                <p:oleObj name="Rovnice" r:id="rId12" imgW="939392" imgH="863225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41695" y="2139703"/>
                        <a:ext cx="1374321" cy="144015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ext Box 8"/>
          <p:cNvSpPr txBox="1">
            <a:spLocks noChangeArrowheads="1"/>
          </p:cNvSpPr>
          <p:nvPr/>
        </p:nvSpPr>
        <p:spPr bwMode="auto">
          <a:xfrm>
            <a:off x="2519772" y="3827293"/>
            <a:ext cx="410445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cs-CZ" i="1" dirty="0">
                <a:latin typeface="Times New Roman" pitchFamily="18" charset="0"/>
              </a:rPr>
              <a:t>           </a:t>
            </a:r>
            <a:r>
              <a:rPr lang="cs-CZ" sz="2400" i="1" dirty="0">
                <a:latin typeface="Times New Roman" pitchFamily="18" charset="0"/>
              </a:rPr>
              <a:t>C = </a:t>
            </a:r>
            <a:r>
              <a:rPr lang="en-US" sz="2400" dirty="0">
                <a:latin typeface="Times New Roman" pitchFamily="18" charset="0"/>
              </a:rPr>
              <a:t>[</a:t>
            </a:r>
            <a:r>
              <a:rPr lang="cs-CZ" sz="2400" i="1" dirty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cs-CZ" sz="2400" i="1" baseline="-25000" dirty="0">
                <a:latin typeface="Times New Roman" pitchFamily="18" charset="0"/>
                <a:sym typeface="Symbol" pitchFamily="18" charset="2"/>
              </a:rPr>
              <a:t></a:t>
            </a:r>
            <a:r>
              <a:rPr lang="cs-CZ" sz="2400" dirty="0">
                <a:latin typeface="Times New Roman" pitchFamily="18" charset="0"/>
                <a:sym typeface="Symbol" pitchFamily="18" charset="2"/>
              </a:rPr>
              <a:t>(</a:t>
            </a:r>
            <a:r>
              <a:rPr lang="cs-CZ" sz="2400" i="1" dirty="0">
                <a:latin typeface="Times New Roman" pitchFamily="18" charset="0"/>
                <a:sym typeface="Symbol" pitchFamily="18" charset="2"/>
              </a:rPr>
              <a:t>p</a:t>
            </a:r>
            <a:r>
              <a:rPr lang="cs-CZ" sz="2400" baseline="-25000" dirty="0">
                <a:latin typeface="Times New Roman" pitchFamily="18" charset="0"/>
                <a:sym typeface="Symbol" pitchFamily="18" charset="2"/>
              </a:rPr>
              <a:t>1</a:t>
            </a:r>
            <a:r>
              <a:rPr lang="cs-CZ" sz="2400" dirty="0">
                <a:latin typeface="Times New Roman" pitchFamily="18" charset="0"/>
                <a:sym typeface="Symbol" pitchFamily="18" charset="2"/>
              </a:rPr>
              <a:t>- </a:t>
            </a:r>
            <a:r>
              <a:rPr lang="cs-CZ" sz="2400" i="1" dirty="0">
                <a:latin typeface="Times New Roman" pitchFamily="18" charset="0"/>
                <a:sym typeface="Symbol" pitchFamily="18" charset="2"/>
              </a:rPr>
              <a:t>p</a:t>
            </a:r>
            <a:r>
              <a:rPr lang="cs-CZ" sz="2400" baseline="-25000" dirty="0">
                <a:latin typeface="Times New Roman" pitchFamily="18" charset="0"/>
                <a:sym typeface="Symbol" pitchFamily="18" charset="2"/>
              </a:rPr>
              <a:t>2</a:t>
            </a:r>
            <a:r>
              <a:rPr lang="cs-CZ" sz="2400" dirty="0">
                <a:latin typeface="Times New Roman" pitchFamily="18" charset="0"/>
                <a:sym typeface="Symbol" pitchFamily="18" charset="2"/>
              </a:rPr>
              <a:t>,</a:t>
            </a:r>
            <a:r>
              <a:rPr lang="cs-CZ" sz="2400" i="1" dirty="0">
                <a:latin typeface="Times New Roman" pitchFamily="18" charset="0"/>
                <a:sym typeface="Symbol" pitchFamily="18" charset="2"/>
              </a:rPr>
              <a:t>n</a:t>
            </a:r>
            <a:r>
              <a:rPr lang="en-US" sz="2400" i="1" dirty="0">
                <a:latin typeface="Times New Roman" pitchFamily="18" charset="0"/>
                <a:sym typeface="Symbol" pitchFamily="18" charset="2"/>
              </a:rPr>
              <a:t> </a:t>
            </a:r>
            <a:r>
              <a:rPr lang="cs-CZ" sz="2400" dirty="0">
                <a:latin typeface="Times New Roman" pitchFamily="18" charset="0"/>
                <a:sym typeface="Symbol" pitchFamily="18" charset="2"/>
              </a:rPr>
              <a:t>-</a:t>
            </a:r>
            <a:r>
              <a:rPr lang="en-US" sz="2400" dirty="0">
                <a:latin typeface="Times New Roman" pitchFamily="18" charset="0"/>
                <a:sym typeface="Symbol" pitchFamily="18" charset="2"/>
              </a:rPr>
              <a:t> </a:t>
            </a:r>
            <a:r>
              <a:rPr lang="cs-CZ" sz="2400" i="1" dirty="0">
                <a:latin typeface="Times New Roman" pitchFamily="18" charset="0"/>
                <a:sym typeface="Symbol" pitchFamily="18" charset="2"/>
              </a:rPr>
              <a:t>p</a:t>
            </a:r>
            <a:r>
              <a:rPr lang="cs-CZ" sz="2400" baseline="-25000" dirty="0">
                <a:latin typeface="Times New Roman" pitchFamily="18" charset="0"/>
                <a:sym typeface="Symbol" pitchFamily="18" charset="2"/>
              </a:rPr>
              <a:t>1</a:t>
            </a:r>
            <a:r>
              <a:rPr lang="cs-CZ" sz="2400" dirty="0">
                <a:latin typeface="Times New Roman" pitchFamily="18" charset="0"/>
                <a:sym typeface="Symbol" pitchFamily="18" charset="2"/>
              </a:rPr>
              <a:t>)</a:t>
            </a:r>
            <a:r>
              <a:rPr lang="en-US" sz="2400" dirty="0">
                <a:latin typeface="Times New Roman" pitchFamily="18" charset="0"/>
                <a:sym typeface="Symbol" pitchFamily="18" charset="2"/>
              </a:rPr>
              <a:t>, +</a:t>
            </a:r>
            <a:r>
              <a:rPr lang="en-US" sz="2400" dirty="0" smtClean="0">
                <a:latin typeface="Times New Roman" pitchFamily="18" charset="0"/>
                <a:sym typeface="Symbol" pitchFamily="18" charset="2"/>
              </a:rPr>
              <a:t></a:t>
            </a:r>
            <a:r>
              <a:rPr lang="cs-CZ" sz="2400" dirty="0" smtClean="0">
                <a:latin typeface="Times New Roman" pitchFamily="18" charset="0"/>
                <a:sym typeface="Symbol" pitchFamily="18" charset="2"/>
              </a:rPr>
              <a:t>)</a:t>
            </a:r>
            <a:endParaRPr lang="cs-CZ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9714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 smtClean="0"/>
              <a:t>Který model je lepší? Lineární nebo kvadratický?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  <p:pic>
        <p:nvPicPr>
          <p:cNvPr id="7" name="Picture 95"/>
          <p:cNvPicPr>
            <a:picLocks noGrp="1" noChangeAspect="1" noChangeArrowheads="1"/>
          </p:cNvPicPr>
          <p:nvPr>
            <p:ph idx="4294967295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467544" y="1131590"/>
            <a:ext cx="7920879" cy="2880320"/>
          </a:xfrm>
        </p:spPr>
      </p:pic>
      <p:sp>
        <p:nvSpPr>
          <p:cNvPr id="8" name="Obdélník 7"/>
          <p:cNvSpPr/>
          <p:nvPr/>
        </p:nvSpPr>
        <p:spPr>
          <a:xfrm>
            <a:off x="413792" y="843558"/>
            <a:ext cx="7216876" cy="535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endParaRPr lang="cs-CZ" dirty="0"/>
          </a:p>
          <a:p>
            <a:pPr>
              <a:lnSpc>
                <a:spcPct val="80000"/>
              </a:lnSpc>
            </a:pPr>
            <a:endParaRPr lang="cs-CZ" dirty="0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76" y="843559"/>
            <a:ext cx="8300356" cy="2592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10" name="Tabulk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0683818"/>
              </p:ext>
            </p:extLst>
          </p:nvPr>
        </p:nvGraphicFramePr>
        <p:xfrm>
          <a:off x="755576" y="3435847"/>
          <a:ext cx="4687380" cy="1097280"/>
        </p:xfrm>
        <a:graphic>
          <a:graphicData uri="http://schemas.openxmlformats.org/drawingml/2006/table">
            <a:tbl>
              <a:tblPr/>
              <a:tblGrid>
                <a:gridCol w="1404333"/>
                <a:gridCol w="721986"/>
                <a:gridCol w="721986"/>
                <a:gridCol w="395103"/>
                <a:gridCol w="721986"/>
                <a:gridCol w="721986"/>
              </a:tblGrid>
              <a:tr h="266700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 =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-6,3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8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8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8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Fkrit</a:t>
                      </a:r>
                      <a:r>
                        <a:rPr lang="cs-CZ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=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5,591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8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8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8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8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cs-CZ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8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8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6700">
                <a:tc gridSpan="6">
                  <a:txBody>
                    <a:bodyPr/>
                    <a:lstStyle/>
                    <a:p>
                      <a:pPr algn="l" fontAlgn="b"/>
                      <a:r>
                        <a:rPr lang="cs-CZ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 &lt; </a:t>
                      </a:r>
                      <a:r>
                        <a:rPr lang="cs-CZ" sz="18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Fkrit</a:t>
                      </a:r>
                      <a:r>
                        <a:rPr lang="cs-CZ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- Ho přijímáme - mezi modely není rozdíl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46449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b="1" dirty="0" smtClean="0"/>
              <a:t>Analýza trendové složky – syntetické modely trendu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179512" y="746184"/>
            <a:ext cx="6984776" cy="3719247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400" b="1" i="1" dirty="0" smtClean="0"/>
              <a:t>Nejsou</a:t>
            </a:r>
            <a:r>
              <a:rPr lang="cs-CZ" sz="2400" dirty="0" smtClean="0"/>
              <a:t> zadány explicitně vzorcem</a:t>
            </a:r>
          </a:p>
          <a:p>
            <a:r>
              <a:rPr lang="cs-CZ" sz="2400" b="1" i="1" dirty="0" smtClean="0"/>
              <a:t>Jsou</a:t>
            </a:r>
            <a:r>
              <a:rPr lang="cs-CZ" sz="2400" dirty="0" smtClean="0"/>
              <a:t> zadány hodnotami nové ČŘ (syntetického trendu)</a:t>
            </a:r>
          </a:p>
          <a:p>
            <a:r>
              <a:rPr lang="cs-CZ" sz="2400" b="1" dirty="0" smtClean="0"/>
              <a:t>Klouzavé průměry</a:t>
            </a:r>
            <a:r>
              <a:rPr lang="cs-CZ" sz="2400" dirty="0" smtClean="0"/>
              <a:t> – ČŘ posouvaných průměrů (mediánů) několika hodnot „okolo“ </a:t>
            </a:r>
            <a:r>
              <a:rPr lang="cs-CZ" sz="2400" i="1" dirty="0" smtClean="0"/>
              <a:t>t</a:t>
            </a:r>
            <a:endParaRPr lang="cs-CZ" sz="2400" dirty="0" smtClean="0"/>
          </a:p>
          <a:p>
            <a:r>
              <a:rPr lang="cs-CZ" sz="2400" b="1" dirty="0" smtClean="0"/>
              <a:t>Exponenciální vyrovnání</a:t>
            </a:r>
            <a:r>
              <a:rPr lang="cs-CZ" sz="2400" dirty="0" smtClean="0"/>
              <a:t> – ČŘ posouvaných vážených průměrů hodnot „před“ </a:t>
            </a:r>
            <a:r>
              <a:rPr lang="cs-CZ" sz="2400" i="1" dirty="0" smtClean="0"/>
              <a:t>t </a:t>
            </a:r>
            <a:r>
              <a:rPr lang="cs-CZ" sz="2400" dirty="0" smtClean="0"/>
              <a:t>(váhy exponenciálně ubývají)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9255616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b="1" dirty="0" smtClean="0"/>
              <a:t>Klouzavé průměry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17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  <p:sp>
        <p:nvSpPr>
          <p:cNvPr id="5" name="Text Box 9"/>
          <p:cNvSpPr txBox="1">
            <a:spLocks noChangeArrowheads="1"/>
          </p:cNvSpPr>
          <p:nvPr/>
        </p:nvSpPr>
        <p:spPr bwMode="auto">
          <a:xfrm>
            <a:off x="330996" y="949562"/>
            <a:ext cx="6033768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2200" b="1" dirty="0"/>
              <a:t>Prosté klouzavé průměry </a:t>
            </a:r>
            <a:r>
              <a:rPr lang="cs-CZ" sz="2200" dirty="0"/>
              <a:t>(lichá délka „kolem“ </a:t>
            </a:r>
            <a:r>
              <a:rPr lang="cs-CZ" sz="2200" i="1" dirty="0"/>
              <a:t>t </a:t>
            </a:r>
            <a:r>
              <a:rPr lang="cs-CZ" sz="2200" dirty="0"/>
              <a:t>):</a:t>
            </a:r>
          </a:p>
        </p:txBody>
      </p:sp>
      <p:graphicFrame>
        <p:nvGraphicFramePr>
          <p:cNvPr id="7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66460147"/>
              </p:ext>
            </p:extLst>
          </p:nvPr>
        </p:nvGraphicFramePr>
        <p:xfrm>
          <a:off x="683567" y="1550848"/>
          <a:ext cx="6552729" cy="776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928" name="Rovnice" r:id="rId5" imgW="3136680" imgH="457200" progId="Equation.3">
                  <p:embed/>
                </p:oleObj>
              </mc:Choice>
              <mc:Fallback>
                <p:oleObj name="Rovnice" r:id="rId5" imgW="313668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3567" y="1550848"/>
                        <a:ext cx="6552729" cy="7763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376080" y="2392252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dirty="0">
                <a:latin typeface="Times New Roman" pitchFamily="18" charset="0"/>
                <a:cs typeface="Times New Roman" pitchFamily="18" charset="0"/>
              </a:rPr>
              <a:t>o délce </a:t>
            </a:r>
            <a:r>
              <a:rPr lang="cs-CZ" i="1" dirty="0">
                <a:latin typeface="Times New Roman" pitchFamily="18" charset="0"/>
              </a:rPr>
              <a:t>m </a:t>
            </a:r>
            <a:r>
              <a:rPr lang="cs-CZ" dirty="0">
                <a:latin typeface="Times New Roman" pitchFamily="18" charset="0"/>
              </a:rPr>
              <a:t>= 2</a:t>
            </a:r>
            <a:r>
              <a:rPr lang="cs-CZ" i="1" dirty="0">
                <a:latin typeface="Times New Roman" pitchFamily="18" charset="0"/>
              </a:rPr>
              <a:t>p</a:t>
            </a:r>
            <a:r>
              <a:rPr lang="cs-CZ" dirty="0">
                <a:latin typeface="Times New Roman" pitchFamily="18" charset="0"/>
              </a:rPr>
              <a:t>+1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dirty="0">
                <a:latin typeface="Times New Roman" pitchFamily="18" charset="0"/>
              </a:rPr>
              <a:t>kde 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9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34517093"/>
              </p:ext>
            </p:extLst>
          </p:nvPr>
        </p:nvGraphicFramePr>
        <p:xfrm>
          <a:off x="2663906" y="2418219"/>
          <a:ext cx="3124200" cy="3321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929" r:id="rId7" imgW="1536700" imgH="190500" progId="Equation.2">
                  <p:embed/>
                </p:oleObj>
              </mc:Choice>
              <mc:Fallback>
                <p:oleObj r:id="rId7" imgW="1536700" imgH="190500" progId="Equation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3906" y="2418219"/>
                        <a:ext cx="3124200" cy="33218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 Box 10"/>
          <p:cNvSpPr txBox="1">
            <a:spLocks noChangeArrowheads="1"/>
          </p:cNvSpPr>
          <p:nvPr/>
        </p:nvSpPr>
        <p:spPr bwMode="auto">
          <a:xfrm>
            <a:off x="389128" y="2831867"/>
            <a:ext cx="5398978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2200" b="1" dirty="0"/>
              <a:t>Centrované klouzavé průměry</a:t>
            </a:r>
            <a:r>
              <a:rPr lang="cs-CZ" sz="2200" dirty="0"/>
              <a:t> (sudá délka):</a:t>
            </a:r>
          </a:p>
        </p:txBody>
      </p:sp>
      <p:graphicFrame>
        <p:nvGraphicFramePr>
          <p:cNvPr id="11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40207209"/>
              </p:ext>
            </p:extLst>
          </p:nvPr>
        </p:nvGraphicFramePr>
        <p:xfrm>
          <a:off x="393712" y="3307753"/>
          <a:ext cx="5971052" cy="10079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930" name="Rovnice" r:id="rId9" imgW="2908080" imgH="609480" progId="Equation.3">
                  <p:embed/>
                </p:oleObj>
              </mc:Choice>
              <mc:Fallback>
                <p:oleObj name="Rovnice" r:id="rId9" imgW="2908080" imgH="609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3712" y="3307753"/>
                        <a:ext cx="5971052" cy="100793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ext Box 12"/>
          <p:cNvSpPr txBox="1">
            <a:spLocks noChangeArrowheads="1"/>
          </p:cNvSpPr>
          <p:nvPr/>
        </p:nvSpPr>
        <p:spPr bwMode="auto">
          <a:xfrm>
            <a:off x="394888" y="4332817"/>
            <a:ext cx="169629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o délce </a:t>
            </a:r>
            <a:r>
              <a:rPr lang="cs-CZ" sz="2000" i="1" dirty="0">
                <a:latin typeface="Times New Roman" pitchFamily="18" charset="0"/>
              </a:rPr>
              <a:t>m </a:t>
            </a:r>
            <a:r>
              <a:rPr lang="cs-CZ" sz="2000" dirty="0">
                <a:latin typeface="Times New Roman" pitchFamily="18" charset="0"/>
              </a:rPr>
              <a:t>= 2</a:t>
            </a:r>
            <a:r>
              <a:rPr lang="cs-CZ" sz="2000" i="1" dirty="0">
                <a:latin typeface="Times New Roman" pitchFamily="18" charset="0"/>
              </a:rPr>
              <a:t>p</a:t>
            </a:r>
          </a:p>
        </p:txBody>
      </p:sp>
    </p:spTree>
    <p:extLst>
      <p:ext uri="{BB962C8B-B14F-4D97-AF65-F5344CB8AC3E}">
        <p14:creationId xmlns:p14="http://schemas.microsoft.com/office/powerpoint/2010/main" val="1162351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b="1" dirty="0"/>
              <a:t>Příklad: prostý 3-členný klouzavý průměr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  <p:graphicFrame>
        <p:nvGraphicFramePr>
          <p:cNvPr id="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38565923"/>
              </p:ext>
            </p:extLst>
          </p:nvPr>
        </p:nvGraphicFramePr>
        <p:xfrm>
          <a:off x="211168" y="735579"/>
          <a:ext cx="6593080" cy="37298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32" name="Graf" r:id="rId5" imgW="7667630" imgH="4924268" progId="Excel.Sheet.8">
                  <p:embed/>
                </p:oleObj>
              </mc:Choice>
              <mc:Fallback>
                <p:oleObj name="Graf" r:id="rId5" imgW="7667630" imgH="4924268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1168" y="735579"/>
                        <a:ext cx="6593080" cy="372985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9845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b="1" dirty="0"/>
              <a:t>Příklad: centrovaný 4-členný klouzavý průměr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  <p:graphicFrame>
        <p:nvGraphicFramePr>
          <p:cNvPr id="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40777053"/>
              </p:ext>
            </p:extLst>
          </p:nvPr>
        </p:nvGraphicFramePr>
        <p:xfrm>
          <a:off x="179513" y="843558"/>
          <a:ext cx="6480719" cy="36218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955" name="Graf" r:id="rId5" imgW="5523840" imgH="3206160" progId="Excel.Sheet.8">
                  <p:embed/>
                </p:oleObj>
              </mc:Choice>
              <mc:Fallback>
                <p:oleObj name="Graf" r:id="rId5" imgW="5523840" imgH="3206160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513" y="843558"/>
                        <a:ext cx="6480719" cy="362187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70109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843558"/>
            <a:ext cx="7416824" cy="374441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ctr">
              <a:buNone/>
            </a:pPr>
            <a:endParaRPr lang="cs-CZ" sz="4400" b="1" dirty="0" smtClean="0"/>
          </a:p>
          <a:p>
            <a:pPr marL="0" indent="0" algn="ctr">
              <a:buNone/>
            </a:pPr>
            <a:r>
              <a:rPr lang="cs-CZ" sz="4400" b="1" dirty="0" smtClean="0"/>
              <a:t>Analýza časových řad (2)</a:t>
            </a:r>
            <a:endParaRPr lang="cs-CZ" sz="4400" b="1" dirty="0"/>
          </a:p>
          <a:p>
            <a:pPr>
              <a:lnSpc>
                <a:spcPct val="90000"/>
              </a:lnSpc>
              <a:buNone/>
            </a:pPr>
            <a:endParaRPr lang="cs-CZ" sz="20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b="1" dirty="0" smtClean="0"/>
              <a:t>Téma přednášky: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7543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b="1" dirty="0" smtClean="0"/>
              <a:t>Exponenciální vyrovnání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179513" y="2022946"/>
            <a:ext cx="626469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cs-CZ" i="1" dirty="0">
                <a:latin typeface="Times New Roman" pitchFamily="18" charset="0"/>
              </a:rPr>
              <a:t>w</a:t>
            </a:r>
            <a:r>
              <a:rPr lang="cs-CZ" dirty="0">
                <a:latin typeface="Times New Roman" pitchFamily="18" charset="0"/>
              </a:rPr>
              <a:t> - </a:t>
            </a:r>
            <a:r>
              <a:rPr lang="cs-CZ" b="1" i="1" dirty="0">
                <a:latin typeface="Arial" pitchFamily="34" charset="0"/>
                <a:cs typeface="Arial" pitchFamily="34" charset="0"/>
              </a:rPr>
              <a:t>koeficient</a:t>
            </a:r>
            <a:r>
              <a:rPr lang="cs-CZ" dirty="0">
                <a:latin typeface="Arial" pitchFamily="34" charset="0"/>
                <a:cs typeface="Arial" pitchFamily="34" charset="0"/>
              </a:rPr>
              <a:t> </a:t>
            </a:r>
            <a:r>
              <a:rPr lang="cs-CZ" b="1" i="1" dirty="0">
                <a:latin typeface="Arial" pitchFamily="34" charset="0"/>
                <a:cs typeface="Arial" pitchFamily="34" charset="0"/>
              </a:rPr>
              <a:t>exponenciálního zapomínání</a:t>
            </a:r>
            <a:r>
              <a:rPr lang="cs-CZ" dirty="0">
                <a:latin typeface="Times New Roman" pitchFamily="18" charset="0"/>
              </a:rPr>
              <a:t>, 0</a:t>
            </a:r>
            <a:r>
              <a:rPr lang="en-US" dirty="0">
                <a:latin typeface="Times New Roman" pitchFamily="18" charset="0"/>
              </a:rPr>
              <a:t> &lt; </a:t>
            </a:r>
            <a:r>
              <a:rPr lang="en-US" i="1" dirty="0">
                <a:latin typeface="Times New Roman" pitchFamily="18" charset="0"/>
              </a:rPr>
              <a:t>w </a:t>
            </a:r>
            <a:r>
              <a:rPr lang="en-US" dirty="0">
                <a:latin typeface="Times New Roman" pitchFamily="18" charset="0"/>
              </a:rPr>
              <a:t>&lt; 1</a:t>
            </a:r>
            <a:endParaRPr lang="cs-CZ" dirty="0">
              <a:latin typeface="Times New Roman" pitchFamily="18" charset="0"/>
            </a:endParaRPr>
          </a:p>
          <a:p>
            <a:r>
              <a:rPr lang="cs-CZ" dirty="0">
                <a:latin typeface="Times New Roman" pitchFamily="18" charset="0"/>
              </a:rPr>
              <a:t>	</a:t>
            </a:r>
            <a:r>
              <a:rPr lang="cs-CZ" dirty="0">
                <a:latin typeface="Arial" charset="0"/>
              </a:rPr>
              <a:t>„kolik procent se zapomene z předchozího“</a:t>
            </a:r>
          </a:p>
        </p:txBody>
      </p:sp>
      <p:graphicFrame>
        <p:nvGraphicFramePr>
          <p:cNvPr id="7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24126510"/>
              </p:ext>
            </p:extLst>
          </p:nvPr>
        </p:nvGraphicFramePr>
        <p:xfrm>
          <a:off x="323528" y="3074364"/>
          <a:ext cx="8229600" cy="417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979" r:id="rId5" imgW="4508500" imgH="228600" progId="Equation.3">
                  <p:embed/>
                </p:oleObj>
              </mc:Choice>
              <mc:Fallback>
                <p:oleObj r:id="rId5" imgW="45085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528" y="3074364"/>
                        <a:ext cx="8229600" cy="4175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43474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b="1" dirty="0" smtClean="0"/>
              <a:t>Příklad: exponenciální vyrovnání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21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  <p:graphicFrame>
        <p:nvGraphicFramePr>
          <p:cNvPr id="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7527970"/>
              </p:ext>
            </p:extLst>
          </p:nvPr>
        </p:nvGraphicFramePr>
        <p:xfrm>
          <a:off x="445046" y="706628"/>
          <a:ext cx="5855146" cy="38290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002" name="Graf" r:id="rId5" imgW="4295851" imgH="3562502" progId="Excel.Sheet.8">
                  <p:embed/>
                </p:oleObj>
              </mc:Choice>
              <mc:Fallback>
                <p:oleObj name="Graf" r:id="rId5" imgW="4295851" imgH="3562502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5046" y="706628"/>
                        <a:ext cx="5855146" cy="382904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84010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b="1" dirty="0" smtClean="0"/>
              <a:t>Analýza sezónní složky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22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179512" y="824110"/>
            <a:ext cx="8040688" cy="667520"/>
          </a:xfrm>
          <a:prstGeom prst="rect">
            <a:avLst/>
          </a:prstGeom>
          <a:ln/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itchFamily="2" charset="2"/>
              <a:buNone/>
            </a:pPr>
            <a:r>
              <a:rPr lang="cs-CZ" sz="2400" b="1" i="1" dirty="0" smtClean="0">
                <a:latin typeface="Arial" pitchFamily="34" charset="0"/>
                <a:cs typeface="Arial" pitchFamily="34" charset="0"/>
              </a:rPr>
              <a:t>Dekompoziční model:	</a:t>
            </a:r>
            <a:r>
              <a:rPr lang="cs-CZ" sz="2400" b="1" i="1" dirty="0" err="1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cs-CZ" sz="2400" b="1" i="1" baseline="-30000" dirty="0" err="1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cs-CZ" sz="2400" b="1" i="1" dirty="0" err="1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cs-CZ" sz="2400" b="1" i="1" baseline="-30000" dirty="0" err="1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cs-CZ" sz="2400" b="1" i="1" dirty="0" err="1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cs-CZ" sz="2400" b="1" i="1" baseline="-30000" dirty="0" err="1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</a:t>
            </a:r>
            <a:r>
              <a:rPr lang="cs-CZ" sz="2400" b="1" i="1" baseline="-30000" dirty="0" smtClean="0">
                <a:latin typeface="Times New Roman" pitchFamily="18" charset="0"/>
                <a:cs typeface="Times New Roman" pitchFamily="18" charset="0"/>
              </a:rPr>
              <a:t>t </a:t>
            </a:r>
            <a:endParaRPr lang="cs-CZ" sz="2400" b="1" i="1" baseline="-30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1901752" y="1381718"/>
            <a:ext cx="631844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cs-CZ" b="1" i="1" dirty="0" err="1">
                <a:latin typeface="Times New Roman" pitchFamily="18" charset="0"/>
              </a:rPr>
              <a:t>P</a:t>
            </a:r>
            <a:r>
              <a:rPr lang="cs-CZ" b="1" i="1" baseline="-25000" dirty="0" err="1">
                <a:latin typeface="Times New Roman" pitchFamily="18" charset="0"/>
              </a:rPr>
              <a:t>t</a:t>
            </a:r>
            <a:r>
              <a:rPr lang="cs-CZ" dirty="0">
                <a:latin typeface="Times New Roman" pitchFamily="18" charset="0"/>
              </a:rPr>
              <a:t> </a:t>
            </a:r>
            <a:r>
              <a:rPr lang="cs-CZ" dirty="0">
                <a:latin typeface="Arial" pitchFamily="34" charset="0"/>
                <a:cs typeface="Arial" pitchFamily="34" charset="0"/>
              </a:rPr>
              <a:t>- periodická složka (sezónní, cyklická)</a:t>
            </a: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62904233"/>
              </p:ext>
            </p:extLst>
          </p:nvPr>
        </p:nvGraphicFramePr>
        <p:xfrm>
          <a:off x="4256907" y="1783825"/>
          <a:ext cx="1608138" cy="427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6026" r:id="rId5" imgW="774364" imgH="203112" progId="Equation.3">
                  <p:embed/>
                </p:oleObj>
              </mc:Choice>
              <mc:Fallback>
                <p:oleObj r:id="rId5" imgW="774364" imgH="203112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56907" y="1783825"/>
                        <a:ext cx="1608138" cy="4270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 Box 12"/>
          <p:cNvSpPr txBox="1">
            <a:spLocks noChangeArrowheads="1"/>
          </p:cNvSpPr>
          <p:nvPr/>
        </p:nvSpPr>
        <p:spPr bwMode="auto">
          <a:xfrm>
            <a:off x="395536" y="2521361"/>
            <a:ext cx="742062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2400" b="1" dirty="0">
                <a:latin typeface="Arial" pitchFamily="34" charset="0"/>
                <a:cs typeface="Arial" pitchFamily="34" charset="0"/>
              </a:rPr>
              <a:t>Cíl analýzy</a:t>
            </a:r>
            <a:r>
              <a:rPr lang="cs-CZ" sz="2400" dirty="0">
                <a:latin typeface="Arial" pitchFamily="34" charset="0"/>
                <a:cs typeface="Arial" pitchFamily="34" charset="0"/>
              </a:rPr>
              <a:t>: nalézt vhodný model </a:t>
            </a:r>
            <a:r>
              <a:rPr lang="cs-CZ" sz="2400" b="1" dirty="0">
                <a:latin typeface="Arial" pitchFamily="34" charset="0"/>
                <a:cs typeface="Arial" pitchFamily="34" charset="0"/>
              </a:rPr>
              <a:t>periodické složky</a:t>
            </a:r>
          </a:p>
        </p:txBody>
      </p:sp>
      <p:sp>
        <p:nvSpPr>
          <p:cNvPr id="10" name="Text Box 13"/>
          <p:cNvSpPr txBox="1">
            <a:spLocks noChangeArrowheads="1"/>
          </p:cNvSpPr>
          <p:nvPr/>
        </p:nvSpPr>
        <p:spPr bwMode="auto">
          <a:xfrm>
            <a:off x="416144" y="3257343"/>
            <a:ext cx="8021748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2400" b="1" dirty="0">
                <a:latin typeface="Arial" pitchFamily="34" charset="0"/>
                <a:cs typeface="Arial" pitchFamily="34" charset="0"/>
              </a:rPr>
              <a:t>Metody: - </a:t>
            </a:r>
            <a:r>
              <a:rPr lang="cs-CZ" sz="2400" dirty="0">
                <a:latin typeface="Arial" pitchFamily="34" charset="0"/>
                <a:cs typeface="Arial" pitchFamily="34" charset="0"/>
              </a:rPr>
              <a:t>harmonická analýza</a:t>
            </a:r>
          </a:p>
          <a:p>
            <a:r>
              <a:rPr lang="cs-CZ" sz="2400" dirty="0">
                <a:latin typeface="Arial" pitchFamily="34" charset="0"/>
                <a:cs typeface="Arial" pitchFamily="34" charset="0"/>
              </a:rPr>
              <a:t>	    - exponenciální vyrovnání (</a:t>
            </a:r>
            <a:r>
              <a:rPr lang="cs-CZ" sz="2400" dirty="0" err="1">
                <a:latin typeface="Arial" pitchFamily="34" charset="0"/>
                <a:cs typeface="Arial" pitchFamily="34" charset="0"/>
              </a:rPr>
              <a:t>Wintersův</a:t>
            </a:r>
            <a:r>
              <a:rPr lang="cs-CZ" sz="2400" dirty="0">
                <a:latin typeface="Arial" pitchFamily="34" charset="0"/>
                <a:cs typeface="Arial" pitchFamily="34" charset="0"/>
              </a:rPr>
              <a:t> model)</a:t>
            </a:r>
          </a:p>
          <a:p>
            <a:r>
              <a:rPr lang="cs-CZ" sz="2400" dirty="0">
                <a:latin typeface="Arial" pitchFamily="34" charset="0"/>
                <a:cs typeface="Arial" pitchFamily="34" charset="0"/>
              </a:rPr>
              <a:t>	    - modely sezónnosti (konstantní, proporcionální)</a:t>
            </a:r>
          </a:p>
        </p:txBody>
      </p:sp>
    </p:spTree>
    <p:extLst>
      <p:ext uri="{BB962C8B-B14F-4D97-AF65-F5344CB8AC3E}">
        <p14:creationId xmlns:p14="http://schemas.microsoft.com/office/powerpoint/2010/main" val="2918986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b="1" dirty="0" smtClean="0"/>
              <a:t>Příklad: sezónní časová řada, lineární trend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23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  <p:graphicFrame>
        <p:nvGraphicFramePr>
          <p:cNvPr id="5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12697502"/>
              </p:ext>
            </p:extLst>
          </p:nvPr>
        </p:nvGraphicFramePr>
        <p:xfrm>
          <a:off x="179512" y="843558"/>
          <a:ext cx="7128792" cy="36218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049" name="Graf" r:id="rId5" imgW="6311160" imgH="4522680" progId="Excel.Sheet.8">
                  <p:embed/>
                </p:oleObj>
              </mc:Choice>
              <mc:Fallback>
                <p:oleObj name="Graf" r:id="rId5" imgW="6311160" imgH="4522680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512" y="843558"/>
                        <a:ext cx="7128792" cy="362187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43394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b="1" dirty="0" smtClean="0"/>
              <a:t>Příklad: sezónní časová řada, exponenciální trend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24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  <p:graphicFrame>
        <p:nvGraphicFramePr>
          <p:cNvPr id="5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42311532"/>
              </p:ext>
            </p:extLst>
          </p:nvPr>
        </p:nvGraphicFramePr>
        <p:xfrm>
          <a:off x="187153" y="721867"/>
          <a:ext cx="6689104" cy="38138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8073" name="Graf" r:id="rId5" imgW="6907680" imgH="4488840" progId="Excel.Sheet.8">
                  <p:embed/>
                </p:oleObj>
              </mc:Choice>
              <mc:Fallback>
                <p:oleObj name="Graf" r:id="rId5" imgW="6907680" imgH="4488840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7153" y="721867"/>
                        <a:ext cx="6689104" cy="381380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26642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b="1" dirty="0" smtClean="0"/>
              <a:t>Příklad: časová řada s cyklickou složkou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25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  <p:graphicFrame>
        <p:nvGraphicFramePr>
          <p:cNvPr id="5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20141180"/>
              </p:ext>
            </p:extLst>
          </p:nvPr>
        </p:nvGraphicFramePr>
        <p:xfrm>
          <a:off x="395536" y="780747"/>
          <a:ext cx="6192688" cy="36846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9097" name="Graf" r:id="rId5" imgW="6762750" imgH="4238625" progId="Excel.Sheet.8">
                  <p:embed/>
                </p:oleObj>
              </mc:Choice>
              <mc:Fallback>
                <p:oleObj name="Graf" r:id="rId5" imgW="6762750" imgH="4238625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536" y="780747"/>
                        <a:ext cx="6192688" cy="368468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38414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b="1" dirty="0" smtClean="0"/>
              <a:t>Příklad – odstranění trendu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26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  <p:graphicFrame>
        <p:nvGraphicFramePr>
          <p:cNvPr id="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87347703"/>
              </p:ext>
            </p:extLst>
          </p:nvPr>
        </p:nvGraphicFramePr>
        <p:xfrm>
          <a:off x="395537" y="728724"/>
          <a:ext cx="6048672" cy="38069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0121" name="List" r:id="rId5" imgW="5476879" imgH="4000500" progId="Excel.Sheet.8">
                  <p:embed/>
                </p:oleObj>
              </mc:Choice>
              <mc:Fallback>
                <p:oleObj name="List" r:id="rId5" imgW="5476879" imgH="4000500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537" y="728724"/>
                        <a:ext cx="6048672" cy="380694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94213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b="1" dirty="0" smtClean="0"/>
              <a:t>Příklad – odstranění trendu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27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  <p:graphicFrame>
        <p:nvGraphicFramePr>
          <p:cNvPr id="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53544739"/>
              </p:ext>
            </p:extLst>
          </p:nvPr>
        </p:nvGraphicFramePr>
        <p:xfrm>
          <a:off x="258024" y="843558"/>
          <a:ext cx="7122288" cy="3692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1145" name="Graf" r:id="rId5" imgW="6907680" imgH="4488840" progId="Excel.Sheet.8">
                  <p:embed/>
                </p:oleObj>
              </mc:Choice>
              <mc:Fallback>
                <p:oleObj name="Graf" r:id="rId5" imgW="6907680" imgH="4488840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8024" y="843558"/>
                        <a:ext cx="7122288" cy="369211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08095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28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195263"/>
            <a:ext cx="7488237" cy="508000"/>
          </a:xfrm>
        </p:spPr>
        <p:txBody>
          <a:bodyPr/>
          <a:lstStyle/>
          <a:p>
            <a:r>
              <a:rPr lang="cs-CZ" b="1" dirty="0"/>
              <a:t>Harmonická analýza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395536" y="832048"/>
            <a:ext cx="7235132" cy="3467894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200" b="1" dirty="0" smtClean="0">
                <a:cs typeface="Times New Roman" pitchFamily="18" charset="0"/>
              </a:rPr>
              <a:t>Základní id</a:t>
            </a:r>
            <a:r>
              <a:rPr lang="cs-CZ" sz="2200" b="1" dirty="0" smtClean="0"/>
              <a:t>ea -</a:t>
            </a:r>
            <a:r>
              <a:rPr lang="cs-CZ" sz="2200" b="1" dirty="0" smtClean="0">
                <a:cs typeface="Times New Roman" pitchFamily="18" charset="0"/>
              </a:rPr>
              <a:t> vyjád</a:t>
            </a:r>
            <a:r>
              <a:rPr lang="cs-CZ" sz="2200" b="1" dirty="0" smtClean="0"/>
              <a:t>ř</a:t>
            </a:r>
            <a:r>
              <a:rPr lang="cs-CZ" sz="2200" b="1" dirty="0" smtClean="0">
                <a:cs typeface="Times New Roman" pitchFamily="18" charset="0"/>
              </a:rPr>
              <a:t>it periodickou slo</a:t>
            </a:r>
            <a:r>
              <a:rPr lang="cs-CZ" sz="2200" b="1" dirty="0" smtClean="0"/>
              <a:t>ž</a:t>
            </a:r>
            <a:r>
              <a:rPr lang="cs-CZ" sz="2200" b="1" dirty="0" smtClean="0">
                <a:cs typeface="Times New Roman" pitchFamily="18" charset="0"/>
              </a:rPr>
              <a:t>ku jako sou</a:t>
            </a:r>
            <a:r>
              <a:rPr lang="cs-CZ" sz="2200" b="1" dirty="0" smtClean="0"/>
              <a:t>č</a:t>
            </a:r>
            <a:r>
              <a:rPr lang="cs-CZ" sz="2200" b="1" dirty="0" smtClean="0">
                <a:cs typeface="Times New Roman" pitchFamily="18" charset="0"/>
              </a:rPr>
              <a:t>et ur</a:t>
            </a:r>
            <a:r>
              <a:rPr lang="cs-CZ" sz="2200" b="1" dirty="0" smtClean="0"/>
              <a:t>č</a:t>
            </a:r>
            <a:r>
              <a:rPr lang="cs-CZ" sz="2200" b="1" dirty="0" smtClean="0">
                <a:cs typeface="Times New Roman" pitchFamily="18" charset="0"/>
              </a:rPr>
              <a:t>itého po</a:t>
            </a:r>
            <a:r>
              <a:rPr lang="cs-CZ" sz="2200" b="1" dirty="0" smtClean="0"/>
              <a:t>č</a:t>
            </a:r>
            <a:r>
              <a:rPr lang="cs-CZ" sz="2200" b="1" dirty="0" smtClean="0">
                <a:cs typeface="Times New Roman" pitchFamily="18" charset="0"/>
              </a:rPr>
              <a:t>tu vln známých periodických goniometrických funkcí </a:t>
            </a:r>
            <a:r>
              <a:rPr lang="cs-CZ" sz="2200" b="1" dirty="0" smtClean="0"/>
              <a:t>:</a:t>
            </a:r>
          </a:p>
          <a:p>
            <a:r>
              <a:rPr lang="cs-CZ" sz="2200" b="1" i="1" dirty="0" smtClean="0">
                <a:cs typeface="Times New Roman" pitchFamily="18" charset="0"/>
              </a:rPr>
              <a:t>sinus</a:t>
            </a:r>
            <a:r>
              <a:rPr lang="cs-CZ" sz="2200" b="1" dirty="0" smtClean="0">
                <a:cs typeface="Times New Roman" pitchFamily="18" charset="0"/>
              </a:rPr>
              <a:t> a </a:t>
            </a:r>
            <a:r>
              <a:rPr lang="cs-CZ" sz="2200" b="1" i="1" dirty="0" smtClean="0">
                <a:cs typeface="Times New Roman" pitchFamily="18" charset="0"/>
              </a:rPr>
              <a:t>kosinus</a:t>
            </a:r>
            <a:endParaRPr lang="cs-CZ" sz="2200" b="1" i="1" dirty="0" smtClean="0"/>
          </a:p>
          <a:p>
            <a:pPr>
              <a:buFont typeface="Wingdings" pitchFamily="2" charset="2"/>
              <a:buNone/>
            </a:pPr>
            <a:endParaRPr lang="cs-CZ" sz="2200" b="1" dirty="0" smtClean="0"/>
          </a:p>
          <a:p>
            <a:r>
              <a:rPr lang="cs-CZ" sz="2200" b="1" i="1" dirty="0" err="1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cs-CZ" sz="2200" b="1" i="1" baseline="-30000" dirty="0" err="1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cs-CZ" sz="2200" b="1" dirty="0" smtClean="0">
                <a:latin typeface="Times New Roman" pitchFamily="18" charset="0"/>
                <a:cs typeface="Times New Roman" pitchFamily="18" charset="0"/>
              </a:rPr>
              <a:t> =    </a:t>
            </a:r>
            <a:r>
              <a:rPr lang="cs-CZ" sz="2200" b="1" dirty="0" smtClean="0">
                <a:latin typeface="Times New Roman" pitchFamily="18" charset="0"/>
              </a:rPr>
              <a:t>                                                    , </a:t>
            </a:r>
            <a:r>
              <a:rPr lang="cs-CZ" sz="2200" b="1" i="1" dirty="0" smtClean="0">
                <a:latin typeface="Times New Roman" pitchFamily="18" charset="0"/>
                <a:cs typeface="Times New Roman" pitchFamily="18" charset="0"/>
              </a:rPr>
              <a:t>t =</a:t>
            </a:r>
            <a:r>
              <a:rPr lang="cs-CZ" sz="2200" b="1" dirty="0" smtClean="0">
                <a:latin typeface="Times New Roman" pitchFamily="18" charset="0"/>
                <a:cs typeface="Times New Roman" pitchFamily="18" charset="0"/>
              </a:rPr>
              <a:t> 1,2,…,</a:t>
            </a:r>
            <a:r>
              <a:rPr lang="cs-CZ" sz="2200" b="1" i="1" dirty="0" smtClean="0">
                <a:latin typeface="Times New Roman" pitchFamily="18" charset="0"/>
                <a:cs typeface="Times New Roman" pitchFamily="18" charset="0"/>
              </a:rPr>
              <a:t>n</a:t>
            </a:r>
            <a:endParaRPr lang="cs-CZ" sz="2200" b="1" i="1" dirty="0" smtClean="0">
              <a:latin typeface="Times New Roman" pitchFamily="18" charset="0"/>
            </a:endParaRPr>
          </a:p>
          <a:p>
            <a:pPr>
              <a:buFont typeface="Wingdings" pitchFamily="2" charset="2"/>
              <a:buNone/>
            </a:pPr>
            <a:endParaRPr lang="cs-CZ" sz="2200" b="1" i="1" dirty="0" smtClean="0"/>
          </a:p>
          <a:p>
            <a:pPr>
              <a:buFont typeface="Wingdings" pitchFamily="2" charset="2"/>
              <a:buNone/>
            </a:pPr>
            <a:r>
              <a:rPr lang="cs-CZ" sz="2200" b="1" i="1" dirty="0" smtClean="0">
                <a:cs typeface="Times New Roman" pitchFamily="18" charset="0"/>
              </a:rPr>
              <a:t>trigonometrický polynom</a:t>
            </a:r>
            <a:r>
              <a:rPr lang="cs-CZ" sz="2200" b="1" dirty="0" smtClean="0">
                <a:cs typeface="Times New Roman" pitchFamily="18" charset="0"/>
              </a:rPr>
              <a:t>   </a:t>
            </a:r>
            <a:endParaRPr lang="cs-CZ" sz="2200" b="1" dirty="0">
              <a:cs typeface="Times New Roman" pitchFamily="18" charset="0"/>
            </a:endParaRPr>
          </a:p>
        </p:txBody>
      </p:sp>
      <p:graphicFrame>
        <p:nvGraphicFramePr>
          <p:cNvPr id="3" name="Objek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12134125"/>
              </p:ext>
            </p:extLst>
          </p:nvPr>
        </p:nvGraphicFramePr>
        <p:xfrm>
          <a:off x="1331640" y="2565995"/>
          <a:ext cx="3312368" cy="7200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167" r:id="rId5" imgW="1689100" imgH="457200" progId="Equation.3">
                  <p:embed/>
                </p:oleObj>
              </mc:Choice>
              <mc:Fallback>
                <p:oleObj r:id="rId5" imgW="1689100" imgH="4572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1640" y="2565995"/>
                        <a:ext cx="3312368" cy="72008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15997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41836" y="195486"/>
            <a:ext cx="7488832" cy="50770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b="1" dirty="0" smtClean="0"/>
              <a:t>Příklad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29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  <p:graphicFrame>
        <p:nvGraphicFramePr>
          <p:cNvPr id="3" name="Objek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13092598"/>
              </p:ext>
            </p:extLst>
          </p:nvPr>
        </p:nvGraphicFramePr>
        <p:xfrm>
          <a:off x="332907" y="771550"/>
          <a:ext cx="4455117" cy="30243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194" name="List" r:id="rId5" imgW="5772146" imgH="3819560" progId="Excel.Sheet.8">
                  <p:embed/>
                </p:oleObj>
              </mc:Choice>
              <mc:Fallback>
                <p:oleObj name="List" r:id="rId5" imgW="5772146" imgH="3819560" progId="Excel.Sheet.8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2907" y="771550"/>
                        <a:ext cx="4455117" cy="302433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12320999"/>
              </p:ext>
            </p:extLst>
          </p:nvPr>
        </p:nvGraphicFramePr>
        <p:xfrm>
          <a:off x="5004048" y="1131590"/>
          <a:ext cx="3888432" cy="2540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195" name="List" r:id="rId7" imgW="5172067" imgH="3000312" progId="Excel.Sheet.8">
                  <p:embed/>
                </p:oleObj>
              </mc:Choice>
              <mc:Fallback>
                <p:oleObj name="List" r:id="rId7" imgW="5172067" imgH="3000312" progId="Excel.Sheet.8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4048" y="1131590"/>
                        <a:ext cx="3888432" cy="2540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53155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b="1" dirty="0" smtClean="0"/>
              <a:t>Obsah přednášky 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323528" y="846767"/>
            <a:ext cx="7772400" cy="3618663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400" b="1" dirty="0" smtClean="0"/>
              <a:t>Volba vhodného modelu trendu</a:t>
            </a:r>
          </a:p>
          <a:p>
            <a:r>
              <a:rPr lang="cs-CZ" sz="2400" b="1" dirty="0" smtClean="0"/>
              <a:t>Analýza trendové složky – syntetické modely:</a:t>
            </a:r>
          </a:p>
          <a:p>
            <a:pPr>
              <a:buFontTx/>
              <a:buChar char="-"/>
            </a:pPr>
            <a:r>
              <a:rPr lang="cs-CZ" sz="2400" dirty="0" smtClean="0"/>
              <a:t>Klouzavé průměry, exponenciální vyrovnání</a:t>
            </a:r>
          </a:p>
          <a:p>
            <a:pPr marL="0" indent="0">
              <a:buNone/>
            </a:pPr>
            <a:endParaRPr lang="cs-CZ" sz="1200" dirty="0" smtClean="0"/>
          </a:p>
          <a:p>
            <a:r>
              <a:rPr lang="cs-CZ" sz="2400" b="1" dirty="0" smtClean="0"/>
              <a:t>Analýza sezónní složky</a:t>
            </a:r>
          </a:p>
          <a:p>
            <a:pPr>
              <a:buFontTx/>
              <a:buChar char="-"/>
            </a:pPr>
            <a:r>
              <a:rPr lang="cs-CZ" sz="2400" dirty="0" smtClean="0"/>
              <a:t>Modely konstantní sezónnosti</a:t>
            </a:r>
          </a:p>
          <a:p>
            <a:pPr marL="0" indent="0">
              <a:buNone/>
            </a:pPr>
            <a:endParaRPr lang="cs-CZ" sz="1200" dirty="0" smtClean="0"/>
          </a:p>
          <a:p>
            <a:r>
              <a:rPr lang="cs-CZ" sz="2400" b="1" dirty="0" smtClean="0"/>
              <a:t>Analýza náhodné složky</a:t>
            </a:r>
          </a:p>
          <a:p>
            <a:r>
              <a:rPr lang="cs-CZ" sz="2400" b="1" dirty="0" smtClean="0"/>
              <a:t>Prognózování v ČR</a:t>
            </a:r>
          </a:p>
        </p:txBody>
      </p:sp>
      <p:cxnSp>
        <p:nvCxnSpPr>
          <p:cNvPr id="4" name="Přímá spojnice 3"/>
          <p:cNvCxnSpPr/>
          <p:nvPr/>
        </p:nvCxnSpPr>
        <p:spPr>
          <a:xfrm>
            <a:off x="395536" y="2427734"/>
            <a:ext cx="74168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69175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 autoUpdateAnimBg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b="1" dirty="0" smtClean="0"/>
              <a:t>Stanovení regresních koeficientů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051720" y="480033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  <p:graphicFrame>
        <p:nvGraphicFramePr>
          <p:cNvPr id="3" name="Objekt 2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1894774775"/>
              </p:ext>
            </p:extLst>
          </p:nvPr>
        </p:nvGraphicFramePr>
        <p:xfrm>
          <a:off x="374555" y="843558"/>
          <a:ext cx="5753100" cy="1019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225" name="Document" r:id="rId5" imgW="5753166" imgH="1022588" progId="Word.Document.8">
                  <p:embed/>
                </p:oleObj>
              </mc:Choice>
              <mc:Fallback>
                <p:oleObj name="Document" r:id="rId5" imgW="5753166" imgH="1022588" progId="Word.Document.8">
                  <p:embed/>
                  <p:pic>
                    <p:nvPicPr>
                      <p:cNvPr id="0" name="Object 4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4555" y="843558"/>
                        <a:ext cx="5753100" cy="1019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07574991"/>
              </p:ext>
            </p:extLst>
          </p:nvPr>
        </p:nvGraphicFramePr>
        <p:xfrm>
          <a:off x="1259632" y="1851670"/>
          <a:ext cx="1944687" cy="941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226" name="Rovnice" r:id="rId7" imgW="863225" imgH="418918" progId="Equation.3">
                  <p:embed/>
                </p:oleObj>
              </mc:Choice>
              <mc:Fallback>
                <p:oleObj name="Rovnice" r:id="rId7" imgW="863225" imgH="418918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9632" y="1851670"/>
                        <a:ext cx="1944687" cy="9413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06233848"/>
              </p:ext>
            </p:extLst>
          </p:nvPr>
        </p:nvGraphicFramePr>
        <p:xfrm>
          <a:off x="1115616" y="2859782"/>
          <a:ext cx="2590800" cy="1020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227" name="Rovnice" r:id="rId9" imgW="1054100" imgH="419100" progId="Equation.3">
                  <p:embed/>
                </p:oleObj>
              </mc:Choice>
              <mc:Fallback>
                <p:oleObj name="Rovnice" r:id="rId9" imgW="1054100" imgH="41910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5616" y="2859782"/>
                        <a:ext cx="2590800" cy="10207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k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44034928"/>
              </p:ext>
            </p:extLst>
          </p:nvPr>
        </p:nvGraphicFramePr>
        <p:xfrm>
          <a:off x="4211960" y="1923678"/>
          <a:ext cx="2663825" cy="1038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228" name="Rovnice" r:id="rId11" imgW="1066800" imgH="419100" progId="Equation.3">
                  <p:embed/>
                </p:oleObj>
              </mc:Choice>
              <mc:Fallback>
                <p:oleObj name="Rovnice" r:id="rId11" imgW="1066800" imgH="41910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11960" y="1923678"/>
                        <a:ext cx="2663825" cy="1038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k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6094700"/>
              </p:ext>
            </p:extLst>
          </p:nvPr>
        </p:nvGraphicFramePr>
        <p:xfrm>
          <a:off x="4067944" y="3147814"/>
          <a:ext cx="3101975" cy="885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229" name="Rovnice" r:id="rId13" imgW="1244060" imgH="355446" progId="Equation.3">
                  <p:embed/>
                </p:oleObj>
              </mc:Choice>
              <mc:Fallback>
                <p:oleObj name="Rovnice" r:id="rId13" imgW="1244060" imgH="355446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67944" y="3147814"/>
                        <a:ext cx="3101975" cy="885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75638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b="1" dirty="0" smtClean="0"/>
              <a:t>Příklad – výsledek harmonické analýzy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31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  <p:graphicFrame>
        <p:nvGraphicFramePr>
          <p:cNvPr id="3" name="Objek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45793586"/>
              </p:ext>
            </p:extLst>
          </p:nvPr>
        </p:nvGraphicFramePr>
        <p:xfrm>
          <a:off x="323529" y="1076119"/>
          <a:ext cx="6912768" cy="29357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237" name="List" r:id="rId5" imgW="6658092" imgH="2514701" progId="Excel.Sheet.8">
                  <p:embed/>
                </p:oleObj>
              </mc:Choice>
              <mc:Fallback>
                <p:oleObj name="List" r:id="rId5" imgW="6658092" imgH="2514701" progId="Excel.Sheet.8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529" y="1076119"/>
                        <a:ext cx="6912768" cy="293579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44077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b="1" dirty="0" smtClean="0">
                <a:latin typeface="Arial" charset="0"/>
              </a:rPr>
              <a:t>Závěr přednášky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32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390525" y="1131590"/>
            <a:ext cx="8362950" cy="2981325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Tx/>
              <a:buNone/>
            </a:pPr>
            <a:endParaRPr lang="cs-CZ" b="1" dirty="0" smtClean="0">
              <a:latin typeface="Arial" charset="0"/>
            </a:endParaRPr>
          </a:p>
          <a:p>
            <a:pPr algn="ctr">
              <a:buFontTx/>
              <a:buNone/>
            </a:pPr>
            <a:endParaRPr lang="cs-CZ" b="1" dirty="0">
              <a:latin typeface="Arial" charset="0"/>
            </a:endParaRPr>
          </a:p>
          <a:p>
            <a:pPr algn="ctr">
              <a:buFontTx/>
              <a:buNone/>
            </a:pPr>
            <a:r>
              <a:rPr lang="cs-CZ" b="1" dirty="0" smtClean="0">
                <a:latin typeface="Arial" charset="0"/>
              </a:rPr>
              <a:t>Děkuji Vám za pozornost!!!</a:t>
            </a:r>
          </a:p>
          <a:p>
            <a:pPr algn="ctr"/>
            <a:endParaRPr lang="cs-CZ" sz="2400" dirty="0" smtClean="0"/>
          </a:p>
          <a:p>
            <a:pPr lvl="3" algn="ctr">
              <a:buFontTx/>
              <a:buNone/>
            </a:pP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1871153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 smtClean="0"/>
              <a:t>Volba vhodného modelu trendu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  <p:pic>
        <p:nvPicPr>
          <p:cNvPr id="7" name="Picture 95"/>
          <p:cNvPicPr>
            <a:picLocks noGrp="1" noChangeAspect="1" noChangeArrowheads="1"/>
          </p:cNvPicPr>
          <p:nvPr>
            <p:ph idx="4294967295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467544" y="1131590"/>
            <a:ext cx="7920879" cy="2880320"/>
          </a:xfrm>
        </p:spPr>
      </p:pic>
      <p:sp>
        <p:nvSpPr>
          <p:cNvPr id="13" name="Rectangle 3"/>
          <p:cNvSpPr txBox="1">
            <a:spLocks noChangeArrowheads="1"/>
          </p:cNvSpPr>
          <p:nvPr/>
        </p:nvSpPr>
        <p:spPr>
          <a:xfrm>
            <a:off x="395536" y="834893"/>
            <a:ext cx="7128792" cy="3321033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09600" indent="-609600"/>
            <a:r>
              <a:rPr lang="cs-CZ" sz="2800" dirty="0" smtClean="0">
                <a:cs typeface="Times New Roman" pitchFamily="18" charset="0"/>
                <a:sym typeface="Symbol" pitchFamily="18" charset="2"/>
              </a:rPr>
              <a:t>stanovení konkrétního typu trendové funkce</a:t>
            </a:r>
            <a:endParaRPr lang="cs-CZ" sz="2800" dirty="0" smtClean="0">
              <a:sym typeface="Symbol" pitchFamily="18" charset="2"/>
            </a:endParaRPr>
          </a:p>
          <a:p>
            <a:pPr marL="609600" indent="-609600"/>
            <a:r>
              <a:rPr lang="cs-CZ" sz="2800" dirty="0" smtClean="0">
                <a:sym typeface="Symbol" pitchFamily="18" charset="2"/>
              </a:rPr>
              <a:t>př</a:t>
            </a:r>
            <a:r>
              <a:rPr lang="cs-CZ" sz="2800" dirty="0" smtClean="0">
                <a:cs typeface="Times New Roman" pitchFamily="18" charset="0"/>
                <a:sym typeface="Symbol" pitchFamily="18" charset="2"/>
              </a:rPr>
              <a:t>iléhavost dat k trendové (regresní) k</a:t>
            </a:r>
            <a:r>
              <a:rPr lang="cs-CZ" sz="2800" dirty="0" smtClean="0">
                <a:sym typeface="Symbol" pitchFamily="18" charset="2"/>
              </a:rPr>
              <a:t>ř</a:t>
            </a:r>
            <a:r>
              <a:rPr lang="cs-CZ" sz="2800" dirty="0" smtClean="0">
                <a:cs typeface="Times New Roman" pitchFamily="18" charset="0"/>
                <a:sym typeface="Symbol" pitchFamily="18" charset="2"/>
              </a:rPr>
              <a:t>ivce </a:t>
            </a:r>
            <a:r>
              <a:rPr lang="cs-CZ" sz="2800" dirty="0" smtClean="0">
                <a:sym typeface="Symbol" pitchFamily="18" charset="2"/>
              </a:rPr>
              <a:t>- </a:t>
            </a:r>
            <a:r>
              <a:rPr lang="cs-CZ" sz="2800" dirty="0" smtClean="0">
                <a:cs typeface="Times New Roman" pitchFamily="18" charset="0"/>
                <a:sym typeface="Symbol" pitchFamily="18" charset="2"/>
              </a:rPr>
              <a:t>koeficient determinace </a:t>
            </a:r>
            <a:r>
              <a:rPr lang="cs-CZ" sz="2800" i="1" dirty="0" smtClean="0">
                <a:latin typeface="Times New Roman" pitchFamily="18" charset="0"/>
                <a:sym typeface="Symbol" pitchFamily="18" charset="2"/>
              </a:rPr>
              <a:t>R</a:t>
            </a:r>
            <a:r>
              <a:rPr lang="cs-CZ" sz="2800" baseline="30000" dirty="0" smtClean="0">
                <a:sym typeface="Symbol" pitchFamily="18" charset="2"/>
              </a:rPr>
              <a:t>2</a:t>
            </a:r>
            <a:r>
              <a:rPr lang="cs-CZ" sz="2800" dirty="0" smtClean="0">
                <a:cs typeface="Times New Roman" pitchFamily="18" charset="0"/>
                <a:sym typeface="Symbol" pitchFamily="18" charset="2"/>
              </a:rPr>
              <a:t> </a:t>
            </a:r>
            <a:r>
              <a:rPr lang="cs-CZ" sz="2800" dirty="0" smtClean="0">
                <a:sym typeface="Symbol" pitchFamily="18" charset="2"/>
              </a:rPr>
              <a:t> nevýhoda: více parametrů </a:t>
            </a:r>
            <a:r>
              <a:rPr lang="cs-CZ" sz="2800" b="1" dirty="0" smtClean="0">
                <a:sym typeface="Symbol" pitchFamily="18" charset="2"/>
              </a:rPr>
              <a:t></a:t>
            </a:r>
            <a:r>
              <a:rPr lang="cs-CZ" sz="2800" dirty="0" smtClean="0">
                <a:sym typeface="Symbol" pitchFamily="18" charset="2"/>
              </a:rPr>
              <a:t> větší </a:t>
            </a:r>
            <a:r>
              <a:rPr lang="cs-CZ" sz="2800" i="1" dirty="0" smtClean="0">
                <a:latin typeface="Times New Roman" pitchFamily="18" charset="0"/>
                <a:sym typeface="Symbol" pitchFamily="18" charset="2"/>
              </a:rPr>
              <a:t>R</a:t>
            </a:r>
            <a:r>
              <a:rPr lang="cs-CZ" sz="2800" baseline="30000" dirty="0" smtClean="0">
                <a:sym typeface="Symbol" pitchFamily="18" charset="2"/>
              </a:rPr>
              <a:t>2</a:t>
            </a:r>
            <a:endParaRPr lang="cs-CZ" sz="2800" dirty="0" smtClean="0">
              <a:sym typeface="Symbol" pitchFamily="18" charset="2"/>
            </a:endParaRPr>
          </a:p>
          <a:p>
            <a:pPr marL="609600" indent="-609600"/>
            <a:r>
              <a:rPr lang="cs-CZ" sz="2800" dirty="0" smtClean="0">
                <a:sym typeface="Symbol" pitchFamily="18" charset="2"/>
              </a:rPr>
              <a:t>lepší míra přiléhavosti     </a:t>
            </a:r>
            <a:r>
              <a:rPr lang="cs-CZ" sz="2800" b="1" dirty="0" smtClean="0">
                <a:sym typeface="Symbol" pitchFamily="18" charset="2"/>
              </a:rPr>
              <a:t></a:t>
            </a:r>
            <a:r>
              <a:rPr lang="cs-CZ" sz="2800" dirty="0" smtClean="0">
                <a:sym typeface="Symbol" pitchFamily="18" charset="2"/>
              </a:rPr>
              <a:t> </a:t>
            </a:r>
            <a:r>
              <a:rPr lang="cs-CZ" sz="2800" b="1" dirty="0" smtClean="0">
                <a:sym typeface="Symbol" pitchFamily="18" charset="2"/>
              </a:rPr>
              <a:t>reziduální rozptyl</a:t>
            </a:r>
            <a:endParaRPr lang="cs-CZ" sz="2800" b="1" dirty="0"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047309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 smtClean="0"/>
              <a:t>Trendové funkce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  <p:pic>
        <p:nvPicPr>
          <p:cNvPr id="7" name="Picture 95"/>
          <p:cNvPicPr>
            <a:picLocks noGrp="1" noChangeAspect="1" noChangeArrowheads="1"/>
          </p:cNvPicPr>
          <p:nvPr>
            <p:ph idx="4294967295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467544" y="1131590"/>
            <a:ext cx="7920879" cy="2880320"/>
          </a:xfrm>
        </p:spPr>
      </p:pic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323528" y="834893"/>
            <a:ext cx="7772400" cy="3033001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cs-CZ" sz="2800" dirty="0" smtClean="0">
                <a:solidFill>
                  <a:srgbClr val="307871"/>
                </a:solidFill>
              </a:rPr>
              <a:t>Lineární trend</a:t>
            </a:r>
          </a:p>
          <a:p>
            <a:pPr>
              <a:lnSpc>
                <a:spcPct val="90000"/>
              </a:lnSpc>
            </a:pPr>
            <a:r>
              <a:rPr lang="cs-CZ" sz="2800" dirty="0">
                <a:solidFill>
                  <a:srgbClr val="307871"/>
                </a:solidFill>
              </a:rPr>
              <a:t>K</a:t>
            </a:r>
            <a:r>
              <a:rPr lang="cs-CZ" sz="2800" dirty="0" smtClean="0">
                <a:solidFill>
                  <a:srgbClr val="307871"/>
                </a:solidFill>
              </a:rPr>
              <a:t>vadratický trend</a:t>
            </a:r>
          </a:p>
          <a:p>
            <a:pPr>
              <a:lnSpc>
                <a:spcPct val="90000"/>
              </a:lnSpc>
            </a:pPr>
            <a:r>
              <a:rPr lang="cs-CZ" sz="2800" dirty="0" smtClean="0">
                <a:solidFill>
                  <a:srgbClr val="307871"/>
                </a:solidFill>
              </a:rPr>
              <a:t>Mocninný trend</a:t>
            </a:r>
          </a:p>
          <a:p>
            <a:pPr>
              <a:lnSpc>
                <a:spcPct val="90000"/>
              </a:lnSpc>
            </a:pPr>
            <a:r>
              <a:rPr lang="cs-CZ" sz="2800" dirty="0" smtClean="0">
                <a:solidFill>
                  <a:srgbClr val="307871"/>
                </a:solidFill>
              </a:rPr>
              <a:t>Exponenciální trend</a:t>
            </a:r>
          </a:p>
          <a:p>
            <a:pPr>
              <a:lnSpc>
                <a:spcPct val="90000"/>
              </a:lnSpc>
            </a:pPr>
            <a:r>
              <a:rPr lang="cs-CZ" sz="2800" dirty="0" smtClean="0">
                <a:solidFill>
                  <a:srgbClr val="307871"/>
                </a:solidFill>
              </a:rPr>
              <a:t>Logistický trend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79845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 smtClean="0"/>
              <a:t>Logistický trend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  <p:pic>
        <p:nvPicPr>
          <p:cNvPr id="7" name="Picture 95"/>
          <p:cNvPicPr>
            <a:picLocks noGrp="1" noChangeAspect="1" noChangeArrowheads="1"/>
          </p:cNvPicPr>
          <p:nvPr>
            <p:ph idx="4294967295"/>
          </p:nvPr>
        </p:nvPicPr>
        <p:blipFill>
          <a:blip r:embed="rId5" cstate="print"/>
          <a:srcRect/>
          <a:stretch>
            <a:fillRect/>
          </a:stretch>
        </p:blipFill>
        <p:spPr>
          <a:xfrm>
            <a:off x="467544" y="1131590"/>
            <a:ext cx="7920879" cy="2880320"/>
          </a:xfrm>
        </p:spPr>
      </p:pic>
      <p:sp>
        <p:nvSpPr>
          <p:cNvPr id="8" name="Obdélník 7"/>
          <p:cNvSpPr/>
          <p:nvPr/>
        </p:nvSpPr>
        <p:spPr>
          <a:xfrm>
            <a:off x="413792" y="843558"/>
            <a:ext cx="7216876" cy="535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endParaRPr lang="cs-CZ" dirty="0"/>
          </a:p>
          <a:p>
            <a:pPr>
              <a:lnSpc>
                <a:spcPct val="80000"/>
              </a:lnSpc>
            </a:pPr>
            <a:endParaRPr lang="cs-CZ" dirty="0"/>
          </a:p>
        </p:txBody>
      </p:sp>
      <p:graphicFrame>
        <p:nvGraphicFramePr>
          <p:cNvPr id="5" name="Objekt 4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1448231451"/>
              </p:ext>
            </p:extLst>
          </p:nvPr>
        </p:nvGraphicFramePr>
        <p:xfrm>
          <a:off x="362787" y="987574"/>
          <a:ext cx="5754550" cy="3092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138" name="List" r:id="rId6" imgW="4400576" imgH="2762230" progId="Excel.Sheet.8">
                  <p:embed/>
                </p:oleObj>
              </mc:Choice>
              <mc:Fallback>
                <p:oleObj name="List" r:id="rId6" imgW="4400576" imgH="2762230" progId="Excel.Sheet.8">
                  <p:embed/>
                  <p:pic>
                    <p:nvPicPr>
                      <p:cNvPr id="0" name="Object 0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2787" y="987574"/>
                        <a:ext cx="5754550" cy="3092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k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1000969"/>
              </p:ext>
            </p:extLst>
          </p:nvPr>
        </p:nvGraphicFramePr>
        <p:xfrm>
          <a:off x="6300192" y="1779662"/>
          <a:ext cx="1949698" cy="792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139" name="Rovnice" r:id="rId8" imgW="1409088" imgH="571252" progId="Equation.3">
                  <p:embed/>
                </p:oleObj>
              </mc:Choice>
              <mc:Fallback>
                <p:oleObj name="Rovnice" r:id="rId8" imgW="1409088" imgH="571252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00192" y="1779662"/>
                        <a:ext cx="1949698" cy="792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15411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 smtClean="0"/>
              <a:t>Reziduální rozptyl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  <p:pic>
        <p:nvPicPr>
          <p:cNvPr id="7" name="Picture 95"/>
          <p:cNvPicPr>
            <a:picLocks noGrp="1" noChangeAspect="1" noChangeArrowheads="1"/>
          </p:cNvPicPr>
          <p:nvPr>
            <p:ph idx="4294967295"/>
          </p:nvPr>
        </p:nvPicPr>
        <p:blipFill>
          <a:blip r:embed="rId5" cstate="print"/>
          <a:srcRect/>
          <a:stretch>
            <a:fillRect/>
          </a:stretch>
        </p:blipFill>
        <p:spPr>
          <a:xfrm>
            <a:off x="467544" y="1131590"/>
            <a:ext cx="7920879" cy="2880320"/>
          </a:xfrm>
        </p:spPr>
      </p:pic>
      <p:sp>
        <p:nvSpPr>
          <p:cNvPr id="8" name="Obdélník 7"/>
          <p:cNvSpPr/>
          <p:nvPr/>
        </p:nvSpPr>
        <p:spPr>
          <a:xfrm>
            <a:off x="413792" y="843558"/>
            <a:ext cx="7216876" cy="535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endParaRPr lang="cs-CZ" dirty="0"/>
          </a:p>
          <a:p>
            <a:pPr>
              <a:lnSpc>
                <a:spcPct val="80000"/>
              </a:lnSpc>
            </a:pPr>
            <a:endParaRPr lang="cs-CZ" dirty="0"/>
          </a:p>
        </p:txBody>
      </p:sp>
      <p:sp>
        <p:nvSpPr>
          <p:cNvPr id="19" name="Text Box 5"/>
          <p:cNvSpPr txBox="1">
            <a:spLocks noChangeArrowheads="1"/>
          </p:cNvSpPr>
          <p:nvPr/>
        </p:nvSpPr>
        <p:spPr bwMode="auto">
          <a:xfrm>
            <a:off x="413792" y="1837655"/>
            <a:ext cx="2632452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2000" dirty="0"/>
              <a:t>kde</a:t>
            </a:r>
          </a:p>
          <a:p>
            <a:endParaRPr lang="cs-CZ" sz="2000" i="1" dirty="0" smtClean="0">
              <a:latin typeface="Times New Roman" pitchFamily="18" charset="0"/>
            </a:endParaRPr>
          </a:p>
          <a:p>
            <a:r>
              <a:rPr lang="cs-CZ" sz="2000" i="1" dirty="0" smtClean="0">
                <a:latin typeface="Times New Roman" pitchFamily="18" charset="0"/>
              </a:rPr>
              <a:t>n</a:t>
            </a:r>
            <a:r>
              <a:rPr lang="cs-CZ" sz="2000" dirty="0" smtClean="0">
                <a:latin typeface="Times New Roman" pitchFamily="18" charset="0"/>
              </a:rPr>
              <a:t> </a:t>
            </a:r>
            <a:r>
              <a:rPr lang="cs-CZ" sz="2000" dirty="0">
                <a:latin typeface="Times New Roman" pitchFamily="18" charset="0"/>
              </a:rPr>
              <a:t>– </a:t>
            </a:r>
            <a:r>
              <a:rPr lang="cs-CZ" sz="2000" dirty="0"/>
              <a:t>počet členů ČŘ</a:t>
            </a:r>
          </a:p>
          <a:p>
            <a:r>
              <a:rPr lang="cs-CZ" sz="2000" i="1" dirty="0">
                <a:latin typeface="Times New Roman" pitchFamily="18" charset="0"/>
              </a:rPr>
              <a:t>p</a:t>
            </a:r>
            <a:r>
              <a:rPr lang="cs-CZ" sz="2000" dirty="0">
                <a:latin typeface="Times New Roman" pitchFamily="18" charset="0"/>
              </a:rPr>
              <a:t> – </a:t>
            </a:r>
            <a:r>
              <a:rPr lang="cs-CZ" sz="2000" dirty="0"/>
              <a:t>počet parametrů ČŘ</a:t>
            </a:r>
          </a:p>
          <a:p>
            <a:endParaRPr lang="cs-CZ" sz="2000" dirty="0">
              <a:latin typeface="Times New Roman" pitchFamily="18" charset="0"/>
            </a:endParaRPr>
          </a:p>
          <a:p>
            <a:r>
              <a:rPr lang="cs-CZ" sz="2000" i="1" dirty="0">
                <a:latin typeface="Times New Roman" pitchFamily="18" charset="0"/>
              </a:rPr>
              <a:t>S</a:t>
            </a:r>
            <a:r>
              <a:rPr lang="cs-CZ" sz="2000" i="1" baseline="-25000" dirty="0">
                <a:latin typeface="Times New Roman" pitchFamily="18" charset="0"/>
              </a:rPr>
              <a:t>R</a:t>
            </a:r>
            <a:r>
              <a:rPr lang="cs-CZ" sz="2000" dirty="0">
                <a:latin typeface="Times New Roman" pitchFamily="18" charset="0"/>
              </a:rPr>
              <a:t> = </a:t>
            </a:r>
          </a:p>
        </p:txBody>
      </p:sp>
      <p:graphicFrame>
        <p:nvGraphicFramePr>
          <p:cNvPr id="4" name="Objekt 3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2034781474"/>
              </p:ext>
            </p:extLst>
          </p:nvPr>
        </p:nvGraphicFramePr>
        <p:xfrm>
          <a:off x="3002723" y="843558"/>
          <a:ext cx="1698393" cy="8680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201" r:id="rId6" imgW="685800" imgH="419100" progId="Equation.3">
                  <p:embed/>
                </p:oleObj>
              </mc:Choice>
              <mc:Fallback>
                <p:oleObj r:id="rId6" imgW="685800" imgH="419100" progId="Equation.3">
                  <p:embed/>
                  <p:pic>
                    <p:nvPicPr>
                      <p:cNvPr id="0" name="Object 0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02723" y="843558"/>
                        <a:ext cx="1698393" cy="86800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33902714"/>
              </p:ext>
            </p:extLst>
          </p:nvPr>
        </p:nvGraphicFramePr>
        <p:xfrm>
          <a:off x="937930" y="3215705"/>
          <a:ext cx="1584176" cy="7440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202" r:id="rId8" imgW="812800" imgH="431800" progId="Equation.3">
                  <p:embed/>
                </p:oleObj>
              </mc:Choice>
              <mc:Fallback>
                <p:oleObj r:id="rId8" imgW="812800" imgH="4318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7930" y="3215705"/>
                        <a:ext cx="1584176" cy="74400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Text Box 8"/>
          <p:cNvSpPr txBox="1">
            <a:spLocks noChangeArrowheads="1"/>
          </p:cNvSpPr>
          <p:nvPr/>
        </p:nvSpPr>
        <p:spPr bwMode="auto">
          <a:xfrm>
            <a:off x="2627784" y="3346054"/>
            <a:ext cx="3348481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2200" dirty="0">
                <a:latin typeface="Times New Roman" pitchFamily="18" charset="0"/>
              </a:rPr>
              <a:t>- </a:t>
            </a:r>
            <a:r>
              <a:rPr lang="cs-CZ" sz="2200" b="1" dirty="0"/>
              <a:t>reziduální součet čtverců</a:t>
            </a:r>
          </a:p>
        </p:txBody>
      </p:sp>
    </p:spTree>
    <p:extLst>
      <p:ext uri="{BB962C8B-B14F-4D97-AF65-F5344CB8AC3E}">
        <p14:creationId xmlns:p14="http://schemas.microsoft.com/office/powerpoint/2010/main" val="3400270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 smtClean="0"/>
              <a:t>Který z modelů je lepší?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  <p:pic>
        <p:nvPicPr>
          <p:cNvPr id="7" name="Picture 95"/>
          <p:cNvPicPr>
            <a:picLocks noGrp="1" noChangeAspect="1" noChangeArrowheads="1"/>
          </p:cNvPicPr>
          <p:nvPr>
            <p:ph idx="4294967295"/>
          </p:nvPr>
        </p:nvPicPr>
        <p:blipFill>
          <a:blip r:embed="rId5" cstate="print"/>
          <a:srcRect/>
          <a:stretch>
            <a:fillRect/>
          </a:stretch>
        </p:blipFill>
        <p:spPr>
          <a:xfrm>
            <a:off x="467544" y="1131590"/>
            <a:ext cx="7920879" cy="2880320"/>
          </a:xfrm>
        </p:spPr>
      </p:pic>
      <p:sp>
        <p:nvSpPr>
          <p:cNvPr id="8" name="Obdélník 7"/>
          <p:cNvSpPr/>
          <p:nvPr/>
        </p:nvSpPr>
        <p:spPr>
          <a:xfrm>
            <a:off x="413792" y="843558"/>
            <a:ext cx="7216876" cy="535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endParaRPr lang="cs-CZ" dirty="0"/>
          </a:p>
          <a:p>
            <a:pPr>
              <a:lnSpc>
                <a:spcPct val="80000"/>
              </a:lnSpc>
            </a:pPr>
            <a:endParaRPr lang="cs-CZ" dirty="0"/>
          </a:p>
        </p:txBody>
      </p:sp>
      <p:graphicFrame>
        <p:nvGraphicFramePr>
          <p:cNvPr id="16" name="Objek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05663665"/>
              </p:ext>
            </p:extLst>
          </p:nvPr>
        </p:nvGraphicFramePr>
        <p:xfrm>
          <a:off x="6464308" y="1635646"/>
          <a:ext cx="1241425" cy="2209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345" name="List" r:id="rId6" imgW="1228771" imgH="2143003" progId="Excel.Sheet.8">
                  <p:embed/>
                </p:oleObj>
              </mc:Choice>
              <mc:Fallback>
                <p:oleObj name="List" r:id="rId6" imgW="1228771" imgH="2143003" progId="Excel.Sheet.8">
                  <p:embed/>
                  <p:pic>
                    <p:nvPicPr>
                      <p:cNvPr id="0" name="Object 9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64308" y="1635646"/>
                        <a:ext cx="1241425" cy="2209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k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83738658"/>
              </p:ext>
            </p:extLst>
          </p:nvPr>
        </p:nvGraphicFramePr>
        <p:xfrm>
          <a:off x="398671" y="843558"/>
          <a:ext cx="5253449" cy="36218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346" name="List" r:id="rId8" imgW="5914944" imgH="4410175" progId="Excel.Sheet.8">
                  <p:embed/>
                </p:oleObj>
              </mc:Choice>
              <mc:Fallback>
                <p:oleObj name="List" r:id="rId8" imgW="5914944" imgH="4410175" progId="Excel.Sheet.8">
                  <p:embed/>
                  <p:pic>
                    <p:nvPicPr>
                      <p:cNvPr id="0" name="Object 9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8671" y="843558"/>
                        <a:ext cx="5253449" cy="362187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68696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  <p:pic>
        <p:nvPicPr>
          <p:cNvPr id="7" name="Picture 95"/>
          <p:cNvPicPr>
            <a:picLocks noGrp="1" noChangeAspect="1" noChangeArrowheads="1"/>
          </p:cNvPicPr>
          <p:nvPr>
            <p:ph idx="4294967295"/>
          </p:nvPr>
        </p:nvPicPr>
        <p:blipFill>
          <a:blip r:embed="rId5" cstate="print"/>
          <a:srcRect/>
          <a:stretch>
            <a:fillRect/>
          </a:stretch>
        </p:blipFill>
        <p:spPr>
          <a:xfrm>
            <a:off x="467544" y="1131590"/>
            <a:ext cx="7920879" cy="2880320"/>
          </a:xfrm>
        </p:spPr>
      </p:pic>
      <p:sp>
        <p:nvSpPr>
          <p:cNvPr id="8" name="Obdélník 7"/>
          <p:cNvSpPr/>
          <p:nvPr/>
        </p:nvSpPr>
        <p:spPr>
          <a:xfrm>
            <a:off x="413792" y="843558"/>
            <a:ext cx="7216876" cy="535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endParaRPr lang="cs-CZ" dirty="0"/>
          </a:p>
          <a:p>
            <a:pPr>
              <a:lnSpc>
                <a:spcPct val="80000"/>
              </a:lnSpc>
            </a:pPr>
            <a:endParaRPr lang="cs-CZ" dirty="0"/>
          </a:p>
        </p:txBody>
      </p:sp>
      <p:sp>
        <p:nvSpPr>
          <p:cNvPr id="9" name="Text Box 3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179388" y="195263"/>
            <a:ext cx="748823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b="1" i="1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cs-CZ" b="1" baseline="30000" dirty="0"/>
              <a:t>2</a:t>
            </a:r>
            <a:r>
              <a:rPr lang="cs-CZ" b="1" dirty="0"/>
              <a:t> = 0,97</a:t>
            </a:r>
          </a:p>
        </p:txBody>
      </p:sp>
      <p:graphicFrame>
        <p:nvGraphicFramePr>
          <p:cNvPr id="3" name="Objek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34659863"/>
              </p:ext>
            </p:extLst>
          </p:nvPr>
        </p:nvGraphicFramePr>
        <p:xfrm>
          <a:off x="413792" y="843558"/>
          <a:ext cx="6030416" cy="36218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771" name="Graf" r:id="rId6" imgW="5476875" imgH="3429000" progId="Excel.Sheet.8">
                  <p:embed/>
                </p:oleObj>
              </mc:Choice>
              <mc:Fallback>
                <p:oleObj name="Graf" r:id="rId6" imgW="5476875" imgH="3429000" progId="Excel.Shee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3792" y="843558"/>
                        <a:ext cx="6030416" cy="362187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36655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17110</TotalTime>
  <Words>478</Words>
  <Application>Microsoft Office PowerPoint</Application>
  <PresentationFormat>Předvádění na obrazovce (16:9)</PresentationFormat>
  <Paragraphs>160</Paragraphs>
  <Slides>32</Slides>
  <Notes>31</Notes>
  <HiddenSlides>0</HiddenSlides>
  <MMClips>0</MMClips>
  <ScaleCrop>false</ScaleCrop>
  <HeadingPairs>
    <vt:vector size="6" baseType="variant">
      <vt:variant>
        <vt:lpstr>Motiv</vt:lpstr>
      </vt:variant>
      <vt:variant>
        <vt:i4>1</vt:i4>
      </vt:variant>
      <vt:variant>
        <vt:lpstr>Vložené servery OLE</vt:lpstr>
      </vt:variant>
      <vt:variant>
        <vt:i4>7</vt:i4>
      </vt:variant>
      <vt:variant>
        <vt:lpstr>Nadpisy snímků</vt:lpstr>
      </vt:variant>
      <vt:variant>
        <vt:i4>32</vt:i4>
      </vt:variant>
    </vt:vector>
  </HeadingPairs>
  <TitlesOfParts>
    <vt:vector size="40" baseType="lpstr">
      <vt:lpstr>SLU</vt:lpstr>
      <vt:lpstr>List</vt:lpstr>
      <vt:lpstr>Rovnice</vt:lpstr>
      <vt:lpstr>Equation.3</vt:lpstr>
      <vt:lpstr>Graf</vt:lpstr>
      <vt:lpstr>Equation.2</vt:lpstr>
      <vt:lpstr>Microsoft Excel 97-2003 Worksheet</vt:lpstr>
      <vt:lpstr>Microsoft Word 97 - 2003 Document</vt:lpstr>
      <vt:lpstr>Statistické zpracování dat  10.přednáška </vt:lpstr>
      <vt:lpstr>Téma přednášky:</vt:lpstr>
      <vt:lpstr>Obsah přednášky </vt:lpstr>
      <vt:lpstr>Volba vhodného modelu trendu</vt:lpstr>
      <vt:lpstr>Trendové funkce</vt:lpstr>
      <vt:lpstr>Logistický trend</vt:lpstr>
      <vt:lpstr>Reziduální rozptyl</vt:lpstr>
      <vt:lpstr>Který z modelů je lepší?</vt:lpstr>
      <vt:lpstr>R2 = 0,97</vt:lpstr>
      <vt:lpstr>R2 = 0,98</vt:lpstr>
      <vt:lpstr>R2 = 0,99</vt:lpstr>
      <vt:lpstr>R2 = 0,996</vt:lpstr>
      <vt:lpstr>R2 = 0,985</vt:lpstr>
      <vt:lpstr>Který model je lepší?</vt:lpstr>
      <vt:lpstr>Který model je lepší? Lineární nebo kvadratický?</vt:lpstr>
      <vt:lpstr>Analýza trendové složky – syntetické modely trendu</vt:lpstr>
      <vt:lpstr>Klouzavé průměry</vt:lpstr>
      <vt:lpstr>Příklad: prostý 3-členný klouzavý průměr</vt:lpstr>
      <vt:lpstr>Příklad: centrovaný 4-členný klouzavý průměr</vt:lpstr>
      <vt:lpstr>Exponenciální vyrovnání</vt:lpstr>
      <vt:lpstr>Příklad: exponenciální vyrovnání</vt:lpstr>
      <vt:lpstr>Analýza sezónní složky</vt:lpstr>
      <vt:lpstr>Příklad: sezónní časová řada, lineární trend</vt:lpstr>
      <vt:lpstr>Příklad: sezónní časová řada, exponenciální trend</vt:lpstr>
      <vt:lpstr>Příklad: časová řada s cyklickou složkou</vt:lpstr>
      <vt:lpstr>Příklad – odstranění trendu</vt:lpstr>
      <vt:lpstr>Příklad – odstranění trendu</vt:lpstr>
      <vt:lpstr>Harmonická analýza</vt:lpstr>
      <vt:lpstr>Příklad</vt:lpstr>
      <vt:lpstr>Stanovení regresních koeficientů</vt:lpstr>
      <vt:lpstr>Příklad – výsledek harmonické analýzy</vt:lpstr>
      <vt:lpstr>Závěr přednášky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stoklasova</cp:lastModifiedBy>
  <cp:revision>270</cp:revision>
  <dcterms:created xsi:type="dcterms:W3CDTF">2016-07-06T15:42:34Z</dcterms:created>
  <dcterms:modified xsi:type="dcterms:W3CDTF">2018-02-20T06:06:02Z</dcterms:modified>
</cp:coreProperties>
</file>