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330" r:id="rId4"/>
    <p:sldId id="314" r:id="rId5"/>
    <p:sldId id="273" r:id="rId6"/>
    <p:sldId id="275" r:id="rId7"/>
    <p:sldId id="322" r:id="rId8"/>
    <p:sldId id="315" r:id="rId9"/>
    <p:sldId id="332" r:id="rId10"/>
    <p:sldId id="323" r:id="rId11"/>
    <p:sldId id="316" r:id="rId12"/>
    <p:sldId id="34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20689"/>
            <a:ext cx="1987531" cy="136815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Vícenásobná regresní analýza 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9" y="260351"/>
            <a:ext cx="7488237" cy="677333"/>
          </a:xfrm>
        </p:spPr>
        <p:txBody>
          <a:bodyPr/>
          <a:lstStyle/>
          <a:p>
            <a:r>
              <a:rPr lang="cs-CZ" b="1" dirty="0">
                <a:latin typeface="Arial" charset="0"/>
              </a:rPr>
              <a:t>Předpoklady </a:t>
            </a:r>
            <a:r>
              <a:rPr lang="cs-CZ" b="1" dirty="0" smtClean="0">
                <a:latin typeface="Arial" charset="0"/>
              </a:rPr>
              <a:t>lineárního </a:t>
            </a:r>
            <a:r>
              <a:rPr lang="cs-CZ" b="1" dirty="0">
                <a:latin typeface="Arial" charset="0"/>
              </a:rPr>
              <a:t>regresního modelu 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179512" y="1028734"/>
            <a:ext cx="8640959" cy="608521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Střední hodnota náhodné poruchy </a:t>
            </a:r>
            <a:r>
              <a:rPr lang="cs-CZ" sz="2200" i="1" dirty="0" smtClean="0"/>
              <a:t>u</a:t>
            </a:r>
            <a:r>
              <a:rPr lang="cs-CZ" sz="2200" dirty="0" smtClean="0"/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200" dirty="0" smtClean="0"/>
              <a:t> 0,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tj. </a:t>
            </a:r>
            <a:r>
              <a:rPr lang="cs-CZ" sz="2200" i="1" dirty="0" smtClean="0"/>
              <a:t>E</a:t>
            </a:r>
            <a:r>
              <a:rPr lang="cs-CZ" sz="2200" dirty="0" smtClean="0"/>
              <a:t>(</a:t>
            </a:r>
            <a:r>
              <a:rPr lang="cs-CZ" sz="2200" i="1" dirty="0" smtClean="0"/>
              <a:t>u</a:t>
            </a:r>
            <a:r>
              <a:rPr lang="cs-CZ" sz="2200" dirty="0" smtClean="0"/>
              <a:t>) = 0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2.	Náhodná chyba má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normální rozdělení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tj</a:t>
            </a:r>
            <a:r>
              <a:rPr lang="cs-CZ" sz="2200" dirty="0" smtClean="0">
                <a:cs typeface="Times New Roman" pitchFamily="18" charset="0"/>
              </a:rPr>
              <a:t>. </a:t>
            </a:r>
            <a:r>
              <a:rPr lang="cs-CZ" sz="2200" i="1" dirty="0" smtClean="0">
                <a:cs typeface="Times New Roman" pitchFamily="18" charset="0"/>
              </a:rPr>
              <a:t>u</a:t>
            </a:r>
            <a:r>
              <a:rPr lang="cs-CZ" sz="2200" dirty="0" smtClean="0">
                <a:cs typeface="Times New Roman" pitchFamily="18" charset="0"/>
              </a:rPr>
              <a:t> </a:t>
            </a:r>
            <a:r>
              <a:rPr lang="en-US" sz="2200" dirty="0" smtClean="0">
                <a:cs typeface="Times New Roman" pitchFamily="18" charset="0"/>
              </a:rPr>
              <a:t>~</a:t>
            </a:r>
            <a:r>
              <a:rPr lang="cs-CZ" sz="2200" i="1" dirty="0" smtClean="0">
                <a:cs typeface="Times New Roman" pitchFamily="18" charset="0"/>
              </a:rPr>
              <a:t>N</a:t>
            </a:r>
            <a:r>
              <a:rPr lang="cs-CZ" sz="2200" dirty="0" smtClean="0">
                <a:cs typeface="Times New Roman" pitchFamily="18" charset="0"/>
              </a:rPr>
              <a:t>(0, </a:t>
            </a:r>
            <a:r>
              <a:rPr lang="el-GR" sz="2200" i="1" dirty="0" smtClean="0">
                <a:cs typeface="Times New Roman" pitchFamily="18" charset="0"/>
              </a:rPr>
              <a:t>σ</a:t>
            </a:r>
            <a:r>
              <a:rPr lang="cs-CZ" sz="2200" baseline="30000" dirty="0" smtClean="0">
                <a:cs typeface="Times New Roman" pitchFamily="18" charset="0"/>
              </a:rPr>
              <a:t>2</a:t>
            </a:r>
            <a:r>
              <a:rPr lang="cs-CZ" sz="2200" dirty="0" smtClean="0">
                <a:cs typeface="Times New Roman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3.	Vysvětlující proměnné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,…, </a:t>
            </a:r>
            <a:r>
              <a:rPr lang="cs-CZ" sz="2200" i="1" dirty="0" err="1" smtClean="0"/>
              <a:t>X</a:t>
            </a:r>
            <a:r>
              <a:rPr lang="cs-CZ" sz="2200" i="1" baseline="-25000" dirty="0" err="1" smtClean="0"/>
              <a:t>m</a:t>
            </a:r>
            <a:r>
              <a:rPr lang="cs-CZ" sz="2200" dirty="0" smtClean="0"/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nejsou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kolineární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(JINAK: 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MULTIKOLINEARITA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4.	Rozptyl náhodné chyby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je konstantní - </a:t>
            </a:r>
            <a:r>
              <a:rPr lang="cs-CZ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homoskedasticita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tj.</a:t>
            </a:r>
            <a:r>
              <a:rPr lang="cs-CZ" sz="22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i="1" dirty="0" smtClean="0"/>
              <a:t>			Var</a:t>
            </a:r>
            <a:r>
              <a:rPr lang="cs-CZ" sz="2200" dirty="0" smtClean="0"/>
              <a:t>(</a:t>
            </a:r>
            <a:r>
              <a:rPr lang="cs-CZ" sz="2200" i="1" dirty="0" smtClean="0"/>
              <a:t>u</a:t>
            </a:r>
            <a:r>
              <a:rPr lang="cs-CZ" sz="2200" dirty="0" smtClean="0"/>
              <a:t>) = </a:t>
            </a:r>
            <a:r>
              <a:rPr lang="el-GR" sz="2200" i="1" dirty="0" smtClean="0">
                <a:cs typeface="Times New Roman" pitchFamily="18" charset="0"/>
              </a:rPr>
              <a:t>σ</a:t>
            </a:r>
            <a:r>
              <a:rPr lang="cs-CZ" sz="2200" baseline="30000" dirty="0" smtClean="0">
                <a:cs typeface="Times New Roman" pitchFamily="18" charset="0"/>
              </a:rPr>
              <a:t>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baseline="30000" dirty="0" smtClean="0">
                <a:cs typeface="Times New Roman" pitchFamily="18" charset="0"/>
              </a:rPr>
              <a:t>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(JINAK: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HETEROSKEDASTICITA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2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5.	Náhodné chyby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nekorelované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tj. </a:t>
            </a:r>
            <a:r>
              <a:rPr lang="cs-CZ" sz="2200" i="1" dirty="0" smtClean="0"/>
              <a:t>			</a:t>
            </a:r>
            <a:r>
              <a:rPr lang="cs-CZ" sz="2200" i="1" dirty="0" err="1" smtClean="0"/>
              <a:t>Cov</a:t>
            </a:r>
            <a:r>
              <a:rPr lang="cs-CZ" sz="2200" dirty="0" smtClean="0"/>
              <a:t>(</a:t>
            </a:r>
            <a:r>
              <a:rPr lang="cs-CZ" sz="2200" i="1" dirty="0" err="1" smtClean="0"/>
              <a:t>u</a:t>
            </a:r>
            <a:r>
              <a:rPr lang="cs-CZ" sz="2200" i="1" baseline="-25000" dirty="0" err="1" smtClean="0"/>
              <a:t>i</a:t>
            </a:r>
            <a:r>
              <a:rPr lang="cs-CZ" sz="2200" i="1" dirty="0" err="1" smtClean="0"/>
              <a:t>,u</a:t>
            </a:r>
            <a:r>
              <a:rPr lang="cs-CZ" sz="2200" i="1" baseline="-25000" dirty="0" err="1" smtClean="0"/>
              <a:t>j</a:t>
            </a:r>
            <a:r>
              <a:rPr lang="cs-CZ" sz="2200" dirty="0" smtClean="0"/>
              <a:t>) = </a:t>
            </a:r>
            <a:r>
              <a:rPr lang="cs-CZ" sz="2200" dirty="0" smtClean="0">
                <a:cs typeface="Times New Roman" pitchFamily="18" charset="0"/>
              </a:rPr>
              <a:t>0 pro </a:t>
            </a:r>
            <a:r>
              <a:rPr lang="cs-CZ" sz="2200" i="1" dirty="0" smtClean="0">
                <a:cs typeface="Times New Roman" pitchFamily="18" charset="0"/>
              </a:rPr>
              <a:t>i </a:t>
            </a:r>
            <a:r>
              <a:rPr lang="cs-CZ" sz="2200" dirty="0" smtClean="0">
                <a:cs typeface="Times New Roman" pitchFamily="18" charset="0"/>
                <a:sym typeface="Symbol" pitchFamily="18" charset="2"/>
              </a:rPr>
              <a:t> </a:t>
            </a:r>
            <a:r>
              <a:rPr lang="cs-CZ" sz="2200" i="1" dirty="0" smtClean="0">
                <a:cs typeface="Times New Roman" pitchFamily="18" charset="0"/>
                <a:sym typeface="Symbol" pitchFamily="18" charset="2"/>
              </a:rPr>
              <a:t>j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200" dirty="0" smtClean="0">
                <a:cs typeface="Times New Roman" pitchFamily="18" charset="0"/>
              </a:rPr>
              <a:t>	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(JINAK: </a:t>
            </a:r>
            <a:r>
              <a:rPr lang="cs-CZ" sz="2200" dirty="0" smtClean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AUTOKORELACE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200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může stát, když některý z předpokladů není splněn?</a:t>
            </a:r>
            <a:endParaRPr lang="el-GR" sz="2200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Poznámky: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07505" y="1088254"/>
            <a:ext cx="8507413" cy="48656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Předpoklady kromě 3. jsou stejné jako v jednoduchém lineárním regresním modelu.</a:t>
            </a:r>
          </a:p>
          <a:p>
            <a:pPr marL="609600" indent="-609600">
              <a:buFontTx/>
              <a:buAutoNum type="arabicPeriod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Kolinearita znamená, že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vysvětlující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proměnná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přesnou lineární kombinací některých ostatních vysvětlujících proměnných.</a:t>
            </a:r>
          </a:p>
          <a:p>
            <a:pPr marL="609600" indent="-609600">
              <a:buFontTx/>
              <a:buNone/>
            </a:pP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r>
              <a:rPr lang="cs-CZ" sz="2000" dirty="0" smtClean="0"/>
              <a:t> 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1</a:t>
            </a:r>
            <a:r>
              <a:rPr lang="cs-CZ" sz="2000" i="1" baseline="-25000" dirty="0" smtClean="0"/>
              <a:t>i</a:t>
            </a:r>
            <a:r>
              <a:rPr lang="cs-CZ" sz="2000" dirty="0" smtClean="0"/>
              <a:t> = 2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2</a:t>
            </a:r>
            <a:r>
              <a:rPr lang="cs-CZ" sz="2000" i="1" baseline="-25000" dirty="0" smtClean="0"/>
              <a:t>i</a:t>
            </a:r>
            <a:r>
              <a:rPr lang="cs-CZ" sz="2000" i="1" dirty="0" smtClean="0"/>
              <a:t>+ X</a:t>
            </a:r>
            <a:r>
              <a:rPr lang="cs-CZ" sz="2000" baseline="-25000" dirty="0" smtClean="0"/>
              <a:t>3</a:t>
            </a:r>
            <a:r>
              <a:rPr lang="cs-CZ" sz="2000" i="1" baseline="-25000" dirty="0" smtClean="0"/>
              <a:t>i</a:t>
            </a:r>
            <a:r>
              <a:rPr lang="cs-CZ" sz="2000" i="1" dirty="0" smtClean="0"/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 všechna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smtClean="0"/>
              <a:t>i=</a:t>
            </a:r>
            <a:r>
              <a:rPr lang="cs-CZ" sz="2000" dirty="0" smtClean="0"/>
              <a:t>1,2</a:t>
            </a:r>
            <a:r>
              <a:rPr lang="cs-CZ" sz="2000" i="1" dirty="0" smtClean="0"/>
              <a:t>,…,n </a:t>
            </a:r>
          </a:p>
          <a:p>
            <a:pPr marL="609600" indent="-609600">
              <a:buFontTx/>
              <a:buNone/>
            </a:pPr>
            <a:r>
              <a:rPr lang="cs-CZ" sz="2000" i="1" dirty="0" smtClean="0"/>
              <a:t> 	</a:t>
            </a:r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sz="2000" dirty="0" smtClean="0">
                <a:cs typeface="Times New Roman" pitchFamily="18" charset="0"/>
              </a:rPr>
              <a:t>.	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tzv. </a:t>
            </a: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multikolinearity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spočívá v tom, že některé vysvětlující proměnné jsou </a:t>
            </a:r>
            <a:r>
              <a:rPr 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téměř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kolineární (lin. kombinacemi jiných proměnných).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56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8" name="Obdélník 7"/>
          <p:cNvSpPr/>
          <p:nvPr/>
        </p:nvSpPr>
        <p:spPr>
          <a:xfrm>
            <a:off x="413792" y="1124745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71600" y="2593535"/>
            <a:ext cx="7560840" cy="33603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</a:pPr>
            <a:r>
              <a:rPr lang="cs-CZ" sz="3600" b="1" dirty="0" smtClean="0">
                <a:latin typeface="Arial" charset="0"/>
              </a:rPr>
              <a:t>Děkuji Vám za pozornost!!!</a:t>
            </a:r>
            <a:endParaRPr lang="cs-CZ" sz="3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51521" y="1124744"/>
            <a:ext cx="799306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1800" dirty="0">
                <a:latin typeface="Arial" charset="0"/>
              </a:rPr>
              <a:t>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Vícerozměrná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(vícenásobná, mnohorozměrná, mnohonásobná, n-rozměrná, n-násobná) lineární regresní analýza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Populační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a výběrová regresní funkce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Přiléhavost 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regresní </a:t>
            </a:r>
            <a:r>
              <a:rPr lang="cs-CZ" sz="2000" b="1" dirty="0" err="1">
                <a:solidFill>
                  <a:schemeClr val="tx2"/>
                </a:solidFill>
                <a:latin typeface="Arial" charset="0"/>
              </a:rPr>
              <a:t>nadroviny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k datům </a:t>
            </a:r>
            <a:endParaRPr lang="cs-CZ" sz="20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Koeficient determinace </a:t>
            </a:r>
            <a:r>
              <a:rPr lang="cs-CZ" sz="2000" b="1" i="1" dirty="0">
                <a:solidFill>
                  <a:schemeClr val="tx2"/>
                </a:solidFill>
                <a:latin typeface="Arial" charset="0"/>
              </a:rPr>
              <a:t>R</a:t>
            </a:r>
            <a:r>
              <a:rPr lang="cs-CZ" sz="2000" b="1" baseline="30000" dirty="0">
                <a:solidFill>
                  <a:schemeClr val="tx2"/>
                </a:solidFill>
                <a:latin typeface="Arial" charset="0"/>
              </a:rPr>
              <a:t>2</a:t>
            </a: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Klasický vícerozměrný lineární regresní model </a:t>
            </a:r>
            <a:endParaRPr lang="cs-CZ" sz="2000" b="1" dirty="0" smtClean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sz="2000" b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23529" y="1124745"/>
            <a:ext cx="730714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err="1" smtClean="0">
                <a:solidFill>
                  <a:schemeClr val="tx2"/>
                </a:solidFill>
                <a:latin typeface="Arial" charset="0"/>
              </a:rPr>
              <a:t>Multikolinearita</a:t>
            </a:r>
            <a:endParaRPr lang="cs-CZ" sz="2000" b="1" dirty="0">
              <a:solidFill>
                <a:schemeClr val="tx2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err="1">
                <a:solidFill>
                  <a:schemeClr val="tx2"/>
                </a:solidFill>
                <a:latin typeface="Arial" charset="0"/>
              </a:rPr>
              <a:t>Heteroskedasticita</a:t>
            </a: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(H-S)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Testy H-S a její odstraňování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cs-CZ" sz="2000" b="1" dirty="0" smtClean="0">
                <a:solidFill>
                  <a:schemeClr val="tx2"/>
                </a:solidFill>
                <a:latin typeface="Arial" charset="0"/>
              </a:rPr>
              <a:t>Autokorelace</a:t>
            </a:r>
            <a:endParaRPr lang="cs-CZ" sz="2000" b="1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Příklad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 </a:t>
            </a: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1</a:t>
            </a:r>
            <a:r>
              <a:rPr lang="cs-CZ" b="1" dirty="0">
                <a:solidFill>
                  <a:srgbClr val="307871"/>
                </a:solidFill>
                <a:latin typeface="Arial" charset="0"/>
              </a:rPr>
              <a:t>.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1521" y="1124745"/>
            <a:ext cx="8207375" cy="46085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Zajímají nás: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tržby prodejny (např. spotřební elektroniky OK)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na: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1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výdaje na reklamu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cs-CZ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počet kolemjdoucích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3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průměrný plat prodavačů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X</a:t>
            </a:r>
            <a:r>
              <a:rPr lang="cs-CZ" sz="2400" baseline="-25000" dirty="0" smtClean="0">
                <a:latin typeface="+mj-lt"/>
                <a:cs typeface="Arial" panose="020B0604020202020204" pitchFamily="34" charset="0"/>
              </a:rPr>
              <a:t>4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počet konkurenčních prodejen v místě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230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2.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9" y="1028735"/>
            <a:ext cx="7549812" cy="46085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Zajímá nás: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400" i="1" dirty="0" smtClean="0">
                <a:latin typeface="+mj-lt"/>
                <a:cs typeface="Arial" panose="020B0604020202020204" pitchFamily="34" charset="0"/>
              </a:rPr>
              <a:t>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dětská úmrtnost /v promile/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na: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gramotnost žen /v procentech/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2 </a:t>
            </a:r>
            <a:r>
              <a:rPr lang="cs-CZ" sz="2400" dirty="0" smtClean="0"/>
              <a:t>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HDP na hlavu /v USD/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X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porodnost /v procentech/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Vícenásobná regresní analýzy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87524" y="1124745"/>
            <a:ext cx="8568952" cy="48291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Grafické znázornění v dimenzích </a:t>
            </a:r>
            <a:r>
              <a:rPr lang="cs-CZ" sz="2200" i="1" dirty="0" smtClean="0">
                <a:latin typeface="+mj-lt"/>
                <a:cs typeface="Arial" panose="020B0604020202020204" pitchFamily="34" charset="0"/>
              </a:rPr>
              <a:t>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&gt; 2 -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obtížné(?)</a:t>
            </a:r>
          </a:p>
          <a:p>
            <a:pPr>
              <a:lnSpc>
                <a:spcPct val="80000"/>
              </a:lnSpc>
            </a:pPr>
            <a:r>
              <a:rPr lang="cs-C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Jediné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kritérium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prom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ě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á:  </a:t>
            </a:r>
            <a:r>
              <a:rPr lang="cs-CZ" sz="2200" b="1" i="1" dirty="0" smtClean="0"/>
              <a:t>Y</a:t>
            </a:r>
            <a:r>
              <a:rPr lang="cs-CZ" sz="2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prediktorů = nez. prom.: 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1</a:t>
            </a:r>
            <a:r>
              <a:rPr lang="cs-CZ" sz="2200" dirty="0" smtClean="0"/>
              <a:t>, </a:t>
            </a:r>
            <a:r>
              <a:rPr lang="cs-CZ" sz="2200" i="1" dirty="0" smtClean="0"/>
              <a:t>X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,…,</a:t>
            </a:r>
            <a:r>
              <a:rPr lang="cs-CZ" sz="2200" i="1" dirty="0" err="1" smtClean="0"/>
              <a:t>X</a:t>
            </a:r>
            <a:r>
              <a:rPr lang="cs-CZ" sz="2200" i="1" baseline="-25000" dirty="0" err="1" smtClean="0"/>
              <a:t>m</a:t>
            </a:r>
            <a:r>
              <a:rPr lang="cs-CZ" sz="2200" i="1" baseline="-25000" dirty="0" smtClean="0"/>
              <a:t>  </a:t>
            </a:r>
            <a:r>
              <a:rPr lang="cs-CZ" sz="2200" i="1" baseline="-25000" dirty="0"/>
              <a:t> </a:t>
            </a:r>
            <a:r>
              <a:rPr lang="cs-CZ" sz="2200" i="1" dirty="0" smtClean="0"/>
              <a:t>  </a:t>
            </a:r>
            <a:r>
              <a:rPr lang="cs-CZ" sz="2200" dirty="0" smtClean="0"/>
              <a:t>( </a:t>
            </a:r>
            <a:r>
              <a:rPr lang="cs-CZ" sz="2200" i="1" dirty="0" smtClean="0"/>
              <a:t>m</a:t>
            </a:r>
            <a:r>
              <a:rPr lang="cs-CZ" sz="2200" dirty="0" smtClean="0"/>
              <a:t> =2,3,…)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regresní </a:t>
            </a:r>
            <a:r>
              <a:rPr lang="cs-CZ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nadrovina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 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dirty="0" smtClean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regresní model: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Cíl: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nalezení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nejlepších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odhadů regresních koeficientů (Excel)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466962"/>
              </p:ext>
            </p:extLst>
          </p:nvPr>
        </p:nvGraphicFramePr>
        <p:xfrm>
          <a:off x="2915816" y="2924944"/>
          <a:ext cx="410445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2" name="Rovnice" r:id="rId4" imgW="2844800" imgH="279400" progId="Equation.3">
                  <p:embed/>
                </p:oleObj>
              </mc:Choice>
              <mc:Fallback>
                <p:oleObj name="Rovnice" r:id="rId4" imgW="2844800" imgH="279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924944"/>
                        <a:ext cx="410445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460568"/>
              </p:ext>
            </p:extLst>
          </p:nvPr>
        </p:nvGraphicFramePr>
        <p:xfrm>
          <a:off x="2483768" y="4653137"/>
          <a:ext cx="482453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3" name="Rovnice" r:id="rId6" imgW="2438400" imgH="228600" progId="Equation.3">
                  <p:embed/>
                </p:oleObj>
              </mc:Choice>
              <mc:Fallback>
                <p:oleObj name="Rovnice" r:id="rId6" imgW="2438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653137"/>
                        <a:ext cx="4824536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844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800" dirty="0"/>
              <a:t>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1 – řešení v Excelu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1476376" y="6877051"/>
            <a:ext cx="648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4" y="1124744"/>
            <a:ext cx="8243517" cy="3360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obrázek 35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16" y="4677139"/>
            <a:ext cx="8387533" cy="11281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2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1 – řešení – interpretace výsledků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1520" y="1028735"/>
            <a:ext cx="7994650" cy="46085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Kritérium: 	</a:t>
            </a:r>
            <a:r>
              <a:rPr lang="cs-CZ" sz="2000" i="1" dirty="0" smtClean="0"/>
              <a:t>Y</a:t>
            </a:r>
            <a:r>
              <a:rPr lang="cs-CZ" sz="1800" dirty="0" smtClean="0"/>
              <a:t> - tržby z prodeje (v </a:t>
            </a:r>
            <a:r>
              <a:rPr lang="cs-CZ" sz="1800" dirty="0" err="1" smtClean="0"/>
              <a:t>tis.Kč</a:t>
            </a:r>
            <a:r>
              <a:rPr lang="cs-CZ" sz="1800" dirty="0" smtClean="0"/>
              <a:t>/rok)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Prediktory:</a:t>
            </a:r>
            <a:r>
              <a:rPr lang="cs-CZ" sz="1800" i="1" dirty="0" smtClean="0"/>
              <a:t>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1</a:t>
            </a:r>
            <a:r>
              <a:rPr lang="cs-CZ" sz="1800" dirty="0" smtClean="0"/>
              <a:t> - poč. kolemjdoucích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2</a:t>
            </a:r>
            <a:r>
              <a:rPr lang="cs-CZ" sz="1800" dirty="0" smtClean="0"/>
              <a:t> - velikost prodejny v m</a:t>
            </a:r>
            <a:r>
              <a:rPr lang="cs-CZ" sz="1800" baseline="30000" dirty="0" smtClean="0"/>
              <a:t>2</a:t>
            </a:r>
            <a:endParaRPr lang="cs-CZ" sz="1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3</a:t>
            </a:r>
            <a:r>
              <a:rPr lang="cs-CZ" sz="1800" dirty="0" smtClean="0"/>
              <a:t> - průměrný plat prodavačů v </a:t>
            </a:r>
            <a:r>
              <a:rPr lang="cs-CZ" sz="1800" dirty="0" err="1" smtClean="0"/>
              <a:t>tis.Kč</a:t>
            </a:r>
            <a:r>
              <a:rPr lang="cs-CZ" sz="1800" dirty="0" smtClean="0"/>
              <a:t>/</a:t>
            </a:r>
            <a:r>
              <a:rPr lang="cs-CZ" sz="1800" dirty="0" err="1" smtClean="0"/>
              <a:t>měs</a:t>
            </a:r>
            <a:r>
              <a:rPr lang="cs-CZ" sz="18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		</a:t>
            </a:r>
            <a:r>
              <a:rPr lang="cs-CZ" sz="2000" i="1" dirty="0" smtClean="0"/>
              <a:t>X</a:t>
            </a:r>
            <a:r>
              <a:rPr lang="cs-CZ" sz="2000" baseline="-25000" dirty="0" smtClean="0"/>
              <a:t>4</a:t>
            </a:r>
            <a:r>
              <a:rPr lang="cs-CZ" sz="1800" dirty="0" smtClean="0"/>
              <a:t> - přítomnost konkurence (binární)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Regresní rovnice: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 	</a:t>
            </a:r>
            <a:endParaRPr lang="cs-CZ" sz="1800" i="1" dirty="0" smtClean="0"/>
          </a:p>
          <a:p>
            <a:pPr marL="0" indent="0">
              <a:lnSpc>
                <a:spcPct val="90000"/>
              </a:lnSpc>
              <a:buNone/>
            </a:pP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248413"/>
              </p:ext>
            </p:extLst>
          </p:nvPr>
        </p:nvGraphicFramePr>
        <p:xfrm>
          <a:off x="539551" y="3946569"/>
          <a:ext cx="7848873" cy="49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7" name="Rovnice" r:id="rId4" imgW="3060700" imgH="228600" progId="Equation.3">
                  <p:embed/>
                </p:oleObj>
              </mc:Choice>
              <mc:Fallback>
                <p:oleObj name="Rovnice" r:id="rId4" imgW="30607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3946569"/>
                        <a:ext cx="7848873" cy="4905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092280" y="3912921"/>
            <a:ext cx="762000" cy="812800"/>
            <a:chOff x="5040" y="1680"/>
            <a:chExt cx="480" cy="384"/>
          </a:xfrm>
        </p:grpSpPr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5040" y="168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>
              <a:off x="5040" y="1680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7732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1 – řešení – interpretace výsledků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9551" y="3912921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0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51520" y="1028735"/>
            <a:ext cx="7704856" cy="508856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</a:t>
            </a:r>
            <a:r>
              <a:rPr lang="cs-CZ" sz="1800" i="1" dirty="0" smtClean="0"/>
              <a:t>Hypotézy o statistické významnosti regres. koeficientů a </a:t>
            </a:r>
            <a:r>
              <a:rPr lang="cs-CZ" sz="2000" i="1" dirty="0" smtClean="0"/>
              <a:t>R</a:t>
            </a:r>
            <a:r>
              <a:rPr lang="cs-CZ" sz="2000" i="1" baseline="30000" dirty="0" smtClean="0"/>
              <a:t>2</a:t>
            </a:r>
            <a:r>
              <a:rPr lang="cs-CZ" sz="1800" i="1" dirty="0" smtClean="0"/>
              <a:t>: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H</a:t>
            </a:r>
            <a:r>
              <a:rPr lang="cs-CZ" sz="1800" baseline="-25000" dirty="0" smtClean="0"/>
              <a:t>0</a:t>
            </a:r>
            <a:r>
              <a:rPr lang="cs-CZ" sz="1800" dirty="0" smtClean="0"/>
              <a:t>: koeficient = 0</a:t>
            </a:r>
            <a:endParaRPr lang="cs-CZ" sz="1800" i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0</a:t>
            </a:r>
            <a:r>
              <a:rPr lang="cs-CZ" sz="1800" dirty="0" smtClean="0"/>
              <a:t> = </a:t>
            </a:r>
            <a:r>
              <a:rPr lang="en-US" sz="1800" dirty="0" smtClean="0"/>
              <a:t>1642,6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93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1</a:t>
            </a:r>
            <a:r>
              <a:rPr lang="cs-CZ" sz="1800" dirty="0" smtClean="0"/>
              <a:t> = </a:t>
            </a:r>
            <a:r>
              <a:rPr lang="en-US" sz="1800" dirty="0" smtClean="0"/>
              <a:t>81,9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</a:t>
            </a:r>
            <a:r>
              <a:rPr lang="en-US" sz="1800" dirty="0" smtClean="0"/>
              <a:t>0,038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2</a:t>
            </a:r>
            <a:r>
              <a:rPr lang="cs-CZ" sz="1800" dirty="0" smtClean="0"/>
              <a:t> = </a:t>
            </a:r>
            <a:r>
              <a:rPr lang="en-US" sz="1800" dirty="0" smtClean="0"/>
              <a:t>19,9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30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3</a:t>
            </a:r>
            <a:r>
              <a:rPr lang="cs-CZ" sz="1800" dirty="0" smtClean="0"/>
              <a:t> = </a:t>
            </a:r>
            <a:r>
              <a:rPr lang="en-US" sz="1800" dirty="0" smtClean="0"/>
              <a:t>241,0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0,00</a:t>
            </a:r>
            <a:r>
              <a:rPr lang="en-US" sz="1800" dirty="0" smtClean="0"/>
              <a:t>3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i="1" dirty="0" smtClean="0"/>
              <a:t>	b</a:t>
            </a:r>
            <a:r>
              <a:rPr lang="cs-CZ" sz="1800" baseline="-25000" dirty="0" smtClean="0"/>
              <a:t>4</a:t>
            </a:r>
            <a:r>
              <a:rPr lang="cs-CZ" sz="1800" dirty="0" smtClean="0"/>
              <a:t> = </a:t>
            </a:r>
            <a:r>
              <a:rPr lang="en-US" sz="1800" dirty="0" smtClean="0"/>
              <a:t>-171,8</a:t>
            </a:r>
            <a:r>
              <a:rPr lang="cs-CZ" sz="1800" dirty="0" smtClean="0"/>
              <a:t>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</a:t>
            </a:r>
            <a:r>
              <a:rPr lang="en-US" sz="1800" dirty="0" smtClean="0"/>
              <a:t>672</a:t>
            </a:r>
            <a:r>
              <a:rPr lang="cs-CZ" sz="1800" dirty="0" smtClean="0"/>
              <a:t>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ne</a:t>
            </a:r>
            <a:r>
              <a:rPr lang="cs-CZ" sz="1800" dirty="0" smtClean="0">
                <a:sym typeface="Symbol" pitchFamily="18" charset="2"/>
              </a:rPr>
              <a:t>zamítáme)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baseline="-25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Koeficient determinace (přiléhavost): </a:t>
            </a:r>
            <a:r>
              <a:rPr lang="cs-CZ" sz="1800" i="1" dirty="0" smtClean="0"/>
              <a:t>R</a:t>
            </a:r>
            <a:r>
              <a:rPr lang="cs-CZ" sz="1800" baseline="30000" dirty="0" smtClean="0"/>
              <a:t>2</a:t>
            </a:r>
            <a:r>
              <a:rPr lang="cs-CZ" sz="1800" dirty="0" smtClean="0"/>
              <a:t> = 0,9</a:t>
            </a:r>
            <a:r>
              <a:rPr lang="en-US" sz="1800" dirty="0" smtClean="0"/>
              <a:t>40</a:t>
            </a:r>
            <a:endParaRPr lang="cs-CZ" sz="1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 (</a:t>
            </a:r>
            <a:r>
              <a:rPr lang="cs-CZ" sz="1800" i="1" dirty="0" smtClean="0"/>
              <a:t>p</a:t>
            </a:r>
            <a:r>
              <a:rPr lang="cs-CZ" sz="1800" dirty="0" smtClean="0"/>
              <a:t>-hodnota = 0,0</a:t>
            </a:r>
            <a:r>
              <a:rPr lang="en-US" sz="1800" dirty="0" smtClean="0"/>
              <a:t>0</a:t>
            </a:r>
            <a:r>
              <a:rPr lang="cs-CZ" sz="1800" dirty="0" smtClean="0"/>
              <a:t>5 </a:t>
            </a:r>
            <a:r>
              <a:rPr lang="cs-CZ" sz="1800" dirty="0" smtClean="0">
                <a:sym typeface="Symbol" pitchFamily="18" charset="2"/>
              </a:rPr>
              <a:t> H</a:t>
            </a:r>
            <a:r>
              <a:rPr lang="cs-CZ" sz="1800" baseline="-25000" dirty="0" smtClean="0">
                <a:sym typeface="Symbol" pitchFamily="18" charset="2"/>
              </a:rPr>
              <a:t>0</a:t>
            </a:r>
            <a:r>
              <a:rPr lang="cs-CZ" sz="1800" dirty="0" smtClean="0">
                <a:sym typeface="Symbol" pitchFamily="18" charset="2"/>
              </a:rPr>
              <a:t> zamítáme)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Závěr</a:t>
            </a:r>
            <a:r>
              <a:rPr lang="cs-CZ" sz="1800" dirty="0" smtClean="0">
                <a:solidFill>
                  <a:schemeClr val="accent1"/>
                </a:solidFill>
              </a:rPr>
              <a:t>: </a:t>
            </a:r>
            <a:r>
              <a:rPr lang="cs-CZ" sz="1800" dirty="0" smtClean="0"/>
              <a:t>Přítomnost konkurence nemá na tržby prodejny vliv. Tržby nové prodejny jsou na základě modelu prognózovány ve výši 10700 tis. Kč.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11842</TotalTime>
  <Words>227</Words>
  <Application>Microsoft Office PowerPoint</Application>
  <PresentationFormat>Předvádění na obrazovce (4:3)</PresentationFormat>
  <Paragraphs>118</Paragraphs>
  <Slides>12</Slides>
  <Notes>11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SLU</vt:lpstr>
      <vt:lpstr>Rovnice</vt:lpstr>
      <vt:lpstr>Statistické zpracování dat  4. prezentace  Vícenásobná regresní analýza I </vt:lpstr>
      <vt:lpstr>Obsah přednášky </vt:lpstr>
      <vt:lpstr>Obsah přednášky </vt:lpstr>
      <vt:lpstr>Příklad 1.</vt:lpstr>
      <vt:lpstr>Příklad 2.</vt:lpstr>
      <vt:lpstr>Vícenásobná regresní analýzy</vt:lpstr>
      <vt:lpstr>Příklad 1 – řešení v Excelu</vt:lpstr>
      <vt:lpstr>Příklad 1 – řešení – interpretace výsledků</vt:lpstr>
      <vt:lpstr>Příklad 1 – řešení – interpretace výsledků</vt:lpstr>
      <vt:lpstr>Předpoklady lineárního regresního modelu </vt:lpstr>
      <vt:lpstr>Poznámky: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194</cp:revision>
  <dcterms:created xsi:type="dcterms:W3CDTF">2016-07-06T15:42:34Z</dcterms:created>
  <dcterms:modified xsi:type="dcterms:W3CDTF">2020-09-13T07:44:28Z</dcterms:modified>
</cp:coreProperties>
</file>