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4" r:id="rId2"/>
    <p:sldId id="256" r:id="rId3"/>
    <p:sldId id="263" r:id="rId4"/>
    <p:sldId id="257" r:id="rId5"/>
    <p:sldId id="264" r:id="rId6"/>
    <p:sldId id="265" r:id="rId7"/>
    <p:sldId id="266" r:id="rId8"/>
    <p:sldId id="267" r:id="rId9"/>
    <p:sldId id="289" r:id="rId10"/>
    <p:sldId id="291" r:id="rId11"/>
    <p:sldId id="290" r:id="rId12"/>
    <p:sldId id="286" r:id="rId13"/>
    <p:sldId id="287" r:id="rId14"/>
    <p:sldId id="288" r:id="rId15"/>
    <p:sldId id="268" r:id="rId16"/>
    <p:sldId id="269" r:id="rId17"/>
    <p:sldId id="270" r:id="rId18"/>
    <p:sldId id="272" r:id="rId19"/>
    <p:sldId id="280" r:id="rId20"/>
    <p:sldId id="281" r:id="rId21"/>
    <p:sldId id="282" r:id="rId22"/>
    <p:sldId id="283" r:id="rId23"/>
    <p:sldId id="284" r:id="rId24"/>
    <p:sldId id="285" r:id="rId25"/>
    <p:sldId id="277" r:id="rId26"/>
    <p:sldId id="279" r:id="rId27"/>
    <p:sldId id="271" r:id="rId28"/>
    <p:sldId id="273" r:id="rId29"/>
    <p:sldId id="274" r:id="rId30"/>
    <p:sldId id="275" r:id="rId31"/>
    <p:sldId id="276" r:id="rId32"/>
    <p:sldId id="292" r:id="rId33"/>
    <p:sldId id="295" r:id="rId34"/>
    <p:sldId id="293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09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314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79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47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26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86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77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271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511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222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550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8563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472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7043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600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9503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9156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6483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8068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43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665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794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107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82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769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84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37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376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85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businessworld.cz/ostatni/co-je-to-business-intelligence-7157" TargetMode="External"/><Relationship Id="rId3" Type="http://schemas.openxmlformats.org/officeDocument/2006/relationships/hyperlink" Target="http://www.businessvize.cz/informacni-systemy/business-intelligence-bez-obalu-a-s-priklady" TargetMode="External"/><Relationship Id="rId7" Type="http://schemas.openxmlformats.org/officeDocument/2006/relationships/hyperlink" Target="https://www.sas.com/cs_cz/company-information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sem.cz/data/data/sis-texty/studijni-texty-bc/st_pis_bi_zizka.pdf" TargetMode="External"/><Relationship Id="rId5" Type="http://schemas.openxmlformats.org/officeDocument/2006/relationships/hyperlink" Target="http://m.systemonline.cz/business-intelligence/prinosy-a-naklady-business-intelligence-1.htm" TargetMode="External"/><Relationship Id="rId10" Type="http://schemas.openxmlformats.org/officeDocument/2006/relationships/hyperlink" Target="https://modernirizeni.ihned.cz/c1-13217860-k-cemu-slouzi-business-intelligence" TargetMode="External"/><Relationship Id="rId4" Type="http://schemas.openxmlformats.org/officeDocument/2006/relationships/hyperlink" Target="https://managementmania.com/cs/business-intelligence" TargetMode="External"/><Relationship Id="rId9" Type="http://schemas.openxmlformats.org/officeDocument/2006/relationships/hyperlink" Target="https://publi.cz/books/189/09.html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Informace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ta část dat, která je relevantní k řešení nějakého stanoveného konkrétního problému.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Znalost je zobecněná informace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Induktivní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vzniká zobecněním údajů o (mnoha) konkrétních případech. Induktivně získaná znalost může pak být použita jako znalost deduktivní, pokud je dostatečně kvalitní (experimentální a empirické prokazování kvality).</a:t>
            </a:r>
            <a:endParaRPr lang="cs-CZ" sz="16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Deduktivní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obecná znalost, kterou lze použít na individuální konkrétní případy. Deduktivně získaná znalost je např. odvozena (vzorec) a matematicky dokázána.</a:t>
            </a:r>
          </a:p>
          <a:p>
            <a:pPr algn="just"/>
            <a:r>
              <a:rPr lang="cs-CZ" sz="2000" dirty="0" err="1" smtClean="0">
                <a:solidFill>
                  <a:srgbClr val="000000"/>
                </a:solidFill>
              </a:rPr>
              <a:t>Metaznalost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(„</a:t>
            </a:r>
            <a:r>
              <a:rPr lang="cs-CZ" sz="2000" dirty="0" err="1">
                <a:solidFill>
                  <a:srgbClr val="000000"/>
                </a:solidFill>
              </a:rPr>
              <a:t>nadznalost</a:t>
            </a:r>
            <a:r>
              <a:rPr lang="cs-CZ" sz="2000" dirty="0">
                <a:solidFill>
                  <a:srgbClr val="000000"/>
                </a:solidFill>
              </a:rPr>
              <a:t>“) je znalost o znalosti.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data, informace, znalosti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data, informace, znalosti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18430"/>
            <a:ext cx="6840760" cy="355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výhody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Aplikace </a:t>
            </a:r>
            <a:r>
              <a:rPr lang="cs-CZ" sz="1800" dirty="0">
                <a:solidFill>
                  <a:srgbClr val="000000"/>
                </a:solidFill>
              </a:rPr>
              <a:t>BI poskytují konsolidovaná data ve struktuře potřebné pro přijímání kvalifikovaných </a:t>
            </a:r>
            <a:r>
              <a:rPr lang="cs-CZ" sz="1800" dirty="0" smtClean="0">
                <a:solidFill>
                  <a:srgbClr val="000000"/>
                </a:solidFill>
              </a:rPr>
              <a:t>rozhodnutí.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BI </a:t>
            </a:r>
            <a:r>
              <a:rPr lang="cs-CZ" sz="1800" dirty="0">
                <a:solidFill>
                  <a:srgbClr val="000000"/>
                </a:solidFill>
              </a:rPr>
              <a:t>systémy seskupují firemní data takzvaně „na jednu hromadu“ a umožňují tak pohled na firmu jako na </a:t>
            </a:r>
            <a:r>
              <a:rPr lang="cs-CZ" sz="1800" dirty="0" smtClean="0">
                <a:solidFill>
                  <a:srgbClr val="000000"/>
                </a:solidFill>
              </a:rPr>
              <a:t>celek.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Každá </a:t>
            </a:r>
            <a:r>
              <a:rPr lang="cs-CZ" sz="1800" dirty="0">
                <a:solidFill>
                  <a:srgbClr val="000000"/>
                </a:solidFill>
              </a:rPr>
              <a:t>firma dokáže ze svých transakčních systémů zjistit, jaký má obrat, popřípadě zisk a jak vysoké jsou </a:t>
            </a:r>
            <a:r>
              <a:rPr lang="cs-CZ" sz="1800" dirty="0" smtClean="0">
                <a:solidFill>
                  <a:srgbClr val="000000"/>
                </a:solidFill>
              </a:rPr>
              <a:t>náklady.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Méně </a:t>
            </a:r>
            <a:r>
              <a:rPr lang="cs-CZ" sz="1800" dirty="0">
                <a:solidFill>
                  <a:srgbClr val="000000"/>
                </a:solidFill>
              </a:rPr>
              <a:t>z nich již dokáže jednoduše odpovědět na otázku, jaké faktory nejvíce ovlivnily výši zmíněných hodnot, nebo jaká je struktura našich zákazníků a jak a který z nich ovlivňuje firemní </a:t>
            </a:r>
            <a:r>
              <a:rPr lang="cs-CZ" sz="1800" dirty="0" smtClean="0">
                <a:solidFill>
                  <a:srgbClr val="000000"/>
                </a:solidFill>
              </a:rPr>
              <a:t>zisk (možná </a:t>
            </a:r>
            <a:r>
              <a:rPr lang="cs-CZ" sz="1800" dirty="0">
                <a:solidFill>
                  <a:srgbClr val="000000"/>
                </a:solidFill>
              </a:rPr>
              <a:t>jsou schopni tyto informace ze svých systémů získat, otázkou však zůstává jak rychle a za jakou </a:t>
            </a:r>
            <a:r>
              <a:rPr lang="cs-CZ" sz="1800" dirty="0" smtClean="0">
                <a:solidFill>
                  <a:srgbClr val="000000"/>
                </a:solidFill>
              </a:rPr>
              <a:t>cenu).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Výhoda </a:t>
            </a:r>
            <a:r>
              <a:rPr lang="cs-CZ" sz="1800" dirty="0">
                <a:solidFill>
                  <a:srgbClr val="000000"/>
                </a:solidFill>
              </a:rPr>
              <a:t>BI nástrojů spočívá v tom, že poskytují takovéto informace včas, přehledně, jednoduše a bez nutnosti dožadování se výstupů od IT oddělení firmy.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0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nevýhody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Nutnost </a:t>
            </a:r>
            <a:r>
              <a:rPr lang="cs-CZ" sz="2000" dirty="0">
                <a:solidFill>
                  <a:srgbClr val="000000"/>
                </a:solidFill>
              </a:rPr>
              <a:t>provozovat a udržovat další informační systém, což je spojeno s navýšením nákladů na údržbu firemního informačního </a:t>
            </a:r>
            <a:r>
              <a:rPr lang="cs-CZ" sz="2000" dirty="0" smtClean="0">
                <a:solidFill>
                  <a:srgbClr val="000000"/>
                </a:solidFill>
              </a:rPr>
              <a:t>systému.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aplikace jsou závislé na transakčních systémech organizace, a pokud dojde ke změně těchto aplikací, je nutné upravit i BI, což s sebou přináší další investice do údržby a </a:t>
            </a:r>
            <a:r>
              <a:rPr lang="cs-CZ" sz="2000" dirty="0" smtClean="0">
                <a:solidFill>
                  <a:srgbClr val="000000"/>
                </a:solidFill>
              </a:rPr>
              <a:t>rozvoje.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Současně </a:t>
            </a:r>
            <a:r>
              <a:rPr lang="cs-CZ" sz="2000" dirty="0">
                <a:solidFill>
                  <a:srgbClr val="000000"/>
                </a:solidFill>
              </a:rPr>
              <a:t>je nutné si uvědomit, že v aplikacích business intelligence dochází k časovým prodlevám, tudíž informace poskytované BI nástroji jsou založeny na datech starých několik hodin, nebo dokonce i dní v závislosti na velikosti organizace a architektuře informačních systémů </a:t>
            </a:r>
            <a:r>
              <a:rPr lang="cs-CZ" sz="2000" dirty="0" smtClean="0">
                <a:solidFill>
                  <a:srgbClr val="000000"/>
                </a:solidFill>
              </a:rPr>
              <a:t>firmy.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Díky </a:t>
            </a:r>
            <a:r>
              <a:rPr lang="cs-CZ" sz="2000" dirty="0">
                <a:solidFill>
                  <a:srgbClr val="000000"/>
                </a:solidFill>
              </a:rPr>
              <a:t>rozvoji technologií se tato časová prodleva neustále zkracuje a manažeři pracují se stále aktuálnějšími daty.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1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potřebuje podnik?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Používáte </a:t>
            </a:r>
            <a:r>
              <a:rPr lang="cs-CZ" sz="2000" dirty="0">
                <a:solidFill>
                  <a:srgbClr val="000000"/>
                </a:solidFill>
              </a:rPr>
              <a:t>jeden nebo více samostatných transakčních systémů důležitých pro běh firmy?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Poskytují </a:t>
            </a:r>
            <a:r>
              <a:rPr lang="cs-CZ" sz="2000" dirty="0">
                <a:solidFill>
                  <a:srgbClr val="000000"/>
                </a:solidFill>
              </a:rPr>
              <a:t>vám transakční systémy informace důležité pro rozhodování včas, v dostatečném množství, kvalitě a struktuře?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Jsou </a:t>
            </a:r>
            <a:r>
              <a:rPr lang="cs-CZ" sz="2000" dirty="0">
                <a:solidFill>
                  <a:srgbClr val="000000"/>
                </a:solidFill>
              </a:rPr>
              <a:t>vaše transakční systémy zastaralé a omezují vás v běžném provozu firmy?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9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</a:t>
            </a:r>
            <a:r>
              <a:rPr lang="en-GB" b="1" dirty="0" smtClean="0">
                <a:solidFill>
                  <a:srgbClr val="000000"/>
                </a:solidFill>
              </a:rPr>
              <a:t>&amp;</a:t>
            </a:r>
            <a:r>
              <a:rPr lang="cs-CZ" b="1" dirty="0" smtClean="0">
                <a:solidFill>
                  <a:srgbClr val="000000"/>
                </a:solidFill>
              </a:rPr>
              <a:t> Řetězec zkvalitnění informací (ŘZI)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Hlavní </a:t>
            </a:r>
            <a:r>
              <a:rPr lang="cs-CZ" sz="2000" dirty="0">
                <a:solidFill>
                  <a:srgbClr val="000000"/>
                </a:solidFill>
              </a:rPr>
              <a:t>podstatou BI je získání a zpracování dat a poskytnutí adekvátních informací cílové skupině nebo skupinám osob primárně činných v systému řízení.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Úkolem BI je: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získat potřebná data;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tato data zpracovat;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transformovat je na informace;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informace </a:t>
            </a:r>
            <a:r>
              <a:rPr lang="cs-CZ" sz="1800" dirty="0">
                <a:solidFill>
                  <a:srgbClr val="000000"/>
                </a:solidFill>
              </a:rPr>
              <a:t>adekvátním způsobem distribuovat.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ŘZI (anglicky </a:t>
            </a:r>
            <a:r>
              <a:rPr lang="cs-CZ" sz="2000" dirty="0">
                <a:solidFill>
                  <a:srgbClr val="000000"/>
                </a:solidFill>
              </a:rPr>
              <a:t>Intelligence Value Chain) vyvinutý SAS Institute*, představuje vysvětlení přidané hodnoty jednotlivých kroků procesu, jehož výsledkem jsou informace potřebné pro podporu rozhodování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</a:t>
            </a:r>
            <a:r>
              <a:rPr lang="en-GB" b="1" dirty="0" smtClean="0">
                <a:solidFill>
                  <a:srgbClr val="000000"/>
                </a:solidFill>
              </a:rPr>
              <a:t>&amp;</a:t>
            </a:r>
            <a:r>
              <a:rPr lang="cs-CZ" b="1" dirty="0" smtClean="0">
                <a:solidFill>
                  <a:srgbClr val="000000"/>
                </a:solidFill>
              </a:rPr>
              <a:t> Řetězec zkvalitnění informací (ŘZI)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7560840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smtClean="0">
                <a:solidFill>
                  <a:srgbClr val="000000"/>
                </a:solidFill>
              </a:rPr>
              <a:t>Plán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- obsahuje i určení množiny zdrojů dat, ze kterých budou data zpracovávána a ze kterých by měl vzejít finální výstup, kterým jsou potřebné informace pro danou cílovou skupinu manažerů.</a:t>
            </a:r>
          </a:p>
          <a:p>
            <a:pPr algn="just"/>
            <a:r>
              <a:rPr lang="cs-CZ" sz="2000" b="1" dirty="0" smtClean="0">
                <a:solidFill>
                  <a:srgbClr val="000000"/>
                </a:solidFill>
              </a:rPr>
              <a:t>Zdroj dat – </a:t>
            </a:r>
            <a:r>
              <a:rPr lang="cs-CZ" sz="2000" dirty="0" smtClean="0">
                <a:solidFill>
                  <a:srgbClr val="000000"/>
                </a:solidFill>
              </a:rPr>
              <a:t>interní zdroje (údaje z ERP, CRM, apod.)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externí zdroje (internet, údaje statistického úřadu, apod.). </a:t>
            </a:r>
          </a:p>
          <a:p>
            <a:pPr algn="just"/>
            <a:r>
              <a:rPr lang="cs-CZ" sz="2000" b="1" dirty="0" smtClean="0">
                <a:solidFill>
                  <a:srgbClr val="000000"/>
                </a:solidFill>
              </a:rPr>
              <a:t>ETL </a:t>
            </a:r>
            <a:r>
              <a:rPr lang="cs-CZ" sz="2000" b="1" dirty="0">
                <a:solidFill>
                  <a:srgbClr val="000000"/>
                </a:solidFill>
              </a:rPr>
              <a:t>(</a:t>
            </a:r>
            <a:r>
              <a:rPr lang="cs-CZ" sz="2000" b="1" dirty="0" err="1">
                <a:solidFill>
                  <a:srgbClr val="000000"/>
                </a:solidFill>
              </a:rPr>
              <a:t>Extract</a:t>
            </a:r>
            <a:r>
              <a:rPr lang="cs-CZ" sz="2000" b="1" dirty="0">
                <a:solidFill>
                  <a:srgbClr val="000000"/>
                </a:solidFill>
              </a:rPr>
              <a:t>, </a:t>
            </a:r>
            <a:r>
              <a:rPr lang="cs-CZ" sz="2000" b="1" dirty="0" err="1">
                <a:solidFill>
                  <a:srgbClr val="000000"/>
                </a:solidFill>
              </a:rPr>
              <a:t>Transform</a:t>
            </a:r>
            <a:r>
              <a:rPr lang="cs-CZ" sz="2000" b="1" dirty="0">
                <a:solidFill>
                  <a:srgbClr val="000000"/>
                </a:solidFill>
              </a:rPr>
              <a:t>, </a:t>
            </a:r>
            <a:r>
              <a:rPr lang="cs-CZ" sz="2000" b="1" dirty="0" err="1">
                <a:solidFill>
                  <a:srgbClr val="000000"/>
                </a:solidFill>
              </a:rPr>
              <a:t>Load</a:t>
            </a:r>
            <a:r>
              <a:rPr lang="cs-CZ" sz="2000" b="1" dirty="0">
                <a:solidFill>
                  <a:srgbClr val="000000"/>
                </a:solidFill>
              </a:rPr>
              <a:t>) </a:t>
            </a:r>
            <a:r>
              <a:rPr lang="cs-CZ" sz="2000" dirty="0">
                <a:solidFill>
                  <a:srgbClr val="000000"/>
                </a:solidFill>
              </a:rPr>
              <a:t>- Primární zpracování dat (</a:t>
            </a:r>
            <a:r>
              <a:rPr lang="cs-CZ" sz="2000" dirty="0" smtClean="0">
                <a:solidFill>
                  <a:srgbClr val="000000"/>
                </a:solidFill>
              </a:rPr>
              <a:t>integrace</a:t>
            </a:r>
            <a:r>
              <a:rPr lang="cs-CZ" sz="2000" dirty="0">
                <a:solidFill>
                  <a:srgbClr val="000000"/>
                </a:solidFill>
              </a:rPr>
              <a:t>, konsolidace, transformace) do podoby použitelného a spolehlivého zdroje, kterým je datový sklad.</a:t>
            </a:r>
          </a:p>
          <a:p>
            <a:pPr algn="just"/>
            <a:r>
              <a:rPr lang="cs-CZ" sz="2000" b="1" dirty="0">
                <a:solidFill>
                  <a:srgbClr val="000000"/>
                </a:solidFill>
              </a:rPr>
              <a:t>Datový sklad </a:t>
            </a:r>
            <a:r>
              <a:rPr lang="cs-CZ" sz="2000" b="1" dirty="0" smtClean="0">
                <a:solidFill>
                  <a:srgbClr val="000000"/>
                </a:solidFill>
              </a:rPr>
              <a:t>(Data </a:t>
            </a:r>
            <a:r>
              <a:rPr lang="cs-CZ" sz="2000" b="1" dirty="0" err="1" smtClean="0">
                <a:solidFill>
                  <a:srgbClr val="000000"/>
                </a:solidFill>
              </a:rPr>
              <a:t>Warehouse</a:t>
            </a:r>
            <a:r>
              <a:rPr lang="cs-CZ" sz="2000" b="1" dirty="0" smtClean="0">
                <a:solidFill>
                  <a:srgbClr val="000000"/>
                </a:solidFill>
              </a:rPr>
              <a:t>) </a:t>
            </a:r>
            <a:r>
              <a:rPr lang="cs-CZ" sz="2000" dirty="0" smtClean="0">
                <a:solidFill>
                  <a:srgbClr val="000000"/>
                </a:solidFill>
              </a:rPr>
              <a:t>- </a:t>
            </a:r>
            <a:r>
              <a:rPr lang="cs-CZ" sz="2000" dirty="0">
                <a:solidFill>
                  <a:srgbClr val="000000"/>
                </a:solidFill>
              </a:rPr>
              <a:t>data jsou uložena způsobem umožňujícím rychlý přístup k datům.</a:t>
            </a:r>
          </a:p>
          <a:p>
            <a:pPr algn="just"/>
            <a:r>
              <a:rPr lang="cs-CZ" sz="2000" b="1" dirty="0" smtClean="0">
                <a:solidFill>
                  <a:srgbClr val="000000"/>
                </a:solidFill>
              </a:rPr>
              <a:t>Analytika - </a:t>
            </a:r>
            <a:r>
              <a:rPr lang="cs-CZ" sz="2000" dirty="0" smtClean="0">
                <a:solidFill>
                  <a:srgbClr val="000000"/>
                </a:solidFill>
              </a:rPr>
              <a:t>data </a:t>
            </a:r>
            <a:r>
              <a:rPr lang="cs-CZ" sz="2000" dirty="0">
                <a:solidFill>
                  <a:srgbClr val="000000"/>
                </a:solidFill>
              </a:rPr>
              <a:t>jsou dále zpracovávána </a:t>
            </a:r>
            <a:r>
              <a:rPr lang="cs-CZ" sz="2000" dirty="0" smtClean="0">
                <a:solidFill>
                  <a:srgbClr val="000000"/>
                </a:solidFill>
              </a:rPr>
              <a:t>a</a:t>
            </a:r>
            <a:r>
              <a:rPr lang="cs-CZ" sz="2000" dirty="0">
                <a:solidFill>
                  <a:srgbClr val="000000"/>
                </a:solidFill>
              </a:rPr>
              <a:t> nakonec jsou výstupní informace distribuovány výše uvedeným cílovým skupinám.</a:t>
            </a:r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0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</a:t>
            </a:r>
            <a:r>
              <a:rPr lang="en-GB" b="1" dirty="0" smtClean="0">
                <a:solidFill>
                  <a:srgbClr val="000000"/>
                </a:solidFill>
              </a:rPr>
              <a:t>&amp;</a:t>
            </a:r>
            <a:r>
              <a:rPr lang="cs-CZ" b="1" dirty="0" smtClean="0">
                <a:solidFill>
                  <a:srgbClr val="000000"/>
                </a:solidFill>
              </a:rPr>
              <a:t> Řetězec zkvalitnění informací (ŘZI)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985065"/>
              </p:ext>
            </p:extLst>
          </p:nvPr>
        </p:nvGraphicFramePr>
        <p:xfrm>
          <a:off x="467544" y="1548949"/>
          <a:ext cx="7630829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Visio" r:id="rId4" imgW="3724207" imgH="1019068" progId="Visio.Drawing.15">
                  <p:embed/>
                </p:oleObj>
              </mc:Choice>
              <mc:Fallback>
                <p:oleObj name="Visio" r:id="rId4" imgW="3724207" imgH="1019068" progId="Visio.Drawing.15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48949"/>
                        <a:ext cx="7630829" cy="20882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5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využití v podniku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se využívá </a:t>
            </a:r>
            <a:r>
              <a:rPr lang="cs-CZ" sz="2000" dirty="0" smtClean="0">
                <a:solidFill>
                  <a:srgbClr val="000000"/>
                </a:solidFill>
              </a:rPr>
              <a:t>k: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identifikaci </a:t>
            </a:r>
            <a:r>
              <a:rPr lang="cs-CZ" sz="1800" dirty="0">
                <a:solidFill>
                  <a:srgbClr val="000000"/>
                </a:solidFill>
              </a:rPr>
              <a:t>úsporných </a:t>
            </a:r>
            <a:r>
              <a:rPr lang="cs-CZ" sz="1800" dirty="0" smtClean="0">
                <a:solidFill>
                  <a:srgbClr val="000000"/>
                </a:solidFill>
              </a:rPr>
              <a:t>řešení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odhalování </a:t>
            </a:r>
            <a:r>
              <a:rPr lang="cs-CZ" sz="1800" dirty="0">
                <a:solidFill>
                  <a:srgbClr val="000000"/>
                </a:solidFill>
              </a:rPr>
              <a:t>nových obchodních </a:t>
            </a:r>
            <a:r>
              <a:rPr lang="cs-CZ" sz="1800" dirty="0" smtClean="0">
                <a:solidFill>
                  <a:srgbClr val="000000"/>
                </a:solidFill>
              </a:rPr>
              <a:t>příležitostí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převádění </a:t>
            </a:r>
            <a:r>
              <a:rPr lang="cs-CZ" sz="1800" dirty="0">
                <a:solidFill>
                  <a:srgbClr val="000000"/>
                </a:solidFill>
              </a:rPr>
              <a:t>ERP dat do přístupných </a:t>
            </a:r>
            <a:r>
              <a:rPr lang="cs-CZ" sz="1800" dirty="0" smtClean="0">
                <a:solidFill>
                  <a:srgbClr val="000000"/>
                </a:solidFill>
              </a:rPr>
              <a:t>report</a:t>
            </a:r>
            <a:r>
              <a:rPr lang="cs-CZ" sz="1800" dirty="0">
                <a:solidFill>
                  <a:srgbClr val="000000"/>
                </a:solidFill>
              </a:rPr>
              <a:t>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rychlejším </a:t>
            </a:r>
            <a:r>
              <a:rPr lang="cs-CZ" sz="1800" dirty="0">
                <a:solidFill>
                  <a:srgbClr val="000000"/>
                </a:solidFill>
              </a:rPr>
              <a:t>odezvám na prodejní poptávku i k příslušné optimalizaci </a:t>
            </a:r>
            <a:r>
              <a:rPr lang="cs-CZ" sz="1800" dirty="0" smtClean="0">
                <a:solidFill>
                  <a:srgbClr val="000000"/>
                </a:solidFill>
              </a:rPr>
              <a:t>cen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</a:t>
            </a:r>
            <a:r>
              <a:rPr lang="cs-CZ" sz="1800" dirty="0" smtClean="0">
                <a:solidFill>
                  <a:srgbClr val="000000"/>
                </a:solidFill>
              </a:rPr>
              <a:t>přístupnění </a:t>
            </a:r>
            <a:r>
              <a:rPr lang="cs-CZ" sz="1800" dirty="0">
                <a:solidFill>
                  <a:srgbClr val="000000"/>
                </a:solidFill>
              </a:rPr>
              <a:t>přehledných informací </a:t>
            </a:r>
            <a:r>
              <a:rPr lang="cs-CZ" sz="1800" dirty="0" smtClean="0">
                <a:solidFill>
                  <a:srgbClr val="000000"/>
                </a:solidFill>
              </a:rPr>
              <a:t>při </a:t>
            </a:r>
            <a:r>
              <a:rPr lang="cs-CZ" sz="1800" dirty="0">
                <a:solidFill>
                  <a:srgbClr val="000000"/>
                </a:solidFill>
              </a:rPr>
              <a:t>vyjednávání s partnery tak, že fakticky vyčíslí hodnotu vztahů s </a:t>
            </a:r>
            <a:r>
              <a:rPr lang="cs-CZ" sz="1800" dirty="0" smtClean="0">
                <a:solidFill>
                  <a:srgbClr val="000000"/>
                </a:solidFill>
              </a:rPr>
              <a:t>nimi (Na </a:t>
            </a:r>
            <a:r>
              <a:rPr lang="cs-CZ" sz="1800" dirty="0">
                <a:solidFill>
                  <a:srgbClr val="000000"/>
                </a:solidFill>
              </a:rPr>
              <a:t>základě toho pak jednatelé firmy disponují daty, která implikují důležitost partnerů. Díky tomu se mohou rozhodnout zda při jednání činit ústupky, či se naopak neochvějně držet svého stanoviska</a:t>
            </a:r>
            <a:r>
              <a:rPr lang="cs-CZ" sz="1800" dirty="0" smtClean="0">
                <a:solidFill>
                  <a:srgbClr val="000000"/>
                </a:solidFill>
              </a:rPr>
              <a:t>.)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odhalení ztrátových procesů, </a:t>
            </a:r>
            <a:r>
              <a:rPr lang="cs-CZ" sz="1800" dirty="0">
                <a:solidFill>
                  <a:srgbClr val="000000"/>
                </a:solidFill>
              </a:rPr>
              <a:t>které jsou ve firmě zcela </a:t>
            </a:r>
            <a:r>
              <a:rPr lang="cs-CZ" sz="1800" dirty="0" smtClean="0">
                <a:solidFill>
                  <a:srgbClr val="000000"/>
                </a:solidFill>
              </a:rPr>
              <a:t>zbytečné.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99542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Rozhodování je přímou součástí řízení</a:t>
            </a:r>
          </a:p>
          <a:p>
            <a:pPr lvl="1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rozhodování </a:t>
            </a:r>
            <a:r>
              <a:rPr lang="cs-CZ" sz="1600" dirty="0">
                <a:solidFill>
                  <a:srgbClr val="000000"/>
                </a:solidFill>
              </a:rPr>
              <a:t>je procesem nenáhodného výběru alternativy (cesty), který provádí řídící pracovník (každý je svým způsobem řídícím pracovníkem) ke splnění stanoveného cíle systému (organizace, organizační soustavy), kterou </a:t>
            </a:r>
            <a:r>
              <a:rPr lang="cs-CZ" sz="1600" dirty="0" smtClean="0">
                <a:solidFill>
                  <a:srgbClr val="000000"/>
                </a:solidFill>
              </a:rPr>
              <a:t>řídí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obsahem </a:t>
            </a:r>
            <a:r>
              <a:rPr lang="cs-CZ" sz="1600" dirty="0">
                <a:solidFill>
                  <a:srgbClr val="000000"/>
                </a:solidFill>
              </a:rPr>
              <a:t>rozhodování </a:t>
            </a:r>
            <a:r>
              <a:rPr lang="cs-CZ" sz="1600" dirty="0" smtClean="0">
                <a:solidFill>
                  <a:srgbClr val="000000"/>
                </a:solidFill>
              </a:rPr>
              <a:t>je hodnocení </a:t>
            </a:r>
            <a:r>
              <a:rPr lang="cs-CZ" sz="1600" dirty="0">
                <a:solidFill>
                  <a:srgbClr val="000000"/>
                </a:solidFill>
              </a:rPr>
              <a:t>alternativ řešení podle určitých hledisek (kritérií) a jejich vzájemné porovnávání, výběr, optimální (nejvýhodnější) alternativy, hodnocení rizik a přijetí </a:t>
            </a:r>
            <a:r>
              <a:rPr lang="cs-CZ" sz="1600" dirty="0" smtClean="0">
                <a:solidFill>
                  <a:srgbClr val="000000"/>
                </a:solidFill>
              </a:rPr>
              <a:t>rozhodnutí.</a:t>
            </a:r>
          </a:p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Výběr alternativy</a:t>
            </a:r>
          </a:p>
          <a:p>
            <a:pPr lvl="1" algn="just">
              <a:spcBef>
                <a:spcPts val="1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chování </a:t>
            </a:r>
            <a:r>
              <a:rPr lang="cs-CZ" sz="1600" dirty="0">
                <a:solidFill>
                  <a:srgbClr val="000000"/>
                </a:solidFill>
              </a:rPr>
              <a:t>rozhodovacího systému, jehož vstupem jsou určitým způsobem připravené informace x a výstupem konkrétní a jednoznačné y. Toto chování lze vyjádřit jako transformaci y = f (x), kde operátorem transformace (f) jsou určitá pravidla a kritéria rozhodování způsobující změnu operandu (x) na obraz (y). 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3877104"/>
            <a:ext cx="2982267" cy="78480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155926"/>
            <a:ext cx="907926" cy="27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3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Rozhodnutí</a:t>
            </a:r>
          </a:p>
          <a:p>
            <a:pPr lvl="1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je výsledkem rozhodovacího procesu v řídící složce (řídícím prvku, členu) organizační soustavy. Je podkladem pro činnost řízených složek. Rozhodnutí vyjadřuje jednoznačně formulovaný závěr o výběru (volbě) jedné z možných variant řešení.</a:t>
            </a:r>
          </a:p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Obsah rozhodnutí</a:t>
            </a:r>
          </a:p>
          <a:p>
            <a:pPr lvl="1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řídící informace vyjadřující cíl budoucí činnosti, úkoly, práva a povinnosti orgánů a organizací, které budou záměr řídícího realizovat, prostředky a způsob jejich použití, časové termíny apod.</a:t>
            </a:r>
          </a:p>
          <a:p>
            <a:pPr algn="just">
              <a:spcBef>
                <a:spcPts val="100"/>
              </a:spcBef>
            </a:pPr>
            <a:r>
              <a:rPr lang="cs-CZ" sz="2000" dirty="0">
                <a:solidFill>
                  <a:srgbClr val="000000"/>
                </a:solidFill>
              </a:rPr>
              <a:t>Forma </a:t>
            </a:r>
            <a:r>
              <a:rPr lang="cs-CZ" sz="2000" dirty="0" smtClean="0">
                <a:solidFill>
                  <a:srgbClr val="000000"/>
                </a:solidFill>
              </a:rPr>
              <a:t>rozhodnutí</a:t>
            </a:r>
          </a:p>
          <a:p>
            <a:pPr lvl="1" algn="just">
              <a:spcBef>
                <a:spcPts val="1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musí </a:t>
            </a:r>
            <a:r>
              <a:rPr lang="cs-CZ" sz="1800" dirty="0">
                <a:solidFill>
                  <a:srgbClr val="000000"/>
                </a:solidFill>
              </a:rPr>
              <a:t>být v souladu s normami platnými v dané organizační soustavě a musí odpovídat i důrazu, jaký je přisuzován danému rozhodnutí v konkrétní situaci (zákon, usnesení, nařízení, pokyn, směrnice, instrukce, výzva apod.)  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11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99542"/>
            <a:ext cx="8352928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Atributy rozhodování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Rozhodování </a:t>
            </a:r>
            <a:r>
              <a:rPr lang="cs-CZ" sz="1800" dirty="0">
                <a:solidFill>
                  <a:srgbClr val="000000"/>
                </a:solidFill>
              </a:rPr>
              <a:t>představuje jednu z nejvýznamnějších aktivit, kterou manažeři realizují.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Rozhodování je jádrem řízení.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Rozhodování je základní povinností i právem manažera.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Kvalita a adekvátnost rozhodnutí má přímý vliv na výkon organizace a spokojenost jejích členů.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Úspěch organizace je do vysoké míry podmíněn kvalitou manažerských rozhodnutí.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Manažerská rozhodnutí ovlivňují kvalitu života lidí – zaměstnanců i uživatelů produktů organizace, včetně škodlivých důsledků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 Manažerská rozhodnutí mají psychologický význam, jsou příkladem pro ostatní.</a:t>
            </a:r>
          </a:p>
          <a:p>
            <a:pPr lvl="1" algn="just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Manažerská rozhodnutí ovlivňují i život lidí (manažer je ten, kdo řídí, tedy i sebe sama). 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6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Atributy rozhodování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Rozhodování </a:t>
            </a:r>
            <a:r>
              <a:rPr lang="cs-CZ" sz="1800" dirty="0">
                <a:solidFill>
                  <a:srgbClr val="000000"/>
                </a:solidFill>
              </a:rPr>
              <a:t>je vlastně o tom, jak využívat zdroje (lidské, finanční, materiální, informační, časové).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Rozhodovací </a:t>
            </a:r>
            <a:r>
              <a:rPr lang="cs-CZ" sz="1800" dirty="0">
                <a:solidFill>
                  <a:srgbClr val="000000"/>
                </a:solidFill>
              </a:rPr>
              <a:t>procesy probíhající na různých úrovních řízení organizace mají dvě stránky: stránku meritorní (věcnou, obsahovou) a stránku formálně logickou (procedurální). Meritorní stránka odráží odlišnosti jednotlivých rozhodovacích procesů, jejich typů.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V závislosti na své obsahové náplni se liší rozhodování o investicích, o výrobním programu, uspořádání firmy atd. Ale rozhodovací procesy (jejich typ) mají určité společné vlastnosti, bez ohledu na jejich odlišnou obsahovou náplň – je to určitý rámcový postup (procedura) řešení.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Společné rysy rozhodovacích procesů, jejich procedurální, formálně logická a instrumentální stránka jsou předmětem obecné teorie rozhodování.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81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Etapy rozhodovacího procesu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Identifikace rozhodovacích </a:t>
            </a:r>
            <a:r>
              <a:rPr lang="cs-CZ" sz="1800" dirty="0" smtClean="0">
                <a:solidFill>
                  <a:srgbClr val="000000"/>
                </a:solidFill>
              </a:rPr>
              <a:t>problémů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zejména </a:t>
            </a:r>
            <a:r>
              <a:rPr lang="cs-CZ" sz="1600" dirty="0">
                <a:solidFill>
                  <a:srgbClr val="000000"/>
                </a:solidFill>
              </a:rPr>
              <a:t>získávání informací o organizaci a jejím okolí a identifikace situací, které mohou nastat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Analýza a formulace rozhodovacích </a:t>
            </a:r>
            <a:r>
              <a:rPr lang="cs-CZ" sz="1800" dirty="0" smtClean="0">
                <a:solidFill>
                  <a:srgbClr val="000000"/>
                </a:solidFill>
              </a:rPr>
              <a:t>problémů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hlubší </a:t>
            </a:r>
            <a:r>
              <a:rPr lang="cs-CZ" sz="1600" dirty="0">
                <a:solidFill>
                  <a:srgbClr val="000000"/>
                </a:solidFill>
              </a:rPr>
              <a:t>poznání problémů, stanovení jejich základních prvků, příčiny vzniku a cílů řešení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Stanovení kritérií hodnocení </a:t>
            </a:r>
            <a:r>
              <a:rPr lang="cs-CZ" sz="1800" dirty="0" smtClean="0">
                <a:solidFill>
                  <a:srgbClr val="000000"/>
                </a:solidFill>
              </a:rPr>
              <a:t>variant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>
                <a:solidFill>
                  <a:srgbClr val="000000"/>
                </a:solidFill>
              </a:rPr>
              <a:t>p</a:t>
            </a:r>
            <a:r>
              <a:rPr lang="cs-CZ" sz="1600" dirty="0" smtClean="0">
                <a:solidFill>
                  <a:srgbClr val="000000"/>
                </a:solidFill>
              </a:rPr>
              <a:t>odle těchto </a:t>
            </a:r>
            <a:r>
              <a:rPr lang="cs-CZ" sz="1600" dirty="0">
                <a:solidFill>
                  <a:srgbClr val="000000"/>
                </a:solidFill>
              </a:rPr>
              <a:t>se budou posuzovat varianty řešení problémů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Tvorba variant řešení rozhodovacích </a:t>
            </a:r>
            <a:r>
              <a:rPr lang="cs-CZ" sz="1800" dirty="0" smtClean="0">
                <a:solidFill>
                  <a:srgbClr val="000000"/>
                </a:solidFill>
              </a:rPr>
              <a:t>problémů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výsledkem </a:t>
            </a:r>
            <a:r>
              <a:rPr lang="cs-CZ" sz="1600" dirty="0">
                <a:solidFill>
                  <a:srgbClr val="000000"/>
                </a:solidFill>
              </a:rPr>
              <a:t>je nalezení a formulace směrů činnosti, které zajišťují dosažení cílů řešení daného problému.</a:t>
            </a:r>
          </a:p>
          <a:p>
            <a:pPr lvl="1" algn="just">
              <a:spcBef>
                <a:spcPts val="300"/>
              </a:spcBef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3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podpora rozhodování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064896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Etapy rozhodovacího procesu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Stanovení důsledků variant </a:t>
            </a:r>
            <a:r>
              <a:rPr lang="cs-CZ" sz="1800" dirty="0" smtClean="0">
                <a:solidFill>
                  <a:srgbClr val="000000"/>
                </a:solidFill>
              </a:rPr>
              <a:t>rozhodování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zjištění </a:t>
            </a:r>
            <a:r>
              <a:rPr lang="cs-CZ" sz="1600" dirty="0">
                <a:solidFill>
                  <a:srgbClr val="000000"/>
                </a:solidFill>
              </a:rPr>
              <a:t>účinků (dopadů) jednotlivých variant rozhodování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Hodnocení důsledků variant rozhodování a výběr varianty určené k </a:t>
            </a:r>
            <a:r>
              <a:rPr lang="cs-CZ" sz="1800" dirty="0" smtClean="0">
                <a:solidFill>
                  <a:srgbClr val="000000"/>
                </a:solidFill>
              </a:rPr>
              <a:t>realizaci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výběr </a:t>
            </a:r>
            <a:r>
              <a:rPr lang="cs-CZ" sz="1600" dirty="0">
                <a:solidFill>
                  <a:srgbClr val="000000"/>
                </a:solidFill>
              </a:rPr>
              <a:t>optimální varianty nebo tzv. preferenčního uspořádání variant (seřazení podle celkové výhodnosti</a:t>
            </a:r>
            <a:r>
              <a:rPr lang="cs-CZ" sz="1600" dirty="0" smtClean="0">
                <a:solidFill>
                  <a:srgbClr val="000000"/>
                </a:solidFill>
              </a:rPr>
              <a:t>).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Realizace zvolené </a:t>
            </a:r>
            <a:r>
              <a:rPr lang="cs-CZ" sz="1800" dirty="0" smtClean="0">
                <a:solidFill>
                  <a:srgbClr val="000000"/>
                </a:solidFill>
              </a:rPr>
              <a:t>varianty</a:t>
            </a:r>
          </a:p>
          <a:p>
            <a:pPr lvl="2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praktické </a:t>
            </a:r>
            <a:r>
              <a:rPr lang="cs-CZ" sz="1600" dirty="0">
                <a:solidFill>
                  <a:srgbClr val="000000"/>
                </a:solidFill>
              </a:rPr>
              <a:t>zavedení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</a:rPr>
              <a:t>Kontrola výsledků realizované </a:t>
            </a:r>
            <a:r>
              <a:rPr lang="cs-CZ" sz="1800" dirty="0" smtClean="0">
                <a:solidFill>
                  <a:srgbClr val="000000"/>
                </a:solidFill>
              </a:rPr>
              <a:t>varianty</a:t>
            </a:r>
          </a:p>
          <a:p>
            <a:pPr algn="just">
              <a:spcBef>
                <a:spcPts val="300"/>
              </a:spcBef>
            </a:pPr>
            <a:r>
              <a:rPr lang="cs-CZ" sz="2000" dirty="0">
                <a:solidFill>
                  <a:srgbClr val="000000"/>
                </a:solidFill>
              </a:rPr>
              <a:t>Rozhodovací postup si vždy jednotlivec či kolektiv, který rozhoduje, upravuje dle svého a nemusí uvedené etapy dodržet a ani to není nutné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8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obecná kategorizace </a:t>
            </a:r>
            <a:r>
              <a:rPr lang="cs-CZ" b="1" dirty="0" smtClean="0">
                <a:solidFill>
                  <a:srgbClr val="000000"/>
                </a:solidFill>
              </a:rPr>
              <a:t>komponent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99542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Architektura IS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odraz požadavků podniku na potřebu informací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variantnost řešení (datové sklady, datová tržiště)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struktura počítačové sítě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zapojení data </a:t>
            </a:r>
            <a:r>
              <a:rPr lang="cs-CZ" sz="1800" dirty="0" err="1" smtClean="0">
                <a:solidFill>
                  <a:srgbClr val="000000"/>
                </a:solidFill>
              </a:rPr>
              <a:t>miningových</a:t>
            </a:r>
            <a:r>
              <a:rPr lang="cs-CZ" sz="1800" dirty="0" smtClean="0">
                <a:solidFill>
                  <a:srgbClr val="000000"/>
                </a:solidFill>
              </a:rPr>
              <a:t> a web </a:t>
            </a:r>
            <a:r>
              <a:rPr lang="cs-CZ" sz="1800" dirty="0" err="1" smtClean="0">
                <a:solidFill>
                  <a:srgbClr val="000000"/>
                </a:solidFill>
              </a:rPr>
              <a:t>miningových</a:t>
            </a:r>
            <a:r>
              <a:rPr lang="cs-CZ" sz="1800" dirty="0" smtClean="0">
                <a:solidFill>
                  <a:srgbClr val="000000"/>
                </a:solidFill>
              </a:rPr>
              <a:t> nástrojů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Modelování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nasazení adekvátních analytických nástrojů – zejména </a:t>
            </a:r>
            <a:r>
              <a:rPr lang="cs-CZ" sz="1800" dirty="0" err="1">
                <a:solidFill>
                  <a:srgbClr val="000000"/>
                </a:solidFill>
              </a:rPr>
              <a:t>dataminingu</a:t>
            </a:r>
            <a:r>
              <a:rPr lang="cs-CZ" sz="1800" dirty="0">
                <a:solidFill>
                  <a:srgbClr val="000000"/>
                </a:solidFill>
              </a:rPr>
              <a:t>, s cílem zajistit</a:t>
            </a:r>
            <a:r>
              <a:rPr lang="cs-CZ" sz="1800" dirty="0" smtClean="0">
                <a:solidFill>
                  <a:srgbClr val="000000"/>
                </a:solidFill>
              </a:rPr>
              <a:t>: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endParaRPr lang="cs-CZ" sz="1600" dirty="0">
              <a:solidFill>
                <a:srgbClr val="000000"/>
              </a:solidFill>
            </a:endParaRPr>
          </a:p>
          <a:p>
            <a:pPr lvl="1" algn="just"/>
            <a:endParaRPr lang="en-GB" sz="16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3363838"/>
            <a:ext cx="4248472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/>
            <a:r>
              <a:rPr lang="cs-CZ" sz="1400" dirty="0" smtClean="0">
                <a:solidFill>
                  <a:srgbClr val="000000"/>
                </a:solidFill>
              </a:rPr>
              <a:t>explorační </a:t>
            </a:r>
            <a:r>
              <a:rPr lang="cs-CZ" sz="1400" dirty="0">
                <a:solidFill>
                  <a:srgbClr val="000000"/>
                </a:solidFill>
              </a:rPr>
              <a:t>vyhledávání</a:t>
            </a:r>
            <a:r>
              <a:rPr lang="en-GB" sz="14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400" dirty="0">
                <a:solidFill>
                  <a:srgbClr val="000000"/>
                </a:solidFill>
              </a:rPr>
              <a:t>cílený marketing</a:t>
            </a:r>
            <a:r>
              <a:rPr lang="en-GB" sz="14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400" dirty="0">
                <a:solidFill>
                  <a:srgbClr val="000000"/>
                </a:solidFill>
              </a:rPr>
              <a:t>c</a:t>
            </a:r>
            <a:r>
              <a:rPr lang="cs-CZ" sz="1400" dirty="0" err="1">
                <a:solidFill>
                  <a:srgbClr val="000000"/>
                </a:solidFill>
              </a:rPr>
              <a:t>lusterování</a:t>
            </a:r>
            <a:r>
              <a:rPr lang="en-GB" sz="14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400" dirty="0">
                <a:solidFill>
                  <a:srgbClr val="000000"/>
                </a:solidFill>
              </a:rPr>
              <a:t>analýz</a:t>
            </a:r>
            <a:r>
              <a:rPr lang="en-GB" sz="1400" dirty="0">
                <a:solidFill>
                  <a:srgbClr val="000000"/>
                </a:solidFill>
              </a:rPr>
              <a:t>u</a:t>
            </a:r>
            <a:r>
              <a:rPr lang="cs-CZ" sz="1400" dirty="0">
                <a:solidFill>
                  <a:srgbClr val="000000"/>
                </a:solidFill>
              </a:rPr>
              <a:t> odchodu klientů</a:t>
            </a:r>
            <a:r>
              <a:rPr lang="en-GB" sz="1400" dirty="0">
                <a:solidFill>
                  <a:srgbClr val="000000"/>
                </a:solidFill>
              </a:rPr>
              <a:t>;</a:t>
            </a:r>
            <a:endParaRPr lang="cs-CZ" sz="1400" dirty="0">
              <a:solidFill>
                <a:srgbClr val="000000"/>
              </a:solidFill>
            </a:endParaRPr>
          </a:p>
          <a:p>
            <a:pPr lvl="2" algn="just"/>
            <a:r>
              <a:rPr lang="cs-CZ" sz="1400" dirty="0">
                <a:solidFill>
                  <a:srgbClr val="000000"/>
                </a:solidFill>
              </a:rPr>
              <a:t>analýz</a:t>
            </a:r>
            <a:r>
              <a:rPr lang="en-GB" sz="1400" dirty="0">
                <a:solidFill>
                  <a:srgbClr val="000000"/>
                </a:solidFill>
              </a:rPr>
              <a:t>u</a:t>
            </a:r>
            <a:r>
              <a:rPr lang="cs-CZ" sz="1400" dirty="0">
                <a:solidFill>
                  <a:srgbClr val="000000"/>
                </a:solidFill>
              </a:rPr>
              <a:t> podvodného chování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419872" y="3363838"/>
            <a:ext cx="482453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/>
            <a:r>
              <a:rPr lang="cs-CZ" sz="1400" dirty="0" smtClean="0">
                <a:solidFill>
                  <a:srgbClr val="000000"/>
                </a:solidFill>
              </a:rPr>
              <a:t>web </a:t>
            </a:r>
            <a:r>
              <a:rPr lang="cs-CZ" sz="1400" dirty="0" err="1">
                <a:solidFill>
                  <a:srgbClr val="000000"/>
                </a:solidFill>
              </a:rPr>
              <a:t>mining</a:t>
            </a:r>
            <a:r>
              <a:rPr lang="en-GB" sz="14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400" dirty="0">
                <a:solidFill>
                  <a:srgbClr val="000000"/>
                </a:solidFill>
              </a:rPr>
              <a:t>vytváření predikčních </a:t>
            </a:r>
            <a:r>
              <a:rPr lang="cs-CZ" sz="1400" dirty="0" smtClean="0">
                <a:solidFill>
                  <a:srgbClr val="000000"/>
                </a:solidFill>
              </a:rPr>
              <a:t>modelů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400" dirty="0" smtClean="0">
                <a:solidFill>
                  <a:srgbClr val="000000"/>
                </a:solidFill>
              </a:rPr>
              <a:t>aktivní </a:t>
            </a:r>
            <a:r>
              <a:rPr lang="cs-CZ" sz="1400" dirty="0">
                <a:solidFill>
                  <a:srgbClr val="000000"/>
                </a:solidFill>
              </a:rPr>
              <a:t>vyhledávání </a:t>
            </a:r>
            <a:r>
              <a:rPr lang="cs-CZ" sz="1400" dirty="0" smtClean="0">
                <a:solidFill>
                  <a:srgbClr val="000000"/>
                </a:solidFill>
              </a:rPr>
              <a:t>odchylek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  <a:endParaRPr lang="cs-CZ" sz="14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400" dirty="0" smtClean="0">
                <a:solidFill>
                  <a:srgbClr val="000000"/>
                </a:solidFill>
              </a:rPr>
              <a:t>analýz</a:t>
            </a:r>
            <a:r>
              <a:rPr lang="en-GB" sz="1400" dirty="0" smtClean="0">
                <a:solidFill>
                  <a:srgbClr val="000000"/>
                </a:solidFill>
              </a:rPr>
              <a:t>u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dirty="0">
                <a:solidFill>
                  <a:srgbClr val="000000"/>
                </a:solidFill>
              </a:rPr>
              <a:t>výrobkového a zákaznického </a:t>
            </a:r>
            <a:r>
              <a:rPr lang="cs-CZ" sz="1400" dirty="0" err="1" smtClean="0">
                <a:solidFill>
                  <a:srgbClr val="000000"/>
                </a:solidFill>
              </a:rPr>
              <a:t>portfoli</a:t>
            </a:r>
            <a:r>
              <a:rPr lang="en-GB" sz="1400" dirty="0" smtClean="0">
                <a:solidFill>
                  <a:srgbClr val="000000"/>
                </a:solidFill>
              </a:rPr>
              <a:t>a;</a:t>
            </a:r>
            <a:endParaRPr lang="cs-CZ" sz="14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400" dirty="0" smtClean="0">
                <a:solidFill>
                  <a:srgbClr val="000000"/>
                </a:solidFill>
              </a:rPr>
              <a:t>d</a:t>
            </a:r>
            <a:r>
              <a:rPr lang="en-GB" sz="1400" dirty="0" smtClean="0">
                <a:solidFill>
                  <a:srgbClr val="000000"/>
                </a:solidFill>
              </a:rPr>
              <a:t>al</a:t>
            </a:r>
            <a:r>
              <a:rPr lang="cs-CZ" sz="1400" dirty="0" err="1" smtClean="0">
                <a:solidFill>
                  <a:srgbClr val="000000"/>
                </a:solidFill>
              </a:rPr>
              <a:t>ší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obecná kategorizace komponent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27534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Controlling a plánování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spojovací článek mezi strategickým řízením a operativou;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pod kontrolou by měly být všechny důležité oblasti od nákupu (SCM), řízení výroby, zdrojů, ekonomiky a financí až k odbytu (CRM);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controlling plynule navazuje na zjištěné skutečnosti z modelování a data </a:t>
            </a:r>
            <a:r>
              <a:rPr lang="cs-CZ" sz="1800" dirty="0" err="1" smtClean="0">
                <a:solidFill>
                  <a:srgbClr val="000000"/>
                </a:solidFill>
              </a:rPr>
              <a:t>mining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Publikování a komunikace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nutnost informovanosti o dění v podniku za použití firemního intranetu;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automatické distribuce reportů v podnikové síti nebo elektronickou poštou;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významným prvkem BI v novém pojetí je nabízet dynamický přístup k informacím přes internet;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analýzy, dosud prováděné pouze lokálně, lze dělat kdekoli a kdykoli je to třeba.</a:t>
            </a:r>
          </a:p>
          <a:p>
            <a:pPr lvl="1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8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6886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koncepce architektury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Architektura </a:t>
            </a:r>
            <a:r>
              <a:rPr lang="cs-CZ" sz="2000" dirty="0">
                <a:solidFill>
                  <a:srgbClr val="000000"/>
                </a:solidFill>
              </a:rPr>
              <a:t>BI je tvořena komponentami BI, které tvoří její funkční prvky propojené do komplexního integrovaného systému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Komponenty BI: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2067694"/>
            <a:ext cx="3816424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Produkční </a:t>
            </a:r>
            <a:r>
              <a:rPr lang="cs-CZ" sz="1600" dirty="0">
                <a:solidFill>
                  <a:srgbClr val="000000"/>
                </a:solidFill>
              </a:rPr>
              <a:t>a zdrojové systémy;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Dočasná </a:t>
            </a:r>
            <a:r>
              <a:rPr lang="cs-CZ" sz="1600" dirty="0">
                <a:solidFill>
                  <a:srgbClr val="000000"/>
                </a:solidFill>
              </a:rPr>
              <a:t>úložiště dat (DSA);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Operativní </a:t>
            </a:r>
            <a:r>
              <a:rPr lang="cs-CZ" sz="1600" dirty="0">
                <a:solidFill>
                  <a:srgbClr val="000000"/>
                </a:solidFill>
              </a:rPr>
              <a:t>úložiště dat (ODS);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Transformační </a:t>
            </a:r>
            <a:r>
              <a:rPr lang="cs-CZ" sz="1600" dirty="0">
                <a:solidFill>
                  <a:srgbClr val="000000"/>
                </a:solidFill>
              </a:rPr>
              <a:t>nástroje (ETL);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Integrační </a:t>
            </a:r>
            <a:r>
              <a:rPr lang="cs-CZ" sz="1600" dirty="0">
                <a:solidFill>
                  <a:srgbClr val="000000"/>
                </a:solidFill>
              </a:rPr>
              <a:t>nástroje (EAI);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Datové </a:t>
            </a:r>
            <a:r>
              <a:rPr lang="cs-CZ" sz="1600" dirty="0">
                <a:solidFill>
                  <a:srgbClr val="000000"/>
                </a:solidFill>
              </a:rPr>
              <a:t>sklady (DWH);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Datová </a:t>
            </a:r>
            <a:r>
              <a:rPr lang="cs-CZ" sz="1600" dirty="0">
                <a:solidFill>
                  <a:srgbClr val="000000"/>
                </a:solidFill>
              </a:rPr>
              <a:t>tržiště (DMA);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27984" y="2067694"/>
            <a:ext cx="3816424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OLAP</a:t>
            </a:r>
            <a:r>
              <a:rPr lang="cs-CZ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Reporting</a:t>
            </a:r>
            <a:r>
              <a:rPr lang="cs-CZ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Manažerské </a:t>
            </a:r>
            <a:r>
              <a:rPr lang="cs-CZ" sz="1600" dirty="0">
                <a:solidFill>
                  <a:srgbClr val="000000"/>
                </a:solidFill>
              </a:rPr>
              <a:t>aplikace (EIS);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Dolování </a:t>
            </a:r>
            <a:r>
              <a:rPr lang="cs-CZ" sz="1600" dirty="0">
                <a:solidFill>
                  <a:srgbClr val="000000"/>
                </a:solidFill>
              </a:rPr>
              <a:t>dat (Data </a:t>
            </a:r>
            <a:r>
              <a:rPr lang="cs-CZ" sz="1600" dirty="0" err="1">
                <a:solidFill>
                  <a:srgbClr val="000000"/>
                </a:solidFill>
              </a:rPr>
              <a:t>Mining</a:t>
            </a:r>
            <a:r>
              <a:rPr lang="cs-CZ" sz="1600" dirty="0">
                <a:solidFill>
                  <a:srgbClr val="000000"/>
                </a:solidFill>
              </a:rPr>
              <a:t>);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Nástroje </a:t>
            </a:r>
            <a:r>
              <a:rPr lang="cs-CZ" sz="1600" dirty="0">
                <a:solidFill>
                  <a:srgbClr val="000000"/>
                </a:solidFill>
              </a:rPr>
              <a:t>pro zajištění kvality dat;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Nástroje </a:t>
            </a:r>
            <a:r>
              <a:rPr lang="cs-CZ" sz="1600" dirty="0">
                <a:solidFill>
                  <a:srgbClr val="000000"/>
                </a:solidFill>
              </a:rPr>
              <a:t>pro správu dat;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Ostatní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73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v</a:t>
            </a:r>
            <a:r>
              <a:rPr lang="pl-PL" b="1" dirty="0" smtClean="0">
                <a:solidFill>
                  <a:srgbClr val="000000"/>
                </a:solidFill>
              </a:rPr>
              <a:t>rstvy </a:t>
            </a:r>
            <a:r>
              <a:rPr lang="pl-PL" b="1" dirty="0">
                <a:solidFill>
                  <a:srgbClr val="000000"/>
                </a:solidFill>
              </a:rPr>
              <a:t>v rámci obecné </a:t>
            </a:r>
            <a:r>
              <a:rPr lang="pl-PL" b="1" dirty="0" smtClean="0">
                <a:solidFill>
                  <a:srgbClr val="000000"/>
                </a:solidFill>
              </a:rPr>
              <a:t>koncepce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27534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Extrakce, </a:t>
            </a:r>
            <a:r>
              <a:rPr lang="cs-CZ" sz="2000" dirty="0" smtClean="0">
                <a:solidFill>
                  <a:srgbClr val="000000"/>
                </a:solidFill>
              </a:rPr>
              <a:t>transformace</a:t>
            </a:r>
            <a:r>
              <a:rPr lang="cs-CZ" sz="2000" dirty="0">
                <a:solidFill>
                  <a:srgbClr val="000000"/>
                </a:solidFill>
              </a:rPr>
              <a:t>, čištění a nahrávání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</a:p>
          <a:p>
            <a:pPr lvl="1" algn="just"/>
            <a:r>
              <a:rPr lang="cs-CZ" sz="1700" dirty="0">
                <a:solidFill>
                  <a:srgbClr val="000000"/>
                </a:solidFill>
              </a:rPr>
              <a:t>Vrstva, na jejíž úrovni dochází ke sběru dat a jejich přenosu do vrstvy pro ukládání dat. Na této úrovni jsou implementovány ETL (</a:t>
            </a:r>
            <a:r>
              <a:rPr lang="cs-CZ" sz="1700" dirty="0" err="1">
                <a:solidFill>
                  <a:srgbClr val="000000"/>
                </a:solidFill>
              </a:rPr>
              <a:t>Extraction</a:t>
            </a:r>
            <a:r>
              <a:rPr lang="cs-CZ" sz="1700" dirty="0">
                <a:solidFill>
                  <a:srgbClr val="000000"/>
                </a:solidFill>
              </a:rPr>
              <a:t>, </a:t>
            </a:r>
            <a:r>
              <a:rPr lang="cs-CZ" sz="1700" dirty="0" err="1">
                <a:solidFill>
                  <a:srgbClr val="000000"/>
                </a:solidFill>
              </a:rPr>
              <a:t>Transformation</a:t>
            </a:r>
            <a:r>
              <a:rPr lang="cs-CZ" sz="1700" dirty="0">
                <a:solidFill>
                  <a:srgbClr val="000000"/>
                </a:solidFill>
              </a:rPr>
              <a:t>, </a:t>
            </a:r>
            <a:r>
              <a:rPr lang="cs-CZ" sz="1700" dirty="0" err="1">
                <a:solidFill>
                  <a:srgbClr val="000000"/>
                </a:solidFill>
              </a:rPr>
              <a:t>Load</a:t>
            </a:r>
            <a:r>
              <a:rPr lang="cs-CZ" sz="1700" dirty="0">
                <a:solidFill>
                  <a:srgbClr val="000000"/>
                </a:solidFill>
              </a:rPr>
              <a:t>) a EAI (</a:t>
            </a:r>
            <a:r>
              <a:rPr lang="cs-CZ" sz="1700" dirty="0" err="1">
                <a:solidFill>
                  <a:srgbClr val="000000"/>
                </a:solidFill>
              </a:rPr>
              <a:t>Enterprise</a:t>
            </a:r>
            <a:r>
              <a:rPr lang="cs-CZ" sz="1700" dirty="0">
                <a:solidFill>
                  <a:srgbClr val="000000"/>
                </a:solidFill>
              </a:rPr>
              <a:t> </a:t>
            </a:r>
            <a:r>
              <a:rPr lang="cs-CZ" sz="1700" dirty="0" err="1">
                <a:solidFill>
                  <a:srgbClr val="000000"/>
                </a:solidFill>
              </a:rPr>
              <a:t>Application</a:t>
            </a:r>
            <a:r>
              <a:rPr lang="cs-CZ" sz="1700" dirty="0">
                <a:solidFill>
                  <a:srgbClr val="000000"/>
                </a:solidFill>
              </a:rPr>
              <a:t> </a:t>
            </a:r>
            <a:r>
              <a:rPr lang="cs-CZ" sz="1700" dirty="0" err="1">
                <a:solidFill>
                  <a:srgbClr val="000000"/>
                </a:solidFill>
              </a:rPr>
              <a:t>Integration</a:t>
            </a:r>
            <a:r>
              <a:rPr lang="cs-CZ" sz="1700" dirty="0">
                <a:solidFill>
                  <a:srgbClr val="000000"/>
                </a:solidFill>
              </a:rPr>
              <a:t>) systémy (systémy pro integraci aplikací</a:t>
            </a:r>
            <a:r>
              <a:rPr lang="cs-CZ" sz="17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Ukládání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</a:p>
          <a:p>
            <a:pPr lvl="1" algn="just"/>
            <a:r>
              <a:rPr lang="cs-CZ" sz="1700" dirty="0">
                <a:solidFill>
                  <a:srgbClr val="000000"/>
                </a:solidFill>
              </a:rPr>
              <a:t>Vrstva obsahující komponenty pro ukládání, aktualizaci a správu dat. Patří sem datové sklady (Data </a:t>
            </a:r>
            <a:r>
              <a:rPr lang="cs-CZ" sz="1700" dirty="0" err="1">
                <a:solidFill>
                  <a:srgbClr val="000000"/>
                </a:solidFill>
              </a:rPr>
              <a:t>Warehouse</a:t>
            </a:r>
            <a:r>
              <a:rPr lang="cs-CZ" sz="1700" dirty="0">
                <a:solidFill>
                  <a:srgbClr val="000000"/>
                </a:solidFill>
              </a:rPr>
              <a:t>), datová tržiště (</a:t>
            </a:r>
            <a:r>
              <a:rPr lang="cs-CZ" sz="1700" dirty="0" smtClean="0">
                <a:solidFill>
                  <a:srgbClr val="000000"/>
                </a:solidFill>
              </a:rPr>
              <a:t>Data </a:t>
            </a:r>
            <a:r>
              <a:rPr lang="cs-CZ" sz="1700" dirty="0" err="1">
                <a:solidFill>
                  <a:srgbClr val="000000"/>
                </a:solidFill>
              </a:rPr>
              <a:t>Marts</a:t>
            </a:r>
            <a:r>
              <a:rPr lang="cs-CZ" sz="1700" dirty="0">
                <a:solidFill>
                  <a:srgbClr val="000000"/>
                </a:solidFill>
              </a:rPr>
              <a:t>), operativní datová úložiště (</a:t>
            </a:r>
            <a:r>
              <a:rPr lang="cs-CZ" sz="1700" dirty="0" err="1">
                <a:solidFill>
                  <a:srgbClr val="000000"/>
                </a:solidFill>
              </a:rPr>
              <a:t>Operation</a:t>
            </a:r>
            <a:r>
              <a:rPr lang="cs-CZ" sz="1700" dirty="0">
                <a:solidFill>
                  <a:srgbClr val="000000"/>
                </a:solidFill>
              </a:rPr>
              <a:t> Data source) a dočasná úložiště dat (Data </a:t>
            </a:r>
            <a:r>
              <a:rPr lang="cs-CZ" sz="1700" dirty="0" err="1">
                <a:solidFill>
                  <a:srgbClr val="000000"/>
                </a:solidFill>
              </a:rPr>
              <a:t>Staging</a:t>
            </a:r>
            <a:r>
              <a:rPr lang="cs-CZ" sz="1700" dirty="0">
                <a:solidFill>
                  <a:srgbClr val="000000"/>
                </a:solidFill>
              </a:rPr>
              <a:t> </a:t>
            </a:r>
            <a:r>
              <a:rPr lang="cs-CZ" sz="1700" dirty="0" err="1">
                <a:solidFill>
                  <a:srgbClr val="000000"/>
                </a:solidFill>
              </a:rPr>
              <a:t>Areas</a:t>
            </a:r>
            <a:r>
              <a:rPr lang="cs-CZ" sz="17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Analýza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</a:p>
          <a:p>
            <a:pPr lvl="1" algn="just"/>
            <a:r>
              <a:rPr lang="cs-CZ" sz="1700" dirty="0">
                <a:solidFill>
                  <a:srgbClr val="000000"/>
                </a:solidFill>
              </a:rPr>
              <a:t>Komponenty pro zpřístupnění a analýzu dat</a:t>
            </a:r>
            <a:r>
              <a:rPr lang="cs-CZ" sz="1700" dirty="0" smtClean="0">
                <a:solidFill>
                  <a:srgbClr val="000000"/>
                </a:solidFill>
              </a:rPr>
              <a:t>. Do </a:t>
            </a:r>
            <a:r>
              <a:rPr lang="cs-CZ" sz="1700" dirty="0">
                <a:solidFill>
                  <a:srgbClr val="000000"/>
                </a:solidFill>
              </a:rPr>
              <a:t>této vrstvy náleží reporting (analytická vrstva – standardní nebo ad-hoc dotazování), OLAP (Online </a:t>
            </a:r>
            <a:r>
              <a:rPr lang="cs-CZ" sz="1700" dirty="0" err="1">
                <a:solidFill>
                  <a:srgbClr val="000000"/>
                </a:solidFill>
              </a:rPr>
              <a:t>Analytical</a:t>
            </a:r>
            <a:r>
              <a:rPr lang="cs-CZ" sz="1700" dirty="0">
                <a:solidFill>
                  <a:srgbClr val="000000"/>
                </a:solidFill>
              </a:rPr>
              <a:t> </a:t>
            </a:r>
            <a:r>
              <a:rPr lang="cs-CZ" sz="1700" dirty="0" err="1">
                <a:solidFill>
                  <a:srgbClr val="000000"/>
                </a:solidFill>
              </a:rPr>
              <a:t>Processing</a:t>
            </a:r>
            <a:r>
              <a:rPr lang="cs-CZ" sz="1700" dirty="0">
                <a:solidFill>
                  <a:srgbClr val="000000"/>
                </a:solidFill>
              </a:rPr>
              <a:t>) (pokročilé, dynamické </a:t>
            </a:r>
            <a:r>
              <a:rPr lang="cs-CZ" sz="1700" dirty="0" smtClean="0">
                <a:solidFill>
                  <a:srgbClr val="000000"/>
                </a:solidFill>
              </a:rPr>
              <a:t>analytické </a:t>
            </a:r>
            <a:r>
              <a:rPr lang="cs-CZ" sz="1700" dirty="0">
                <a:solidFill>
                  <a:srgbClr val="000000"/>
                </a:solidFill>
              </a:rPr>
              <a:t>zpracování dat) a dolování dat (Data </a:t>
            </a:r>
            <a:r>
              <a:rPr lang="cs-CZ" sz="1700" dirty="0" err="1">
                <a:solidFill>
                  <a:srgbClr val="000000"/>
                </a:solidFill>
              </a:rPr>
              <a:t>Mining</a:t>
            </a:r>
            <a:r>
              <a:rPr lang="cs-CZ" sz="1700" dirty="0">
                <a:solidFill>
                  <a:srgbClr val="000000"/>
                </a:solidFill>
              </a:rPr>
              <a:t>) (sofistikovaná detailní analýza velkého objemu dat).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6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v</a:t>
            </a:r>
            <a:r>
              <a:rPr lang="pl-PL" b="1" dirty="0" smtClean="0">
                <a:solidFill>
                  <a:srgbClr val="000000"/>
                </a:solidFill>
              </a:rPr>
              <a:t>rstvy </a:t>
            </a:r>
            <a:r>
              <a:rPr lang="pl-PL" b="1" dirty="0">
                <a:solidFill>
                  <a:srgbClr val="000000"/>
                </a:solidFill>
              </a:rPr>
              <a:t>v rámci obecné </a:t>
            </a:r>
            <a:r>
              <a:rPr lang="pl-PL" b="1" dirty="0" smtClean="0">
                <a:solidFill>
                  <a:srgbClr val="000000"/>
                </a:solidFill>
              </a:rPr>
              <a:t>koncepce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Prezentační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Účelem vrstvy je zajištění komunikace uživatelů s jednotlivými komponentami BI. Jde o sběr požadavků pro realizaci analytických úloh resp. operací a jejich zpětnou prezentaci v požadované </a:t>
            </a:r>
            <a:r>
              <a:rPr lang="cs-CZ" sz="1800" dirty="0" smtClean="0">
                <a:solidFill>
                  <a:srgbClr val="000000"/>
                </a:solidFill>
              </a:rPr>
              <a:t>struktuře </a:t>
            </a:r>
            <a:r>
              <a:rPr lang="cs-CZ" sz="1800" dirty="0">
                <a:solidFill>
                  <a:srgbClr val="000000"/>
                </a:solidFill>
              </a:rPr>
              <a:t>a formátu uživatelům. Tyto úlohy jsou realizovány například pomocí portálových aplikací, EIS (</a:t>
            </a:r>
            <a:r>
              <a:rPr lang="cs-CZ" sz="1800" dirty="0" err="1">
                <a:solidFill>
                  <a:srgbClr val="000000"/>
                </a:solidFill>
              </a:rPr>
              <a:t>Executive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Information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System</a:t>
            </a:r>
            <a:r>
              <a:rPr lang="cs-CZ" sz="1800" dirty="0">
                <a:solidFill>
                  <a:srgbClr val="000000"/>
                </a:solidFill>
              </a:rPr>
              <a:t>) nebo jiných analytických aplikací s adekvátními funkcemi a </a:t>
            </a:r>
            <a:r>
              <a:rPr lang="cs-CZ" sz="1800" dirty="0" smtClean="0">
                <a:solidFill>
                  <a:srgbClr val="000000"/>
                </a:solidFill>
              </a:rPr>
              <a:t>adekvátním </a:t>
            </a:r>
            <a:r>
              <a:rPr lang="cs-CZ" sz="1800" dirty="0">
                <a:solidFill>
                  <a:srgbClr val="000000"/>
                </a:solidFill>
              </a:rPr>
              <a:t>uživatelským rozhraním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Oborová </a:t>
            </a:r>
            <a:r>
              <a:rPr lang="cs-CZ" sz="2000" dirty="0" smtClean="0">
                <a:solidFill>
                  <a:srgbClr val="000000"/>
                </a:solidFill>
              </a:rPr>
              <a:t>znalost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Vrstva obsahující tzv. </a:t>
            </a:r>
            <a:r>
              <a:rPr lang="cs-CZ" sz="1800" dirty="0" err="1">
                <a:solidFill>
                  <a:srgbClr val="000000"/>
                </a:solidFill>
              </a:rPr>
              <a:t>best-practices</a:t>
            </a:r>
            <a:r>
              <a:rPr lang="cs-CZ" sz="1800" dirty="0">
                <a:solidFill>
                  <a:srgbClr val="000000"/>
                </a:solidFill>
              </a:rPr>
              <a:t> pro výběr optimální varianty BI řešení v konkrétním podniku nebo organizaci.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8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Business </a:t>
            </a:r>
            <a:r>
              <a:rPr lang="cs-CZ" b="1" dirty="0">
                <a:solidFill>
                  <a:srgbClr val="000000"/>
                </a:solidFill>
              </a:rPr>
              <a:t>Intelligence (BI) - vývoj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V roce 1958 výzkumník IBM Hans Peter </a:t>
            </a:r>
            <a:r>
              <a:rPr lang="cs-CZ" sz="2000" dirty="0" err="1">
                <a:solidFill>
                  <a:srgbClr val="000000"/>
                </a:solidFill>
              </a:rPr>
              <a:t>Luhn</a:t>
            </a:r>
            <a:r>
              <a:rPr lang="cs-CZ" sz="2000" dirty="0">
                <a:solidFill>
                  <a:srgbClr val="000000"/>
                </a:solidFill>
              </a:rPr>
              <a:t> ve svém článku </a:t>
            </a:r>
            <a:r>
              <a:rPr lang="cs-CZ" sz="2000" b="1" dirty="0">
                <a:solidFill>
                  <a:srgbClr val="000000"/>
                </a:solidFill>
              </a:rPr>
              <a:t>A Business Intelligence </a:t>
            </a:r>
            <a:r>
              <a:rPr lang="cs-CZ" sz="2000" b="1" dirty="0" err="1">
                <a:solidFill>
                  <a:srgbClr val="000000"/>
                </a:solidFill>
              </a:rPr>
              <a:t>System</a:t>
            </a:r>
            <a:r>
              <a:rPr lang="cs-CZ" sz="2000" dirty="0">
                <a:solidFill>
                  <a:srgbClr val="000000"/>
                </a:solidFill>
              </a:rPr>
              <a:t> v </a:t>
            </a:r>
            <a:r>
              <a:rPr lang="cs-CZ" sz="2000" b="1" dirty="0">
                <a:solidFill>
                  <a:srgbClr val="000000"/>
                </a:solidFill>
              </a:rPr>
              <a:t>IBM </a:t>
            </a:r>
            <a:r>
              <a:rPr lang="cs-CZ" sz="2000" b="1" dirty="0" err="1">
                <a:solidFill>
                  <a:srgbClr val="000000"/>
                </a:solidFill>
              </a:rPr>
              <a:t>Journal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b="1" dirty="0" err="1">
                <a:solidFill>
                  <a:srgbClr val="000000"/>
                </a:solidFill>
              </a:rPr>
              <a:t>of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b="1" dirty="0" err="1">
                <a:solidFill>
                  <a:srgbClr val="000000"/>
                </a:solidFill>
              </a:rPr>
              <a:t>Research</a:t>
            </a:r>
            <a:r>
              <a:rPr lang="cs-CZ" sz="2000" b="1" dirty="0">
                <a:solidFill>
                  <a:srgbClr val="000000"/>
                </a:solidFill>
              </a:rPr>
              <a:t> and </a:t>
            </a:r>
            <a:r>
              <a:rPr lang="cs-CZ" sz="2000" b="1" dirty="0" err="1">
                <a:solidFill>
                  <a:srgbClr val="000000"/>
                </a:solidFill>
              </a:rPr>
              <a:t>Development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tento pojem definoval jako: „schopnost pochopit vzájemné vztahy prezentovaných faktů takovým způsobem, který umožní provést akci k dosažení požadovaného cíle</a:t>
            </a:r>
            <a:r>
              <a:rPr lang="cs-CZ" sz="2000" dirty="0" smtClean="0">
                <a:solidFill>
                  <a:srgbClr val="000000"/>
                </a:solidFill>
              </a:rPr>
              <a:t>.“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O BI jakožto všeobecně přijatém pojmu se hovoří od roku 1989, kdy tento pojem poprvé oficiálně představil analytik společnosti </a:t>
            </a:r>
            <a:r>
              <a:rPr lang="cs-CZ" sz="2000" dirty="0" err="1">
                <a:solidFill>
                  <a:srgbClr val="000000"/>
                </a:solidFill>
              </a:rPr>
              <a:t>Gartner</a:t>
            </a:r>
            <a:r>
              <a:rPr lang="cs-CZ" sz="2000" dirty="0">
                <a:solidFill>
                  <a:srgbClr val="000000"/>
                </a:solidFill>
              </a:rPr>
              <a:t> Group </a:t>
            </a:r>
            <a:r>
              <a:rPr lang="cs-CZ" sz="2000" dirty="0" err="1">
                <a:solidFill>
                  <a:srgbClr val="000000"/>
                </a:solidFill>
              </a:rPr>
              <a:t>Howard</a:t>
            </a:r>
            <a:r>
              <a:rPr lang="cs-CZ" sz="2000" dirty="0">
                <a:solidFill>
                  <a:srgbClr val="000000"/>
                </a:solidFill>
              </a:rPr>
              <a:t> J. </a:t>
            </a:r>
            <a:r>
              <a:rPr lang="cs-CZ" sz="2000" dirty="0" err="1">
                <a:solidFill>
                  <a:srgbClr val="000000"/>
                </a:solidFill>
              </a:rPr>
              <a:t>Dresner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První aplikace se objevily v 70. letech minulého století v USA a to konkrétně ve firmě </a:t>
            </a:r>
            <a:r>
              <a:rPr lang="cs-CZ" sz="2000" dirty="0" err="1">
                <a:solidFill>
                  <a:srgbClr val="000000"/>
                </a:solidFill>
              </a:rPr>
              <a:t>Lockheed</a:t>
            </a:r>
            <a:r>
              <a:rPr lang="cs-CZ" sz="2000" dirty="0">
                <a:solidFill>
                  <a:srgbClr val="000000"/>
                </a:solidFill>
              </a:rPr>
              <a:t>, což je firma zabývající se vývojem a dodávkou leteckých armádních technologií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v</a:t>
            </a:r>
            <a:r>
              <a:rPr lang="pl-PL" b="1" dirty="0" smtClean="0">
                <a:solidFill>
                  <a:srgbClr val="000000"/>
                </a:solidFill>
              </a:rPr>
              <a:t>rstvy </a:t>
            </a:r>
            <a:r>
              <a:rPr lang="pl-PL" b="1" dirty="0">
                <a:solidFill>
                  <a:srgbClr val="000000"/>
                </a:solidFill>
              </a:rPr>
              <a:t>v rámci obecné </a:t>
            </a:r>
            <a:r>
              <a:rPr lang="pl-PL" b="1" dirty="0" smtClean="0">
                <a:solidFill>
                  <a:srgbClr val="000000"/>
                </a:solidFill>
              </a:rPr>
              <a:t>koncepce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1786352" y="531464"/>
            <a:ext cx="8527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56445"/>
              </p:ext>
            </p:extLst>
          </p:nvPr>
        </p:nvGraphicFramePr>
        <p:xfrm>
          <a:off x="1331640" y="771550"/>
          <a:ext cx="5038111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Visio" r:id="rId4" imgW="7124620" imgH="5610075" progId="Visio.Drawing.15">
                  <p:embed/>
                </p:oleObj>
              </mc:Choice>
              <mc:Fallback>
                <p:oleObj name="Visio" r:id="rId4" imgW="7124620" imgH="56100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771550"/>
                        <a:ext cx="5038111" cy="3960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propojení komponent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7544" y="833462"/>
            <a:ext cx="1186072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872659"/>
              </p:ext>
            </p:extLst>
          </p:nvPr>
        </p:nvGraphicFramePr>
        <p:xfrm>
          <a:off x="467544" y="833462"/>
          <a:ext cx="7200800" cy="3806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Visio" r:id="rId4" imgW="7372182" imgH="3895575" progId="Visio.Drawing.15">
                  <p:embed/>
                </p:oleObj>
              </mc:Choice>
              <mc:Fallback>
                <p:oleObj name="Visio" r:id="rId4" imgW="7372182" imgH="38955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833462"/>
                        <a:ext cx="7200800" cy="38063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50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propojení komponent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7544" y="833462"/>
            <a:ext cx="1186072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879181"/>
            <a:ext cx="5704762" cy="3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15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1500" dirty="0" smtClean="0">
                <a:solidFill>
                  <a:srgbClr val="000000"/>
                </a:solidFill>
              </a:rPr>
              <a:t>. Praha: </a:t>
            </a:r>
            <a:r>
              <a:rPr lang="cs-CZ" sz="1500" dirty="0" err="1" smtClean="0">
                <a:solidFill>
                  <a:srgbClr val="000000"/>
                </a:solidFill>
              </a:rPr>
              <a:t>Grada</a:t>
            </a:r>
            <a:r>
              <a:rPr lang="cs-CZ" sz="15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15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1500" dirty="0" smtClean="0">
                <a:solidFill>
                  <a:srgbClr val="000000"/>
                </a:solidFill>
                <a:hlinkClick r:id="rId3"/>
              </a:rPr>
              <a:t>www.businessvize.cz/informacni-systemy/business-intelligence-bez-obalu-a-s-priklady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 smtClean="0">
                <a:solidFill>
                  <a:srgbClr val="000000"/>
                </a:solidFill>
              </a:rPr>
              <a:t>https</a:t>
            </a:r>
            <a:r>
              <a:rPr lang="cs-CZ" sz="1500" dirty="0">
                <a:solidFill>
                  <a:srgbClr val="000000"/>
                </a:solidFill>
              </a:rPr>
              <a:t>://www.systemonline.cz/clanky/co-je-to-business-intelligence.htm</a:t>
            </a:r>
          </a:p>
          <a:p>
            <a:r>
              <a:rPr lang="cs-CZ" sz="1500" dirty="0" smtClean="0">
                <a:solidFill>
                  <a:srgbClr val="000000"/>
                </a:solidFill>
                <a:hlinkClick r:id="rId4"/>
              </a:rPr>
              <a:t>https</a:t>
            </a:r>
            <a:r>
              <a:rPr lang="cs-CZ" sz="15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cs-CZ" sz="1500" dirty="0" smtClean="0">
                <a:solidFill>
                  <a:srgbClr val="000000"/>
                </a:solidFill>
                <a:hlinkClick r:id="rId4"/>
              </a:rPr>
              <a:t>managementmania.com/cs/business-intelligence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cs-CZ" sz="1500" dirty="0" smtClean="0">
                <a:solidFill>
                  <a:srgbClr val="000000"/>
                </a:solidFill>
                <a:hlinkClick r:id="rId5"/>
              </a:rPr>
              <a:t>m.systemonline.cz/business-intelligence/prinosy-a-naklady-business-intelligence-1.htm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6"/>
              </a:rPr>
              <a:t>https://</a:t>
            </a:r>
            <a:r>
              <a:rPr lang="cs-CZ" sz="1500" dirty="0" smtClean="0">
                <a:solidFill>
                  <a:srgbClr val="000000"/>
                </a:solidFill>
                <a:hlinkClick r:id="rId6"/>
              </a:rPr>
              <a:t>www.vsem.cz/data/data/sis-texty/studijni-texty-bc/st_pis_bi_zizka.pdf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7"/>
              </a:rPr>
              <a:t>https://</a:t>
            </a:r>
            <a:r>
              <a:rPr lang="cs-CZ" sz="1500" dirty="0" smtClean="0">
                <a:solidFill>
                  <a:srgbClr val="000000"/>
                </a:solidFill>
                <a:hlinkClick r:id="rId7"/>
              </a:rPr>
              <a:t>www.sas.com/cs_cz/company-information.html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8"/>
              </a:rPr>
              <a:t>https://</a:t>
            </a:r>
            <a:r>
              <a:rPr lang="cs-CZ" sz="1500" dirty="0" smtClean="0">
                <a:solidFill>
                  <a:srgbClr val="000000"/>
                </a:solidFill>
                <a:hlinkClick r:id="rId8"/>
              </a:rPr>
              <a:t>businessworld.cz/ostatni/co-je-to-business-intelligence-7157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9"/>
              </a:rPr>
              <a:t>https://</a:t>
            </a:r>
            <a:r>
              <a:rPr lang="cs-CZ" sz="1500" dirty="0" smtClean="0">
                <a:solidFill>
                  <a:srgbClr val="000000"/>
                </a:solidFill>
                <a:hlinkClick r:id="rId9"/>
              </a:rPr>
              <a:t>publi.cz/books/189/09.html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  <a:hlinkClick r:id="rId10"/>
              </a:rPr>
              <a:t>https://</a:t>
            </a:r>
            <a:r>
              <a:rPr lang="cs-CZ" sz="1500" dirty="0" smtClean="0">
                <a:solidFill>
                  <a:srgbClr val="000000"/>
                </a:solidFill>
                <a:hlinkClick r:id="rId10"/>
              </a:rPr>
              <a:t>modernirizeni.ihned.cz/c1-13217860-k-cemu-slouzi-business-intelligence</a:t>
            </a:r>
            <a:endParaRPr lang="cs-CZ" sz="1500" dirty="0" smtClean="0">
              <a:solidFill>
                <a:srgbClr val="000000"/>
              </a:solidFill>
            </a:endParaRPr>
          </a:p>
          <a:p>
            <a:r>
              <a:rPr lang="cs-CZ" sz="1500" dirty="0">
                <a:solidFill>
                  <a:srgbClr val="000000"/>
                </a:solidFill>
              </a:rPr>
              <a:t>http://cvis.cz/tisk_serial.php?id=1030&amp;serial=123</a:t>
            </a:r>
            <a:endParaRPr lang="cs-CZ" sz="1500" dirty="0" smtClean="0">
              <a:solidFill>
                <a:srgbClr val="000000"/>
              </a:solidFill>
            </a:endParaRPr>
          </a:p>
          <a:p>
            <a:endParaRPr lang="cs-CZ" sz="1600" dirty="0">
              <a:solidFill>
                <a:srgbClr val="000000"/>
              </a:solidFill>
            </a:endParaRP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0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Od </a:t>
            </a:r>
            <a:r>
              <a:rPr lang="cs-CZ" sz="2000" dirty="0">
                <a:solidFill>
                  <a:srgbClr val="000000"/>
                </a:solidFill>
              </a:rPr>
              <a:t>druhé poloviny 80. let se postupně začaly vyvíjet systémy označované jako EIS – </a:t>
            </a:r>
            <a:r>
              <a:rPr lang="cs-CZ" sz="2000" dirty="0" err="1">
                <a:solidFill>
                  <a:srgbClr val="000000"/>
                </a:solidFill>
              </a:rPr>
              <a:t>Executive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Information</a:t>
            </a:r>
            <a:r>
              <a:rPr lang="cs-CZ" sz="2000" dirty="0">
                <a:solidFill>
                  <a:srgbClr val="000000"/>
                </a:solidFill>
              </a:rPr>
              <a:t> Systems, které se na českém trhu začaly objevovat od začátku 90. let minulého století (cca 1993) (systémy založené na multidimenzionálních databázích a multidimenzionálním zpracování dat).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K masovému nasazování BI nástrojů začalo docházet až v druhé polovině 90. let minulého století.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Základními východisky byly: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Penetrace informačních a komunikačních technologií.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Rozvoj datových skladů (Data </a:t>
            </a:r>
            <a:r>
              <a:rPr lang="cs-CZ" sz="1800" dirty="0" err="1">
                <a:solidFill>
                  <a:srgbClr val="000000"/>
                </a:solidFill>
              </a:rPr>
              <a:t>Warehouse</a:t>
            </a:r>
            <a:r>
              <a:rPr lang="cs-CZ" sz="1800" dirty="0">
                <a:solidFill>
                  <a:srgbClr val="000000"/>
                </a:solidFill>
              </a:rPr>
              <a:t>).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Big Data a rozvoji metod z oblasti dnes známého Data </a:t>
            </a:r>
            <a:r>
              <a:rPr lang="cs-CZ" sz="1800" dirty="0" err="1">
                <a:solidFill>
                  <a:srgbClr val="000000"/>
                </a:solidFill>
              </a:rPr>
              <a:t>Miningu</a:t>
            </a:r>
            <a:r>
              <a:rPr lang="cs-CZ" sz="1800" dirty="0">
                <a:solidFill>
                  <a:srgbClr val="000000"/>
                </a:solidFill>
              </a:rPr>
              <a:t> – dolování dat.</a:t>
            </a:r>
          </a:p>
        </p:txBody>
      </p:sp>
      <p:sp>
        <p:nvSpPr>
          <p:cNvPr id="13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Business </a:t>
            </a:r>
            <a:r>
              <a:rPr lang="cs-CZ" b="1" dirty="0">
                <a:solidFill>
                  <a:srgbClr val="000000"/>
                </a:solidFill>
              </a:rPr>
              <a:t>Intelligence (BI) - vývoj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úzce resp. přímo vázáno na on-line zpracování dat.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BI můžeme chápat jako ucelený a efektivní přístup k práci s firemními daty, který má vliv na správnost strategických rozhodnutí, a tím i na obchodní úspěch společnosti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Základem BI je přetváření zdrojových (zpravidla transakčních) dat na znalosti, s pomocí nichž jsou následně přijímána správná rozhodnutí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BI je označení pro analytické a vykazovací podnikové aplikace. Umožňují ucelenou a efektivní práci s firemními daty, slouží jak pro zpracování dat z minulosti, tak také pro předpovědi či simulace budoucího vývoje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Business Intelligence (BI) - </a:t>
            </a:r>
            <a:r>
              <a:rPr lang="cs-CZ" b="1" dirty="0" smtClean="0">
                <a:solidFill>
                  <a:srgbClr val="000000"/>
                </a:solidFill>
              </a:rPr>
              <a:t>definice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množina metod, přístupů a aplikací informačních systémů (IS) </a:t>
            </a:r>
            <a:r>
              <a:rPr lang="cs-CZ" sz="2000" dirty="0" smtClean="0">
                <a:solidFill>
                  <a:srgbClr val="000000"/>
                </a:solidFill>
              </a:rPr>
              <a:t>a informačních </a:t>
            </a:r>
            <a:r>
              <a:rPr lang="cs-CZ" sz="2000" dirty="0">
                <a:solidFill>
                  <a:srgbClr val="000000"/>
                </a:solidFill>
              </a:rPr>
              <a:t>a komunikačních technologií (ICT – </a:t>
            </a:r>
            <a:r>
              <a:rPr lang="cs-CZ" sz="2000" dirty="0" err="1">
                <a:solidFill>
                  <a:srgbClr val="000000"/>
                </a:solidFill>
              </a:rPr>
              <a:t>Information</a:t>
            </a:r>
            <a:r>
              <a:rPr lang="cs-CZ" sz="2000" dirty="0">
                <a:solidFill>
                  <a:srgbClr val="000000"/>
                </a:solidFill>
              </a:rPr>
              <a:t> and </a:t>
            </a:r>
            <a:r>
              <a:rPr lang="cs-CZ" sz="2000" dirty="0" err="1">
                <a:solidFill>
                  <a:srgbClr val="000000"/>
                </a:solidFill>
              </a:rPr>
              <a:t>Communication</a:t>
            </a:r>
            <a:r>
              <a:rPr lang="cs-CZ" sz="2000" dirty="0">
                <a:solidFill>
                  <a:srgbClr val="000000"/>
                </a:solidFill>
              </a:rPr>
              <a:t> Technology) určených pro podporu řídicích, analytických a plánovacích činností podniků umožňujících nahlížet na danou problematiku z různých úhlů pohledu – </a:t>
            </a:r>
            <a:r>
              <a:rPr lang="cs-CZ" sz="2000" dirty="0" err="1">
                <a:solidFill>
                  <a:srgbClr val="000000"/>
                </a:solidFill>
              </a:rPr>
              <a:t>multidimenzionálně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Business Intelligence lze chápat jako obecný termín označující nástroje a aplikace, které umožňují manažerům sbírat, analyzovat a distribuovat informace a na jejich základě realizovat rozhodování, volně řečeno regulační zásahy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Cílem </a:t>
            </a:r>
            <a:r>
              <a:rPr lang="cs-CZ" sz="2000" dirty="0">
                <a:solidFill>
                  <a:srgbClr val="000000"/>
                </a:solidFill>
              </a:rPr>
              <a:t>nasazení BI systému je umožnit jeho uživatelům získat z dostupných dat komplexní informace pro rozhodování, řízení a výkaznictví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Business Intelligence (BI) - </a:t>
            </a:r>
            <a:r>
              <a:rPr lang="cs-CZ" b="1" dirty="0" smtClean="0">
                <a:solidFill>
                  <a:srgbClr val="000000"/>
                </a:solidFill>
              </a:rPr>
              <a:t>definice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0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ve své podstatě přímou podporou rozhodování.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Rozhodování v dnešních podnicích: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je ovlivňováno stále vyšším počtem souvislostí;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rozhodovací zásahy se realizují v kratších časových intervalech.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Více souvislostí vyžaduje širší základnu výchozích dat.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Kratší časové intervaly jsou důvodem hledání nových efektivních metod pro zpracování dat v kratším čase a podpoře automatizace jejich zpracování, ideálně se stále vyšším </a:t>
            </a:r>
            <a:r>
              <a:rPr lang="cs-CZ" sz="2000" dirty="0" smtClean="0">
                <a:solidFill>
                  <a:srgbClr val="000000"/>
                </a:solidFill>
              </a:rPr>
              <a:t>stupněm </a:t>
            </a:r>
            <a:r>
              <a:rPr lang="cs-CZ" sz="2000" dirty="0">
                <a:solidFill>
                  <a:srgbClr val="000000"/>
                </a:solidFill>
              </a:rPr>
              <a:t>strojové inteligence.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v podniku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v podniku umožňují: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rychlé a snadné nastavení kritérií pro získávání analýz a reportů (nákup, prodej, výroba, zákazníci, činnosti obchodních zástupců, apod.);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rychlý přístup k tzv. agregovaným datům (agregace za podnikové útvary, za jednotlivé zákazníky, za časové intervaly, apod.);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dostatečný výpočetní výkon pro on-line zpracování analýz;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automatizace tvorby podkladů pro potřeby rozhodování na základě předem definovaných požadavků.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Šíře „záběru“ resp. možností BI vyžaduje orientaci na sběr dat, ukládání resp. skladování dat, analýzu dat, agregaci dat, zpřístupnění dat a informací, archivace dat, dotazování, reporting a on-line zpracování.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v podniku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30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064896" cy="16561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Data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údaje získávané libovolným pozorováním a měřením okolního reálného světa. Hodnoty údajů mohou být číselné (numerické) i nečíselné (nenumerické, tj. nominální, vyjmenované).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n</a:t>
            </a:r>
            <a:r>
              <a:rPr lang="cs-CZ" sz="1800" dirty="0" err="1" smtClean="0">
                <a:solidFill>
                  <a:srgbClr val="000000"/>
                </a:solidFill>
              </a:rPr>
              <a:t>umerická</a:t>
            </a:r>
            <a:r>
              <a:rPr lang="cs-CZ" sz="1800" dirty="0" smtClean="0">
                <a:solidFill>
                  <a:srgbClr val="000000"/>
                </a:solidFill>
              </a:rPr>
              <a:t> data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b</a:t>
            </a:r>
            <a:r>
              <a:rPr lang="cs-CZ" sz="1600" dirty="0" err="1" smtClean="0">
                <a:solidFill>
                  <a:srgbClr val="000000"/>
                </a:solidFill>
              </a:rPr>
              <a:t>inární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c</a:t>
            </a:r>
            <a:r>
              <a:rPr lang="cs-CZ" sz="1600" dirty="0" err="1" smtClean="0">
                <a:solidFill>
                  <a:srgbClr val="000000"/>
                </a:solidFill>
              </a:rPr>
              <a:t>eločíselná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r</a:t>
            </a:r>
            <a:r>
              <a:rPr lang="cs-CZ" sz="1600" dirty="0" err="1" smtClean="0">
                <a:solidFill>
                  <a:srgbClr val="000000"/>
                </a:solidFill>
              </a:rPr>
              <a:t>eálná</a:t>
            </a:r>
            <a:r>
              <a:rPr lang="cs-CZ" sz="1600" dirty="0" smtClean="0">
                <a:solidFill>
                  <a:srgbClr val="000000"/>
                </a:solidFill>
              </a:rPr>
              <a:t> numerická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</a:t>
            </a:r>
            <a:r>
              <a:rPr lang="en-GB" sz="1800" dirty="0" err="1" smtClean="0">
                <a:solidFill>
                  <a:srgbClr val="000000"/>
                </a:solidFill>
              </a:rPr>
              <a:t>omin</a:t>
            </a:r>
            <a:r>
              <a:rPr lang="cs-CZ" sz="1800" dirty="0" err="1" smtClean="0">
                <a:solidFill>
                  <a:srgbClr val="000000"/>
                </a:solidFill>
              </a:rPr>
              <a:t>ální</a:t>
            </a:r>
            <a:r>
              <a:rPr lang="cs-CZ" sz="1800" dirty="0" smtClean="0">
                <a:solidFill>
                  <a:srgbClr val="000000"/>
                </a:solidFill>
              </a:rPr>
              <a:t> data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slovní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symbolická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j</a:t>
            </a:r>
            <a:r>
              <a:rPr lang="cs-CZ" sz="1600" dirty="0" smtClean="0">
                <a:solidFill>
                  <a:srgbClr val="000000"/>
                </a:solidFill>
              </a:rPr>
              <a:t>iná.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BI – data, informace, znalosti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1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2822</Words>
  <Application>Microsoft Office PowerPoint</Application>
  <PresentationFormat>Předvádění na obrazovce (16:9)</PresentationFormat>
  <Paragraphs>334</Paragraphs>
  <Slides>34</Slides>
  <Notes>32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Business Intelligence (BI) - vývoj</vt:lpstr>
      <vt:lpstr>Business Intelligence (BI) - vývoj</vt:lpstr>
      <vt:lpstr>Business Intelligence (BI) - definice</vt:lpstr>
      <vt:lpstr>Business Intelligence (BI) - definice</vt:lpstr>
      <vt:lpstr>BI v podniku</vt:lpstr>
      <vt:lpstr>BI v podniku</vt:lpstr>
      <vt:lpstr>BI – data, informace, znalosti</vt:lpstr>
      <vt:lpstr>BI – data, informace, znalosti</vt:lpstr>
      <vt:lpstr>BI – data, informace, znalosti</vt:lpstr>
      <vt:lpstr>BI – výhody</vt:lpstr>
      <vt:lpstr>BI – nevýhody</vt:lpstr>
      <vt:lpstr>BI – potřebuje podnik?</vt:lpstr>
      <vt:lpstr>BI &amp; Řetězec zkvalitnění informací (ŘZI)</vt:lpstr>
      <vt:lpstr>BI &amp; Řetězec zkvalitnění informací (ŘZI)</vt:lpstr>
      <vt:lpstr>BI &amp; Řetězec zkvalitnění informací (ŘZI)</vt:lpstr>
      <vt:lpstr>BI – využití v podniku</vt:lpstr>
      <vt:lpstr>BI – podpora rozhodování</vt:lpstr>
      <vt:lpstr>BI – podpora rozhodování</vt:lpstr>
      <vt:lpstr>BI – podpora rozhodování</vt:lpstr>
      <vt:lpstr>BI – podpora rozhodování</vt:lpstr>
      <vt:lpstr>BI – podpora rozhodování</vt:lpstr>
      <vt:lpstr>BI – podpora rozhodování</vt:lpstr>
      <vt:lpstr>BI – obecná kategorizace komponent</vt:lpstr>
      <vt:lpstr>BI – obecná kategorizace komponent</vt:lpstr>
      <vt:lpstr>BI – koncepce architektury</vt:lpstr>
      <vt:lpstr>BI – vrstvy v rámci obecné koncepce</vt:lpstr>
      <vt:lpstr>BI – vrstvy v rámci obecné koncepce</vt:lpstr>
      <vt:lpstr>BI – vrstvy v rámci obecné koncepce</vt:lpstr>
      <vt:lpstr>BI – propojení komponent</vt:lpstr>
      <vt:lpstr>BI – propojení komponent</vt:lpstr>
      <vt:lpstr>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130</cp:revision>
  <dcterms:created xsi:type="dcterms:W3CDTF">2016-07-06T15:42:34Z</dcterms:created>
  <dcterms:modified xsi:type="dcterms:W3CDTF">2020-09-28T07:05:43Z</dcterms:modified>
</cp:coreProperties>
</file>