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omments/comment1.xml" ContentType="application/vnd.openxmlformats-officedocument.presentationml.comment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31" r:id="rId2"/>
    <p:sldId id="256" r:id="rId3"/>
    <p:sldId id="296"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328" r:id="rId35"/>
    <p:sldId id="329" r:id="rId36"/>
    <p:sldId id="330" r:id="rId37"/>
    <p:sldId id="332" r:id="rId38"/>
    <p:sldId id="295" r:id="rId3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chanek" initials="s" lastIdx="1" clrIdx="0">
    <p:extLst>
      <p:ext uri="{19B8F6BF-5375-455C-9EA6-DF929625EA0E}">
        <p15:presenceInfo xmlns:p15="http://schemas.microsoft.com/office/powerpoint/2012/main" userId="suchan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147" d="100"/>
          <a:sy n="147" d="100"/>
        </p:scale>
        <p:origin x="348"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29T21:54:35.167"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19.05.2018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4927297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492169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540923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042621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659112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339583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1628037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52347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93450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947559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568288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6187543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128226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1754520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1176010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4630164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354925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2921321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40240792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6213424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9980537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54302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4732123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348914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9363230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7562878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6759995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371637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1501386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4167719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556697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962963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0135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735089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1428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840659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lideplayer.cz/slide/3145575/"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lideplayer.cz/slide/3036049/"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Business Intelligence </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doc. Mgr. Petr Suchánek,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3107471726"/>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032579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Analýza SWOT</a:t>
            </a:r>
          </a:p>
          <a:p>
            <a:pPr lvl="1" algn="just"/>
            <a:r>
              <a:rPr lang="cs-CZ" sz="2000" dirty="0" smtClean="0">
                <a:solidFill>
                  <a:srgbClr val="000000"/>
                </a:solidFill>
              </a:rPr>
              <a:t>Příležitosti</a:t>
            </a:r>
          </a:p>
          <a:p>
            <a:pPr lvl="2" algn="just"/>
            <a:r>
              <a:rPr lang="cs-CZ" sz="1800" dirty="0" smtClean="0">
                <a:solidFill>
                  <a:srgbClr val="000000"/>
                </a:solidFill>
              </a:rPr>
              <a:t>získání dalších zákazníků</a:t>
            </a:r>
            <a:r>
              <a:rPr lang="en-GB" sz="1800" dirty="0" smtClean="0">
                <a:solidFill>
                  <a:srgbClr val="000000"/>
                </a:solidFill>
              </a:rPr>
              <a:t>;</a:t>
            </a:r>
          </a:p>
          <a:p>
            <a:pPr lvl="2" algn="just"/>
            <a:r>
              <a:rPr lang="cs-CZ" sz="1800" dirty="0" smtClean="0">
                <a:solidFill>
                  <a:srgbClr val="000000"/>
                </a:solidFill>
              </a:rPr>
              <a:t>vstup na nové trhy</a:t>
            </a:r>
            <a:r>
              <a:rPr lang="en-GB" sz="1800" dirty="0" smtClean="0">
                <a:solidFill>
                  <a:srgbClr val="000000"/>
                </a:solidFill>
              </a:rPr>
              <a:t>;</a:t>
            </a:r>
          </a:p>
          <a:p>
            <a:pPr lvl="2" algn="just"/>
            <a:r>
              <a:rPr lang="cs-CZ" sz="1800" dirty="0" smtClean="0">
                <a:solidFill>
                  <a:srgbClr val="000000"/>
                </a:solidFill>
              </a:rPr>
              <a:t>rozšíření výrobního programu</a:t>
            </a:r>
            <a:r>
              <a:rPr lang="en-GB" sz="1800" dirty="0" smtClean="0">
                <a:solidFill>
                  <a:srgbClr val="000000"/>
                </a:solidFill>
              </a:rPr>
              <a:t>;</a:t>
            </a:r>
          </a:p>
          <a:p>
            <a:pPr lvl="2" algn="just"/>
            <a:r>
              <a:rPr lang="cs-CZ" sz="1800" dirty="0" smtClean="0">
                <a:solidFill>
                  <a:srgbClr val="000000"/>
                </a:solidFill>
              </a:rPr>
              <a:t>možnost vertikální integrace</a:t>
            </a:r>
            <a:r>
              <a:rPr lang="en-GB" sz="1800" dirty="0" smtClean="0">
                <a:solidFill>
                  <a:srgbClr val="000000"/>
                </a:solidFill>
              </a:rPr>
              <a:t>;</a:t>
            </a:r>
          </a:p>
          <a:p>
            <a:pPr lvl="2" algn="just"/>
            <a:r>
              <a:rPr lang="cs-CZ" sz="1800" dirty="0" smtClean="0">
                <a:solidFill>
                  <a:srgbClr val="000000"/>
                </a:solidFill>
              </a:rPr>
              <a:t>strategické </a:t>
            </a:r>
            <a:r>
              <a:rPr lang="cs-CZ" sz="1800" dirty="0" err="1" smtClean="0">
                <a:solidFill>
                  <a:srgbClr val="000000"/>
                </a:solidFill>
              </a:rPr>
              <a:t>alliance</a:t>
            </a:r>
            <a:r>
              <a:rPr lang="en-GB" sz="1800" dirty="0" smtClean="0">
                <a:solidFill>
                  <a:srgbClr val="000000"/>
                </a:solidFill>
              </a:rPr>
              <a:t>;</a:t>
            </a:r>
          </a:p>
          <a:p>
            <a:pPr lvl="2" algn="just"/>
            <a:r>
              <a:rPr lang="cs-CZ" sz="1800" dirty="0" smtClean="0">
                <a:solidFill>
                  <a:srgbClr val="000000"/>
                </a:solidFill>
              </a:rPr>
              <a:t>sebeuspokojení (stagnace) konkurenčních firem</a:t>
            </a:r>
            <a:r>
              <a:rPr lang="en-GB" sz="1800" dirty="0" smtClean="0">
                <a:solidFill>
                  <a:srgbClr val="000000"/>
                </a:solidFill>
              </a:rPr>
              <a:t>;</a:t>
            </a:r>
          </a:p>
          <a:p>
            <a:pPr lvl="2" algn="just"/>
            <a:r>
              <a:rPr lang="cs-CZ" sz="1800" dirty="0" smtClean="0">
                <a:solidFill>
                  <a:srgbClr val="000000"/>
                </a:solidFill>
              </a:rPr>
              <a:t>rychlý růst trhu</a:t>
            </a:r>
            <a:r>
              <a:rPr lang="en-GB" sz="1800" dirty="0" smtClean="0">
                <a:solidFill>
                  <a:srgbClr val="000000"/>
                </a:solidFill>
              </a:rPr>
              <a:t>;</a:t>
            </a:r>
          </a:p>
          <a:p>
            <a:pPr lvl="2" algn="just"/>
            <a:r>
              <a:rPr lang="cs-CZ" sz="1800" dirty="0" smtClean="0">
                <a:solidFill>
                  <a:srgbClr val="000000"/>
                </a:solidFill>
              </a:rPr>
              <a:t>jiné relevantní hledisko</a:t>
            </a:r>
            <a:r>
              <a:rPr lang="en-GB" sz="1800" dirty="0" smtClean="0">
                <a:solidFill>
                  <a:srgbClr val="000000"/>
                </a:solidFill>
              </a:rPr>
              <a:t>.</a:t>
            </a:r>
            <a:endParaRPr lang="cs-CZ" sz="18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10</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445388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Analýza SWOT</a:t>
            </a:r>
          </a:p>
          <a:p>
            <a:pPr lvl="1" algn="just"/>
            <a:r>
              <a:rPr lang="en-GB" sz="2000" dirty="0" err="1" smtClean="0">
                <a:solidFill>
                  <a:srgbClr val="000000"/>
                </a:solidFill>
              </a:rPr>
              <a:t>Hro</a:t>
            </a:r>
            <a:r>
              <a:rPr lang="cs-CZ" sz="2000" dirty="0" err="1" smtClean="0">
                <a:solidFill>
                  <a:srgbClr val="000000"/>
                </a:solidFill>
              </a:rPr>
              <a:t>zby</a:t>
            </a:r>
            <a:endParaRPr lang="cs-CZ" sz="2000" dirty="0" smtClean="0">
              <a:solidFill>
                <a:srgbClr val="000000"/>
              </a:solidFill>
            </a:endParaRPr>
          </a:p>
          <a:p>
            <a:pPr lvl="2" algn="just"/>
            <a:r>
              <a:rPr lang="cs-CZ" sz="1700" dirty="0">
                <a:solidFill>
                  <a:srgbClr val="000000"/>
                </a:solidFill>
              </a:rPr>
              <a:t>vstup nového </a:t>
            </a:r>
            <a:r>
              <a:rPr lang="cs-CZ" sz="1700" dirty="0" smtClean="0">
                <a:solidFill>
                  <a:srgbClr val="000000"/>
                </a:solidFill>
              </a:rPr>
              <a:t>konkurenta</a:t>
            </a:r>
            <a:r>
              <a:rPr lang="en-GB" sz="1700" dirty="0" smtClean="0">
                <a:solidFill>
                  <a:srgbClr val="000000"/>
                </a:solidFill>
              </a:rPr>
              <a:t>;</a:t>
            </a:r>
          </a:p>
          <a:p>
            <a:pPr lvl="2" algn="just"/>
            <a:r>
              <a:rPr lang="cs-CZ" sz="1700" dirty="0" smtClean="0">
                <a:solidFill>
                  <a:srgbClr val="000000"/>
                </a:solidFill>
              </a:rPr>
              <a:t>rostoucí </a:t>
            </a:r>
            <a:r>
              <a:rPr lang="cs-CZ" sz="1700" dirty="0">
                <a:solidFill>
                  <a:srgbClr val="000000"/>
                </a:solidFill>
              </a:rPr>
              <a:t>ceny </a:t>
            </a:r>
            <a:r>
              <a:rPr lang="cs-CZ" sz="1700" dirty="0" smtClean="0">
                <a:solidFill>
                  <a:srgbClr val="000000"/>
                </a:solidFill>
              </a:rPr>
              <a:t>vstupů</a:t>
            </a:r>
            <a:r>
              <a:rPr lang="en-GB" sz="1700" dirty="0" smtClean="0">
                <a:solidFill>
                  <a:srgbClr val="000000"/>
                </a:solidFill>
              </a:rPr>
              <a:t>;</a:t>
            </a:r>
          </a:p>
          <a:p>
            <a:pPr lvl="2" algn="just"/>
            <a:r>
              <a:rPr lang="cs-CZ" sz="1700" dirty="0" smtClean="0">
                <a:solidFill>
                  <a:srgbClr val="000000"/>
                </a:solidFill>
              </a:rPr>
              <a:t>pomalý </a:t>
            </a:r>
            <a:r>
              <a:rPr lang="cs-CZ" sz="1700" dirty="0">
                <a:solidFill>
                  <a:srgbClr val="000000"/>
                </a:solidFill>
              </a:rPr>
              <a:t>růst </a:t>
            </a:r>
            <a:r>
              <a:rPr lang="cs-CZ" sz="1700" dirty="0" smtClean="0">
                <a:solidFill>
                  <a:srgbClr val="000000"/>
                </a:solidFill>
              </a:rPr>
              <a:t>trhu</a:t>
            </a:r>
            <a:r>
              <a:rPr lang="en-GB" sz="1700" dirty="0" smtClean="0">
                <a:solidFill>
                  <a:srgbClr val="000000"/>
                </a:solidFill>
              </a:rPr>
              <a:t>;</a:t>
            </a:r>
          </a:p>
          <a:p>
            <a:pPr lvl="2" algn="just"/>
            <a:r>
              <a:rPr lang="cs-CZ" sz="1700" dirty="0" smtClean="0">
                <a:solidFill>
                  <a:srgbClr val="000000"/>
                </a:solidFill>
              </a:rPr>
              <a:t>nepříznivá </a:t>
            </a:r>
            <a:r>
              <a:rPr lang="cs-CZ" sz="1700" dirty="0">
                <a:solidFill>
                  <a:srgbClr val="000000"/>
                </a:solidFill>
              </a:rPr>
              <a:t>vládní </a:t>
            </a:r>
            <a:r>
              <a:rPr lang="cs-CZ" sz="1700" dirty="0" smtClean="0">
                <a:solidFill>
                  <a:srgbClr val="000000"/>
                </a:solidFill>
              </a:rPr>
              <a:t>politika</a:t>
            </a:r>
            <a:r>
              <a:rPr lang="en-GB" sz="1700" dirty="0" smtClean="0">
                <a:solidFill>
                  <a:srgbClr val="000000"/>
                </a:solidFill>
              </a:rPr>
              <a:t>;</a:t>
            </a:r>
          </a:p>
          <a:p>
            <a:pPr lvl="2" algn="just"/>
            <a:r>
              <a:rPr lang="cs-CZ" sz="1700" dirty="0" smtClean="0">
                <a:solidFill>
                  <a:srgbClr val="000000"/>
                </a:solidFill>
              </a:rPr>
              <a:t>rostoucí </a:t>
            </a:r>
            <a:r>
              <a:rPr lang="cs-CZ" sz="1700" dirty="0">
                <a:solidFill>
                  <a:srgbClr val="000000"/>
                </a:solidFill>
              </a:rPr>
              <a:t>konkurenční </a:t>
            </a:r>
            <a:r>
              <a:rPr lang="cs-CZ" sz="1700" dirty="0" smtClean="0">
                <a:solidFill>
                  <a:srgbClr val="000000"/>
                </a:solidFill>
              </a:rPr>
              <a:t>tlaky</a:t>
            </a:r>
            <a:r>
              <a:rPr lang="en-GB" sz="1700" dirty="0" smtClean="0">
                <a:solidFill>
                  <a:srgbClr val="000000"/>
                </a:solidFill>
              </a:rPr>
              <a:t>;</a:t>
            </a:r>
          </a:p>
          <a:p>
            <a:pPr lvl="2" algn="just"/>
            <a:r>
              <a:rPr lang="cs-CZ" sz="1700" dirty="0" smtClean="0">
                <a:solidFill>
                  <a:srgbClr val="000000"/>
                </a:solidFill>
              </a:rPr>
              <a:t>rostoucí </a:t>
            </a:r>
            <a:r>
              <a:rPr lang="cs-CZ" sz="1700" dirty="0">
                <a:solidFill>
                  <a:srgbClr val="000000"/>
                </a:solidFill>
              </a:rPr>
              <a:t>moc zákazníků nebo </a:t>
            </a:r>
            <a:r>
              <a:rPr lang="cs-CZ" sz="1700" dirty="0" smtClean="0">
                <a:solidFill>
                  <a:srgbClr val="000000"/>
                </a:solidFill>
              </a:rPr>
              <a:t>dodavatelů</a:t>
            </a:r>
            <a:r>
              <a:rPr lang="en-GB" sz="1700" dirty="0" smtClean="0">
                <a:solidFill>
                  <a:srgbClr val="000000"/>
                </a:solidFill>
              </a:rPr>
              <a:t>;</a:t>
            </a:r>
          </a:p>
          <a:p>
            <a:pPr lvl="2" algn="just"/>
            <a:r>
              <a:rPr lang="cs-CZ" sz="1700" dirty="0" smtClean="0">
                <a:solidFill>
                  <a:srgbClr val="000000"/>
                </a:solidFill>
              </a:rPr>
              <a:t>zranitelnost recesí</a:t>
            </a:r>
            <a:r>
              <a:rPr lang="en-GB" sz="1700" dirty="0" smtClean="0">
                <a:solidFill>
                  <a:srgbClr val="000000"/>
                </a:solidFill>
              </a:rPr>
              <a:t>;</a:t>
            </a:r>
          </a:p>
          <a:p>
            <a:pPr lvl="2" algn="just"/>
            <a:r>
              <a:rPr lang="cs-CZ" sz="1700" dirty="0" smtClean="0">
                <a:solidFill>
                  <a:srgbClr val="000000"/>
                </a:solidFill>
              </a:rPr>
              <a:t>měnící </a:t>
            </a:r>
            <a:r>
              <a:rPr lang="cs-CZ" sz="1700" dirty="0">
                <a:solidFill>
                  <a:srgbClr val="000000"/>
                </a:solidFill>
              </a:rPr>
              <a:t>se potřeby a vkus </a:t>
            </a:r>
            <a:r>
              <a:rPr lang="cs-CZ" sz="1700" dirty="0" smtClean="0">
                <a:solidFill>
                  <a:srgbClr val="000000"/>
                </a:solidFill>
              </a:rPr>
              <a:t>zákazníků</a:t>
            </a:r>
            <a:r>
              <a:rPr lang="en-GB" sz="1700" dirty="0" smtClean="0">
                <a:solidFill>
                  <a:srgbClr val="000000"/>
                </a:solidFill>
              </a:rPr>
              <a:t>;</a:t>
            </a:r>
          </a:p>
          <a:p>
            <a:pPr lvl="2" algn="just"/>
            <a:r>
              <a:rPr lang="cs-CZ" sz="1700" dirty="0" smtClean="0">
                <a:solidFill>
                  <a:srgbClr val="000000"/>
                </a:solidFill>
              </a:rPr>
              <a:t>nepříznivé </a:t>
            </a:r>
            <a:r>
              <a:rPr lang="cs-CZ" sz="1700" dirty="0">
                <a:solidFill>
                  <a:srgbClr val="000000"/>
                </a:solidFill>
              </a:rPr>
              <a:t>demografické </a:t>
            </a:r>
            <a:r>
              <a:rPr lang="cs-CZ" sz="1700" dirty="0" smtClean="0">
                <a:solidFill>
                  <a:srgbClr val="000000"/>
                </a:solidFill>
              </a:rPr>
              <a:t>změny</a:t>
            </a:r>
            <a:r>
              <a:rPr lang="en-GB" sz="1700" dirty="0" smtClean="0">
                <a:solidFill>
                  <a:srgbClr val="000000"/>
                </a:solidFill>
              </a:rPr>
              <a:t>;</a:t>
            </a:r>
          </a:p>
          <a:p>
            <a:pPr lvl="2" algn="just"/>
            <a:r>
              <a:rPr lang="cs-CZ" sz="1700" dirty="0" smtClean="0">
                <a:solidFill>
                  <a:srgbClr val="000000"/>
                </a:solidFill>
              </a:rPr>
              <a:t>jiné </a:t>
            </a:r>
            <a:r>
              <a:rPr lang="cs-CZ" sz="1700" dirty="0">
                <a:solidFill>
                  <a:srgbClr val="000000"/>
                </a:solidFill>
              </a:rPr>
              <a:t>relevantní </a:t>
            </a:r>
            <a:r>
              <a:rPr lang="cs-CZ" sz="1700" dirty="0" smtClean="0">
                <a:solidFill>
                  <a:srgbClr val="000000"/>
                </a:solidFill>
              </a:rPr>
              <a:t>hledisko</a:t>
            </a:r>
            <a:r>
              <a:rPr lang="en-GB" sz="1700" dirty="0" smtClean="0">
                <a:solidFill>
                  <a:srgbClr val="000000"/>
                </a:solidFill>
              </a:rPr>
              <a:t>.</a:t>
            </a:r>
            <a:endParaRPr lang="cs-CZ" sz="17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11</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2174886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12</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graphicFrame>
        <p:nvGraphicFramePr>
          <p:cNvPr id="2" name="Tabulka 1"/>
          <p:cNvGraphicFramePr>
            <a:graphicFrameLocks noGrp="1"/>
          </p:cNvGraphicFramePr>
          <p:nvPr>
            <p:extLst>
              <p:ext uri="{D42A27DB-BD31-4B8C-83A1-F6EECF244321}">
                <p14:modId xmlns:p14="http://schemas.microsoft.com/office/powerpoint/2010/main" val="1031431442"/>
              </p:ext>
            </p:extLst>
          </p:nvPr>
        </p:nvGraphicFramePr>
        <p:xfrm>
          <a:off x="179512" y="1024478"/>
          <a:ext cx="8568952" cy="356616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3429722048"/>
                    </a:ext>
                  </a:extLst>
                </a:gridCol>
                <a:gridCol w="2088232">
                  <a:extLst>
                    <a:ext uri="{9D8B030D-6E8A-4147-A177-3AD203B41FA5}">
                      <a16:colId xmlns:a16="http://schemas.microsoft.com/office/drawing/2014/main" val="3168359046"/>
                    </a:ext>
                  </a:extLst>
                </a:gridCol>
                <a:gridCol w="4608512">
                  <a:extLst>
                    <a:ext uri="{9D8B030D-6E8A-4147-A177-3AD203B41FA5}">
                      <a16:colId xmlns:a16="http://schemas.microsoft.com/office/drawing/2014/main" val="2381269098"/>
                    </a:ext>
                  </a:extLst>
                </a:gridCol>
              </a:tblGrid>
              <a:tr h="370840">
                <a:tc>
                  <a:txBody>
                    <a:bodyPr/>
                    <a:lstStyle/>
                    <a:p>
                      <a:r>
                        <a:rPr lang="en-GB" dirty="0" smtClean="0"/>
                        <a:t>T</a:t>
                      </a:r>
                      <a:r>
                        <a:rPr lang="cs-CZ" dirty="0" smtClean="0"/>
                        <a:t>y</a:t>
                      </a:r>
                      <a:r>
                        <a:rPr lang="en-GB" dirty="0" smtClean="0"/>
                        <a:t>p </a:t>
                      </a:r>
                      <a:r>
                        <a:rPr lang="en-GB" dirty="0" err="1" smtClean="0"/>
                        <a:t>strategie</a:t>
                      </a:r>
                      <a:endParaRPr lang="cs-CZ" dirty="0"/>
                    </a:p>
                  </a:txBody>
                  <a:tcPr/>
                </a:tc>
                <a:tc>
                  <a:txBody>
                    <a:bodyPr/>
                    <a:lstStyle/>
                    <a:p>
                      <a:r>
                        <a:rPr lang="cs-CZ" dirty="0" smtClean="0"/>
                        <a:t>Klíčové oblasti SWOT analýzy</a:t>
                      </a:r>
                      <a:endParaRPr lang="cs-CZ" dirty="0"/>
                    </a:p>
                  </a:txBody>
                  <a:tcPr/>
                </a:tc>
                <a:tc>
                  <a:txBody>
                    <a:bodyPr/>
                    <a:lstStyle/>
                    <a:p>
                      <a:r>
                        <a:rPr lang="cs-CZ" dirty="0" smtClean="0"/>
                        <a:t>Popis</a:t>
                      </a:r>
                      <a:endParaRPr lang="cs-CZ" dirty="0"/>
                    </a:p>
                  </a:txBody>
                  <a:tcPr/>
                </a:tc>
                <a:extLst>
                  <a:ext uri="{0D108BD9-81ED-4DB2-BD59-A6C34878D82A}">
                    <a16:rowId xmlns:a16="http://schemas.microsoft.com/office/drawing/2014/main" val="1521102252"/>
                  </a:ext>
                </a:extLst>
              </a:tr>
              <a:tr h="370840">
                <a:tc>
                  <a:txBody>
                    <a:bodyPr/>
                    <a:lstStyle/>
                    <a:p>
                      <a:pPr algn="l"/>
                      <a:r>
                        <a:rPr lang="cs-CZ" sz="1400" b="1" dirty="0" smtClean="0">
                          <a:solidFill>
                            <a:srgbClr val="000000"/>
                          </a:solidFill>
                        </a:rPr>
                        <a:t>Ofenzivní</a:t>
                      </a:r>
                      <a:endParaRPr lang="cs-CZ" sz="1400" b="1" dirty="0">
                        <a:solidFill>
                          <a:srgbClr val="000000"/>
                        </a:solidFill>
                      </a:endParaRPr>
                    </a:p>
                  </a:txBody>
                  <a:tcPr anchor="ctr">
                    <a:solidFill>
                      <a:schemeClr val="bg1">
                        <a:lumMod val="65000"/>
                      </a:schemeClr>
                    </a:solidFill>
                  </a:tcPr>
                </a:tc>
                <a:tc>
                  <a:txBody>
                    <a:bodyPr/>
                    <a:lstStyle/>
                    <a:p>
                      <a:r>
                        <a:rPr lang="cs-CZ" sz="1400" dirty="0" smtClean="0">
                          <a:solidFill>
                            <a:srgbClr val="000000"/>
                          </a:solidFill>
                        </a:rPr>
                        <a:t>Příležitosti silné stránky</a:t>
                      </a:r>
                      <a:endParaRPr lang="cs-CZ" sz="1400" dirty="0">
                        <a:solidFill>
                          <a:srgbClr val="000000"/>
                        </a:solidFill>
                      </a:endParaRPr>
                    </a:p>
                  </a:txBody>
                  <a:tcPr anchor="ctr"/>
                </a:tc>
                <a:tc>
                  <a:txBody>
                    <a:bodyPr/>
                    <a:lstStyle/>
                    <a:p>
                      <a:r>
                        <a:rPr lang="cs-CZ" sz="1400" dirty="0" smtClean="0">
                          <a:solidFill>
                            <a:srgbClr val="000000"/>
                          </a:solidFill>
                        </a:rPr>
                        <a:t>Požadavky na získání příležitosti jsou pro podnik splnitelné (oslovují jeho silné stránky) a podnik může agresivně usilovat o jejich uchopení.</a:t>
                      </a:r>
                      <a:endParaRPr lang="cs-CZ" sz="1400" dirty="0">
                        <a:solidFill>
                          <a:srgbClr val="000000"/>
                        </a:solidFill>
                      </a:endParaRPr>
                    </a:p>
                  </a:txBody>
                  <a:tcPr/>
                </a:tc>
                <a:extLst>
                  <a:ext uri="{0D108BD9-81ED-4DB2-BD59-A6C34878D82A}">
                    <a16:rowId xmlns:a16="http://schemas.microsoft.com/office/drawing/2014/main" val="470415342"/>
                  </a:ext>
                </a:extLst>
              </a:tr>
              <a:tr h="370840">
                <a:tc>
                  <a:txBody>
                    <a:bodyPr/>
                    <a:lstStyle/>
                    <a:p>
                      <a:pPr algn="l"/>
                      <a:r>
                        <a:rPr lang="cs-CZ" sz="1400" b="1" dirty="0" smtClean="0">
                          <a:solidFill>
                            <a:srgbClr val="000000"/>
                          </a:solidFill>
                        </a:rPr>
                        <a:t>Neutrálně ofenzivní</a:t>
                      </a:r>
                      <a:endParaRPr lang="cs-CZ" sz="1400" b="1" dirty="0">
                        <a:solidFill>
                          <a:srgbClr val="000000"/>
                        </a:solidFill>
                      </a:endParaRPr>
                    </a:p>
                  </a:txBody>
                  <a:tcPr anchor="ctr">
                    <a:solidFill>
                      <a:schemeClr val="bg1">
                        <a:lumMod val="65000"/>
                      </a:schemeClr>
                    </a:solidFill>
                  </a:tcPr>
                </a:tc>
                <a:tc>
                  <a:txBody>
                    <a:bodyPr/>
                    <a:lstStyle/>
                    <a:p>
                      <a:r>
                        <a:rPr lang="cs-CZ" sz="1400" dirty="0" smtClean="0">
                          <a:solidFill>
                            <a:srgbClr val="000000"/>
                          </a:solidFill>
                        </a:rPr>
                        <a:t>Hrozby silné stránky</a:t>
                      </a:r>
                      <a:endParaRPr lang="cs-CZ" sz="1400" dirty="0">
                        <a:solidFill>
                          <a:srgbClr val="000000"/>
                        </a:solidFill>
                      </a:endParaRPr>
                    </a:p>
                  </a:txBody>
                  <a:tcPr anchor="ctr"/>
                </a:tc>
                <a:tc>
                  <a:txBody>
                    <a:bodyPr/>
                    <a:lstStyle/>
                    <a:p>
                      <a:r>
                        <a:rPr lang="cs-CZ" sz="1400" dirty="0" smtClean="0">
                          <a:solidFill>
                            <a:srgbClr val="000000"/>
                          </a:solidFill>
                        </a:rPr>
                        <a:t>Podnik má dostatečnou sílu ubránit se vznikajícím hrozbám, musí se však ofenzivně vymanit z jejich negativního vlivu.</a:t>
                      </a:r>
                      <a:endParaRPr lang="cs-CZ" sz="1400" dirty="0">
                        <a:solidFill>
                          <a:srgbClr val="000000"/>
                        </a:solidFill>
                      </a:endParaRPr>
                    </a:p>
                  </a:txBody>
                  <a:tcPr/>
                </a:tc>
                <a:extLst>
                  <a:ext uri="{0D108BD9-81ED-4DB2-BD59-A6C34878D82A}">
                    <a16:rowId xmlns:a16="http://schemas.microsoft.com/office/drawing/2014/main" val="2713109403"/>
                  </a:ext>
                </a:extLst>
              </a:tr>
              <a:tr h="370840">
                <a:tc>
                  <a:txBody>
                    <a:bodyPr/>
                    <a:lstStyle/>
                    <a:p>
                      <a:pPr algn="l"/>
                      <a:r>
                        <a:rPr lang="cs-CZ" sz="1400" b="1" dirty="0" smtClean="0">
                          <a:solidFill>
                            <a:srgbClr val="000000"/>
                          </a:solidFill>
                        </a:rPr>
                        <a:t>Neutrálně defenzivní</a:t>
                      </a:r>
                      <a:endParaRPr lang="cs-CZ" sz="1400" b="1" dirty="0">
                        <a:solidFill>
                          <a:srgbClr val="000000"/>
                        </a:solidFill>
                      </a:endParaRPr>
                    </a:p>
                  </a:txBody>
                  <a:tcPr anchor="ctr">
                    <a:solidFill>
                      <a:schemeClr val="bg1">
                        <a:lumMod val="65000"/>
                      </a:schemeClr>
                    </a:solidFill>
                  </a:tcPr>
                </a:tc>
                <a:tc>
                  <a:txBody>
                    <a:bodyPr/>
                    <a:lstStyle/>
                    <a:p>
                      <a:r>
                        <a:rPr lang="cs-CZ" sz="1400" dirty="0" smtClean="0">
                          <a:solidFill>
                            <a:srgbClr val="000000"/>
                          </a:solidFill>
                        </a:rPr>
                        <a:t>Příležitosti slabé stránky</a:t>
                      </a:r>
                      <a:endParaRPr lang="cs-CZ" sz="1400" dirty="0">
                        <a:solidFill>
                          <a:srgbClr val="000000"/>
                        </a:solidFill>
                      </a:endParaRPr>
                    </a:p>
                  </a:txBody>
                  <a:tcPr anchor="ctr"/>
                </a:tc>
                <a:tc>
                  <a:txBody>
                    <a:bodyPr/>
                    <a:lstStyle/>
                    <a:p>
                      <a:r>
                        <a:rPr lang="cs-CZ" sz="1400" dirty="0" smtClean="0">
                          <a:solidFill>
                            <a:srgbClr val="000000"/>
                          </a:solidFill>
                        </a:rPr>
                        <a:t>Kvůli slabinám ve svých zdrojích není podnik schopen splnit požadavky na získání příležitosti a musí připravit obranu svých stávajících pozic proti subjektům, které příležitost získají.</a:t>
                      </a:r>
                      <a:endParaRPr lang="cs-CZ" sz="1400" dirty="0">
                        <a:solidFill>
                          <a:srgbClr val="000000"/>
                        </a:solidFill>
                      </a:endParaRPr>
                    </a:p>
                  </a:txBody>
                  <a:tcPr/>
                </a:tc>
                <a:extLst>
                  <a:ext uri="{0D108BD9-81ED-4DB2-BD59-A6C34878D82A}">
                    <a16:rowId xmlns:a16="http://schemas.microsoft.com/office/drawing/2014/main" val="155069957"/>
                  </a:ext>
                </a:extLst>
              </a:tr>
              <a:tr h="370840">
                <a:tc>
                  <a:txBody>
                    <a:bodyPr/>
                    <a:lstStyle/>
                    <a:p>
                      <a:pPr algn="l"/>
                      <a:r>
                        <a:rPr lang="cs-CZ" sz="1400" b="1" dirty="0" smtClean="0">
                          <a:solidFill>
                            <a:srgbClr val="000000"/>
                          </a:solidFill>
                        </a:rPr>
                        <a:t>Defenzivní</a:t>
                      </a:r>
                      <a:endParaRPr lang="cs-CZ" sz="1400" b="1" dirty="0">
                        <a:solidFill>
                          <a:srgbClr val="000000"/>
                        </a:solidFill>
                      </a:endParaRPr>
                    </a:p>
                  </a:txBody>
                  <a:tcPr anchor="ctr">
                    <a:solidFill>
                      <a:schemeClr val="bg1">
                        <a:lumMod val="65000"/>
                      </a:schemeClr>
                    </a:solidFill>
                  </a:tcPr>
                </a:tc>
                <a:tc>
                  <a:txBody>
                    <a:bodyPr/>
                    <a:lstStyle/>
                    <a:p>
                      <a:r>
                        <a:rPr lang="cs-CZ" sz="1400" dirty="0" smtClean="0">
                          <a:solidFill>
                            <a:srgbClr val="000000"/>
                          </a:solidFill>
                        </a:rPr>
                        <a:t>Hrozby slabé</a:t>
                      </a:r>
                      <a:r>
                        <a:rPr lang="cs-CZ" sz="1400" baseline="0" dirty="0" smtClean="0">
                          <a:solidFill>
                            <a:srgbClr val="000000"/>
                          </a:solidFill>
                        </a:rPr>
                        <a:t> stránky</a:t>
                      </a:r>
                      <a:endParaRPr lang="cs-CZ" sz="1400" dirty="0">
                        <a:solidFill>
                          <a:srgbClr val="000000"/>
                        </a:solidFill>
                      </a:endParaRPr>
                    </a:p>
                  </a:txBody>
                  <a:tcPr anchor="ctr"/>
                </a:tc>
                <a:tc>
                  <a:txBody>
                    <a:bodyPr/>
                    <a:lstStyle/>
                    <a:p>
                      <a:r>
                        <a:rPr lang="cs-CZ" sz="1400" dirty="0" smtClean="0">
                          <a:solidFill>
                            <a:srgbClr val="000000"/>
                          </a:solidFill>
                        </a:rPr>
                        <a:t>Podnik není schopen se účinně bránit vznikajícím hrozbám a musí zvolit vhodnou cestu k úniku ze situace existenčního ohrožení.</a:t>
                      </a:r>
                      <a:endParaRPr lang="cs-CZ" sz="1400" dirty="0">
                        <a:solidFill>
                          <a:srgbClr val="000000"/>
                        </a:solidFill>
                      </a:endParaRPr>
                    </a:p>
                  </a:txBody>
                  <a:tcPr/>
                </a:tc>
                <a:extLst>
                  <a:ext uri="{0D108BD9-81ED-4DB2-BD59-A6C34878D82A}">
                    <a16:rowId xmlns:a16="http://schemas.microsoft.com/office/drawing/2014/main" val="3163168427"/>
                  </a:ext>
                </a:extLst>
              </a:tr>
            </a:tbl>
          </a:graphicData>
        </a:graphic>
      </p:graphicFrame>
    </p:spTree>
    <p:extLst>
      <p:ext uri="{BB962C8B-B14F-4D97-AF65-F5344CB8AC3E}">
        <p14:creationId xmlns:p14="http://schemas.microsoft.com/office/powerpoint/2010/main" val="3967403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solidFill>
                  <a:srgbClr val="000000"/>
                </a:solidFill>
              </a:rPr>
              <a:t>Bostonská matice růstu a podílu na trhu</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13</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pic>
        <p:nvPicPr>
          <p:cNvPr id="3" name="Obrázek 2"/>
          <p:cNvPicPr>
            <a:picLocks noChangeAspect="1"/>
          </p:cNvPicPr>
          <p:nvPr/>
        </p:nvPicPr>
        <p:blipFill>
          <a:blip r:embed="rId3"/>
          <a:stretch>
            <a:fillRect/>
          </a:stretch>
        </p:blipFill>
        <p:spPr>
          <a:xfrm>
            <a:off x="683568" y="1155663"/>
            <a:ext cx="5544616" cy="3472867"/>
          </a:xfrm>
          <a:prstGeom prst="rect">
            <a:avLst/>
          </a:prstGeom>
        </p:spPr>
      </p:pic>
    </p:spTree>
    <p:extLst>
      <p:ext uri="{BB962C8B-B14F-4D97-AF65-F5344CB8AC3E}">
        <p14:creationId xmlns:p14="http://schemas.microsoft.com/office/powerpoint/2010/main" val="1407634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solidFill>
                  <a:srgbClr val="000000"/>
                </a:solidFill>
              </a:rPr>
              <a:t>Bostonská matice podílu růstu a podílu na trhu</a:t>
            </a:r>
          </a:p>
          <a:p>
            <a:pPr lvl="1" algn="just"/>
            <a:r>
              <a:rPr lang="cs-CZ" sz="1800" dirty="0" smtClean="0">
                <a:solidFill>
                  <a:srgbClr val="000000"/>
                </a:solidFill>
              </a:rPr>
              <a:t>Otazníky</a:t>
            </a:r>
          </a:p>
          <a:p>
            <a:pPr lvl="2" algn="just"/>
            <a:r>
              <a:rPr lang="cs-CZ" sz="1600" dirty="0" smtClean="0">
                <a:solidFill>
                  <a:srgbClr val="000000"/>
                </a:solidFill>
              </a:rPr>
              <a:t>mají </a:t>
            </a:r>
            <a:r>
              <a:rPr lang="cs-CZ" sz="1600" dirty="0">
                <a:solidFill>
                  <a:srgbClr val="000000"/>
                </a:solidFill>
              </a:rPr>
              <a:t>nízký relativní podíl na rychle rostoucím trhu. Jejich pozice je značně nestabilní, protože v budoucnu mohou být stejně dobře ziskové jako ztrátové. Jejich další osud závisí zejména na volbě vhodné marketingové strategie.</a:t>
            </a:r>
          </a:p>
          <a:p>
            <a:pPr lvl="1" algn="just"/>
            <a:r>
              <a:rPr lang="cs-CZ" sz="1800" dirty="0" smtClean="0">
                <a:solidFill>
                  <a:srgbClr val="000000"/>
                </a:solidFill>
              </a:rPr>
              <a:t>Hvězdy</a:t>
            </a:r>
          </a:p>
          <a:p>
            <a:pPr lvl="2" algn="just"/>
            <a:r>
              <a:rPr lang="cs-CZ" sz="1600" dirty="0" smtClean="0">
                <a:solidFill>
                  <a:srgbClr val="000000"/>
                </a:solidFill>
              </a:rPr>
              <a:t>produkty </a:t>
            </a:r>
            <a:r>
              <a:rPr lang="cs-CZ" sz="1600" dirty="0">
                <a:solidFill>
                  <a:srgbClr val="000000"/>
                </a:solidFill>
              </a:rPr>
              <a:t>s vysokým tempem růstu a relativně velkým podílem na trhu. Dá se očekávat, že právě hvězdy se v budoucnu stanou hlavním zdrojem zisku. Proto je potřeba do nich investovat</a:t>
            </a:r>
            <a:r>
              <a:rPr lang="cs-CZ" sz="1600" dirty="0" smtClean="0">
                <a:solidFill>
                  <a:srgbClr val="000000"/>
                </a:solidFill>
              </a:rPr>
              <a:t>.</a:t>
            </a:r>
            <a:endParaRPr lang="cs-CZ" sz="16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14</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810420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solidFill>
                  <a:srgbClr val="000000"/>
                </a:solidFill>
              </a:rPr>
              <a:t>Bostonská matice podílu růstu a podílu na trhu</a:t>
            </a:r>
          </a:p>
          <a:p>
            <a:pPr lvl="1" algn="just"/>
            <a:r>
              <a:rPr lang="cs-CZ" sz="2000" dirty="0">
                <a:solidFill>
                  <a:srgbClr val="000000"/>
                </a:solidFill>
              </a:rPr>
              <a:t>Dojné (peněžní) krávy</a:t>
            </a:r>
          </a:p>
          <a:p>
            <a:pPr lvl="2" algn="just"/>
            <a:r>
              <a:rPr lang="cs-CZ" sz="1800" dirty="0">
                <a:solidFill>
                  <a:srgbClr val="000000"/>
                </a:solidFill>
              </a:rPr>
              <a:t>udržují </a:t>
            </a:r>
            <a:r>
              <a:rPr lang="cs-CZ" sz="1800" dirty="0" smtClean="0">
                <a:solidFill>
                  <a:srgbClr val="000000"/>
                </a:solidFill>
              </a:rPr>
              <a:t>si dobré </a:t>
            </a:r>
            <a:r>
              <a:rPr lang="cs-CZ" sz="1800" dirty="0">
                <a:solidFill>
                  <a:srgbClr val="000000"/>
                </a:solidFill>
              </a:rPr>
              <a:t>tržní postavení na mírně rostoucích nebo stagnujících trzích. Vytvářejí značné množství finančních prostředků, které lze investovat do ostatních skupin portfolia (zejména hvězd a otazníků). Jedním z cílů firemní strategie je proto jejich ochrana.</a:t>
            </a:r>
          </a:p>
          <a:p>
            <a:pPr lvl="1" algn="just"/>
            <a:r>
              <a:rPr lang="cs-CZ" sz="2000" dirty="0" smtClean="0">
                <a:solidFill>
                  <a:srgbClr val="000000"/>
                </a:solidFill>
              </a:rPr>
              <a:t>Hladoví </a:t>
            </a:r>
            <a:r>
              <a:rPr lang="cs-CZ" sz="2000" dirty="0">
                <a:solidFill>
                  <a:srgbClr val="000000"/>
                </a:solidFill>
              </a:rPr>
              <a:t>(bídní) </a:t>
            </a:r>
            <a:r>
              <a:rPr lang="cs-CZ" sz="2000" dirty="0" smtClean="0">
                <a:solidFill>
                  <a:srgbClr val="000000"/>
                </a:solidFill>
              </a:rPr>
              <a:t>psi</a:t>
            </a:r>
          </a:p>
          <a:p>
            <a:pPr lvl="2" algn="just"/>
            <a:r>
              <a:rPr lang="cs-CZ" sz="1800" dirty="0" smtClean="0">
                <a:solidFill>
                  <a:srgbClr val="000000"/>
                </a:solidFill>
              </a:rPr>
              <a:t>vykazují </a:t>
            </a:r>
            <a:r>
              <a:rPr lang="cs-CZ" sz="1800" dirty="0">
                <a:solidFill>
                  <a:srgbClr val="000000"/>
                </a:solidFill>
              </a:rPr>
              <a:t>nízký podíl na pomalu rostoucím trhu. Pro firmu nejsou perspektivní ani neznamenají příslib hotových peněz. Při tvorbě strategie je třeba rozhodnout, zda tyto produkty zastavit, nebo investovat do jejich přerodu na inovovaný, ziskovější výrobek.</a:t>
            </a:r>
          </a:p>
          <a:p>
            <a:pPr lvl="1" algn="just"/>
            <a:endParaRPr lang="cs-CZ" sz="18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15</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546226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solidFill>
                  <a:srgbClr val="000000"/>
                </a:solidFill>
              </a:rPr>
              <a:t>Ukazatele růstu trhu a relativního podílu pro danou oblast podnikání</a:t>
            </a:r>
          </a:p>
          <a:p>
            <a:pPr lvl="1" algn="just"/>
            <a:r>
              <a:rPr lang="cs-CZ" sz="2000" dirty="0">
                <a:solidFill>
                  <a:srgbClr val="000000"/>
                </a:solidFill>
              </a:rPr>
              <a:t>Velikost trhu v minulém </a:t>
            </a:r>
            <a:r>
              <a:rPr lang="cs-CZ" sz="2000" dirty="0" smtClean="0">
                <a:solidFill>
                  <a:srgbClr val="000000"/>
                </a:solidFill>
              </a:rPr>
              <a:t>roce</a:t>
            </a:r>
            <a:r>
              <a:rPr lang="en-GB" sz="2000" dirty="0" smtClean="0">
                <a:solidFill>
                  <a:srgbClr val="000000"/>
                </a:solidFill>
              </a:rPr>
              <a:t>;</a:t>
            </a:r>
          </a:p>
          <a:p>
            <a:pPr lvl="1" algn="just"/>
            <a:r>
              <a:rPr lang="cs-CZ" sz="2000" dirty="0" smtClean="0">
                <a:solidFill>
                  <a:srgbClr val="000000"/>
                </a:solidFill>
              </a:rPr>
              <a:t>Velikost </a:t>
            </a:r>
            <a:r>
              <a:rPr lang="cs-CZ" sz="2000" dirty="0">
                <a:solidFill>
                  <a:srgbClr val="000000"/>
                </a:solidFill>
              </a:rPr>
              <a:t>trhu v tomto </a:t>
            </a:r>
            <a:r>
              <a:rPr lang="cs-CZ" sz="2000" dirty="0" smtClean="0">
                <a:solidFill>
                  <a:srgbClr val="000000"/>
                </a:solidFill>
              </a:rPr>
              <a:t>roce</a:t>
            </a:r>
            <a:r>
              <a:rPr lang="en-GB" sz="2000" dirty="0" smtClean="0">
                <a:solidFill>
                  <a:srgbClr val="000000"/>
                </a:solidFill>
              </a:rPr>
              <a:t>;</a:t>
            </a:r>
          </a:p>
          <a:p>
            <a:pPr lvl="1" algn="just"/>
            <a:r>
              <a:rPr lang="cs-CZ" sz="2000" dirty="0" smtClean="0">
                <a:solidFill>
                  <a:srgbClr val="000000"/>
                </a:solidFill>
              </a:rPr>
              <a:t>Náš </a:t>
            </a:r>
            <a:r>
              <a:rPr lang="cs-CZ" sz="2000" dirty="0">
                <a:solidFill>
                  <a:srgbClr val="000000"/>
                </a:solidFill>
              </a:rPr>
              <a:t>podíl na </a:t>
            </a:r>
            <a:r>
              <a:rPr lang="cs-CZ" sz="2000" dirty="0" smtClean="0">
                <a:solidFill>
                  <a:srgbClr val="000000"/>
                </a:solidFill>
              </a:rPr>
              <a:t>trhu</a:t>
            </a:r>
            <a:r>
              <a:rPr lang="en-GB" sz="2000" dirty="0" smtClean="0">
                <a:solidFill>
                  <a:srgbClr val="000000"/>
                </a:solidFill>
              </a:rPr>
              <a:t>;</a:t>
            </a:r>
          </a:p>
          <a:p>
            <a:pPr lvl="1" algn="just"/>
            <a:r>
              <a:rPr lang="cs-CZ" sz="2000" dirty="0" smtClean="0">
                <a:solidFill>
                  <a:srgbClr val="000000"/>
                </a:solidFill>
              </a:rPr>
              <a:t>Podíl </a:t>
            </a:r>
            <a:r>
              <a:rPr lang="cs-CZ" sz="2000" dirty="0">
                <a:solidFill>
                  <a:srgbClr val="000000"/>
                </a:solidFill>
              </a:rPr>
              <a:t>na trhu našeho největšího </a:t>
            </a:r>
            <a:r>
              <a:rPr lang="cs-CZ" sz="2000" dirty="0" smtClean="0">
                <a:solidFill>
                  <a:srgbClr val="000000"/>
                </a:solidFill>
              </a:rPr>
              <a:t>konkurenta</a:t>
            </a:r>
            <a:r>
              <a:rPr lang="en-GB" sz="2000" dirty="0" smtClean="0">
                <a:solidFill>
                  <a:srgbClr val="000000"/>
                </a:solidFill>
              </a:rPr>
              <a:t>.</a:t>
            </a:r>
            <a:endParaRPr lang="cs-CZ" sz="20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16</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3177710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99542"/>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200" dirty="0" smtClean="0">
                <a:solidFill>
                  <a:srgbClr val="000000"/>
                </a:solidFill>
              </a:rPr>
              <a:t>Co je </a:t>
            </a:r>
            <a:r>
              <a:rPr lang="cs-CZ" sz="2200" dirty="0" smtClean="0">
                <a:solidFill>
                  <a:srgbClr val="000000"/>
                </a:solidFill>
              </a:rPr>
              <a:t>vysoký a nízký podíl na trhu?</a:t>
            </a:r>
          </a:p>
          <a:p>
            <a:pPr algn="just"/>
            <a:r>
              <a:rPr lang="cs-CZ" sz="2200" dirty="0" smtClean="0">
                <a:solidFill>
                  <a:srgbClr val="000000"/>
                </a:solidFill>
              </a:rPr>
              <a:t>Co je vysoký nebo nízký růst trhu?</a:t>
            </a:r>
          </a:p>
          <a:p>
            <a:pPr lvl="1" algn="just"/>
            <a:r>
              <a:rPr lang="cs-CZ" sz="2000" dirty="0" smtClean="0">
                <a:solidFill>
                  <a:srgbClr val="000000"/>
                </a:solidFill>
              </a:rPr>
              <a:t>závisí na odvětví</a:t>
            </a:r>
            <a:r>
              <a:rPr lang="en-GB" sz="2000" dirty="0" smtClean="0">
                <a:solidFill>
                  <a:srgbClr val="000000"/>
                </a:solidFill>
              </a:rPr>
              <a:t>;</a:t>
            </a:r>
            <a:endParaRPr lang="cs-CZ" sz="2000" dirty="0" smtClean="0">
              <a:solidFill>
                <a:srgbClr val="000000"/>
              </a:solidFill>
            </a:endParaRPr>
          </a:p>
          <a:p>
            <a:pPr lvl="1" algn="just"/>
            <a:r>
              <a:rPr lang="cs-CZ" sz="2000" dirty="0" smtClean="0">
                <a:solidFill>
                  <a:srgbClr val="000000"/>
                </a:solidFill>
              </a:rPr>
              <a:t>dynamický trh – růst vyšší než 10 %.</a:t>
            </a:r>
          </a:p>
          <a:p>
            <a:pPr algn="just"/>
            <a:r>
              <a:rPr lang="cs-CZ" sz="2200" dirty="0">
                <a:solidFill>
                  <a:srgbClr val="000000"/>
                </a:solidFill>
              </a:rPr>
              <a:t>Relativní podíl trhu </a:t>
            </a:r>
            <a:endParaRPr lang="cs-CZ" sz="2200" dirty="0" smtClean="0">
              <a:solidFill>
                <a:srgbClr val="000000"/>
              </a:solidFill>
            </a:endParaRPr>
          </a:p>
          <a:p>
            <a:pPr lvl="1" algn="just"/>
            <a:r>
              <a:rPr lang="cs-CZ" sz="1800" dirty="0" smtClean="0">
                <a:solidFill>
                  <a:srgbClr val="000000"/>
                </a:solidFill>
              </a:rPr>
              <a:t>podíl </a:t>
            </a:r>
            <a:r>
              <a:rPr lang="cs-CZ" sz="1800" dirty="0">
                <a:solidFill>
                  <a:srgbClr val="000000"/>
                </a:solidFill>
              </a:rPr>
              <a:t>výše </a:t>
            </a:r>
            <a:r>
              <a:rPr lang="cs-CZ" sz="1800" dirty="0" smtClean="0">
                <a:solidFill>
                  <a:srgbClr val="000000"/>
                </a:solidFill>
              </a:rPr>
              <a:t>prodejů </a:t>
            </a:r>
            <a:r>
              <a:rPr lang="cs-CZ" sz="1800" dirty="0">
                <a:solidFill>
                  <a:srgbClr val="000000"/>
                </a:solidFill>
              </a:rPr>
              <a:t>k výši prodejů </a:t>
            </a:r>
            <a:r>
              <a:rPr lang="cs-CZ" sz="1800" dirty="0" smtClean="0">
                <a:solidFill>
                  <a:srgbClr val="000000"/>
                </a:solidFill>
              </a:rPr>
              <a:t>největšího konkurenta</a:t>
            </a:r>
            <a:r>
              <a:rPr lang="en-GB" sz="1800" dirty="0" smtClean="0">
                <a:solidFill>
                  <a:srgbClr val="000000"/>
                </a:solidFill>
              </a:rPr>
              <a:t>;</a:t>
            </a:r>
            <a:r>
              <a:rPr lang="cs-CZ" sz="1800" dirty="0" smtClean="0">
                <a:solidFill>
                  <a:srgbClr val="000000"/>
                </a:solidFill>
              </a:rPr>
              <a:t> </a:t>
            </a:r>
          </a:p>
          <a:p>
            <a:pPr lvl="2" algn="just"/>
            <a:r>
              <a:rPr lang="cs-CZ" sz="1800" dirty="0" smtClean="0">
                <a:solidFill>
                  <a:srgbClr val="000000"/>
                </a:solidFill>
              </a:rPr>
              <a:t>existuje-li relativní </a:t>
            </a:r>
            <a:r>
              <a:rPr lang="cs-CZ" sz="1800" dirty="0">
                <a:solidFill>
                  <a:srgbClr val="000000"/>
                </a:solidFill>
              </a:rPr>
              <a:t>podíl větší jak 1,5 </a:t>
            </a:r>
            <a:r>
              <a:rPr lang="cs-CZ" sz="1800" dirty="0" smtClean="0">
                <a:solidFill>
                  <a:srgbClr val="000000"/>
                </a:solidFill>
              </a:rPr>
              <a:t>jde o </a:t>
            </a:r>
            <a:r>
              <a:rPr lang="cs-CZ" sz="1800" dirty="0">
                <a:solidFill>
                  <a:srgbClr val="000000"/>
                </a:solidFill>
              </a:rPr>
              <a:t>vysoký </a:t>
            </a:r>
            <a:r>
              <a:rPr lang="cs-CZ" sz="1800" dirty="0" smtClean="0">
                <a:solidFill>
                  <a:srgbClr val="000000"/>
                </a:solidFill>
              </a:rPr>
              <a:t>podíl</a:t>
            </a:r>
            <a:r>
              <a:rPr lang="en-GB" sz="1800" dirty="0" smtClean="0">
                <a:solidFill>
                  <a:srgbClr val="000000"/>
                </a:solidFill>
              </a:rPr>
              <a:t>;</a:t>
            </a:r>
          </a:p>
          <a:p>
            <a:pPr lvl="2" algn="just"/>
            <a:r>
              <a:rPr lang="cs-CZ" sz="1800" dirty="0" smtClean="0">
                <a:solidFill>
                  <a:srgbClr val="000000"/>
                </a:solidFill>
              </a:rPr>
              <a:t>0,5 poloviční podíl</a:t>
            </a:r>
            <a:r>
              <a:rPr lang="en-GB" sz="1800" dirty="0" smtClean="0">
                <a:solidFill>
                  <a:srgbClr val="000000"/>
                </a:solidFill>
              </a:rPr>
              <a:t>;</a:t>
            </a:r>
          </a:p>
          <a:p>
            <a:pPr lvl="2" algn="just"/>
            <a:r>
              <a:rPr lang="cs-CZ" sz="1800" dirty="0" smtClean="0">
                <a:solidFill>
                  <a:srgbClr val="000000"/>
                </a:solidFill>
              </a:rPr>
              <a:t>např</a:t>
            </a:r>
            <a:r>
              <a:rPr lang="cs-CZ" sz="1800" dirty="0">
                <a:solidFill>
                  <a:srgbClr val="000000"/>
                </a:solidFill>
              </a:rPr>
              <a:t>. 0,3 je nízký relativní podíl</a:t>
            </a:r>
            <a:r>
              <a:rPr lang="cs-CZ" sz="1800" dirty="0" smtClean="0">
                <a:solidFill>
                  <a:srgbClr val="000000"/>
                </a:solidFill>
              </a:rPr>
              <a:t>.</a:t>
            </a:r>
            <a:endParaRPr lang="en-GB" sz="1800" dirty="0" smtClean="0">
              <a:solidFill>
                <a:srgbClr val="000000"/>
              </a:solidFill>
            </a:endParaRPr>
          </a:p>
          <a:p>
            <a:pPr algn="just"/>
            <a:r>
              <a:rPr lang="en-GB" sz="2200" dirty="0" smtClean="0">
                <a:solidFill>
                  <a:srgbClr val="000000"/>
                </a:solidFill>
              </a:rPr>
              <a:t>Pro BCG </a:t>
            </a:r>
            <a:r>
              <a:rPr lang="cs-CZ" sz="2200" dirty="0" smtClean="0">
                <a:solidFill>
                  <a:srgbClr val="000000"/>
                </a:solidFill>
              </a:rPr>
              <a:t>hledáme informace především v oborových zdrojích.</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17</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2763357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solidFill>
                  <a:srgbClr val="000000"/>
                </a:solidFill>
              </a:rPr>
              <a:t>Otázky pro </a:t>
            </a:r>
            <a:r>
              <a:rPr lang="cs-CZ" sz="2000" dirty="0" err="1" smtClean="0">
                <a:solidFill>
                  <a:srgbClr val="000000"/>
                </a:solidFill>
              </a:rPr>
              <a:t>Porterův</a:t>
            </a:r>
            <a:r>
              <a:rPr lang="cs-CZ" sz="2000" dirty="0" smtClean="0">
                <a:solidFill>
                  <a:srgbClr val="000000"/>
                </a:solidFill>
              </a:rPr>
              <a:t> model</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18</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pic>
        <p:nvPicPr>
          <p:cNvPr id="2" name="Obrázek 1"/>
          <p:cNvPicPr>
            <a:picLocks noChangeAspect="1"/>
          </p:cNvPicPr>
          <p:nvPr/>
        </p:nvPicPr>
        <p:blipFill>
          <a:blip r:embed="rId3"/>
          <a:stretch>
            <a:fillRect/>
          </a:stretch>
        </p:blipFill>
        <p:spPr>
          <a:xfrm>
            <a:off x="3463864" y="1203598"/>
            <a:ext cx="5428616" cy="3024336"/>
          </a:xfrm>
          <a:prstGeom prst="rect">
            <a:avLst/>
          </a:prstGeom>
        </p:spPr>
      </p:pic>
      <p:sp>
        <p:nvSpPr>
          <p:cNvPr id="8" name="Zástupný symbol pro obsah 2"/>
          <p:cNvSpPr txBox="1">
            <a:spLocks/>
          </p:cNvSpPr>
          <p:nvPr/>
        </p:nvSpPr>
        <p:spPr>
          <a:xfrm>
            <a:off x="107504" y="1195214"/>
            <a:ext cx="3356360" cy="22406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solidFill>
                  <a:srgbClr val="000000"/>
                </a:solidFill>
              </a:rPr>
              <a:t>Potenciální konkurenti</a:t>
            </a:r>
          </a:p>
          <a:p>
            <a:pPr lvl="1" algn="just"/>
            <a:r>
              <a:rPr lang="cs-CZ" sz="1600" dirty="0" smtClean="0">
                <a:solidFill>
                  <a:srgbClr val="000000"/>
                </a:solidFill>
              </a:rPr>
              <a:t>kdo, kdy a kde má šanci nám konkurovat?</a:t>
            </a:r>
          </a:p>
          <a:p>
            <a:pPr algn="just"/>
            <a:r>
              <a:rPr lang="cs-CZ" sz="1800" dirty="0" smtClean="0">
                <a:solidFill>
                  <a:srgbClr val="000000"/>
                </a:solidFill>
              </a:rPr>
              <a:t>Zákazníci</a:t>
            </a:r>
          </a:p>
          <a:p>
            <a:pPr lvl="1" algn="just"/>
            <a:r>
              <a:rPr lang="cs-CZ" sz="1600" dirty="0" smtClean="0">
                <a:solidFill>
                  <a:srgbClr val="000000"/>
                </a:solidFill>
              </a:rPr>
              <a:t>kdo, co, kde a za jakou cenu odebírá a od koho?</a:t>
            </a:r>
          </a:p>
          <a:p>
            <a:pPr algn="just"/>
            <a:r>
              <a:rPr lang="cs-CZ" sz="1800" dirty="0" smtClean="0">
                <a:solidFill>
                  <a:srgbClr val="000000"/>
                </a:solidFill>
              </a:rPr>
              <a:t>Možné substituty</a:t>
            </a:r>
          </a:p>
          <a:p>
            <a:pPr lvl="1" algn="just"/>
            <a:r>
              <a:rPr lang="cs-CZ" sz="1600" dirty="0" smtClean="0">
                <a:solidFill>
                  <a:srgbClr val="000000"/>
                </a:solidFill>
              </a:rPr>
              <a:t>kdo, čím a kdy může nahradit naše produkty a/nebo služby?</a:t>
            </a:r>
          </a:p>
          <a:p>
            <a:pPr algn="just"/>
            <a:r>
              <a:rPr lang="cs-CZ" sz="1800" dirty="0" smtClean="0">
                <a:solidFill>
                  <a:srgbClr val="000000"/>
                </a:solidFill>
              </a:rPr>
              <a:t>Dodavatelé</a:t>
            </a:r>
          </a:p>
          <a:p>
            <a:pPr lvl="1" algn="just"/>
            <a:r>
              <a:rPr lang="cs-CZ" sz="1600" dirty="0" smtClean="0">
                <a:solidFill>
                  <a:srgbClr val="000000"/>
                </a:solidFill>
              </a:rPr>
              <a:t>kdo, co, kde a za jakou cenu dodává a komu?</a:t>
            </a:r>
          </a:p>
        </p:txBody>
      </p:sp>
    </p:spTree>
    <p:extLst>
      <p:ext uri="{BB962C8B-B14F-4D97-AF65-F5344CB8AC3E}">
        <p14:creationId xmlns:p14="http://schemas.microsoft.com/office/powerpoint/2010/main" val="40132611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solidFill>
                  <a:srgbClr val="000000"/>
                </a:solidFill>
              </a:rPr>
              <a:t>Investigativní otázky hrozby vstupu nových rivalů do odvětví</a:t>
            </a:r>
          </a:p>
          <a:p>
            <a:pPr lvl="1" algn="just"/>
            <a:r>
              <a:rPr lang="cs-CZ" sz="1900" dirty="0" smtClean="0">
                <a:solidFill>
                  <a:srgbClr val="000000"/>
                </a:solidFill>
              </a:rPr>
              <a:t>Jak zareagují zavedené firmy v daném odvětví na nového konkurenta?</a:t>
            </a:r>
          </a:p>
          <a:p>
            <a:pPr lvl="1" algn="just"/>
            <a:r>
              <a:rPr lang="cs-CZ" sz="1900" dirty="0" smtClean="0">
                <a:solidFill>
                  <a:srgbClr val="000000"/>
                </a:solidFill>
              </a:rPr>
              <a:t>Jsou dosavadní konkurenti schopni udržet jejich podíl na trhu?</a:t>
            </a:r>
          </a:p>
          <a:p>
            <a:pPr lvl="2" algn="just"/>
            <a:r>
              <a:rPr lang="cs-CZ" sz="1600" dirty="0" smtClean="0">
                <a:solidFill>
                  <a:srgbClr val="000000"/>
                </a:solidFill>
              </a:rPr>
              <a:t>rezervy hotovosti</a:t>
            </a:r>
            <a:r>
              <a:rPr lang="en-GB" sz="1600" dirty="0" smtClean="0">
                <a:solidFill>
                  <a:srgbClr val="000000"/>
                </a:solidFill>
              </a:rPr>
              <a:t>;</a:t>
            </a:r>
            <a:endParaRPr lang="cs-CZ" sz="1600" dirty="0" smtClean="0">
              <a:solidFill>
                <a:srgbClr val="000000"/>
              </a:solidFill>
            </a:endParaRPr>
          </a:p>
          <a:p>
            <a:pPr lvl="2" algn="just"/>
            <a:r>
              <a:rPr lang="cs-CZ" sz="1600" dirty="0" smtClean="0">
                <a:solidFill>
                  <a:srgbClr val="000000"/>
                </a:solidFill>
              </a:rPr>
              <a:t>možnosti čerpat úvěry</a:t>
            </a:r>
            <a:r>
              <a:rPr lang="en-GB" sz="1600" dirty="0" smtClean="0">
                <a:solidFill>
                  <a:srgbClr val="000000"/>
                </a:solidFill>
              </a:rPr>
              <a:t>;</a:t>
            </a:r>
            <a:endParaRPr lang="cs-CZ" sz="1600" dirty="0" smtClean="0">
              <a:solidFill>
                <a:srgbClr val="000000"/>
              </a:solidFill>
            </a:endParaRPr>
          </a:p>
          <a:p>
            <a:pPr lvl="2" algn="just"/>
            <a:r>
              <a:rPr lang="cs-CZ" sz="1600" dirty="0" smtClean="0">
                <a:solidFill>
                  <a:srgbClr val="000000"/>
                </a:solidFill>
              </a:rPr>
              <a:t>silná pozice u zákazníků.</a:t>
            </a:r>
          </a:p>
          <a:p>
            <a:pPr lvl="1" algn="just"/>
            <a:r>
              <a:rPr lang="cs-CZ" sz="1900" dirty="0" smtClean="0">
                <a:solidFill>
                  <a:srgbClr val="000000"/>
                </a:solidFill>
              </a:rPr>
              <a:t>Jak dopadl poslední známý pokus jiné firmy vstoupit do odvětví?</a:t>
            </a:r>
          </a:p>
          <a:p>
            <a:pPr lvl="1" algn="just"/>
            <a:r>
              <a:rPr lang="cs-CZ" sz="1900" dirty="0" smtClean="0">
                <a:solidFill>
                  <a:srgbClr val="000000"/>
                </a:solidFill>
              </a:rPr>
              <a:t>Jaký je růst v odvětví?</a:t>
            </a:r>
          </a:p>
          <a:p>
            <a:pPr lvl="2" algn="just"/>
            <a:r>
              <a:rPr lang="cs-CZ" sz="1600" dirty="0" smtClean="0">
                <a:solidFill>
                  <a:srgbClr val="000000"/>
                </a:solidFill>
              </a:rPr>
              <a:t>pokud je pomalý – vstup do odvětví znamená převzetí podílu na trhu od dosavadních konkurentů.</a:t>
            </a:r>
          </a:p>
          <a:p>
            <a:pPr lvl="2" algn="just"/>
            <a:endParaRPr lang="cs-CZ" sz="18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19</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512270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904656"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Business Intelligence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Přednáška </a:t>
            </a:r>
            <a:r>
              <a:rPr lang="en-GB" sz="1400" dirty="0" smtClean="0">
                <a:solidFill>
                  <a:schemeClr val="bg1"/>
                </a:solidFill>
                <a:latin typeface="Times New Roman" panose="02020603050405020304" pitchFamily="18" charset="0"/>
                <a:cs typeface="Times New Roman" panose="02020603050405020304" pitchFamily="18" charset="0"/>
              </a:rPr>
              <a:t>1</a:t>
            </a:r>
            <a:r>
              <a:rPr lang="cs-CZ" sz="1400" dirty="0" smtClean="0">
                <a:solidFill>
                  <a:schemeClr val="bg1"/>
                </a:solidFill>
                <a:latin typeface="Times New Roman" panose="02020603050405020304" pitchFamily="18" charset="0"/>
                <a:cs typeface="Times New Roman" panose="02020603050405020304" pitchFamily="18" charset="0"/>
              </a:rPr>
              <a:t>1</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doc. Mgr. Petr Suchánek, Ph.D.</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solidFill>
                  <a:srgbClr val="000000"/>
                </a:solidFill>
              </a:rPr>
              <a:t>Investigativní otázky pro vyjednávací sílu dodavatelů</a:t>
            </a:r>
          </a:p>
          <a:p>
            <a:pPr lvl="1" algn="just"/>
            <a:r>
              <a:rPr lang="cs-CZ" sz="2000" dirty="0">
                <a:solidFill>
                  <a:srgbClr val="000000"/>
                </a:solidFill>
              </a:rPr>
              <a:t>Je odvětví dodavatele koncentrovanější než odvětví, kterému dodává. (To je např. případ Microsoftu a výrobců osobních počítačů</a:t>
            </a:r>
            <a:r>
              <a:rPr lang="cs-CZ" sz="2000" dirty="0" smtClean="0">
                <a:solidFill>
                  <a:srgbClr val="000000"/>
                </a:solidFill>
              </a:rPr>
              <a:t>)?</a:t>
            </a:r>
            <a:endParaRPr lang="en-GB" sz="2000" dirty="0" smtClean="0">
              <a:solidFill>
                <a:srgbClr val="000000"/>
              </a:solidFill>
            </a:endParaRPr>
          </a:p>
          <a:p>
            <a:pPr lvl="1" algn="just"/>
            <a:r>
              <a:rPr lang="cs-CZ" sz="2000" dirty="0" smtClean="0">
                <a:solidFill>
                  <a:srgbClr val="000000"/>
                </a:solidFill>
              </a:rPr>
              <a:t>Jsou </a:t>
            </a:r>
            <a:r>
              <a:rPr lang="cs-CZ" sz="2000" dirty="0">
                <a:solidFill>
                  <a:srgbClr val="000000"/>
                </a:solidFill>
              </a:rPr>
              <a:t>výnosy dodavatele závislé na odvětví, kterému </a:t>
            </a:r>
            <a:r>
              <a:rPr lang="cs-CZ" sz="2000" dirty="0" smtClean="0">
                <a:solidFill>
                  <a:srgbClr val="000000"/>
                </a:solidFill>
              </a:rPr>
              <a:t>dodává?</a:t>
            </a:r>
            <a:endParaRPr lang="en-GB" sz="2000" dirty="0" smtClean="0">
              <a:solidFill>
                <a:srgbClr val="000000"/>
              </a:solidFill>
            </a:endParaRPr>
          </a:p>
          <a:p>
            <a:pPr lvl="1" algn="just"/>
            <a:r>
              <a:rPr lang="cs-CZ" sz="2000" dirty="0" smtClean="0">
                <a:solidFill>
                  <a:srgbClr val="000000"/>
                </a:solidFill>
              </a:rPr>
              <a:t>Jak </a:t>
            </a:r>
            <a:r>
              <a:rPr lang="cs-CZ" sz="2000" dirty="0">
                <a:solidFill>
                  <a:srgbClr val="000000"/>
                </a:solidFill>
              </a:rPr>
              <a:t>velké jsou náklady spojené se změnou </a:t>
            </a:r>
            <a:r>
              <a:rPr lang="cs-CZ" sz="2000" dirty="0" smtClean="0">
                <a:solidFill>
                  <a:srgbClr val="000000"/>
                </a:solidFill>
              </a:rPr>
              <a:t>dodavatele?</a:t>
            </a:r>
            <a:endParaRPr lang="en-GB" sz="2000" dirty="0" smtClean="0">
              <a:solidFill>
                <a:srgbClr val="000000"/>
              </a:solidFill>
            </a:endParaRPr>
          </a:p>
          <a:p>
            <a:pPr lvl="1" algn="just"/>
            <a:r>
              <a:rPr lang="cs-CZ" sz="2000" dirty="0" smtClean="0">
                <a:solidFill>
                  <a:srgbClr val="000000"/>
                </a:solidFill>
              </a:rPr>
              <a:t>Nabízí </a:t>
            </a:r>
            <a:r>
              <a:rPr lang="cs-CZ" sz="2000" dirty="0">
                <a:solidFill>
                  <a:srgbClr val="000000"/>
                </a:solidFill>
              </a:rPr>
              <a:t>dodavatel patentované výrobky (to platí například pro velké farmaceutické firmy nabízející patentované léky</a:t>
            </a:r>
            <a:r>
              <a:rPr lang="cs-CZ" sz="2000" dirty="0" smtClean="0">
                <a:solidFill>
                  <a:srgbClr val="000000"/>
                </a:solidFill>
              </a:rPr>
              <a:t>)?</a:t>
            </a:r>
            <a:endParaRPr lang="en-GB" sz="2000" dirty="0" smtClean="0">
              <a:solidFill>
                <a:srgbClr val="000000"/>
              </a:solidFill>
            </a:endParaRPr>
          </a:p>
          <a:p>
            <a:pPr lvl="1" algn="just"/>
            <a:r>
              <a:rPr lang="cs-CZ" sz="2000" dirty="0" smtClean="0">
                <a:solidFill>
                  <a:srgbClr val="000000"/>
                </a:solidFill>
              </a:rPr>
              <a:t>Existuje </a:t>
            </a:r>
            <a:r>
              <a:rPr lang="cs-CZ" sz="2000" dirty="0">
                <a:solidFill>
                  <a:srgbClr val="000000"/>
                </a:solidFill>
              </a:rPr>
              <a:t>alternativní produkt k tomu, co nabízí </a:t>
            </a:r>
            <a:r>
              <a:rPr lang="cs-CZ" sz="2000" dirty="0" smtClean="0">
                <a:solidFill>
                  <a:srgbClr val="000000"/>
                </a:solidFill>
              </a:rPr>
              <a:t>dodavatel?</a:t>
            </a:r>
            <a:endParaRPr lang="en-GB" sz="2000" dirty="0" smtClean="0">
              <a:solidFill>
                <a:srgbClr val="000000"/>
              </a:solidFill>
            </a:endParaRPr>
          </a:p>
          <a:p>
            <a:pPr lvl="1" algn="just"/>
            <a:r>
              <a:rPr lang="cs-CZ" sz="2000" dirty="0" smtClean="0">
                <a:solidFill>
                  <a:srgbClr val="000000"/>
                </a:solidFill>
              </a:rPr>
              <a:t>Hrozí</a:t>
            </a:r>
            <a:r>
              <a:rPr lang="cs-CZ" sz="2000" dirty="0">
                <a:solidFill>
                  <a:srgbClr val="000000"/>
                </a:solidFill>
              </a:rPr>
              <a:t>, že skupina dodavatelů sama vstoupí do daného odvětví?</a:t>
            </a:r>
            <a:endParaRPr lang="cs-CZ" sz="2000" dirty="0" smtClean="0">
              <a:solidFill>
                <a:srgbClr val="000000"/>
              </a:solidFill>
            </a:endParaRPr>
          </a:p>
          <a:p>
            <a:pPr lvl="2" algn="just"/>
            <a:endParaRPr lang="cs-CZ" sz="20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20</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42860006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solidFill>
                  <a:srgbClr val="000000"/>
                </a:solidFill>
              </a:rPr>
              <a:t>Investigativní otázky pro hrozbu substitutů</a:t>
            </a:r>
          </a:p>
          <a:p>
            <a:pPr lvl="1" algn="just"/>
            <a:r>
              <a:rPr lang="cs-CZ" sz="2000" dirty="0">
                <a:solidFill>
                  <a:srgbClr val="000000"/>
                </a:solidFill>
              </a:rPr>
              <a:t>Nabízí substitut zákaznicky atraktivnější alternativu k produktům </a:t>
            </a:r>
            <a:r>
              <a:rPr lang="cs-CZ" sz="2000" dirty="0" smtClean="0">
                <a:solidFill>
                  <a:srgbClr val="000000"/>
                </a:solidFill>
              </a:rPr>
              <a:t>odvětví?</a:t>
            </a:r>
          </a:p>
          <a:p>
            <a:pPr lvl="1" algn="just"/>
            <a:r>
              <a:rPr lang="cs-CZ" sz="2000" dirty="0" smtClean="0">
                <a:solidFill>
                  <a:srgbClr val="000000"/>
                </a:solidFill>
              </a:rPr>
              <a:t>Jak </a:t>
            </a:r>
            <a:r>
              <a:rPr lang="cs-CZ" sz="2000" dirty="0">
                <a:solidFill>
                  <a:srgbClr val="000000"/>
                </a:solidFill>
              </a:rPr>
              <a:t>vysoké jsou náklady uživatele spojené s přechodem od produktu odvětví k substitučnímu </a:t>
            </a:r>
            <a:r>
              <a:rPr lang="cs-CZ" sz="2000" dirty="0" smtClean="0">
                <a:solidFill>
                  <a:srgbClr val="000000"/>
                </a:solidFill>
              </a:rPr>
              <a:t>produktu?</a:t>
            </a:r>
          </a:p>
          <a:p>
            <a:pPr lvl="1" algn="just"/>
            <a:r>
              <a:rPr lang="cs-CZ" sz="2000" dirty="0" smtClean="0">
                <a:solidFill>
                  <a:srgbClr val="000000"/>
                </a:solidFill>
              </a:rPr>
              <a:t>Může </a:t>
            </a:r>
            <a:r>
              <a:rPr lang="cs-CZ" sz="2000" dirty="0">
                <a:solidFill>
                  <a:srgbClr val="000000"/>
                </a:solidFill>
              </a:rPr>
              <a:t>se stát, že vývoj substitučních produktů bude ve prospěch daného odvětví?</a:t>
            </a:r>
            <a:endParaRPr lang="cs-CZ" sz="20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21</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3656007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solidFill>
                  <a:srgbClr val="000000"/>
                </a:solidFill>
              </a:rPr>
              <a:t>Investigativní otázky </a:t>
            </a:r>
            <a:r>
              <a:rPr lang="cs-CZ" sz="2400" dirty="0">
                <a:solidFill>
                  <a:srgbClr val="000000"/>
                </a:solidFill>
              </a:rPr>
              <a:t>pro rivalitu stávající konkurence</a:t>
            </a:r>
            <a:endParaRPr lang="cs-CZ" sz="2400" dirty="0" smtClean="0">
              <a:solidFill>
                <a:srgbClr val="000000"/>
              </a:solidFill>
            </a:endParaRPr>
          </a:p>
          <a:p>
            <a:pPr lvl="1" algn="just"/>
            <a:r>
              <a:rPr lang="cs-CZ" sz="2000" dirty="0">
                <a:solidFill>
                  <a:srgbClr val="000000"/>
                </a:solidFill>
              </a:rPr>
              <a:t>Kolik je konkurentů v </a:t>
            </a:r>
            <a:r>
              <a:rPr lang="cs-CZ" sz="2000" dirty="0" smtClean="0">
                <a:solidFill>
                  <a:srgbClr val="000000"/>
                </a:solidFill>
              </a:rPr>
              <a:t>odvětví?</a:t>
            </a:r>
          </a:p>
          <a:p>
            <a:pPr lvl="1" algn="just"/>
            <a:r>
              <a:rPr lang="cs-CZ" sz="2000" dirty="0" smtClean="0">
                <a:solidFill>
                  <a:srgbClr val="000000"/>
                </a:solidFill>
              </a:rPr>
              <a:t>Jak </a:t>
            </a:r>
            <a:r>
              <a:rPr lang="cs-CZ" sz="2000" dirty="0">
                <a:solidFill>
                  <a:srgbClr val="000000"/>
                </a:solidFill>
              </a:rPr>
              <a:t>jsou konkurenti odlišní co do velikosti a konkurenční </a:t>
            </a:r>
            <a:r>
              <a:rPr lang="cs-CZ" sz="2000" dirty="0" smtClean="0">
                <a:solidFill>
                  <a:srgbClr val="000000"/>
                </a:solidFill>
              </a:rPr>
              <a:t>síly?</a:t>
            </a:r>
          </a:p>
          <a:p>
            <a:pPr lvl="1" algn="just"/>
            <a:r>
              <a:rPr lang="cs-CZ" sz="2000" dirty="0" smtClean="0">
                <a:solidFill>
                  <a:srgbClr val="000000"/>
                </a:solidFill>
              </a:rPr>
              <a:t>Jaký </a:t>
            </a:r>
            <a:r>
              <a:rPr lang="cs-CZ" sz="2000" dirty="0">
                <a:solidFill>
                  <a:srgbClr val="000000"/>
                </a:solidFill>
              </a:rPr>
              <a:t>je růst </a:t>
            </a:r>
            <a:r>
              <a:rPr lang="cs-CZ" sz="2000" dirty="0" smtClean="0">
                <a:solidFill>
                  <a:srgbClr val="000000"/>
                </a:solidFill>
              </a:rPr>
              <a:t>odvětví?</a:t>
            </a:r>
          </a:p>
          <a:p>
            <a:pPr lvl="1" algn="just"/>
            <a:r>
              <a:rPr lang="cs-CZ" sz="2000" dirty="0" smtClean="0">
                <a:solidFill>
                  <a:srgbClr val="000000"/>
                </a:solidFill>
              </a:rPr>
              <a:t>Jak </a:t>
            </a:r>
            <a:r>
              <a:rPr lang="cs-CZ" sz="2000" dirty="0">
                <a:solidFill>
                  <a:srgbClr val="000000"/>
                </a:solidFill>
              </a:rPr>
              <a:t>vysoké jsou bariéry výstupu z </a:t>
            </a:r>
            <a:r>
              <a:rPr lang="cs-CZ" sz="2000" dirty="0" smtClean="0">
                <a:solidFill>
                  <a:srgbClr val="000000"/>
                </a:solidFill>
              </a:rPr>
              <a:t>odvětví?</a:t>
            </a:r>
          </a:p>
          <a:p>
            <a:pPr lvl="1" algn="just"/>
            <a:r>
              <a:rPr lang="cs-CZ" sz="2000" dirty="0" smtClean="0">
                <a:solidFill>
                  <a:srgbClr val="000000"/>
                </a:solidFill>
              </a:rPr>
              <a:t>Jak </a:t>
            </a:r>
            <a:r>
              <a:rPr lang="cs-CZ" sz="2000" dirty="0">
                <a:solidFill>
                  <a:srgbClr val="000000"/>
                </a:solidFill>
              </a:rPr>
              <a:t>silně jsou konkurenti motivováni do konkurenčního boje?</a:t>
            </a:r>
            <a:endParaRPr lang="cs-CZ" sz="20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22</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457523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460851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solidFill>
                  <a:srgbClr val="000000"/>
                </a:solidFill>
              </a:rPr>
              <a:t>Co zjišťujeme v informačních zdrojích?</a:t>
            </a:r>
          </a:p>
          <a:p>
            <a:pPr lvl="1" algn="just"/>
            <a:r>
              <a:rPr lang="cs-CZ" sz="1800" dirty="0">
                <a:solidFill>
                  <a:srgbClr val="000000"/>
                </a:solidFill>
              </a:rPr>
              <a:t>Faktory atraktivity </a:t>
            </a:r>
            <a:r>
              <a:rPr lang="cs-CZ" sz="1800" dirty="0" smtClean="0">
                <a:solidFill>
                  <a:srgbClr val="000000"/>
                </a:solidFill>
              </a:rPr>
              <a:t>oboru</a:t>
            </a:r>
          </a:p>
          <a:p>
            <a:pPr lvl="2" algn="just"/>
            <a:r>
              <a:rPr lang="cs-CZ" sz="1600" dirty="0" smtClean="0">
                <a:solidFill>
                  <a:srgbClr val="000000"/>
                </a:solidFill>
              </a:rPr>
              <a:t>růst trhu</a:t>
            </a:r>
            <a:r>
              <a:rPr lang="en-GB" sz="1600" dirty="0" smtClean="0">
                <a:solidFill>
                  <a:srgbClr val="000000"/>
                </a:solidFill>
              </a:rPr>
              <a:t>;</a:t>
            </a:r>
          </a:p>
          <a:p>
            <a:pPr lvl="2" algn="just"/>
            <a:r>
              <a:rPr lang="cs-CZ" sz="1600" dirty="0" smtClean="0">
                <a:solidFill>
                  <a:srgbClr val="000000"/>
                </a:solidFill>
              </a:rPr>
              <a:t>konkurence</a:t>
            </a:r>
            <a:r>
              <a:rPr lang="en-GB" sz="1600" dirty="0" smtClean="0">
                <a:solidFill>
                  <a:srgbClr val="000000"/>
                </a:solidFill>
              </a:rPr>
              <a:t>;</a:t>
            </a:r>
          </a:p>
          <a:p>
            <a:pPr lvl="2" algn="just"/>
            <a:r>
              <a:rPr lang="cs-CZ" sz="1600" dirty="0" smtClean="0">
                <a:solidFill>
                  <a:srgbClr val="000000"/>
                </a:solidFill>
              </a:rPr>
              <a:t>kapacita oboru</a:t>
            </a:r>
            <a:r>
              <a:rPr lang="en-GB" sz="1600" dirty="0" smtClean="0">
                <a:solidFill>
                  <a:srgbClr val="000000"/>
                </a:solidFill>
              </a:rPr>
              <a:t>;</a:t>
            </a:r>
          </a:p>
          <a:p>
            <a:pPr lvl="2" algn="just"/>
            <a:r>
              <a:rPr lang="cs-CZ" sz="1600" dirty="0" smtClean="0">
                <a:solidFill>
                  <a:srgbClr val="000000"/>
                </a:solidFill>
              </a:rPr>
              <a:t>technologie</a:t>
            </a:r>
            <a:r>
              <a:rPr lang="en-GB" sz="1600" dirty="0" smtClean="0">
                <a:solidFill>
                  <a:srgbClr val="000000"/>
                </a:solidFill>
              </a:rPr>
              <a:t>;</a:t>
            </a:r>
          </a:p>
          <a:p>
            <a:pPr lvl="2" algn="just"/>
            <a:r>
              <a:rPr lang="cs-CZ" sz="1600" dirty="0" smtClean="0">
                <a:solidFill>
                  <a:srgbClr val="000000"/>
                </a:solidFill>
              </a:rPr>
              <a:t>stadium cyklu</a:t>
            </a:r>
            <a:r>
              <a:rPr lang="en-GB" sz="1600" dirty="0" smtClean="0">
                <a:solidFill>
                  <a:srgbClr val="000000"/>
                </a:solidFill>
              </a:rPr>
              <a:t>;</a:t>
            </a:r>
          </a:p>
          <a:p>
            <a:pPr lvl="2" algn="just"/>
            <a:r>
              <a:rPr lang="cs-CZ" sz="1600" dirty="0" smtClean="0">
                <a:solidFill>
                  <a:srgbClr val="000000"/>
                </a:solidFill>
              </a:rPr>
              <a:t>inflace</a:t>
            </a:r>
            <a:r>
              <a:rPr lang="en-GB" sz="1600" dirty="0" smtClean="0">
                <a:solidFill>
                  <a:srgbClr val="000000"/>
                </a:solidFill>
              </a:rPr>
              <a:t>;</a:t>
            </a:r>
          </a:p>
          <a:p>
            <a:pPr lvl="2" algn="just"/>
            <a:r>
              <a:rPr lang="cs-CZ" sz="1600" dirty="0" smtClean="0">
                <a:solidFill>
                  <a:srgbClr val="000000"/>
                </a:solidFill>
              </a:rPr>
              <a:t>náklady surovin</a:t>
            </a:r>
            <a:r>
              <a:rPr lang="en-GB" sz="1600" dirty="0" smtClean="0">
                <a:solidFill>
                  <a:srgbClr val="000000"/>
                </a:solidFill>
              </a:rPr>
              <a:t>;</a:t>
            </a:r>
          </a:p>
          <a:p>
            <a:pPr lvl="2" algn="just"/>
            <a:r>
              <a:rPr lang="cs-CZ" sz="1600" dirty="0" smtClean="0">
                <a:solidFill>
                  <a:srgbClr val="000000"/>
                </a:solidFill>
              </a:rPr>
              <a:t>vládní dotace</a:t>
            </a:r>
            <a:r>
              <a:rPr lang="en-GB" sz="1600" dirty="0" smtClean="0">
                <a:solidFill>
                  <a:srgbClr val="000000"/>
                </a:solidFill>
              </a:rPr>
              <a:t>;</a:t>
            </a:r>
          </a:p>
          <a:p>
            <a:pPr lvl="2" algn="just"/>
            <a:r>
              <a:rPr lang="cs-CZ" sz="1600" dirty="0" smtClean="0">
                <a:solidFill>
                  <a:srgbClr val="000000"/>
                </a:solidFill>
              </a:rPr>
              <a:t>tlak skupin</a:t>
            </a:r>
            <a:r>
              <a:rPr lang="en-GB" sz="1600" dirty="0" smtClean="0">
                <a:solidFill>
                  <a:srgbClr val="000000"/>
                </a:solidFill>
              </a:rPr>
              <a:t>;</a:t>
            </a:r>
          </a:p>
          <a:p>
            <a:pPr lvl="2" algn="just"/>
            <a:r>
              <a:rPr lang="cs-CZ" sz="1600" dirty="0" smtClean="0">
                <a:solidFill>
                  <a:srgbClr val="000000"/>
                </a:solidFill>
              </a:rPr>
              <a:t>jiné </a:t>
            </a:r>
            <a:r>
              <a:rPr lang="cs-CZ" sz="1600" dirty="0">
                <a:solidFill>
                  <a:srgbClr val="000000"/>
                </a:solidFill>
              </a:rPr>
              <a:t>relevantní </a:t>
            </a:r>
            <a:r>
              <a:rPr lang="cs-CZ" sz="1600" dirty="0" smtClean="0">
                <a:solidFill>
                  <a:srgbClr val="000000"/>
                </a:solidFill>
              </a:rPr>
              <a:t>hledisko</a:t>
            </a:r>
            <a:r>
              <a:rPr lang="en-GB" sz="1600" dirty="0" smtClean="0">
                <a:solidFill>
                  <a:srgbClr val="000000"/>
                </a:solidFill>
              </a:rPr>
              <a:t>.</a:t>
            </a:r>
            <a:r>
              <a:rPr lang="cs-CZ" sz="1600" dirty="0" smtClean="0">
                <a:solidFill>
                  <a:srgbClr val="000000"/>
                </a:solidFill>
              </a:rPr>
              <a:t> </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23</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
        <p:nvSpPr>
          <p:cNvPr id="8" name="Zástupný symbol pro obsah 2"/>
          <p:cNvSpPr txBox="1">
            <a:spLocks/>
          </p:cNvSpPr>
          <p:nvPr/>
        </p:nvSpPr>
        <p:spPr>
          <a:xfrm>
            <a:off x="4355976" y="771550"/>
            <a:ext cx="410445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1" algn="just"/>
            <a:r>
              <a:rPr lang="cs-CZ" sz="1800" dirty="0">
                <a:solidFill>
                  <a:srgbClr val="000000"/>
                </a:solidFill>
              </a:rPr>
              <a:t>Faktory </a:t>
            </a:r>
            <a:r>
              <a:rPr lang="cs-CZ" sz="1800" dirty="0" smtClean="0">
                <a:solidFill>
                  <a:srgbClr val="000000"/>
                </a:solidFill>
              </a:rPr>
              <a:t>pozice </a:t>
            </a:r>
            <a:r>
              <a:rPr lang="cs-CZ" sz="1800" dirty="0" smtClean="0">
                <a:solidFill>
                  <a:srgbClr val="000000"/>
                </a:solidFill>
              </a:rPr>
              <a:t>výrobků</a:t>
            </a:r>
            <a:endParaRPr lang="en-GB" sz="1800" dirty="0" smtClean="0">
              <a:solidFill>
                <a:srgbClr val="000000"/>
              </a:solidFill>
            </a:endParaRPr>
          </a:p>
          <a:p>
            <a:pPr lvl="2" algn="just"/>
            <a:r>
              <a:rPr lang="cs-CZ" sz="1600" dirty="0" smtClean="0">
                <a:solidFill>
                  <a:srgbClr val="000000"/>
                </a:solidFill>
              </a:rPr>
              <a:t>tržní podíl</a:t>
            </a:r>
            <a:r>
              <a:rPr lang="en-GB" sz="1600" dirty="0" smtClean="0">
                <a:solidFill>
                  <a:srgbClr val="000000"/>
                </a:solidFill>
              </a:rPr>
              <a:t>;</a:t>
            </a:r>
          </a:p>
          <a:p>
            <a:pPr lvl="2" algn="just"/>
            <a:r>
              <a:rPr lang="cs-CZ" sz="1600" dirty="0" smtClean="0">
                <a:solidFill>
                  <a:srgbClr val="000000"/>
                </a:solidFill>
              </a:rPr>
              <a:t>kvalita produktu</a:t>
            </a:r>
            <a:r>
              <a:rPr lang="en-GB" sz="1600" dirty="0" smtClean="0">
                <a:solidFill>
                  <a:srgbClr val="000000"/>
                </a:solidFill>
              </a:rPr>
              <a:t>;</a:t>
            </a:r>
          </a:p>
          <a:p>
            <a:pPr lvl="2" algn="just"/>
            <a:r>
              <a:rPr lang="cs-CZ" sz="1600" dirty="0" smtClean="0">
                <a:solidFill>
                  <a:srgbClr val="000000"/>
                </a:solidFill>
              </a:rPr>
              <a:t>cena</a:t>
            </a:r>
            <a:r>
              <a:rPr lang="en-GB" sz="1600" dirty="0" smtClean="0">
                <a:solidFill>
                  <a:srgbClr val="000000"/>
                </a:solidFill>
              </a:rPr>
              <a:t>;</a:t>
            </a:r>
          </a:p>
          <a:p>
            <a:pPr lvl="2" algn="just"/>
            <a:r>
              <a:rPr lang="cs-CZ" sz="1600" dirty="0" smtClean="0">
                <a:solidFill>
                  <a:srgbClr val="000000"/>
                </a:solidFill>
              </a:rPr>
              <a:t>náklady</a:t>
            </a:r>
            <a:r>
              <a:rPr lang="en-GB" sz="1600" dirty="0" smtClean="0">
                <a:solidFill>
                  <a:srgbClr val="000000"/>
                </a:solidFill>
              </a:rPr>
              <a:t>;</a:t>
            </a:r>
          </a:p>
          <a:p>
            <a:pPr lvl="2" algn="just"/>
            <a:r>
              <a:rPr lang="cs-CZ" sz="1600" dirty="0" smtClean="0">
                <a:solidFill>
                  <a:srgbClr val="000000"/>
                </a:solidFill>
              </a:rPr>
              <a:t>hospodárnost</a:t>
            </a:r>
            <a:r>
              <a:rPr lang="en-GB" sz="1600" dirty="0" smtClean="0">
                <a:solidFill>
                  <a:srgbClr val="000000"/>
                </a:solidFill>
              </a:rPr>
              <a:t>;</a:t>
            </a:r>
          </a:p>
          <a:p>
            <a:pPr lvl="2" algn="just"/>
            <a:r>
              <a:rPr lang="cs-CZ" sz="1600" dirty="0" smtClean="0">
                <a:solidFill>
                  <a:srgbClr val="000000"/>
                </a:solidFill>
              </a:rPr>
              <a:t>finanční zdroje</a:t>
            </a:r>
            <a:r>
              <a:rPr lang="en-GB" sz="1600" dirty="0" smtClean="0">
                <a:solidFill>
                  <a:srgbClr val="000000"/>
                </a:solidFill>
              </a:rPr>
              <a:t>;</a:t>
            </a:r>
          </a:p>
          <a:p>
            <a:pPr lvl="2" algn="just"/>
            <a:r>
              <a:rPr lang="cs-CZ" sz="1600" dirty="0" smtClean="0">
                <a:solidFill>
                  <a:srgbClr val="000000"/>
                </a:solidFill>
              </a:rPr>
              <a:t>úroveň management</a:t>
            </a:r>
            <a:r>
              <a:rPr lang="en-GB" sz="1600" dirty="0" smtClean="0">
                <a:solidFill>
                  <a:srgbClr val="000000"/>
                </a:solidFill>
              </a:rPr>
              <a:t>;</a:t>
            </a:r>
          </a:p>
          <a:p>
            <a:pPr lvl="2" algn="just"/>
            <a:r>
              <a:rPr lang="cs-CZ" sz="1600" dirty="0" smtClean="0">
                <a:solidFill>
                  <a:srgbClr val="000000"/>
                </a:solidFill>
              </a:rPr>
              <a:t>jiné </a:t>
            </a:r>
            <a:r>
              <a:rPr lang="cs-CZ" sz="1600" dirty="0">
                <a:solidFill>
                  <a:srgbClr val="000000"/>
                </a:solidFill>
              </a:rPr>
              <a:t>relevantní </a:t>
            </a:r>
            <a:r>
              <a:rPr lang="cs-CZ" sz="1600" dirty="0" smtClean="0">
                <a:solidFill>
                  <a:srgbClr val="000000"/>
                </a:solidFill>
              </a:rPr>
              <a:t>hledisko</a:t>
            </a:r>
            <a:r>
              <a:rPr lang="en-GB" sz="1600" dirty="0" smtClean="0">
                <a:solidFill>
                  <a:srgbClr val="000000"/>
                </a:solidFill>
              </a:rPr>
              <a:t>.</a:t>
            </a:r>
            <a:endParaRPr lang="cs-CZ" sz="1600" dirty="0">
              <a:solidFill>
                <a:srgbClr val="000000"/>
              </a:solidFill>
            </a:endParaRPr>
          </a:p>
        </p:txBody>
      </p:sp>
    </p:spTree>
    <p:extLst>
      <p:ext uri="{BB962C8B-B14F-4D97-AF65-F5344CB8AC3E}">
        <p14:creationId xmlns:p14="http://schemas.microsoft.com/office/powerpoint/2010/main" val="37623614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400" dirty="0" smtClean="0">
                <a:solidFill>
                  <a:srgbClr val="000000"/>
                </a:solidFill>
              </a:rPr>
              <a:t>Anal</a:t>
            </a:r>
            <a:r>
              <a:rPr lang="cs-CZ" sz="2400" dirty="0" err="1" smtClean="0">
                <a:solidFill>
                  <a:srgbClr val="000000"/>
                </a:solidFill>
              </a:rPr>
              <a:t>ýza</a:t>
            </a:r>
            <a:r>
              <a:rPr lang="cs-CZ" sz="2400" dirty="0" smtClean="0">
                <a:solidFill>
                  <a:srgbClr val="000000"/>
                </a:solidFill>
              </a:rPr>
              <a:t> informací – odvození závěrů ze získaných dat</a:t>
            </a:r>
          </a:p>
          <a:p>
            <a:pPr lvl="1" algn="just"/>
            <a:r>
              <a:rPr lang="cs-CZ" sz="2000" dirty="0">
                <a:solidFill>
                  <a:srgbClr val="000000"/>
                </a:solidFill>
              </a:rPr>
              <a:t>Kontextová analýza </a:t>
            </a:r>
            <a:r>
              <a:rPr lang="cs-CZ" sz="2000" dirty="0" smtClean="0">
                <a:solidFill>
                  <a:srgbClr val="000000"/>
                </a:solidFill>
              </a:rPr>
              <a:t>dokumentů</a:t>
            </a:r>
          </a:p>
          <a:p>
            <a:pPr lvl="2" algn="just"/>
            <a:r>
              <a:rPr lang="cs-CZ" sz="1700" dirty="0" smtClean="0">
                <a:solidFill>
                  <a:srgbClr val="000000"/>
                </a:solidFill>
              </a:rPr>
              <a:t>umožňuje </a:t>
            </a:r>
            <a:r>
              <a:rPr lang="cs-CZ" sz="1700" dirty="0">
                <a:solidFill>
                  <a:srgbClr val="000000"/>
                </a:solidFill>
              </a:rPr>
              <a:t>v souboru dokumentů identifikovat ty, které popisují specifické </a:t>
            </a:r>
            <a:r>
              <a:rPr lang="cs-CZ" sz="1700" dirty="0" smtClean="0">
                <a:solidFill>
                  <a:srgbClr val="000000"/>
                </a:solidFill>
              </a:rPr>
              <a:t>souvislosti</a:t>
            </a:r>
            <a:r>
              <a:rPr lang="en-GB" sz="1700" dirty="0" smtClean="0">
                <a:solidFill>
                  <a:srgbClr val="000000"/>
                </a:solidFill>
              </a:rPr>
              <a:t>;</a:t>
            </a:r>
          </a:p>
          <a:p>
            <a:pPr lvl="2" algn="just"/>
            <a:r>
              <a:rPr lang="en-GB" sz="1700" dirty="0" smtClean="0">
                <a:solidFill>
                  <a:srgbClr val="000000"/>
                </a:solidFill>
              </a:rPr>
              <a:t>v</a:t>
            </a:r>
            <a:r>
              <a:rPr lang="cs-CZ" sz="1700" dirty="0" err="1" smtClean="0">
                <a:solidFill>
                  <a:srgbClr val="000000"/>
                </a:solidFill>
              </a:rPr>
              <a:t>ýsledkem</a:t>
            </a:r>
            <a:r>
              <a:rPr lang="cs-CZ" sz="1700" dirty="0" smtClean="0">
                <a:solidFill>
                  <a:srgbClr val="000000"/>
                </a:solidFill>
              </a:rPr>
              <a:t> </a:t>
            </a:r>
            <a:r>
              <a:rPr lang="cs-CZ" sz="1700" dirty="0">
                <a:solidFill>
                  <a:srgbClr val="000000"/>
                </a:solidFill>
              </a:rPr>
              <a:t>analýzy je tzv. kontextová matice, která vzniká vyhodnocením relevance jednotlivých dokumentů k definovaným tématům či klíčovým oblastem</a:t>
            </a:r>
            <a:r>
              <a:rPr lang="cs-CZ" sz="1700" dirty="0" smtClean="0">
                <a:solidFill>
                  <a:srgbClr val="000000"/>
                </a:solidFill>
              </a:rPr>
              <a:t>.</a:t>
            </a:r>
            <a:endParaRPr lang="en-GB" sz="1700" dirty="0" smtClean="0">
              <a:solidFill>
                <a:srgbClr val="000000"/>
              </a:solidFill>
            </a:endParaRPr>
          </a:p>
          <a:p>
            <a:pPr lvl="1" algn="just"/>
            <a:r>
              <a:rPr lang="cs-CZ" sz="2000" dirty="0">
                <a:solidFill>
                  <a:srgbClr val="000000"/>
                </a:solidFill>
              </a:rPr>
              <a:t>Obsahová analýza </a:t>
            </a:r>
            <a:r>
              <a:rPr lang="cs-CZ" sz="2000" dirty="0" smtClean="0">
                <a:solidFill>
                  <a:srgbClr val="000000"/>
                </a:solidFill>
              </a:rPr>
              <a:t>dokumentů</a:t>
            </a:r>
            <a:endParaRPr lang="en-GB" sz="2000" dirty="0" smtClean="0">
              <a:solidFill>
                <a:srgbClr val="000000"/>
              </a:solidFill>
            </a:endParaRPr>
          </a:p>
          <a:p>
            <a:pPr lvl="2" algn="just"/>
            <a:r>
              <a:rPr lang="cs-CZ" sz="1700" dirty="0" smtClean="0">
                <a:solidFill>
                  <a:srgbClr val="000000"/>
                </a:solidFill>
              </a:rPr>
              <a:t>umožňuje </a:t>
            </a:r>
            <a:r>
              <a:rPr lang="cs-CZ" sz="1700" dirty="0">
                <a:solidFill>
                  <a:srgbClr val="000000"/>
                </a:solidFill>
              </a:rPr>
              <a:t>identifikovat za pomocí statistických metod klíčové termíny ve skupině dokumentů, jejich četnost a vývoj v </a:t>
            </a:r>
            <a:r>
              <a:rPr lang="cs-CZ" sz="1700" dirty="0" smtClean="0">
                <a:solidFill>
                  <a:srgbClr val="000000"/>
                </a:solidFill>
              </a:rPr>
              <a:t>čase</a:t>
            </a:r>
            <a:r>
              <a:rPr lang="en-GB" sz="1700" dirty="0" smtClean="0">
                <a:solidFill>
                  <a:srgbClr val="000000"/>
                </a:solidFill>
              </a:rPr>
              <a:t>;</a:t>
            </a:r>
            <a:endParaRPr lang="cs-CZ" sz="1700" dirty="0" smtClean="0">
              <a:solidFill>
                <a:srgbClr val="000000"/>
              </a:solidFill>
            </a:endParaRPr>
          </a:p>
          <a:p>
            <a:pPr lvl="2" algn="just"/>
            <a:r>
              <a:rPr lang="cs-CZ" sz="1700" dirty="0" smtClean="0">
                <a:solidFill>
                  <a:srgbClr val="000000"/>
                </a:solidFill>
              </a:rPr>
              <a:t>vztahy </a:t>
            </a:r>
            <a:r>
              <a:rPr lang="cs-CZ" sz="1700" dirty="0">
                <a:solidFill>
                  <a:srgbClr val="000000"/>
                </a:solidFill>
              </a:rPr>
              <a:t>mezi klíčovými termíny jsou ohodnoceny mírou jejich relevance a lze je zobrazit jako síť s ohodnocenými hranami.</a:t>
            </a:r>
            <a:endParaRPr lang="cs-CZ" sz="17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24</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7742271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400" dirty="0" smtClean="0">
                <a:solidFill>
                  <a:srgbClr val="000000"/>
                </a:solidFill>
              </a:rPr>
              <a:t>Anal</a:t>
            </a:r>
            <a:r>
              <a:rPr lang="cs-CZ" sz="2400" dirty="0" err="1" smtClean="0">
                <a:solidFill>
                  <a:srgbClr val="000000"/>
                </a:solidFill>
              </a:rPr>
              <a:t>ýza</a:t>
            </a:r>
            <a:r>
              <a:rPr lang="cs-CZ" sz="2400" dirty="0" smtClean="0">
                <a:solidFill>
                  <a:srgbClr val="000000"/>
                </a:solidFill>
              </a:rPr>
              <a:t> informací – odvození závěrů ze získaných dat</a:t>
            </a:r>
          </a:p>
          <a:p>
            <a:pPr lvl="1" algn="just"/>
            <a:r>
              <a:rPr lang="cs-CZ" sz="2000" dirty="0">
                <a:solidFill>
                  <a:srgbClr val="000000"/>
                </a:solidFill>
              </a:rPr>
              <a:t>Vztahová analýza </a:t>
            </a:r>
            <a:r>
              <a:rPr lang="cs-CZ" sz="2000" dirty="0" smtClean="0">
                <a:solidFill>
                  <a:srgbClr val="000000"/>
                </a:solidFill>
              </a:rPr>
              <a:t>poznatků</a:t>
            </a:r>
          </a:p>
          <a:p>
            <a:pPr lvl="2" algn="just"/>
            <a:r>
              <a:rPr lang="cs-CZ" sz="1800" dirty="0" smtClean="0">
                <a:solidFill>
                  <a:srgbClr val="000000"/>
                </a:solidFill>
              </a:rPr>
              <a:t>umožňuje </a:t>
            </a:r>
            <a:r>
              <a:rPr lang="cs-CZ" sz="1800" dirty="0">
                <a:solidFill>
                  <a:srgbClr val="000000"/>
                </a:solidFill>
              </a:rPr>
              <a:t>identifikovat a graficky prezentovat souvislosti, které se vztahují k určité události, lokalitě, organizaci či </a:t>
            </a:r>
            <a:r>
              <a:rPr lang="cs-CZ" sz="1800" dirty="0" smtClean="0">
                <a:solidFill>
                  <a:srgbClr val="000000"/>
                </a:solidFill>
              </a:rPr>
              <a:t>osobě</a:t>
            </a:r>
            <a:r>
              <a:rPr lang="en-GB" sz="1800" dirty="0" smtClean="0">
                <a:solidFill>
                  <a:srgbClr val="000000"/>
                </a:solidFill>
              </a:rPr>
              <a:t>;</a:t>
            </a:r>
          </a:p>
          <a:p>
            <a:pPr lvl="2" algn="just"/>
            <a:r>
              <a:rPr lang="en-GB" sz="1800" dirty="0" smtClean="0">
                <a:solidFill>
                  <a:srgbClr val="000000"/>
                </a:solidFill>
              </a:rPr>
              <a:t>p</a:t>
            </a:r>
            <a:r>
              <a:rPr lang="cs-CZ" sz="1800" dirty="0" err="1" smtClean="0">
                <a:solidFill>
                  <a:srgbClr val="000000"/>
                </a:solidFill>
              </a:rPr>
              <a:t>ři</a:t>
            </a:r>
            <a:r>
              <a:rPr lang="cs-CZ" sz="1800" dirty="0" smtClean="0">
                <a:solidFill>
                  <a:srgbClr val="000000"/>
                </a:solidFill>
              </a:rPr>
              <a:t> </a:t>
            </a:r>
            <a:r>
              <a:rPr lang="cs-CZ" sz="1800" dirty="0">
                <a:solidFill>
                  <a:srgbClr val="000000"/>
                </a:solidFill>
              </a:rPr>
              <a:t>analyzování velkých objemů dat umožňuje nacházet typické vzorce (transakční analýza), případně identifikovat cesty, shluky nebo související skupiny (síťová analýza</a:t>
            </a:r>
            <a:r>
              <a:rPr lang="cs-CZ" sz="1800" dirty="0" smtClean="0">
                <a:solidFill>
                  <a:srgbClr val="000000"/>
                </a:solidFill>
              </a:rPr>
              <a:t>).</a:t>
            </a:r>
            <a:endParaRPr lang="en-GB" sz="1800" dirty="0" smtClean="0">
              <a:solidFill>
                <a:srgbClr val="000000"/>
              </a:solidFill>
            </a:endParaRPr>
          </a:p>
          <a:p>
            <a:pPr lvl="1" algn="just"/>
            <a:r>
              <a:rPr lang="cs-CZ" sz="2000" dirty="0">
                <a:solidFill>
                  <a:srgbClr val="000000"/>
                </a:solidFill>
              </a:rPr>
              <a:t>Časová analýza </a:t>
            </a:r>
            <a:r>
              <a:rPr lang="cs-CZ" sz="2000" dirty="0" smtClean="0">
                <a:solidFill>
                  <a:srgbClr val="000000"/>
                </a:solidFill>
              </a:rPr>
              <a:t>poznatků</a:t>
            </a:r>
            <a:endParaRPr lang="en-GB" sz="2000" dirty="0" smtClean="0">
              <a:solidFill>
                <a:srgbClr val="000000"/>
              </a:solidFill>
            </a:endParaRPr>
          </a:p>
          <a:p>
            <a:pPr lvl="2" algn="just"/>
            <a:r>
              <a:rPr lang="cs-CZ" sz="1800" dirty="0" smtClean="0">
                <a:solidFill>
                  <a:srgbClr val="000000"/>
                </a:solidFill>
              </a:rPr>
              <a:t>umožňuje </a:t>
            </a:r>
            <a:r>
              <a:rPr lang="cs-CZ" sz="1800" dirty="0">
                <a:solidFill>
                  <a:srgbClr val="000000"/>
                </a:solidFill>
              </a:rPr>
              <a:t>uspořádat data a znázornit časovou souslednost událostí či vývoj </a:t>
            </a:r>
            <a:r>
              <a:rPr lang="cs-CZ" sz="1800" dirty="0" smtClean="0">
                <a:solidFill>
                  <a:srgbClr val="000000"/>
                </a:solidFill>
              </a:rPr>
              <a:t>vztahů</a:t>
            </a:r>
            <a:r>
              <a:rPr lang="en-GB" sz="1800" dirty="0" smtClean="0">
                <a:solidFill>
                  <a:srgbClr val="000000"/>
                </a:solidFill>
              </a:rPr>
              <a:t>;</a:t>
            </a:r>
          </a:p>
          <a:p>
            <a:pPr lvl="2" algn="just"/>
            <a:r>
              <a:rPr lang="en-GB" sz="1800" dirty="0" smtClean="0">
                <a:solidFill>
                  <a:srgbClr val="000000"/>
                </a:solidFill>
              </a:rPr>
              <a:t>j</a:t>
            </a:r>
            <a:r>
              <a:rPr lang="cs-CZ" sz="1800" dirty="0" err="1" smtClean="0">
                <a:solidFill>
                  <a:srgbClr val="000000"/>
                </a:solidFill>
              </a:rPr>
              <a:t>edná</a:t>
            </a:r>
            <a:r>
              <a:rPr lang="cs-CZ" sz="1800" dirty="0" smtClean="0">
                <a:solidFill>
                  <a:srgbClr val="000000"/>
                </a:solidFill>
              </a:rPr>
              <a:t> </a:t>
            </a:r>
            <a:r>
              <a:rPr lang="cs-CZ" sz="1800" dirty="0">
                <a:solidFill>
                  <a:srgbClr val="000000"/>
                </a:solidFill>
              </a:rPr>
              <a:t>se o specifický typ síťové analýzy.</a:t>
            </a:r>
            <a:endParaRPr lang="cs-CZ" sz="18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25</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4426915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smtClean="0">
                <a:solidFill>
                  <a:srgbClr val="000000"/>
                </a:solidFill>
              </a:rPr>
              <a:t>Occamova</a:t>
            </a:r>
            <a:r>
              <a:rPr lang="cs-CZ" sz="2000" dirty="0" smtClean="0">
                <a:solidFill>
                  <a:srgbClr val="000000"/>
                </a:solidFill>
              </a:rPr>
              <a:t> břitva</a:t>
            </a:r>
          </a:p>
          <a:p>
            <a:pPr lvl="1" algn="just"/>
            <a:r>
              <a:rPr lang="cs-CZ" sz="1800" dirty="0" smtClean="0">
                <a:solidFill>
                  <a:srgbClr val="000000"/>
                </a:solidFill>
              </a:rPr>
              <a:t>Orientace na podstatu</a:t>
            </a:r>
          </a:p>
          <a:p>
            <a:pPr lvl="2" algn="just"/>
            <a:r>
              <a:rPr lang="cs-CZ" sz="1600" dirty="0">
                <a:solidFill>
                  <a:srgbClr val="000000"/>
                </a:solidFill>
              </a:rPr>
              <a:t>„Týká se to nás?“ – Takto vyloučíme problémy, které neovlivníme. </a:t>
            </a:r>
            <a:endParaRPr lang="cs-CZ" sz="1600" dirty="0" smtClean="0">
              <a:solidFill>
                <a:srgbClr val="000000"/>
              </a:solidFill>
            </a:endParaRPr>
          </a:p>
          <a:p>
            <a:pPr lvl="2" algn="just"/>
            <a:r>
              <a:rPr lang="cs-CZ" sz="1600" dirty="0" smtClean="0">
                <a:solidFill>
                  <a:srgbClr val="000000"/>
                </a:solidFill>
              </a:rPr>
              <a:t>„</a:t>
            </a:r>
            <a:r>
              <a:rPr lang="cs-CZ" sz="1600" dirty="0">
                <a:solidFill>
                  <a:srgbClr val="000000"/>
                </a:solidFill>
              </a:rPr>
              <a:t>Můžeme s tím něco udělat v rozumné době?“ – Obvykle řešíme problémy v horizontu týdnů a měsíců</a:t>
            </a:r>
            <a:r>
              <a:rPr lang="cs-CZ" sz="1600" dirty="0" smtClean="0">
                <a:solidFill>
                  <a:srgbClr val="000000"/>
                </a:solidFill>
              </a:rPr>
              <a:t>.</a:t>
            </a:r>
          </a:p>
          <a:p>
            <a:pPr lvl="2" algn="just"/>
            <a:r>
              <a:rPr lang="cs-CZ" sz="1600" dirty="0" smtClean="0">
                <a:solidFill>
                  <a:srgbClr val="000000"/>
                </a:solidFill>
              </a:rPr>
              <a:t>„</a:t>
            </a:r>
            <a:r>
              <a:rPr lang="cs-CZ" sz="1600" dirty="0">
                <a:solidFill>
                  <a:srgbClr val="000000"/>
                </a:solidFill>
              </a:rPr>
              <a:t>Umíme o tom shromáždit potřebné údaje?“ – Pro řešení problémů potřebujeme fakta</a:t>
            </a:r>
            <a:r>
              <a:rPr lang="cs-CZ" sz="1600" dirty="0" smtClean="0">
                <a:solidFill>
                  <a:srgbClr val="000000"/>
                </a:solidFill>
              </a:rPr>
              <a:t>.</a:t>
            </a:r>
          </a:p>
          <a:p>
            <a:pPr lvl="2" algn="just"/>
            <a:r>
              <a:rPr lang="cs-CZ" sz="1600" dirty="0" smtClean="0">
                <a:solidFill>
                  <a:srgbClr val="000000"/>
                </a:solidFill>
              </a:rPr>
              <a:t>„</a:t>
            </a:r>
            <a:r>
              <a:rPr lang="cs-CZ" sz="1600" dirty="0">
                <a:solidFill>
                  <a:srgbClr val="000000"/>
                </a:solidFill>
              </a:rPr>
              <a:t>Opravdu to chceme řešit?“ – Všichni musí mít zájem na vyřešení problému</a:t>
            </a:r>
            <a:r>
              <a:rPr lang="cs-CZ" sz="1600" dirty="0" smtClean="0">
                <a:solidFill>
                  <a:srgbClr val="000000"/>
                </a:solidFill>
              </a:rPr>
              <a:t>.</a:t>
            </a:r>
          </a:p>
          <a:p>
            <a:pPr lvl="1" algn="just"/>
            <a:r>
              <a:rPr lang="cs-CZ" sz="1800" dirty="0">
                <a:solidFill>
                  <a:srgbClr val="000000"/>
                </a:solidFill>
              </a:rPr>
              <a:t>Princip </a:t>
            </a:r>
            <a:r>
              <a:rPr lang="cs-CZ" sz="1800" dirty="0" err="1">
                <a:solidFill>
                  <a:srgbClr val="000000"/>
                </a:solidFill>
              </a:rPr>
              <a:t>Occamovy</a:t>
            </a:r>
            <a:r>
              <a:rPr lang="cs-CZ" sz="1800" dirty="0">
                <a:solidFill>
                  <a:srgbClr val="000000"/>
                </a:solidFill>
              </a:rPr>
              <a:t> břitvy nám pomůže problém jasně definovat, určit jeho hranice a „odříznout“ nepotřebně a zatěžující informace a znamená, že nejjednodušší vysvětlení je vždycky nejlepší</a:t>
            </a:r>
            <a:r>
              <a:rPr lang="cs-CZ" sz="1800" dirty="0" smtClean="0">
                <a:solidFill>
                  <a:srgbClr val="000000"/>
                </a:solidFill>
              </a:rPr>
              <a:t>.</a:t>
            </a:r>
          </a:p>
          <a:p>
            <a:pPr lvl="1" algn="just"/>
            <a:r>
              <a:rPr lang="cs-CZ" sz="1800" dirty="0" smtClean="0">
                <a:solidFill>
                  <a:srgbClr val="000000"/>
                </a:solidFill>
              </a:rPr>
              <a:t>„</a:t>
            </a:r>
            <a:r>
              <a:rPr lang="cs-CZ" sz="1800" dirty="0">
                <a:solidFill>
                  <a:srgbClr val="000000"/>
                </a:solidFill>
              </a:rPr>
              <a:t>Pokud pro nějaký jev existuje vícero vysvětlení, je lépe upřednostňovat to nejméně komplikované“.</a:t>
            </a:r>
            <a:endParaRPr lang="cs-CZ" sz="18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26</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28858841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solidFill>
                  <a:srgbClr val="000000"/>
                </a:solidFill>
              </a:rPr>
              <a:t>CLARK, M. Intelligence </a:t>
            </a:r>
            <a:r>
              <a:rPr lang="cs-CZ" sz="2000" dirty="0" err="1" smtClean="0">
                <a:solidFill>
                  <a:srgbClr val="000000"/>
                </a:solidFill>
              </a:rPr>
              <a:t>Analysis</a:t>
            </a:r>
            <a:r>
              <a:rPr lang="cs-CZ" sz="2000" dirty="0" smtClean="0">
                <a:solidFill>
                  <a:srgbClr val="000000"/>
                </a:solidFill>
              </a:rPr>
              <a:t>: </a:t>
            </a:r>
            <a:r>
              <a:rPr lang="cs-CZ" sz="2000" dirty="0" err="1" smtClean="0">
                <a:solidFill>
                  <a:srgbClr val="000000"/>
                </a:solidFill>
              </a:rPr>
              <a:t>estimation</a:t>
            </a:r>
            <a:r>
              <a:rPr lang="cs-CZ" sz="2000" dirty="0" smtClean="0">
                <a:solidFill>
                  <a:srgbClr val="000000"/>
                </a:solidFill>
              </a:rPr>
              <a:t> and </a:t>
            </a:r>
            <a:r>
              <a:rPr lang="cs-CZ" sz="2000" dirty="0" err="1" smtClean="0">
                <a:solidFill>
                  <a:srgbClr val="000000"/>
                </a:solidFill>
              </a:rPr>
              <a:t>prediction</a:t>
            </a:r>
            <a:endParaRPr lang="cs-CZ" sz="20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27</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
        <p:nvSpPr>
          <p:cNvPr id="2" name="TextovéPole 1"/>
          <p:cNvSpPr txBox="1"/>
          <p:nvPr/>
        </p:nvSpPr>
        <p:spPr>
          <a:xfrm>
            <a:off x="251520" y="1131590"/>
            <a:ext cx="8424936" cy="3046988"/>
          </a:xfrm>
          <a:prstGeom prst="rect">
            <a:avLst/>
          </a:prstGeom>
          <a:noFill/>
        </p:spPr>
        <p:txBody>
          <a:bodyPr wrap="square" rtlCol="0">
            <a:spAutoFit/>
          </a:bodyPr>
          <a:lstStyle/>
          <a:p>
            <a:pPr algn="just"/>
            <a:r>
              <a:rPr lang="cs-CZ" sz="1600" dirty="0">
                <a:solidFill>
                  <a:srgbClr val="000000"/>
                </a:solidFill>
              </a:rPr>
              <a:t>„</a:t>
            </a:r>
            <a:r>
              <a:rPr lang="cs-CZ" sz="1600" dirty="0" err="1">
                <a:solidFill>
                  <a:srgbClr val="000000"/>
                </a:solidFill>
              </a:rPr>
              <a:t>Sherlock</a:t>
            </a:r>
            <a:r>
              <a:rPr lang="cs-CZ" sz="1600" dirty="0">
                <a:solidFill>
                  <a:srgbClr val="000000"/>
                </a:solidFill>
              </a:rPr>
              <a:t> Holmes a jeho věrný přítel doktor Watson se vydají stanovat do přírody. Rozloží stan, povečeří a pak ulehnou do stanu. Ještě v noci se probudí a </a:t>
            </a:r>
            <a:r>
              <a:rPr lang="cs-CZ" sz="1600" dirty="0" err="1">
                <a:solidFill>
                  <a:srgbClr val="000000"/>
                </a:solidFill>
              </a:rPr>
              <a:t>Sherlock</a:t>
            </a:r>
            <a:r>
              <a:rPr lang="cs-CZ" sz="1600" dirty="0">
                <a:solidFill>
                  <a:srgbClr val="000000"/>
                </a:solidFill>
              </a:rPr>
              <a:t> Holmes se táže svého přítele: ‚Milý Watsone, co se vám vybaví při pohledu na tu krásnou hvězdnou oblohu nad námi?‘ Watson odpoví: ‚Z vědeckého pohledu hlavně nekonečný vesmír, zahrnující všechna místa, která nás mohla kauzálně ovlivnit, kde vzdálenost k hranici pozorovatelného vesmíru se odhaduje na 78 miliard světelných let. Vím, že vesmír vznikl zhruba před 13,7 miliardami let a že není možné dohlédnout dále než právě do vzdálenosti 13,7 miliard světelných let, jelikož k nám světlo nestačilo doputovat, že námi pozorovatelná hmota tvoří 4 %, která jsou rozdělena asi na 1 % svítících objektů hvězd, pulsarů a supernov a na 3 % dalších menších nesvítících objektů jako hvězdný prach a plyn, nesvítící hvězdy, planety a planetky. Z pocitového pohledu pak romantickou kopuli, která je múzou básníků a snílků a krásnou scenérií všech zamilovaných srdcí</a:t>
            </a:r>
            <a:r>
              <a:rPr lang="cs-CZ" sz="1600" dirty="0" smtClean="0">
                <a:solidFill>
                  <a:srgbClr val="000000"/>
                </a:solidFill>
              </a:rPr>
              <a:t>…‘</a:t>
            </a:r>
          </a:p>
          <a:p>
            <a:pPr algn="just"/>
            <a:r>
              <a:rPr lang="cs-CZ" sz="1600" dirty="0" smtClean="0">
                <a:solidFill>
                  <a:srgbClr val="000000"/>
                </a:solidFill>
              </a:rPr>
              <a:t>Holmes </a:t>
            </a:r>
            <a:r>
              <a:rPr lang="cs-CZ" sz="1600" dirty="0">
                <a:solidFill>
                  <a:srgbClr val="000000"/>
                </a:solidFill>
              </a:rPr>
              <a:t>na </a:t>
            </a:r>
            <a:r>
              <a:rPr lang="cs-CZ" sz="1600" dirty="0" err="1">
                <a:solidFill>
                  <a:srgbClr val="000000"/>
                </a:solidFill>
              </a:rPr>
              <a:t>to:‚</a:t>
            </a:r>
            <a:r>
              <a:rPr lang="cs-CZ" sz="1600" b="1" dirty="0" err="1">
                <a:solidFill>
                  <a:srgbClr val="000000"/>
                </a:solidFill>
              </a:rPr>
              <a:t>Vidíte</a:t>
            </a:r>
            <a:r>
              <a:rPr lang="cs-CZ" sz="1600" b="1" dirty="0">
                <a:solidFill>
                  <a:srgbClr val="000000"/>
                </a:solidFill>
              </a:rPr>
              <a:t>, Watsone, a mě napadlo, že nám někdo ukradl stan…!!!‘ </a:t>
            </a:r>
            <a:r>
              <a:rPr lang="cs-CZ" sz="1600" dirty="0">
                <a:solidFill>
                  <a:srgbClr val="000000"/>
                </a:solidFill>
              </a:rPr>
              <a:t>“</a:t>
            </a:r>
          </a:p>
        </p:txBody>
      </p:sp>
    </p:spTree>
    <p:extLst>
      <p:ext uri="{BB962C8B-B14F-4D97-AF65-F5344CB8AC3E}">
        <p14:creationId xmlns:p14="http://schemas.microsoft.com/office/powerpoint/2010/main" val="17036504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err="1">
                <a:solidFill>
                  <a:srgbClr val="000000"/>
                </a:solidFill>
              </a:rPr>
              <a:t>Rozenzweig,P</a:t>
            </a:r>
            <a:r>
              <a:rPr lang="en-US" sz="2000" dirty="0">
                <a:solidFill>
                  <a:srgbClr val="000000"/>
                </a:solidFill>
              </a:rPr>
              <a:t>.: The Halo Effect: …. and the Eight Other Business Delusions That Deceive Managers</a:t>
            </a:r>
            <a:r>
              <a:rPr lang="en-US" sz="2000" dirty="0" smtClean="0">
                <a:solidFill>
                  <a:srgbClr val="000000"/>
                </a:solidFill>
              </a:rPr>
              <a:t>.</a:t>
            </a:r>
            <a:endParaRPr lang="cs-CZ" sz="2000" dirty="0" smtClean="0">
              <a:solidFill>
                <a:srgbClr val="000000"/>
              </a:solidFill>
            </a:endParaRPr>
          </a:p>
          <a:p>
            <a:pPr lvl="1" algn="just"/>
            <a:r>
              <a:rPr lang="cs-CZ" sz="1800" dirty="0">
                <a:solidFill>
                  <a:srgbClr val="000000"/>
                </a:solidFill>
              </a:rPr>
              <a:t>Šalba svatozáře „dobře oblečený člověk je posuzován jako víc inteligentní</a:t>
            </a:r>
            <a:r>
              <a:rPr lang="cs-CZ" sz="1800" dirty="0" smtClean="0">
                <a:solidFill>
                  <a:srgbClr val="000000"/>
                </a:solidFill>
              </a:rPr>
              <a:t>“</a:t>
            </a:r>
          </a:p>
          <a:p>
            <a:pPr lvl="2" algn="just"/>
            <a:r>
              <a:rPr lang="cs-CZ" sz="1600" dirty="0" smtClean="0">
                <a:solidFill>
                  <a:srgbClr val="000000"/>
                </a:solidFill>
              </a:rPr>
              <a:t>Např</a:t>
            </a:r>
            <a:r>
              <a:rPr lang="cs-CZ" sz="1600" dirty="0">
                <a:solidFill>
                  <a:srgbClr val="000000"/>
                </a:solidFill>
              </a:rPr>
              <a:t>. nevíme, zda určitý produkt je dobrý, ale jestliže ho vyrábí či dodává velmi známá společnost, která má dobré jméno, pak si rozumně odvodíme, že by tento produkt měl být také dobrý</a:t>
            </a:r>
            <a:r>
              <a:rPr lang="cs-CZ" sz="1600" dirty="0" smtClean="0">
                <a:solidFill>
                  <a:srgbClr val="000000"/>
                </a:solidFill>
              </a:rPr>
              <a:t>“.</a:t>
            </a:r>
          </a:p>
          <a:p>
            <a:pPr lvl="1" algn="just"/>
            <a:r>
              <a:rPr lang="cs-CZ" sz="1800" dirty="0">
                <a:solidFill>
                  <a:srgbClr val="000000"/>
                </a:solidFill>
              </a:rPr>
              <a:t>Šalba korelace a </a:t>
            </a:r>
            <a:r>
              <a:rPr lang="cs-CZ" sz="1800" dirty="0" smtClean="0">
                <a:solidFill>
                  <a:srgbClr val="000000"/>
                </a:solidFill>
              </a:rPr>
              <a:t>kauzality</a:t>
            </a:r>
          </a:p>
          <a:p>
            <a:pPr lvl="2" algn="just"/>
            <a:r>
              <a:rPr lang="cs-CZ" sz="1600" dirty="0" smtClean="0">
                <a:solidFill>
                  <a:srgbClr val="000000"/>
                </a:solidFill>
              </a:rPr>
              <a:t>Dvě </a:t>
            </a:r>
            <a:r>
              <a:rPr lang="cs-CZ" sz="1600" dirty="0">
                <a:solidFill>
                  <a:srgbClr val="000000"/>
                </a:solidFill>
              </a:rPr>
              <a:t>věci (dva jevy) mohou být korelovány, ale my nikdy nevíme, která věc je příčinou a která důsledkem. Např. strategie společenské odpovědnosti (</a:t>
            </a:r>
            <a:r>
              <a:rPr lang="cs-CZ" sz="1600" dirty="0" err="1">
                <a:solidFill>
                  <a:srgbClr val="000000"/>
                </a:solidFill>
              </a:rPr>
              <a:t>Corporate</a:t>
            </a:r>
            <a:r>
              <a:rPr lang="cs-CZ" sz="1600" dirty="0">
                <a:solidFill>
                  <a:srgbClr val="000000"/>
                </a:solidFill>
              </a:rPr>
              <a:t> </a:t>
            </a:r>
            <a:r>
              <a:rPr lang="cs-CZ" sz="1600" dirty="0" err="1">
                <a:solidFill>
                  <a:srgbClr val="000000"/>
                </a:solidFill>
              </a:rPr>
              <a:t>Social</a:t>
            </a:r>
            <a:r>
              <a:rPr lang="cs-CZ" sz="1600" dirty="0">
                <a:solidFill>
                  <a:srgbClr val="000000"/>
                </a:solidFill>
              </a:rPr>
              <a:t> </a:t>
            </a:r>
            <a:r>
              <a:rPr lang="cs-CZ" sz="1600" dirty="0" err="1">
                <a:solidFill>
                  <a:srgbClr val="000000"/>
                </a:solidFill>
              </a:rPr>
              <a:t>Responsibilty</a:t>
            </a:r>
            <a:r>
              <a:rPr lang="cs-CZ" sz="1600" dirty="0">
                <a:solidFill>
                  <a:srgbClr val="000000"/>
                </a:solidFill>
              </a:rPr>
              <a:t> - CSR) přispívá k úspěchu firmy , nebo úspěšná a zisková společnost má peníze na to, aby provozovala CSR?</a:t>
            </a:r>
            <a:endParaRPr lang="cs-CZ" sz="16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28</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5144172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err="1">
                <a:solidFill>
                  <a:srgbClr val="000000"/>
                </a:solidFill>
              </a:rPr>
              <a:t>Rozenzweig,P</a:t>
            </a:r>
            <a:r>
              <a:rPr lang="en-US" sz="2000" dirty="0">
                <a:solidFill>
                  <a:srgbClr val="000000"/>
                </a:solidFill>
              </a:rPr>
              <a:t>.: The Halo Effect: …. and the Eight Other Business Delusions That Deceive Managers</a:t>
            </a:r>
            <a:r>
              <a:rPr lang="en-US" sz="2000" dirty="0" smtClean="0">
                <a:solidFill>
                  <a:srgbClr val="000000"/>
                </a:solidFill>
              </a:rPr>
              <a:t>.</a:t>
            </a:r>
            <a:endParaRPr lang="cs-CZ" sz="2000" dirty="0" smtClean="0">
              <a:solidFill>
                <a:srgbClr val="000000"/>
              </a:solidFill>
            </a:endParaRPr>
          </a:p>
          <a:p>
            <a:pPr lvl="1" algn="just"/>
            <a:r>
              <a:rPr lang="cs-CZ" sz="1800" dirty="0">
                <a:solidFill>
                  <a:srgbClr val="000000"/>
                </a:solidFill>
              </a:rPr>
              <a:t>Šalbě jednoduchého vysvětlení (je trochu v rozporu s principem </a:t>
            </a:r>
            <a:r>
              <a:rPr lang="cs-CZ" sz="1800" dirty="0" err="1">
                <a:solidFill>
                  <a:srgbClr val="000000"/>
                </a:solidFill>
              </a:rPr>
              <a:t>Occamovy</a:t>
            </a:r>
            <a:r>
              <a:rPr lang="cs-CZ" sz="1800" dirty="0">
                <a:solidFill>
                  <a:srgbClr val="000000"/>
                </a:solidFill>
              </a:rPr>
              <a:t> břitvy</a:t>
            </a:r>
            <a:r>
              <a:rPr lang="cs-CZ" sz="1800" dirty="0" smtClean="0">
                <a:solidFill>
                  <a:srgbClr val="000000"/>
                </a:solidFill>
              </a:rPr>
              <a:t>).</a:t>
            </a:r>
          </a:p>
          <a:p>
            <a:pPr lvl="2" algn="just"/>
            <a:r>
              <a:rPr lang="cs-CZ" sz="1600" dirty="0" smtClean="0">
                <a:solidFill>
                  <a:srgbClr val="000000"/>
                </a:solidFill>
              </a:rPr>
              <a:t>Dílčí </a:t>
            </a:r>
            <a:r>
              <a:rPr lang="cs-CZ" sz="1600" dirty="0">
                <a:solidFill>
                  <a:srgbClr val="000000"/>
                </a:solidFill>
              </a:rPr>
              <a:t>faktory, např. silná podniková kultura, zaměření na zákazníka či vysoký stupeň vůdcovství, vedou ke zlepšení výkonnosti společnosti. Ale tyto faktory jsou obyčejně vzájemně korelované a pak efekt každého z nich samostatně je obyčejně menší, než se předpokládá. Našim úkolem je pokusit se najít tu „pravou příčinu“, která je v pozadí všeho</a:t>
            </a:r>
            <a:r>
              <a:rPr lang="cs-CZ" sz="1600" dirty="0" smtClean="0">
                <a:solidFill>
                  <a:srgbClr val="000000"/>
                </a:solidFill>
              </a:rPr>
              <a:t>.</a:t>
            </a:r>
          </a:p>
          <a:p>
            <a:pPr lvl="1" algn="just"/>
            <a:r>
              <a:rPr lang="cs-CZ" sz="1800" dirty="0" smtClean="0">
                <a:solidFill>
                  <a:srgbClr val="000000"/>
                </a:solidFill>
              </a:rPr>
              <a:t>Šalba </a:t>
            </a:r>
            <a:r>
              <a:rPr lang="cs-CZ" sz="1800" dirty="0">
                <a:solidFill>
                  <a:srgbClr val="000000"/>
                </a:solidFill>
              </a:rPr>
              <a:t>přesného výzkumu, prováděného sofistikovanými výzkumnými metodami nad nesprávnými či nekvalitními </a:t>
            </a:r>
            <a:r>
              <a:rPr lang="cs-CZ" sz="1800" dirty="0" smtClean="0">
                <a:solidFill>
                  <a:srgbClr val="000000"/>
                </a:solidFill>
              </a:rPr>
              <a:t>daty…????</a:t>
            </a:r>
          </a:p>
          <a:p>
            <a:pPr lvl="1" algn="just"/>
            <a:r>
              <a:rPr lang="cs-CZ" sz="1800" dirty="0">
                <a:solidFill>
                  <a:srgbClr val="000000"/>
                </a:solidFill>
              </a:rPr>
              <a:t>Šalba trvalého </a:t>
            </a:r>
            <a:r>
              <a:rPr lang="cs-CZ" sz="1800" dirty="0" smtClean="0">
                <a:solidFill>
                  <a:srgbClr val="000000"/>
                </a:solidFill>
              </a:rPr>
              <a:t>úspěchu</a:t>
            </a:r>
          </a:p>
          <a:p>
            <a:pPr lvl="2" algn="just"/>
            <a:r>
              <a:rPr lang="cs-CZ" sz="1600" dirty="0" smtClean="0">
                <a:solidFill>
                  <a:srgbClr val="000000"/>
                </a:solidFill>
              </a:rPr>
              <a:t>Většina </a:t>
            </a:r>
            <a:r>
              <a:rPr lang="cs-CZ" sz="1600" dirty="0">
                <a:solidFill>
                  <a:srgbClr val="000000"/>
                </a:solidFill>
              </a:rPr>
              <a:t>všech vysoce výkonných společností časem ustoupilo ze slávy (viz SIP A. </a:t>
            </a:r>
            <a:r>
              <a:rPr lang="cs-CZ" sz="1600" dirty="0" err="1">
                <a:solidFill>
                  <a:srgbClr val="000000"/>
                </a:solidFill>
              </a:rPr>
              <a:t>Grova</a:t>
            </a:r>
            <a:r>
              <a:rPr lang="cs-CZ" sz="1600" dirty="0">
                <a:solidFill>
                  <a:srgbClr val="000000"/>
                </a:solidFill>
              </a:rPr>
              <a:t>).</a:t>
            </a:r>
            <a:endParaRPr lang="cs-CZ" sz="16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29</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423618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401304" y="627534"/>
            <a:ext cx="806489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000" dirty="0" smtClean="0">
                <a:solidFill>
                  <a:srgbClr val="000000"/>
                </a:solidFill>
              </a:rPr>
              <a:t>Anal</a:t>
            </a:r>
            <a:r>
              <a:rPr lang="cs-CZ" sz="2000" dirty="0" err="1" smtClean="0">
                <a:solidFill>
                  <a:srgbClr val="000000"/>
                </a:solidFill>
              </a:rPr>
              <a:t>ýza</a:t>
            </a:r>
            <a:r>
              <a:rPr lang="en-GB" sz="2000" dirty="0" smtClean="0">
                <a:solidFill>
                  <a:srgbClr val="000000"/>
                </a:solidFill>
              </a:rPr>
              <a:t> SLEPT</a:t>
            </a:r>
            <a:r>
              <a:rPr lang="cs-CZ" sz="2000" dirty="0" smtClean="0">
                <a:solidFill>
                  <a:srgbClr val="000000"/>
                </a:solidFill>
              </a:rPr>
              <a:t> (</a:t>
            </a:r>
            <a:r>
              <a:rPr lang="cs-CZ" sz="2000" dirty="0">
                <a:solidFill>
                  <a:srgbClr val="000000"/>
                </a:solidFill>
              </a:rPr>
              <a:t>PESTL, PEST</a:t>
            </a:r>
            <a:r>
              <a:rPr lang="cs-CZ" sz="2000" dirty="0" smtClean="0">
                <a:solidFill>
                  <a:srgbClr val="000000"/>
                </a:solidFill>
              </a:rPr>
              <a:t>)</a:t>
            </a:r>
          </a:p>
          <a:p>
            <a:pPr lvl="1" algn="just"/>
            <a:r>
              <a:rPr lang="cs-CZ" sz="1800" dirty="0" smtClean="0">
                <a:solidFill>
                  <a:srgbClr val="000000"/>
                </a:solidFill>
              </a:rPr>
              <a:t>provádí pro oblast, ve které firma realizuje nebo hodlá realizovat podnikatelské aktivity.</a:t>
            </a:r>
          </a:p>
          <a:p>
            <a:pPr lvl="2" algn="just"/>
            <a:r>
              <a:rPr lang="cs-CZ" sz="1600" dirty="0" smtClean="0">
                <a:solidFill>
                  <a:srgbClr val="000000"/>
                </a:solidFill>
              </a:rPr>
              <a:t>Sociální </a:t>
            </a:r>
            <a:r>
              <a:rPr lang="cs-CZ" sz="1600" dirty="0">
                <a:solidFill>
                  <a:srgbClr val="000000"/>
                </a:solidFill>
              </a:rPr>
              <a:t>hledisko                                                 (</a:t>
            </a:r>
            <a:r>
              <a:rPr lang="cs-CZ" sz="1600" dirty="0" err="1">
                <a:solidFill>
                  <a:srgbClr val="000000"/>
                </a:solidFill>
              </a:rPr>
              <a:t>Social</a:t>
            </a:r>
            <a:r>
              <a:rPr lang="cs-CZ" sz="1600" dirty="0">
                <a:solidFill>
                  <a:srgbClr val="000000"/>
                </a:solidFill>
              </a:rPr>
              <a:t>)</a:t>
            </a:r>
          </a:p>
          <a:p>
            <a:pPr lvl="2" algn="just"/>
            <a:r>
              <a:rPr lang="cs-CZ" sz="1600" dirty="0" smtClean="0">
                <a:solidFill>
                  <a:srgbClr val="000000"/>
                </a:solidFill>
              </a:rPr>
              <a:t>Právní </a:t>
            </a:r>
            <a:r>
              <a:rPr lang="cs-CZ" sz="1600" dirty="0">
                <a:solidFill>
                  <a:srgbClr val="000000"/>
                </a:solidFill>
              </a:rPr>
              <a:t>a legislativní hledisko                             (</a:t>
            </a:r>
            <a:r>
              <a:rPr lang="cs-CZ" sz="1600" dirty="0" err="1">
                <a:solidFill>
                  <a:srgbClr val="000000"/>
                </a:solidFill>
              </a:rPr>
              <a:t>Legal</a:t>
            </a:r>
            <a:r>
              <a:rPr lang="cs-CZ" sz="1600" dirty="0">
                <a:solidFill>
                  <a:srgbClr val="000000"/>
                </a:solidFill>
              </a:rPr>
              <a:t>)</a:t>
            </a:r>
          </a:p>
          <a:p>
            <a:pPr lvl="2" algn="just"/>
            <a:r>
              <a:rPr lang="cs-CZ" sz="1600" dirty="0" smtClean="0">
                <a:solidFill>
                  <a:srgbClr val="000000"/>
                </a:solidFill>
              </a:rPr>
              <a:t>Ekonomické </a:t>
            </a:r>
            <a:r>
              <a:rPr lang="cs-CZ" sz="1600" dirty="0">
                <a:solidFill>
                  <a:srgbClr val="000000"/>
                </a:solidFill>
              </a:rPr>
              <a:t>hledisko                                         (</a:t>
            </a:r>
            <a:r>
              <a:rPr lang="cs-CZ" sz="1600" dirty="0" err="1">
                <a:solidFill>
                  <a:srgbClr val="000000"/>
                </a:solidFill>
              </a:rPr>
              <a:t>Economic</a:t>
            </a:r>
            <a:r>
              <a:rPr lang="cs-CZ" sz="1600" dirty="0">
                <a:solidFill>
                  <a:srgbClr val="000000"/>
                </a:solidFill>
              </a:rPr>
              <a:t>)</a:t>
            </a:r>
          </a:p>
          <a:p>
            <a:pPr lvl="2" algn="just"/>
            <a:r>
              <a:rPr lang="cs-CZ" sz="1600" dirty="0" smtClean="0">
                <a:solidFill>
                  <a:srgbClr val="000000"/>
                </a:solidFill>
              </a:rPr>
              <a:t>Politické </a:t>
            </a:r>
            <a:r>
              <a:rPr lang="cs-CZ" sz="1600" dirty="0">
                <a:solidFill>
                  <a:srgbClr val="000000"/>
                </a:solidFill>
              </a:rPr>
              <a:t>hledisko                                                (</a:t>
            </a:r>
            <a:r>
              <a:rPr lang="cs-CZ" sz="1600" dirty="0" err="1">
                <a:solidFill>
                  <a:srgbClr val="000000"/>
                </a:solidFill>
              </a:rPr>
              <a:t>Policy</a:t>
            </a:r>
            <a:r>
              <a:rPr lang="cs-CZ" sz="1600" dirty="0">
                <a:solidFill>
                  <a:srgbClr val="000000"/>
                </a:solidFill>
              </a:rPr>
              <a:t>)</a:t>
            </a:r>
          </a:p>
          <a:p>
            <a:pPr lvl="2" algn="just"/>
            <a:r>
              <a:rPr lang="cs-CZ" sz="1600" dirty="0" smtClean="0">
                <a:solidFill>
                  <a:srgbClr val="000000"/>
                </a:solidFill>
              </a:rPr>
              <a:t>Technické </a:t>
            </a:r>
            <a:r>
              <a:rPr lang="cs-CZ" sz="1600" dirty="0">
                <a:solidFill>
                  <a:srgbClr val="000000"/>
                </a:solidFill>
              </a:rPr>
              <a:t>nebo technologické hledisko         (Technology</a:t>
            </a:r>
            <a:r>
              <a:rPr lang="cs-CZ" sz="1600" dirty="0" smtClean="0">
                <a:solidFill>
                  <a:srgbClr val="000000"/>
                </a:solidFill>
              </a:rPr>
              <a:t>)</a:t>
            </a:r>
          </a:p>
          <a:p>
            <a:pPr algn="just"/>
            <a:r>
              <a:rPr lang="cs-CZ" sz="2000" dirty="0">
                <a:solidFill>
                  <a:srgbClr val="000000"/>
                </a:solidFill>
              </a:rPr>
              <a:t>Analýza SLEPT je identická s analýzou PEST s tím rozdílem, že pořadí a počet faktorů se mění</a:t>
            </a:r>
          </a:p>
          <a:p>
            <a:pPr algn="just"/>
            <a:r>
              <a:rPr lang="cs-CZ" sz="2000" dirty="0" smtClean="0">
                <a:solidFill>
                  <a:srgbClr val="000000"/>
                </a:solidFill>
              </a:rPr>
              <a:t>V </a:t>
            </a:r>
            <a:r>
              <a:rPr lang="cs-CZ" sz="2000" dirty="0">
                <a:solidFill>
                  <a:srgbClr val="000000"/>
                </a:solidFill>
              </a:rPr>
              <a:t>některých oborech nebo právně stabilních a vyspělých státech není za potřebí pracovat s právním </a:t>
            </a:r>
            <a:r>
              <a:rPr lang="cs-CZ" sz="2000" dirty="0" smtClean="0">
                <a:solidFill>
                  <a:srgbClr val="000000"/>
                </a:solidFill>
              </a:rPr>
              <a:t>faktorem ("L</a:t>
            </a:r>
            <a:r>
              <a:rPr lang="cs-CZ" sz="2000" dirty="0">
                <a:solidFill>
                  <a:srgbClr val="000000"/>
                </a:solidFill>
              </a:rPr>
              <a:t>"). V těchto případech je pak analýza o toto hledisko kratší i ve svém </a:t>
            </a:r>
            <a:r>
              <a:rPr lang="cs-CZ" sz="2000" dirty="0" smtClean="0">
                <a:solidFill>
                  <a:srgbClr val="000000"/>
                </a:solidFill>
              </a:rPr>
              <a:t>názvu.</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30941476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err="1">
                <a:solidFill>
                  <a:srgbClr val="000000"/>
                </a:solidFill>
              </a:rPr>
              <a:t>Rozenzweig,P</a:t>
            </a:r>
            <a:r>
              <a:rPr lang="en-US" sz="2000" dirty="0">
                <a:solidFill>
                  <a:srgbClr val="000000"/>
                </a:solidFill>
              </a:rPr>
              <a:t>.: The Halo Effect: …. and the Eight Other Business Delusions That Deceive Managers</a:t>
            </a:r>
            <a:r>
              <a:rPr lang="en-US" sz="2000" dirty="0" smtClean="0">
                <a:solidFill>
                  <a:srgbClr val="000000"/>
                </a:solidFill>
              </a:rPr>
              <a:t>.</a:t>
            </a:r>
            <a:endParaRPr lang="cs-CZ" sz="2000" dirty="0" smtClean="0">
              <a:solidFill>
                <a:srgbClr val="000000"/>
              </a:solidFill>
            </a:endParaRPr>
          </a:p>
          <a:p>
            <a:pPr lvl="1" algn="just"/>
            <a:r>
              <a:rPr lang="cs-CZ" sz="1800" dirty="0">
                <a:solidFill>
                  <a:srgbClr val="000000"/>
                </a:solidFill>
              </a:rPr>
              <a:t>Šalba organizační „</a:t>
            </a:r>
            <a:r>
              <a:rPr lang="cs-CZ" sz="1800" dirty="0" smtClean="0">
                <a:solidFill>
                  <a:srgbClr val="000000"/>
                </a:solidFill>
              </a:rPr>
              <a:t>fyziky“</a:t>
            </a:r>
          </a:p>
          <a:p>
            <a:pPr lvl="2" algn="just"/>
            <a:r>
              <a:rPr lang="cs-CZ" sz="1600" dirty="0" smtClean="0">
                <a:solidFill>
                  <a:srgbClr val="000000"/>
                </a:solidFill>
              </a:rPr>
              <a:t>může </a:t>
            </a:r>
            <a:r>
              <a:rPr lang="cs-CZ" sz="1600" dirty="0">
                <a:solidFill>
                  <a:srgbClr val="000000"/>
                </a:solidFill>
              </a:rPr>
              <a:t>vést k představě, že výkonnost společnosti je výsledkem působení předem daných determinovaných faktorů a že stačí jen tyto najít</a:t>
            </a:r>
            <a:r>
              <a:rPr lang="cs-CZ" sz="1600" dirty="0" smtClean="0">
                <a:solidFill>
                  <a:srgbClr val="000000"/>
                </a:solidFill>
              </a:rPr>
              <a:t>. (</a:t>
            </a:r>
            <a:r>
              <a:rPr lang="cs-CZ" sz="1600" dirty="0">
                <a:solidFill>
                  <a:srgbClr val="000000"/>
                </a:solidFill>
              </a:rPr>
              <a:t>každá společnost je sociotechnický a tudíž „měkký“ systém)</a:t>
            </a:r>
            <a:endParaRPr lang="cs-CZ" sz="16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30</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8250588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smtClean="0">
                <a:solidFill>
                  <a:srgbClr val="000000"/>
                </a:solidFill>
              </a:rPr>
              <a:t>Seena</a:t>
            </a:r>
            <a:r>
              <a:rPr lang="cs-CZ" sz="2000" dirty="0" smtClean="0">
                <a:solidFill>
                  <a:srgbClr val="000000"/>
                </a:solidFill>
              </a:rPr>
              <a:t> Sharp: Od informací k inteligenci</a:t>
            </a:r>
          </a:p>
          <a:p>
            <a:pPr lvl="1" algn="just"/>
            <a:r>
              <a:rPr lang="cs-CZ" sz="1700" dirty="0">
                <a:solidFill>
                  <a:srgbClr val="000000"/>
                </a:solidFill>
              </a:rPr>
              <a:t>V souvislosti s výběrem nemocnice pro případnou její koupi byl jako ukazatel kvality nemocnice stanoven ukazatel „úmrtnosti“ z dlouhodobé </a:t>
            </a:r>
            <a:r>
              <a:rPr lang="cs-CZ" sz="1700" dirty="0" smtClean="0">
                <a:solidFill>
                  <a:srgbClr val="000000"/>
                </a:solidFill>
              </a:rPr>
              <a:t>statistiky.</a:t>
            </a:r>
          </a:p>
          <a:p>
            <a:pPr lvl="1" algn="just"/>
            <a:r>
              <a:rPr lang="cs-CZ" sz="1700" dirty="0" smtClean="0">
                <a:solidFill>
                  <a:srgbClr val="000000"/>
                </a:solidFill>
              </a:rPr>
              <a:t>Bylo </a:t>
            </a:r>
            <a:r>
              <a:rPr lang="cs-CZ" sz="1700" dirty="0">
                <a:solidFill>
                  <a:srgbClr val="000000"/>
                </a:solidFill>
              </a:rPr>
              <a:t>zjištěno, že nemocnice A má úmrtnost 3%, zatímco nemocnice B má úmrtnost 5%. Tudíž byl učiněn závěr, že nemocnice A má lepší výsledky a tudíž je </a:t>
            </a:r>
            <a:r>
              <a:rPr lang="cs-CZ" sz="1700" dirty="0" smtClean="0">
                <a:solidFill>
                  <a:srgbClr val="000000"/>
                </a:solidFill>
              </a:rPr>
              <a:t>kvalitnější.</a:t>
            </a:r>
          </a:p>
          <a:p>
            <a:pPr lvl="1" algn="just"/>
            <a:r>
              <a:rPr lang="cs-CZ" sz="1700" dirty="0" smtClean="0">
                <a:solidFill>
                  <a:srgbClr val="000000"/>
                </a:solidFill>
              </a:rPr>
              <a:t>Pak </a:t>
            </a:r>
            <a:r>
              <a:rPr lang="cs-CZ" sz="1700" dirty="0">
                <a:solidFill>
                  <a:srgbClr val="000000"/>
                </a:solidFill>
              </a:rPr>
              <a:t>byla položena otázka PROČ tomu tak </a:t>
            </a:r>
            <a:r>
              <a:rPr lang="cs-CZ" sz="1700" dirty="0" smtClean="0">
                <a:solidFill>
                  <a:srgbClr val="000000"/>
                </a:solidFill>
              </a:rPr>
              <a:t>je.</a:t>
            </a:r>
          </a:p>
          <a:p>
            <a:pPr lvl="1" algn="just"/>
            <a:r>
              <a:rPr lang="cs-CZ" sz="1700" dirty="0" smtClean="0">
                <a:solidFill>
                  <a:srgbClr val="000000"/>
                </a:solidFill>
              </a:rPr>
              <a:t>A </a:t>
            </a:r>
            <a:r>
              <a:rPr lang="cs-CZ" sz="1700" dirty="0">
                <a:solidFill>
                  <a:srgbClr val="000000"/>
                </a:solidFill>
              </a:rPr>
              <a:t>při následném kvalitativním šetření bylo zjištěno, že v nemocnici A provádějí resp. léčí jen jednodušší případy a ty složitější posílají do nemocnice B, protože nemocnice B má více kvalifikované lékaře a lepší vybavení. Ovšem vzhledem k tomu, že nemocnice B přijímá „těžké“ případy, je přirozené, že má i vyšší úmrtnost. Správný závěr tedy je, že nemocnice B je lepší.</a:t>
            </a:r>
            <a:endParaRPr lang="cs-CZ" sz="17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31</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2678777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smtClean="0">
                <a:solidFill>
                  <a:srgbClr val="000000"/>
                </a:solidFill>
              </a:rPr>
              <a:t>Seena</a:t>
            </a:r>
            <a:r>
              <a:rPr lang="cs-CZ" sz="2000" dirty="0" smtClean="0">
                <a:solidFill>
                  <a:srgbClr val="000000"/>
                </a:solidFill>
              </a:rPr>
              <a:t> Sharp: Od informací k inteligenci</a:t>
            </a:r>
          </a:p>
          <a:p>
            <a:pPr lvl="1" algn="just"/>
            <a:r>
              <a:rPr lang="cs-CZ" sz="1600" dirty="0">
                <a:solidFill>
                  <a:srgbClr val="000000"/>
                </a:solidFill>
              </a:rPr>
              <a:t>Dobrá versus špatná </a:t>
            </a:r>
            <a:r>
              <a:rPr lang="cs-CZ" sz="1600" dirty="0" smtClean="0">
                <a:solidFill>
                  <a:srgbClr val="000000"/>
                </a:solidFill>
              </a:rPr>
              <a:t>zpráva.</a:t>
            </a:r>
          </a:p>
          <a:p>
            <a:pPr lvl="1" algn="just"/>
            <a:r>
              <a:rPr lang="cs-CZ" sz="1600" dirty="0" smtClean="0">
                <a:solidFill>
                  <a:srgbClr val="000000"/>
                </a:solidFill>
              </a:rPr>
              <a:t>Navzdory </a:t>
            </a:r>
            <a:r>
              <a:rPr lang="cs-CZ" sz="1600" dirty="0">
                <a:solidFill>
                  <a:srgbClr val="000000"/>
                </a:solidFill>
              </a:rPr>
              <a:t>chmurné ekonomice v roce 2008 Úřad pro sčítání lidu v USA v roce 2009 ohlásil, že příjem domácností v roce 2007 vzrostl o 1% (po úpravě inflací). Byl proto učiněn závěr, že ekonomika na tom musí být lépe, než jak je všeobecně </a:t>
            </a:r>
            <a:r>
              <a:rPr lang="cs-CZ" sz="1600" dirty="0" smtClean="0">
                <a:solidFill>
                  <a:srgbClr val="000000"/>
                </a:solidFill>
              </a:rPr>
              <a:t>vnímána.</a:t>
            </a:r>
          </a:p>
          <a:p>
            <a:pPr lvl="1" algn="just"/>
            <a:r>
              <a:rPr lang="cs-CZ" sz="1600" dirty="0" smtClean="0">
                <a:solidFill>
                  <a:srgbClr val="000000"/>
                </a:solidFill>
              </a:rPr>
              <a:t>Opět </a:t>
            </a:r>
            <a:r>
              <a:rPr lang="cs-CZ" sz="1600" dirty="0">
                <a:solidFill>
                  <a:srgbClr val="000000"/>
                </a:solidFill>
              </a:rPr>
              <a:t>musela být položena otázka „JAK JE TO </a:t>
            </a:r>
            <a:r>
              <a:rPr lang="cs-CZ" sz="1600" dirty="0" smtClean="0">
                <a:solidFill>
                  <a:srgbClr val="000000"/>
                </a:solidFill>
              </a:rPr>
              <a:t>MOŽNÉ?</a:t>
            </a:r>
          </a:p>
          <a:p>
            <a:pPr lvl="1" algn="just"/>
            <a:r>
              <a:rPr lang="cs-CZ" sz="1600" dirty="0" smtClean="0">
                <a:solidFill>
                  <a:srgbClr val="000000"/>
                </a:solidFill>
              </a:rPr>
              <a:t>Při </a:t>
            </a:r>
            <a:r>
              <a:rPr lang="cs-CZ" sz="1600" dirty="0">
                <a:solidFill>
                  <a:srgbClr val="000000"/>
                </a:solidFill>
              </a:rPr>
              <a:t>dodatečném šetření byly domácnosti segmentovány podle věku a bylo zjištěno, že výrazně vzrostl příjem domácností ve věkovém segmentu 55 – 64 (tzv. předdůchodový věk), ve kterém vzrostl počet pracujících žen 2.5 krát oproti průměru a muži jsou na vrcholu svých výdělků a odkládají odchod do </a:t>
            </a:r>
            <a:r>
              <a:rPr lang="cs-CZ" sz="1600" dirty="0" smtClean="0">
                <a:solidFill>
                  <a:srgbClr val="000000"/>
                </a:solidFill>
              </a:rPr>
              <a:t>důchodu.</a:t>
            </a:r>
          </a:p>
          <a:p>
            <a:pPr lvl="1" algn="just"/>
            <a:r>
              <a:rPr lang="cs-CZ" sz="1600" dirty="0" smtClean="0">
                <a:solidFill>
                  <a:srgbClr val="000000"/>
                </a:solidFill>
              </a:rPr>
              <a:t>Co </a:t>
            </a:r>
            <a:r>
              <a:rPr lang="cs-CZ" sz="1600" dirty="0">
                <a:solidFill>
                  <a:srgbClr val="000000"/>
                </a:solidFill>
              </a:rPr>
              <a:t>tedy vypadá jako dobrá zpráva (celkový růst příjmu domácností) je zavádějící. Všechny skupiny domácností, s výjimkou </a:t>
            </a:r>
            <a:r>
              <a:rPr lang="cs-CZ" sz="1600" dirty="0" smtClean="0">
                <a:solidFill>
                  <a:srgbClr val="000000"/>
                </a:solidFill>
              </a:rPr>
              <a:t>těch ve </a:t>
            </a:r>
            <a:r>
              <a:rPr lang="cs-CZ" sz="1600" dirty="0">
                <a:solidFill>
                  <a:srgbClr val="000000"/>
                </a:solidFill>
              </a:rPr>
              <a:t>věkovém segmentu nad 55 let, jsou ztrátové a na ústupu.</a:t>
            </a:r>
            <a:endParaRPr lang="cs-CZ" sz="16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32</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0083043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6004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solidFill>
                  <a:srgbClr val="000000"/>
                </a:solidFill>
              </a:rPr>
              <a:t>Magická triáda</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33</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pic>
        <p:nvPicPr>
          <p:cNvPr id="2" name="Obrázek 1"/>
          <p:cNvPicPr>
            <a:picLocks noChangeAspect="1"/>
          </p:cNvPicPr>
          <p:nvPr/>
        </p:nvPicPr>
        <p:blipFill>
          <a:blip r:embed="rId3"/>
          <a:stretch>
            <a:fillRect/>
          </a:stretch>
        </p:blipFill>
        <p:spPr>
          <a:xfrm>
            <a:off x="971600" y="816304"/>
            <a:ext cx="4189752" cy="3942552"/>
          </a:xfrm>
          <a:prstGeom prst="rect">
            <a:avLst/>
          </a:prstGeom>
        </p:spPr>
      </p:pic>
      <p:sp>
        <p:nvSpPr>
          <p:cNvPr id="3" name="TextovéPole 2"/>
          <p:cNvSpPr txBox="1"/>
          <p:nvPr/>
        </p:nvSpPr>
        <p:spPr>
          <a:xfrm>
            <a:off x="4283968" y="3653611"/>
            <a:ext cx="4896544" cy="646331"/>
          </a:xfrm>
          <a:prstGeom prst="rect">
            <a:avLst/>
          </a:prstGeom>
          <a:noFill/>
        </p:spPr>
        <p:txBody>
          <a:bodyPr wrap="square" rtlCol="0">
            <a:spAutoFit/>
          </a:bodyPr>
          <a:lstStyle/>
          <a:p>
            <a:r>
              <a:rPr lang="cs-CZ" dirty="0" smtClean="0">
                <a:solidFill>
                  <a:srgbClr val="000000"/>
                </a:solidFill>
              </a:rPr>
              <a:t>V CI platí:</a:t>
            </a:r>
          </a:p>
          <a:p>
            <a:r>
              <a:rPr lang="cs-CZ" b="1" dirty="0" smtClean="0">
                <a:solidFill>
                  <a:srgbClr val="000000"/>
                </a:solidFill>
              </a:rPr>
              <a:t>Raději včas a nedokonale než dokonale a pozdě.</a:t>
            </a:r>
            <a:endParaRPr lang="cs-CZ" b="1" dirty="0">
              <a:solidFill>
                <a:srgbClr val="000000"/>
              </a:solidFill>
            </a:endParaRPr>
          </a:p>
        </p:txBody>
      </p:sp>
    </p:spTree>
    <p:extLst>
      <p:ext uri="{BB962C8B-B14F-4D97-AF65-F5344CB8AC3E}">
        <p14:creationId xmlns:p14="http://schemas.microsoft.com/office/powerpoint/2010/main" val="1723026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solidFill>
                  <a:srgbClr val="000000"/>
                </a:solidFill>
              </a:rPr>
              <a:t>Distribuce informací</a:t>
            </a:r>
          </a:p>
          <a:p>
            <a:pPr lvl="1" algn="just"/>
            <a:r>
              <a:rPr lang="cs-CZ" sz="2000" dirty="0">
                <a:solidFill>
                  <a:srgbClr val="000000"/>
                </a:solidFill>
              </a:rPr>
              <a:t>Zpravodajský produkt musí bez kompromisu splňovat následující </a:t>
            </a:r>
            <a:r>
              <a:rPr lang="cs-CZ" sz="2000" dirty="0" smtClean="0">
                <a:solidFill>
                  <a:srgbClr val="000000"/>
                </a:solidFill>
              </a:rPr>
              <a:t>parametry:</a:t>
            </a:r>
          </a:p>
          <a:p>
            <a:pPr lvl="2" algn="just"/>
            <a:r>
              <a:rPr lang="cs-CZ" sz="1800" dirty="0" smtClean="0">
                <a:solidFill>
                  <a:srgbClr val="000000"/>
                </a:solidFill>
              </a:rPr>
              <a:t>mít </a:t>
            </a:r>
            <a:r>
              <a:rPr lang="cs-CZ" sz="1800" dirty="0">
                <a:solidFill>
                  <a:srgbClr val="000000"/>
                </a:solidFill>
              </a:rPr>
              <a:t>využitelný obsah – informace zpracované v příslušném kontextu a s prakticky využitelnými doporučeními včetně potenciálních rizik příslušného </a:t>
            </a:r>
            <a:r>
              <a:rPr lang="cs-CZ" sz="1800" dirty="0" smtClean="0">
                <a:solidFill>
                  <a:srgbClr val="000000"/>
                </a:solidFill>
              </a:rPr>
              <a:t>rozhodnutí</a:t>
            </a:r>
            <a:r>
              <a:rPr lang="en-GB" sz="1800" dirty="0" smtClean="0">
                <a:solidFill>
                  <a:srgbClr val="000000"/>
                </a:solidFill>
              </a:rPr>
              <a:t>;</a:t>
            </a:r>
          </a:p>
          <a:p>
            <a:pPr lvl="2" algn="just"/>
            <a:r>
              <a:rPr lang="cs-CZ" sz="1800" dirty="0" smtClean="0">
                <a:solidFill>
                  <a:srgbClr val="000000"/>
                </a:solidFill>
              </a:rPr>
              <a:t>mít </a:t>
            </a:r>
            <a:r>
              <a:rPr lang="cs-CZ" sz="1800" dirty="0">
                <a:solidFill>
                  <a:srgbClr val="000000"/>
                </a:solidFill>
              </a:rPr>
              <a:t>srozumitelnou formu – umožňující rychlé a jednoznačné pochopení analyzované situace (nejlépe </a:t>
            </a:r>
            <a:r>
              <a:rPr lang="cs-CZ" sz="1800" dirty="0" smtClean="0">
                <a:solidFill>
                  <a:srgbClr val="000000"/>
                </a:solidFill>
              </a:rPr>
              <a:t>multimediální)</a:t>
            </a:r>
            <a:r>
              <a:rPr lang="en-GB" sz="1800" dirty="0" smtClean="0">
                <a:solidFill>
                  <a:srgbClr val="000000"/>
                </a:solidFill>
              </a:rPr>
              <a:t>;</a:t>
            </a:r>
          </a:p>
          <a:p>
            <a:pPr lvl="2" algn="just"/>
            <a:r>
              <a:rPr lang="cs-CZ" sz="1800" dirty="0" smtClean="0">
                <a:solidFill>
                  <a:srgbClr val="000000"/>
                </a:solidFill>
              </a:rPr>
              <a:t>být </a:t>
            </a:r>
            <a:r>
              <a:rPr lang="cs-CZ" sz="1800" dirty="0">
                <a:solidFill>
                  <a:srgbClr val="000000"/>
                </a:solidFill>
              </a:rPr>
              <a:t>k dispozici včas – aby bylo možno přijmout příslušná opatření dříve, než dojde k nějaké krizové </a:t>
            </a:r>
            <a:r>
              <a:rPr lang="cs-CZ" sz="1800" dirty="0" smtClean="0">
                <a:solidFill>
                  <a:srgbClr val="000000"/>
                </a:solidFill>
              </a:rPr>
              <a:t>situaci.</a:t>
            </a:r>
            <a:endParaRPr lang="en-GB" sz="18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34</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1157333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solidFill>
                  <a:srgbClr val="000000"/>
                </a:solidFill>
              </a:rPr>
              <a:t>Distribuce informací</a:t>
            </a:r>
          </a:p>
          <a:p>
            <a:pPr lvl="1" algn="just"/>
            <a:r>
              <a:rPr lang="cs-CZ" sz="2000" dirty="0">
                <a:solidFill>
                  <a:srgbClr val="000000"/>
                </a:solidFill>
              </a:rPr>
              <a:t>Pokud je obsahem zpravodajského produktu záznam skutečností, které se staly a mohly by ve svém důsledku nějak ohrozit náš podnik, tak je bezpodmínečně nutné, aby naplňoval požadavky zpravodajského </a:t>
            </a:r>
            <a:r>
              <a:rPr lang="cs-CZ" sz="2000" dirty="0" smtClean="0">
                <a:solidFill>
                  <a:srgbClr val="000000"/>
                </a:solidFill>
              </a:rPr>
              <a:t>pentagramu:</a:t>
            </a:r>
            <a:endParaRPr lang="en-GB" sz="2000" dirty="0" smtClean="0">
              <a:solidFill>
                <a:srgbClr val="000000"/>
              </a:solidFill>
            </a:endParaRPr>
          </a:p>
          <a:p>
            <a:pPr lvl="2" algn="just"/>
            <a:r>
              <a:rPr lang="cs-CZ" sz="1800" dirty="0" smtClean="0">
                <a:solidFill>
                  <a:srgbClr val="000000"/>
                </a:solidFill>
              </a:rPr>
              <a:t>Co </a:t>
            </a:r>
            <a:r>
              <a:rPr lang="cs-CZ" sz="1800" dirty="0">
                <a:solidFill>
                  <a:srgbClr val="000000"/>
                </a:solidFill>
              </a:rPr>
              <a:t>se stalo („událost</a:t>
            </a:r>
            <a:r>
              <a:rPr lang="cs-CZ" sz="1800" dirty="0" smtClean="0">
                <a:solidFill>
                  <a:srgbClr val="000000"/>
                </a:solidFill>
              </a:rPr>
              <a:t>“)?</a:t>
            </a:r>
            <a:endParaRPr lang="en-GB" sz="1800" dirty="0" smtClean="0">
              <a:solidFill>
                <a:srgbClr val="000000"/>
              </a:solidFill>
            </a:endParaRPr>
          </a:p>
          <a:p>
            <a:pPr lvl="2" algn="just"/>
            <a:r>
              <a:rPr lang="cs-CZ" sz="1800" dirty="0" smtClean="0">
                <a:solidFill>
                  <a:srgbClr val="000000"/>
                </a:solidFill>
              </a:rPr>
              <a:t>Kde </a:t>
            </a:r>
            <a:r>
              <a:rPr lang="cs-CZ" sz="1800" dirty="0">
                <a:solidFill>
                  <a:srgbClr val="000000"/>
                </a:solidFill>
              </a:rPr>
              <a:t>se to stalo („objekt</a:t>
            </a:r>
            <a:r>
              <a:rPr lang="cs-CZ" sz="1800" dirty="0" smtClean="0">
                <a:solidFill>
                  <a:srgbClr val="000000"/>
                </a:solidFill>
              </a:rPr>
              <a:t>“)?</a:t>
            </a:r>
            <a:endParaRPr lang="en-GB" sz="1800" dirty="0" smtClean="0">
              <a:solidFill>
                <a:srgbClr val="000000"/>
              </a:solidFill>
            </a:endParaRPr>
          </a:p>
          <a:p>
            <a:pPr lvl="2" algn="just"/>
            <a:r>
              <a:rPr lang="cs-CZ" sz="1800" dirty="0" smtClean="0">
                <a:solidFill>
                  <a:srgbClr val="000000"/>
                </a:solidFill>
              </a:rPr>
              <a:t>Kdy </a:t>
            </a:r>
            <a:r>
              <a:rPr lang="cs-CZ" sz="1800" dirty="0">
                <a:solidFill>
                  <a:srgbClr val="000000"/>
                </a:solidFill>
              </a:rPr>
              <a:t>se to stalo („čas</a:t>
            </a:r>
            <a:r>
              <a:rPr lang="cs-CZ" sz="1800" dirty="0" smtClean="0">
                <a:solidFill>
                  <a:srgbClr val="000000"/>
                </a:solidFill>
              </a:rPr>
              <a:t>“)?</a:t>
            </a:r>
            <a:endParaRPr lang="en-GB" sz="1800" dirty="0" smtClean="0">
              <a:solidFill>
                <a:srgbClr val="000000"/>
              </a:solidFill>
            </a:endParaRPr>
          </a:p>
          <a:p>
            <a:pPr lvl="2" algn="just"/>
            <a:r>
              <a:rPr lang="cs-CZ" sz="1800" dirty="0" smtClean="0">
                <a:solidFill>
                  <a:srgbClr val="000000"/>
                </a:solidFill>
              </a:rPr>
              <a:t>Proč </a:t>
            </a:r>
            <a:r>
              <a:rPr lang="cs-CZ" sz="1800" dirty="0">
                <a:solidFill>
                  <a:srgbClr val="000000"/>
                </a:solidFill>
              </a:rPr>
              <a:t>se to stalo („důvod</a:t>
            </a:r>
            <a:r>
              <a:rPr lang="cs-CZ" sz="1800" dirty="0" smtClean="0">
                <a:solidFill>
                  <a:srgbClr val="000000"/>
                </a:solidFill>
              </a:rPr>
              <a:t>“)?</a:t>
            </a:r>
            <a:endParaRPr lang="en-GB" sz="1800" dirty="0" smtClean="0">
              <a:solidFill>
                <a:srgbClr val="000000"/>
              </a:solidFill>
            </a:endParaRPr>
          </a:p>
          <a:p>
            <a:pPr lvl="2" algn="just"/>
            <a:r>
              <a:rPr lang="cs-CZ" sz="1800" dirty="0" smtClean="0">
                <a:solidFill>
                  <a:srgbClr val="000000"/>
                </a:solidFill>
              </a:rPr>
              <a:t>Jak </a:t>
            </a:r>
            <a:r>
              <a:rPr lang="cs-CZ" sz="1800" dirty="0">
                <a:solidFill>
                  <a:srgbClr val="000000"/>
                </a:solidFill>
              </a:rPr>
              <a:t>se to stalo („způsob“)?</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35</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4319686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solidFill>
                  <a:srgbClr val="000000"/>
                </a:solidFill>
              </a:rPr>
              <a:t>Distribuční procesy</a:t>
            </a:r>
          </a:p>
          <a:p>
            <a:pPr lvl="1" algn="just"/>
            <a:r>
              <a:rPr lang="cs-CZ" sz="1700" dirty="0">
                <a:solidFill>
                  <a:srgbClr val="000000"/>
                </a:solidFill>
              </a:rPr>
              <a:t>K tomu, aby celý zpravodajský cyklus CI splnil svůj úkol, je třeba nastavit správně procesy pro práci lidí se systémem, aby každý věděl jaké má kompetence a povinnosti z hlediska záznamu a sdílení </a:t>
            </a:r>
            <a:r>
              <a:rPr lang="cs-CZ" sz="1700" dirty="0" smtClean="0">
                <a:solidFill>
                  <a:srgbClr val="000000"/>
                </a:solidFill>
              </a:rPr>
              <a:t>informací.</a:t>
            </a:r>
          </a:p>
          <a:p>
            <a:pPr lvl="1" algn="just"/>
            <a:r>
              <a:rPr lang="cs-CZ" sz="1700" dirty="0" smtClean="0">
                <a:solidFill>
                  <a:srgbClr val="000000"/>
                </a:solidFill>
              </a:rPr>
              <a:t>Při </a:t>
            </a:r>
            <a:r>
              <a:rPr lang="cs-CZ" sz="1700" dirty="0">
                <a:solidFill>
                  <a:srgbClr val="000000"/>
                </a:solidFill>
              </a:rPr>
              <a:t>distribuci informací je třeba překonávat zejména komunikační bariéry uvnitř organizace. Tady hodně záleží jak na firemní kultuře dané organizace (zda je byrokratická, autokratická, demokratická či liberální), tak i na osobnostních vlastnostech manažerů. V případě různých komunikačních kanálů je vždy třeba dbát o bezpečnost, aby se informace nedostala do neoprávněných </a:t>
            </a:r>
            <a:r>
              <a:rPr lang="cs-CZ" sz="1700" dirty="0" smtClean="0">
                <a:solidFill>
                  <a:srgbClr val="000000"/>
                </a:solidFill>
              </a:rPr>
              <a:t>rukou.</a:t>
            </a:r>
          </a:p>
          <a:p>
            <a:pPr lvl="1" algn="just"/>
            <a:r>
              <a:rPr lang="cs-CZ" sz="1700" dirty="0" smtClean="0">
                <a:solidFill>
                  <a:srgbClr val="000000"/>
                </a:solidFill>
              </a:rPr>
              <a:t>Formy </a:t>
            </a:r>
            <a:r>
              <a:rPr lang="cs-CZ" sz="1700" dirty="0">
                <a:solidFill>
                  <a:srgbClr val="000000"/>
                </a:solidFill>
              </a:rPr>
              <a:t>distribuce informací mohou být různé, v závislosti na závažnosti a důvěrnosti informace, od osobních rozhovorů či brífinků kompetentních manažerů, přes automatickou distribuci upozornění na zjištěnou hrozbu či příležitost formou u či zobrazením na podnikovém intranetu, až po sdělení formou informačních bulletinů apod.</a:t>
            </a:r>
            <a:endParaRPr lang="cs-CZ" sz="17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36</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0803581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 - zdroje </a:t>
            </a:r>
            <a:endParaRPr lang="cs-CZ" dirty="0">
              <a:solidFill>
                <a:srgbClr val="000000"/>
              </a:solidFill>
            </a:endParaRPr>
          </a:p>
        </p:txBody>
      </p:sp>
      <p:sp>
        <p:nvSpPr>
          <p:cNvPr id="10" name="Zástupný symbol pro obsah 2"/>
          <p:cNvSpPr txBox="1">
            <a:spLocks/>
          </p:cNvSpPr>
          <p:nvPr/>
        </p:nvSpPr>
        <p:spPr>
          <a:xfrm>
            <a:off x="401304" y="915566"/>
            <a:ext cx="806489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solidFill>
                  <a:srgbClr val="000000"/>
                </a:solidFill>
              </a:rPr>
              <a:t>BARTES, F., 2012. </a:t>
            </a:r>
            <a:r>
              <a:rPr lang="cs-CZ" sz="2000" i="1" dirty="0" smtClean="0">
                <a:solidFill>
                  <a:srgbClr val="000000"/>
                </a:solidFill>
              </a:rPr>
              <a:t>Competitive intelligence – Základ pro strategické rozhodování podniku</a:t>
            </a:r>
            <a:r>
              <a:rPr lang="cs-CZ" sz="2000" dirty="0" smtClean="0">
                <a:solidFill>
                  <a:srgbClr val="000000"/>
                </a:solidFill>
              </a:rPr>
              <a:t>. Ostrava: KEY </a:t>
            </a:r>
            <a:r>
              <a:rPr lang="cs-CZ" sz="2000" dirty="0" err="1" smtClean="0">
                <a:solidFill>
                  <a:srgbClr val="000000"/>
                </a:solidFill>
              </a:rPr>
              <a:t>Publishing</a:t>
            </a:r>
            <a:r>
              <a:rPr lang="cs-CZ" sz="2000" dirty="0" smtClean="0">
                <a:solidFill>
                  <a:srgbClr val="000000"/>
                </a:solidFill>
              </a:rPr>
              <a:t>. ISBN 978-80-7418-113-9.</a:t>
            </a:r>
          </a:p>
          <a:p>
            <a:pPr algn="just"/>
            <a:r>
              <a:rPr lang="cs-CZ" sz="2000" dirty="0">
                <a:solidFill>
                  <a:srgbClr val="000000"/>
                </a:solidFill>
                <a:hlinkClick r:id="rId3"/>
              </a:rPr>
              <a:t>http://slideplayer.cz/slide/3145575</a:t>
            </a:r>
            <a:r>
              <a:rPr lang="cs-CZ" sz="2000" dirty="0" smtClean="0">
                <a:solidFill>
                  <a:srgbClr val="000000"/>
                </a:solidFill>
                <a:hlinkClick r:id="rId3"/>
              </a:rPr>
              <a:t>/</a:t>
            </a:r>
            <a:endParaRPr lang="cs-CZ" sz="2000" dirty="0" smtClean="0">
              <a:solidFill>
                <a:srgbClr val="000000"/>
              </a:solidFill>
            </a:endParaRPr>
          </a:p>
          <a:p>
            <a:pPr algn="just"/>
            <a:r>
              <a:rPr lang="cs-CZ" sz="2000" dirty="0">
                <a:solidFill>
                  <a:srgbClr val="000000"/>
                </a:solidFill>
                <a:hlinkClick r:id="rId4"/>
              </a:rPr>
              <a:t>http://slideplayer.cz/slide/3036049</a:t>
            </a:r>
            <a:r>
              <a:rPr lang="cs-CZ" sz="2000" dirty="0" smtClean="0">
                <a:solidFill>
                  <a:srgbClr val="000000"/>
                </a:solidFill>
                <a:hlinkClick r:id="rId4"/>
              </a:rPr>
              <a:t>/</a:t>
            </a:r>
            <a:endParaRPr lang="cs-CZ" sz="2000" dirty="0" smtClean="0">
              <a:solidFill>
                <a:srgbClr val="000000"/>
              </a:solidFill>
            </a:endParaRPr>
          </a:p>
          <a:p>
            <a:pPr algn="just"/>
            <a:endParaRPr lang="cs-CZ" sz="2000" dirty="0" smtClean="0">
              <a:solidFill>
                <a:srgbClr val="000000"/>
              </a:solidFill>
            </a:endParaRPr>
          </a:p>
          <a:p>
            <a:pPr algn="just"/>
            <a:endParaRPr lang="cs-CZ" sz="2000" dirty="0" smtClean="0">
              <a:solidFill>
                <a:srgbClr val="000000"/>
              </a:solidFill>
            </a:endParaRPr>
          </a:p>
          <a:p>
            <a:pPr algn="just"/>
            <a:endParaRPr lang="cs-CZ" sz="2000" dirty="0" smtClean="0">
              <a:solidFill>
                <a:srgbClr val="000000"/>
              </a:solidFill>
            </a:endParaRPr>
          </a:p>
          <a:p>
            <a:pPr algn="just"/>
            <a:endParaRPr lang="cs-CZ" sz="20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37</a:t>
            </a:fld>
            <a:endParaRPr lang="cs-CZ" dirty="0"/>
          </a:p>
        </p:txBody>
      </p:sp>
    </p:spTree>
    <p:extLst>
      <p:ext uri="{BB962C8B-B14F-4D97-AF65-F5344CB8AC3E}">
        <p14:creationId xmlns:p14="http://schemas.microsoft.com/office/powerpoint/2010/main" val="21541821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2"/>
          <p:cNvSpPr txBox="1">
            <a:spLocks/>
          </p:cNvSpPr>
          <p:nvPr/>
        </p:nvSpPr>
        <p:spPr>
          <a:xfrm>
            <a:off x="395536" y="771550"/>
            <a:ext cx="7416824"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200"/>
              </a:spcBef>
            </a:pPr>
            <a:endParaRPr lang="cs-CZ" sz="2000" dirty="0" smtClean="0">
              <a:solidFill>
                <a:srgbClr val="000000"/>
              </a:solidFill>
            </a:endParaRPr>
          </a:p>
        </p:txBody>
      </p:sp>
      <p:sp>
        <p:nvSpPr>
          <p:cNvPr id="2" name="TextovéPole 1"/>
          <p:cNvSpPr txBox="1"/>
          <p:nvPr/>
        </p:nvSpPr>
        <p:spPr>
          <a:xfrm>
            <a:off x="2483768" y="1923678"/>
            <a:ext cx="3312368" cy="1384995"/>
          </a:xfrm>
          <a:prstGeom prst="rect">
            <a:avLst/>
          </a:prstGeom>
          <a:noFill/>
        </p:spPr>
        <p:txBody>
          <a:bodyPr wrap="square" rtlCol="0">
            <a:spAutoFit/>
          </a:bodyPr>
          <a:lstStyle/>
          <a:p>
            <a:pPr algn="ctr"/>
            <a:r>
              <a:rPr lang="cs-CZ" sz="2800" b="1" dirty="0" smtClean="0">
                <a:solidFill>
                  <a:srgbClr val="000000"/>
                </a:solidFill>
              </a:rPr>
              <a:t>Děkuji za pozornost</a:t>
            </a:r>
          </a:p>
          <a:p>
            <a:pPr algn="ctr"/>
            <a:endParaRPr lang="cs-CZ" sz="2800" b="1" dirty="0">
              <a:solidFill>
                <a:srgbClr val="000000"/>
              </a:solidFill>
            </a:endParaRPr>
          </a:p>
          <a:p>
            <a:pPr algn="ctr"/>
            <a:r>
              <a:rPr lang="cs-CZ" sz="2800" b="1" dirty="0" smtClean="0">
                <a:solidFill>
                  <a:srgbClr val="000000"/>
                </a:solidFill>
              </a:rPr>
              <a:t>Otázky?</a:t>
            </a:r>
            <a:endParaRPr lang="cs-CZ" sz="2800" b="1" dirty="0">
              <a:solidFill>
                <a:srgbClr val="000000"/>
              </a:solidFill>
            </a:endParaRPr>
          </a:p>
        </p:txBody>
      </p:sp>
    </p:spTree>
    <p:extLst>
      <p:ext uri="{BB962C8B-B14F-4D97-AF65-F5344CB8AC3E}">
        <p14:creationId xmlns:p14="http://schemas.microsoft.com/office/powerpoint/2010/main" val="2123821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467475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000" dirty="0" smtClean="0">
                <a:solidFill>
                  <a:srgbClr val="000000"/>
                </a:solidFill>
              </a:rPr>
              <a:t>Anal</a:t>
            </a:r>
            <a:r>
              <a:rPr lang="cs-CZ" sz="2000" dirty="0" err="1" smtClean="0">
                <a:solidFill>
                  <a:srgbClr val="000000"/>
                </a:solidFill>
              </a:rPr>
              <a:t>ýza</a:t>
            </a:r>
            <a:r>
              <a:rPr lang="en-GB" sz="2000" dirty="0" smtClean="0">
                <a:solidFill>
                  <a:srgbClr val="000000"/>
                </a:solidFill>
              </a:rPr>
              <a:t> SLEPT</a:t>
            </a:r>
            <a:r>
              <a:rPr lang="cs-CZ" sz="2000" dirty="0" smtClean="0">
                <a:solidFill>
                  <a:srgbClr val="000000"/>
                </a:solidFill>
              </a:rPr>
              <a:t> (</a:t>
            </a:r>
            <a:r>
              <a:rPr lang="cs-CZ" sz="2000" dirty="0">
                <a:solidFill>
                  <a:srgbClr val="000000"/>
                </a:solidFill>
              </a:rPr>
              <a:t>PESTL, PEST</a:t>
            </a:r>
            <a:r>
              <a:rPr lang="cs-CZ" sz="2000" dirty="0" smtClean="0">
                <a:solidFill>
                  <a:srgbClr val="000000"/>
                </a:solidFill>
              </a:rPr>
              <a:t>) – Sociální faktory</a:t>
            </a:r>
          </a:p>
          <a:p>
            <a:pPr lvl="1" algn="just"/>
            <a:r>
              <a:rPr lang="cs-CZ" sz="1800" dirty="0">
                <a:solidFill>
                  <a:srgbClr val="000000"/>
                </a:solidFill>
              </a:rPr>
              <a:t>Demografické charakteristiky jako </a:t>
            </a:r>
            <a:r>
              <a:rPr lang="cs-CZ" sz="1800" dirty="0" smtClean="0">
                <a:solidFill>
                  <a:srgbClr val="000000"/>
                </a:solidFill>
              </a:rPr>
              <a:t>např.:</a:t>
            </a:r>
            <a:endParaRPr lang="cs-CZ" sz="1800" dirty="0">
              <a:solidFill>
                <a:srgbClr val="000000"/>
              </a:solidFill>
            </a:endParaRPr>
          </a:p>
          <a:p>
            <a:pPr lvl="2" algn="just"/>
            <a:r>
              <a:rPr lang="cs-CZ" sz="1600" dirty="0" smtClean="0">
                <a:solidFill>
                  <a:srgbClr val="000000"/>
                </a:solidFill>
              </a:rPr>
              <a:t>velikost populace</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věková struktura</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pracovní preference</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geografické rozložení</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etnické rozložení</a:t>
            </a:r>
            <a:r>
              <a:rPr lang="en-GB" sz="1600" dirty="0" smtClean="0">
                <a:solidFill>
                  <a:srgbClr val="000000"/>
                </a:solidFill>
              </a:rPr>
              <a:t>.</a:t>
            </a:r>
            <a:r>
              <a:rPr lang="cs-CZ" sz="1600" dirty="0" smtClean="0">
                <a:solidFill>
                  <a:srgbClr val="000000"/>
                </a:solidFill>
              </a:rPr>
              <a:t>      </a:t>
            </a:r>
            <a:endParaRPr lang="cs-CZ" sz="1600" dirty="0">
              <a:solidFill>
                <a:srgbClr val="000000"/>
              </a:solidFill>
            </a:endParaRPr>
          </a:p>
          <a:p>
            <a:pPr lvl="1" algn="just"/>
            <a:r>
              <a:rPr lang="cs-CZ" sz="1800" dirty="0" smtClean="0">
                <a:solidFill>
                  <a:srgbClr val="000000"/>
                </a:solidFill>
              </a:rPr>
              <a:t>Makroekonomické </a:t>
            </a:r>
            <a:r>
              <a:rPr lang="cs-CZ" sz="1800" dirty="0">
                <a:solidFill>
                  <a:srgbClr val="000000"/>
                </a:solidFill>
              </a:rPr>
              <a:t>charakteristiky trhu práce</a:t>
            </a:r>
          </a:p>
          <a:p>
            <a:pPr lvl="2" algn="just"/>
            <a:r>
              <a:rPr lang="cs-CZ" sz="1600" dirty="0" smtClean="0">
                <a:solidFill>
                  <a:srgbClr val="000000"/>
                </a:solidFill>
              </a:rPr>
              <a:t>rozdělení příjmů</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míra </a:t>
            </a:r>
            <a:r>
              <a:rPr lang="cs-CZ" sz="1600" dirty="0">
                <a:solidFill>
                  <a:srgbClr val="000000"/>
                </a:solidFill>
              </a:rPr>
              <a:t>zaměstnanosti – </a:t>
            </a:r>
            <a:r>
              <a:rPr lang="cs-CZ" sz="1600" dirty="0" smtClean="0">
                <a:solidFill>
                  <a:srgbClr val="000000"/>
                </a:solidFill>
              </a:rPr>
              <a:t>nezaměstnanosti</a:t>
            </a:r>
            <a:r>
              <a:rPr lang="en-GB" sz="1600" dirty="0" smtClean="0">
                <a:solidFill>
                  <a:srgbClr val="000000"/>
                </a:solidFill>
              </a:rPr>
              <a:t>.</a:t>
            </a:r>
            <a:endParaRPr lang="cs-CZ" sz="16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4</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1" algn="just"/>
            <a:r>
              <a:rPr lang="cs-CZ" sz="1800" dirty="0" smtClean="0">
                <a:solidFill>
                  <a:srgbClr val="000000"/>
                </a:solidFill>
              </a:rPr>
              <a:t>Sociálně-kulturní aspekty jako např.:</a:t>
            </a:r>
          </a:p>
          <a:p>
            <a:pPr lvl="2" algn="just"/>
            <a:r>
              <a:rPr lang="cs-CZ" sz="1600" dirty="0" smtClean="0">
                <a:solidFill>
                  <a:srgbClr val="000000"/>
                </a:solidFill>
              </a:rPr>
              <a:t>životní úroveň</a:t>
            </a:r>
            <a:r>
              <a:rPr lang="en-GB" sz="1600" dirty="0" smtClean="0">
                <a:solidFill>
                  <a:srgbClr val="000000"/>
                </a:solidFill>
              </a:rPr>
              <a:t>;</a:t>
            </a:r>
            <a:endParaRPr lang="cs-CZ" sz="1600" dirty="0" smtClean="0">
              <a:solidFill>
                <a:srgbClr val="000000"/>
              </a:solidFill>
            </a:endParaRPr>
          </a:p>
          <a:p>
            <a:pPr lvl="2" algn="just"/>
            <a:r>
              <a:rPr lang="cs-CZ" sz="1600" dirty="0" smtClean="0">
                <a:solidFill>
                  <a:srgbClr val="000000"/>
                </a:solidFill>
              </a:rPr>
              <a:t>rovnoprávnost pohlaví</a:t>
            </a:r>
            <a:r>
              <a:rPr lang="en-GB" sz="1600" dirty="0" smtClean="0">
                <a:solidFill>
                  <a:srgbClr val="000000"/>
                </a:solidFill>
              </a:rPr>
              <a:t>;</a:t>
            </a:r>
            <a:r>
              <a:rPr lang="cs-CZ" sz="1600" dirty="0" smtClean="0">
                <a:solidFill>
                  <a:srgbClr val="000000"/>
                </a:solidFill>
              </a:rPr>
              <a:t>  </a:t>
            </a:r>
            <a:endParaRPr lang="cs-CZ" sz="1600" dirty="0">
              <a:solidFill>
                <a:srgbClr val="000000"/>
              </a:solidFill>
            </a:endParaRPr>
          </a:p>
          <a:p>
            <a:pPr lvl="2" algn="just"/>
            <a:r>
              <a:rPr lang="cs-CZ" sz="1600" dirty="0" smtClean="0">
                <a:solidFill>
                  <a:srgbClr val="000000"/>
                </a:solidFill>
              </a:rPr>
              <a:t>populační politika</a:t>
            </a:r>
            <a:r>
              <a:rPr lang="en-GB" sz="1600" dirty="0" smtClean="0">
                <a:solidFill>
                  <a:srgbClr val="000000"/>
                </a:solidFill>
              </a:rPr>
              <a:t>.</a:t>
            </a:r>
            <a:r>
              <a:rPr lang="cs-CZ" sz="1600" dirty="0" smtClean="0">
                <a:solidFill>
                  <a:srgbClr val="000000"/>
                </a:solidFill>
              </a:rPr>
              <a:t>        </a:t>
            </a:r>
            <a:endParaRPr lang="cs-CZ" sz="1600" dirty="0">
              <a:solidFill>
                <a:srgbClr val="000000"/>
              </a:solidFill>
            </a:endParaRPr>
          </a:p>
          <a:p>
            <a:pPr lvl="1" algn="just"/>
            <a:r>
              <a:rPr lang="cs-CZ" sz="1800" dirty="0" smtClean="0">
                <a:solidFill>
                  <a:srgbClr val="000000"/>
                </a:solidFill>
              </a:rPr>
              <a:t>Dostupnost </a:t>
            </a:r>
            <a:r>
              <a:rPr lang="cs-CZ" sz="1800" dirty="0">
                <a:solidFill>
                  <a:srgbClr val="000000"/>
                </a:solidFill>
              </a:rPr>
              <a:t>pracovní síly, pracovní zvyklost jako </a:t>
            </a:r>
            <a:r>
              <a:rPr lang="cs-CZ" sz="1800" dirty="0" smtClean="0">
                <a:solidFill>
                  <a:srgbClr val="000000"/>
                </a:solidFill>
              </a:rPr>
              <a:t>např.:</a:t>
            </a:r>
            <a:endParaRPr lang="cs-CZ" sz="1800" dirty="0">
              <a:solidFill>
                <a:srgbClr val="000000"/>
              </a:solidFill>
            </a:endParaRPr>
          </a:p>
          <a:p>
            <a:pPr lvl="2"/>
            <a:r>
              <a:rPr lang="cs-CZ" sz="1600" dirty="0" smtClean="0">
                <a:solidFill>
                  <a:srgbClr val="000000"/>
                </a:solidFill>
              </a:rPr>
              <a:t>dostupnost </a:t>
            </a:r>
            <a:r>
              <a:rPr lang="cs-CZ" sz="1600" dirty="0">
                <a:solidFill>
                  <a:srgbClr val="000000"/>
                </a:solidFill>
              </a:rPr>
              <a:t>potenciálních zaměstnanců s požadovanými schopnosti a </a:t>
            </a:r>
            <a:r>
              <a:rPr lang="cs-CZ" sz="1600" dirty="0" smtClean="0">
                <a:solidFill>
                  <a:srgbClr val="000000"/>
                </a:solidFill>
              </a:rPr>
              <a:t>dovednostmi</a:t>
            </a:r>
            <a:r>
              <a:rPr lang="en-GB" sz="1600" dirty="0" smtClean="0">
                <a:solidFill>
                  <a:srgbClr val="000000"/>
                </a:solidFill>
              </a:rPr>
              <a:t>;</a:t>
            </a:r>
            <a:endParaRPr lang="cs-CZ" sz="1600" dirty="0">
              <a:solidFill>
                <a:srgbClr val="000000"/>
              </a:solidFill>
            </a:endParaRPr>
          </a:p>
          <a:p>
            <a:pPr lvl="2"/>
            <a:r>
              <a:rPr lang="cs-CZ" sz="1600" dirty="0" smtClean="0">
                <a:solidFill>
                  <a:srgbClr val="000000"/>
                </a:solidFill>
              </a:rPr>
              <a:t>existence </a:t>
            </a:r>
            <a:r>
              <a:rPr lang="cs-CZ" sz="1600" dirty="0">
                <a:solidFill>
                  <a:srgbClr val="000000"/>
                </a:solidFill>
              </a:rPr>
              <a:t>vzdělávacích institucí schopných poskytnout potřebné </a:t>
            </a:r>
            <a:r>
              <a:rPr lang="cs-CZ" sz="1600" dirty="0" smtClean="0">
                <a:solidFill>
                  <a:srgbClr val="000000"/>
                </a:solidFill>
              </a:rPr>
              <a:t>vzdělání</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diversita </a:t>
            </a:r>
            <a:r>
              <a:rPr lang="cs-CZ" sz="1600" dirty="0">
                <a:solidFill>
                  <a:srgbClr val="000000"/>
                </a:solidFill>
              </a:rPr>
              <a:t>pracovní </a:t>
            </a:r>
            <a:r>
              <a:rPr lang="cs-CZ" sz="1600" dirty="0" smtClean="0">
                <a:solidFill>
                  <a:srgbClr val="000000"/>
                </a:solidFill>
              </a:rPr>
              <a:t>síly</a:t>
            </a:r>
            <a:r>
              <a:rPr lang="en-GB" sz="1600" dirty="0" smtClean="0">
                <a:solidFill>
                  <a:srgbClr val="000000"/>
                </a:solidFill>
              </a:rPr>
              <a:t>.</a:t>
            </a:r>
            <a:r>
              <a:rPr lang="cs-CZ" sz="1600" dirty="0" smtClean="0">
                <a:solidFill>
                  <a:srgbClr val="000000"/>
                </a:solidFill>
              </a:rPr>
              <a:t>                                 </a:t>
            </a:r>
            <a:endParaRPr lang="cs-CZ" sz="1600" dirty="0">
              <a:solidFill>
                <a:srgbClr val="000000"/>
              </a:solidFill>
            </a:endParaRPr>
          </a:p>
        </p:txBody>
      </p:sp>
    </p:spTree>
    <p:extLst>
      <p:ext uri="{BB962C8B-B14F-4D97-AF65-F5344CB8AC3E}">
        <p14:creationId xmlns:p14="http://schemas.microsoft.com/office/powerpoint/2010/main" val="1501939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467475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000" dirty="0" smtClean="0">
                <a:solidFill>
                  <a:srgbClr val="000000"/>
                </a:solidFill>
              </a:rPr>
              <a:t>Anal</a:t>
            </a:r>
            <a:r>
              <a:rPr lang="cs-CZ" sz="2000" dirty="0" err="1" smtClean="0">
                <a:solidFill>
                  <a:srgbClr val="000000"/>
                </a:solidFill>
              </a:rPr>
              <a:t>ýza</a:t>
            </a:r>
            <a:r>
              <a:rPr lang="en-GB" sz="2000" dirty="0" smtClean="0">
                <a:solidFill>
                  <a:srgbClr val="000000"/>
                </a:solidFill>
              </a:rPr>
              <a:t> SLEPT</a:t>
            </a:r>
            <a:r>
              <a:rPr lang="cs-CZ" sz="2000" dirty="0" smtClean="0">
                <a:solidFill>
                  <a:srgbClr val="000000"/>
                </a:solidFill>
              </a:rPr>
              <a:t> (</a:t>
            </a:r>
            <a:r>
              <a:rPr lang="cs-CZ" sz="2000" dirty="0">
                <a:solidFill>
                  <a:srgbClr val="000000"/>
                </a:solidFill>
              </a:rPr>
              <a:t>PESTL, PEST</a:t>
            </a:r>
            <a:r>
              <a:rPr lang="cs-CZ" sz="2000" dirty="0" smtClean="0">
                <a:solidFill>
                  <a:srgbClr val="000000"/>
                </a:solidFill>
              </a:rPr>
              <a:t>) – </a:t>
            </a:r>
            <a:r>
              <a:rPr lang="en-GB" sz="2000" dirty="0" err="1" smtClean="0">
                <a:solidFill>
                  <a:srgbClr val="000000"/>
                </a:solidFill>
              </a:rPr>
              <a:t>Legislativn</a:t>
            </a:r>
            <a:r>
              <a:rPr lang="cs-CZ" sz="2000" dirty="0" smtClean="0">
                <a:solidFill>
                  <a:srgbClr val="000000"/>
                </a:solidFill>
              </a:rPr>
              <a:t>í</a:t>
            </a:r>
            <a:r>
              <a:rPr lang="en-GB" sz="2000" dirty="0" smtClean="0">
                <a:solidFill>
                  <a:srgbClr val="000000"/>
                </a:solidFill>
              </a:rPr>
              <a:t> </a:t>
            </a:r>
            <a:r>
              <a:rPr lang="en-GB" sz="2000" dirty="0" err="1" smtClean="0">
                <a:solidFill>
                  <a:srgbClr val="000000"/>
                </a:solidFill>
              </a:rPr>
              <a:t>faktor</a:t>
            </a:r>
            <a:r>
              <a:rPr lang="cs-CZ" sz="2000" dirty="0" smtClean="0">
                <a:solidFill>
                  <a:srgbClr val="000000"/>
                </a:solidFill>
              </a:rPr>
              <a:t>y</a:t>
            </a:r>
          </a:p>
          <a:p>
            <a:pPr lvl="1" algn="just"/>
            <a:r>
              <a:rPr lang="cs-CZ" sz="1800" dirty="0" smtClean="0">
                <a:solidFill>
                  <a:srgbClr val="000000"/>
                </a:solidFill>
              </a:rPr>
              <a:t>Existence </a:t>
            </a:r>
            <a:r>
              <a:rPr lang="cs-CZ" sz="1800" dirty="0">
                <a:solidFill>
                  <a:srgbClr val="000000"/>
                </a:solidFill>
              </a:rPr>
              <a:t>a funkčnost podstatných zákonných norem jako např.:</a:t>
            </a:r>
          </a:p>
          <a:p>
            <a:pPr lvl="2" algn="just"/>
            <a:r>
              <a:rPr lang="cs-CZ" sz="1600" dirty="0" smtClean="0">
                <a:solidFill>
                  <a:srgbClr val="000000"/>
                </a:solidFill>
              </a:rPr>
              <a:t>obchodní právo</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daňové zákony</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deregulační opatření</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legislativní </a:t>
            </a:r>
            <a:r>
              <a:rPr lang="cs-CZ" sz="1600" dirty="0">
                <a:solidFill>
                  <a:srgbClr val="000000"/>
                </a:solidFill>
              </a:rPr>
              <a:t>omezení (distribuce, ekologická opatření</a:t>
            </a:r>
            <a:r>
              <a:rPr lang="cs-CZ" sz="1600" dirty="0" smtClean="0">
                <a:solidFill>
                  <a:srgbClr val="000000"/>
                </a:solidFill>
              </a:rPr>
              <a:t>…)</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právní </a:t>
            </a:r>
            <a:r>
              <a:rPr lang="cs-CZ" sz="1600" dirty="0">
                <a:solidFill>
                  <a:srgbClr val="000000"/>
                </a:solidFill>
              </a:rPr>
              <a:t>úprava pracovních podmínek (BOZP</a:t>
            </a:r>
            <a:r>
              <a:rPr lang="cs-CZ" sz="1600" dirty="0" smtClean="0">
                <a:solidFill>
                  <a:srgbClr val="000000"/>
                </a:solidFill>
              </a:rPr>
              <a:t>…)</a:t>
            </a:r>
            <a:r>
              <a:rPr lang="en-GB" sz="1600" dirty="0" smtClean="0">
                <a:solidFill>
                  <a:srgbClr val="000000"/>
                </a:solidFill>
              </a:rPr>
              <a:t>.</a:t>
            </a:r>
          </a:p>
          <a:p>
            <a:pPr lvl="1" algn="just"/>
            <a:r>
              <a:rPr lang="cs-CZ" sz="1800" dirty="0" smtClean="0">
                <a:solidFill>
                  <a:srgbClr val="000000"/>
                </a:solidFill>
              </a:rPr>
              <a:t>Nehotová legislativa</a:t>
            </a:r>
            <a:endParaRPr lang="cs-CZ" sz="18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5</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1" algn="just"/>
            <a:r>
              <a:rPr lang="cs-CZ" sz="1800" dirty="0" smtClean="0">
                <a:solidFill>
                  <a:srgbClr val="000000"/>
                </a:solidFill>
              </a:rPr>
              <a:t>Další faktory, např.:</a:t>
            </a:r>
          </a:p>
          <a:p>
            <a:pPr lvl="2" algn="just"/>
            <a:r>
              <a:rPr lang="cs-CZ" sz="1600" dirty="0">
                <a:solidFill>
                  <a:srgbClr val="000000"/>
                </a:solidFill>
              </a:rPr>
              <a:t>funkčnost </a:t>
            </a:r>
            <a:r>
              <a:rPr lang="cs-CZ" sz="1600" dirty="0" smtClean="0">
                <a:solidFill>
                  <a:srgbClr val="000000"/>
                </a:solidFill>
              </a:rPr>
              <a:t>soudu</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vymahatelnost práva</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autorská práva</a:t>
            </a:r>
            <a:r>
              <a:rPr lang="en-GB" sz="1600" dirty="0" smtClean="0">
                <a:solidFill>
                  <a:srgbClr val="000000"/>
                </a:solidFill>
              </a:rPr>
              <a:t>.</a:t>
            </a:r>
            <a:endParaRPr lang="cs-CZ" sz="1600" dirty="0">
              <a:solidFill>
                <a:srgbClr val="000000"/>
              </a:solidFill>
            </a:endParaRPr>
          </a:p>
        </p:txBody>
      </p:sp>
    </p:spTree>
    <p:extLst>
      <p:ext uri="{BB962C8B-B14F-4D97-AF65-F5344CB8AC3E}">
        <p14:creationId xmlns:p14="http://schemas.microsoft.com/office/powerpoint/2010/main" val="3551994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467475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000" dirty="0" smtClean="0">
                <a:solidFill>
                  <a:srgbClr val="000000"/>
                </a:solidFill>
              </a:rPr>
              <a:t>Anal</a:t>
            </a:r>
            <a:r>
              <a:rPr lang="cs-CZ" sz="2000" dirty="0" err="1" smtClean="0">
                <a:solidFill>
                  <a:srgbClr val="000000"/>
                </a:solidFill>
              </a:rPr>
              <a:t>ýza</a:t>
            </a:r>
            <a:r>
              <a:rPr lang="en-GB" sz="2000" dirty="0" smtClean="0">
                <a:solidFill>
                  <a:srgbClr val="000000"/>
                </a:solidFill>
              </a:rPr>
              <a:t> SLEPT</a:t>
            </a:r>
            <a:r>
              <a:rPr lang="cs-CZ" sz="2000" dirty="0" smtClean="0">
                <a:solidFill>
                  <a:srgbClr val="000000"/>
                </a:solidFill>
              </a:rPr>
              <a:t> (</a:t>
            </a:r>
            <a:r>
              <a:rPr lang="cs-CZ" sz="2000" dirty="0">
                <a:solidFill>
                  <a:srgbClr val="000000"/>
                </a:solidFill>
              </a:rPr>
              <a:t>PESTL, PEST</a:t>
            </a:r>
            <a:r>
              <a:rPr lang="cs-CZ" sz="2000" dirty="0" smtClean="0">
                <a:solidFill>
                  <a:srgbClr val="000000"/>
                </a:solidFill>
              </a:rPr>
              <a:t>) – </a:t>
            </a:r>
            <a:r>
              <a:rPr lang="en-GB" sz="2000" dirty="0" err="1" smtClean="0">
                <a:solidFill>
                  <a:srgbClr val="000000"/>
                </a:solidFill>
              </a:rPr>
              <a:t>Ekonomick</a:t>
            </a:r>
            <a:r>
              <a:rPr lang="cs-CZ" sz="2000" dirty="0" smtClean="0">
                <a:solidFill>
                  <a:srgbClr val="000000"/>
                </a:solidFill>
              </a:rPr>
              <a:t>é</a:t>
            </a:r>
            <a:r>
              <a:rPr lang="en-GB" sz="2000" dirty="0" smtClean="0">
                <a:solidFill>
                  <a:srgbClr val="000000"/>
                </a:solidFill>
              </a:rPr>
              <a:t> </a:t>
            </a:r>
            <a:r>
              <a:rPr lang="en-GB" sz="2000" dirty="0" err="1" smtClean="0">
                <a:solidFill>
                  <a:srgbClr val="000000"/>
                </a:solidFill>
              </a:rPr>
              <a:t>faktor</a:t>
            </a:r>
            <a:r>
              <a:rPr lang="cs-CZ" sz="2000" dirty="0" smtClean="0">
                <a:solidFill>
                  <a:srgbClr val="000000"/>
                </a:solidFill>
              </a:rPr>
              <a:t>y</a:t>
            </a:r>
          </a:p>
          <a:p>
            <a:pPr lvl="1" algn="just"/>
            <a:r>
              <a:rPr lang="cs-CZ" sz="1800" dirty="0" smtClean="0">
                <a:solidFill>
                  <a:srgbClr val="000000"/>
                </a:solidFill>
              </a:rPr>
              <a:t>Hodnocení makroekonomické situace:</a:t>
            </a:r>
          </a:p>
          <a:p>
            <a:pPr lvl="2" algn="just"/>
            <a:r>
              <a:rPr lang="cs-CZ" sz="1600" dirty="0">
                <a:solidFill>
                  <a:srgbClr val="000000"/>
                </a:solidFill>
              </a:rPr>
              <a:t>míra </a:t>
            </a:r>
            <a:r>
              <a:rPr lang="cs-CZ" sz="1600" dirty="0" smtClean="0">
                <a:solidFill>
                  <a:srgbClr val="000000"/>
                </a:solidFill>
              </a:rPr>
              <a:t>inflace</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úroková míra</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obchodní </a:t>
            </a:r>
            <a:r>
              <a:rPr lang="cs-CZ" sz="1600" dirty="0">
                <a:solidFill>
                  <a:srgbClr val="000000"/>
                </a:solidFill>
              </a:rPr>
              <a:t>deficit nebo </a:t>
            </a:r>
            <a:r>
              <a:rPr lang="cs-CZ" sz="1600" dirty="0" smtClean="0">
                <a:solidFill>
                  <a:srgbClr val="000000"/>
                </a:solidFill>
              </a:rPr>
              <a:t>přebytek</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rozpočtový </a:t>
            </a:r>
            <a:r>
              <a:rPr lang="cs-CZ" sz="1600" dirty="0">
                <a:solidFill>
                  <a:srgbClr val="000000"/>
                </a:solidFill>
              </a:rPr>
              <a:t>deficit nebo </a:t>
            </a:r>
            <a:r>
              <a:rPr lang="cs-CZ" sz="1600" dirty="0" smtClean="0">
                <a:solidFill>
                  <a:srgbClr val="000000"/>
                </a:solidFill>
              </a:rPr>
              <a:t>přebytek</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výše </a:t>
            </a:r>
            <a:r>
              <a:rPr lang="cs-CZ" sz="1600" dirty="0">
                <a:solidFill>
                  <a:srgbClr val="000000"/>
                </a:solidFill>
              </a:rPr>
              <a:t>HDP, HDP na jednoho obyvatele a jeho </a:t>
            </a:r>
            <a:r>
              <a:rPr lang="cs-CZ" sz="1600" dirty="0" smtClean="0">
                <a:solidFill>
                  <a:srgbClr val="000000"/>
                </a:solidFill>
              </a:rPr>
              <a:t>vývoj</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minová stabilita</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stav </a:t>
            </a:r>
            <a:r>
              <a:rPr lang="cs-CZ" sz="1600" dirty="0">
                <a:solidFill>
                  <a:srgbClr val="000000"/>
                </a:solidFill>
              </a:rPr>
              <a:t>směnného </a:t>
            </a:r>
            <a:r>
              <a:rPr lang="cs-CZ" sz="1600" dirty="0" smtClean="0">
                <a:solidFill>
                  <a:srgbClr val="000000"/>
                </a:solidFill>
              </a:rPr>
              <a:t>kursu</a:t>
            </a:r>
            <a:r>
              <a:rPr lang="en-GB" sz="1600" dirty="0" smtClean="0">
                <a:solidFill>
                  <a:srgbClr val="000000"/>
                </a:solidFill>
              </a:rPr>
              <a:t>.</a:t>
            </a:r>
            <a:endParaRPr lang="cs-CZ" sz="1600" dirty="0">
              <a:solidFill>
                <a:srgbClr val="000000"/>
              </a:solidFill>
            </a:endParaRPr>
          </a:p>
          <a:p>
            <a:pPr lvl="1" algn="just"/>
            <a:endParaRPr lang="cs-CZ" sz="18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6</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1" algn="just"/>
            <a:r>
              <a:rPr lang="cs-CZ" sz="1800" dirty="0">
                <a:solidFill>
                  <a:srgbClr val="000000"/>
                </a:solidFill>
              </a:rPr>
              <a:t>Přístup k finančním zdrojům jako např.:</a:t>
            </a:r>
          </a:p>
          <a:p>
            <a:pPr lvl="2" algn="just"/>
            <a:r>
              <a:rPr lang="cs-CZ" sz="1600" dirty="0" smtClean="0">
                <a:solidFill>
                  <a:srgbClr val="000000"/>
                </a:solidFill>
              </a:rPr>
              <a:t>náklady </a:t>
            </a:r>
            <a:r>
              <a:rPr lang="cs-CZ" sz="1600" dirty="0">
                <a:solidFill>
                  <a:srgbClr val="000000"/>
                </a:solidFill>
              </a:rPr>
              <a:t>na místní </a:t>
            </a:r>
            <a:r>
              <a:rPr lang="cs-CZ" sz="1600" dirty="0" smtClean="0">
                <a:solidFill>
                  <a:srgbClr val="000000"/>
                </a:solidFill>
              </a:rPr>
              <a:t>půjčky</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bankovní systém</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dostupnost </a:t>
            </a:r>
            <a:r>
              <a:rPr lang="cs-CZ" sz="1600" dirty="0">
                <a:solidFill>
                  <a:srgbClr val="000000"/>
                </a:solidFill>
              </a:rPr>
              <a:t>a formy </a:t>
            </a:r>
            <a:r>
              <a:rPr lang="cs-CZ" sz="1600" dirty="0" smtClean="0">
                <a:solidFill>
                  <a:srgbClr val="000000"/>
                </a:solidFill>
              </a:rPr>
              <a:t>úvěrů</a:t>
            </a:r>
            <a:r>
              <a:rPr lang="en-GB" sz="1600" dirty="0" smtClean="0">
                <a:solidFill>
                  <a:srgbClr val="000000"/>
                </a:solidFill>
              </a:rPr>
              <a:t>.</a:t>
            </a:r>
            <a:endParaRPr lang="cs-CZ" sz="1600" dirty="0">
              <a:solidFill>
                <a:srgbClr val="000000"/>
              </a:solidFill>
            </a:endParaRPr>
          </a:p>
          <a:p>
            <a:pPr lvl="1" algn="just"/>
            <a:r>
              <a:rPr lang="cs-CZ" sz="1800" dirty="0" smtClean="0">
                <a:solidFill>
                  <a:srgbClr val="000000"/>
                </a:solidFill>
              </a:rPr>
              <a:t>Daňové </a:t>
            </a:r>
            <a:r>
              <a:rPr lang="cs-CZ" sz="1800" dirty="0">
                <a:solidFill>
                  <a:srgbClr val="000000"/>
                </a:solidFill>
              </a:rPr>
              <a:t>faktory jako např.:</a:t>
            </a:r>
          </a:p>
          <a:p>
            <a:pPr lvl="2" algn="just"/>
            <a:r>
              <a:rPr lang="cs-CZ" sz="1600" dirty="0" smtClean="0">
                <a:solidFill>
                  <a:srgbClr val="000000"/>
                </a:solidFill>
              </a:rPr>
              <a:t>výše </a:t>
            </a:r>
            <a:r>
              <a:rPr lang="cs-CZ" sz="1600" dirty="0">
                <a:solidFill>
                  <a:srgbClr val="000000"/>
                </a:solidFill>
              </a:rPr>
              <a:t>daňových </a:t>
            </a:r>
            <a:r>
              <a:rPr lang="cs-CZ" sz="1600" dirty="0" smtClean="0">
                <a:solidFill>
                  <a:srgbClr val="000000"/>
                </a:solidFill>
              </a:rPr>
              <a:t>sazeb</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vývoj </a:t>
            </a:r>
            <a:r>
              <a:rPr lang="cs-CZ" sz="1600" dirty="0">
                <a:solidFill>
                  <a:srgbClr val="000000"/>
                </a:solidFill>
              </a:rPr>
              <a:t>daňových </a:t>
            </a:r>
            <a:r>
              <a:rPr lang="cs-CZ" sz="1600" dirty="0" smtClean="0">
                <a:solidFill>
                  <a:srgbClr val="000000"/>
                </a:solidFill>
              </a:rPr>
              <a:t>sazeb</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cla </a:t>
            </a:r>
            <a:r>
              <a:rPr lang="cs-CZ" sz="1600" dirty="0">
                <a:solidFill>
                  <a:srgbClr val="000000"/>
                </a:solidFill>
              </a:rPr>
              <a:t>a daňová </a:t>
            </a:r>
            <a:r>
              <a:rPr lang="cs-CZ" sz="1600" dirty="0" smtClean="0">
                <a:solidFill>
                  <a:srgbClr val="000000"/>
                </a:solidFill>
              </a:rPr>
              <a:t>zatížení</a:t>
            </a:r>
            <a:r>
              <a:rPr lang="en-GB" sz="1600" dirty="0" smtClean="0">
                <a:solidFill>
                  <a:srgbClr val="000000"/>
                </a:solidFill>
              </a:rPr>
              <a:t>.</a:t>
            </a:r>
            <a:endParaRPr lang="cs-CZ" sz="1600" dirty="0">
              <a:solidFill>
                <a:srgbClr val="000000"/>
              </a:solidFill>
            </a:endParaRPr>
          </a:p>
          <a:p>
            <a:pPr lvl="1" algn="just"/>
            <a:endParaRPr lang="cs-CZ" sz="1800" dirty="0">
              <a:solidFill>
                <a:srgbClr val="000000"/>
              </a:solidFill>
            </a:endParaRPr>
          </a:p>
        </p:txBody>
      </p:sp>
    </p:spTree>
    <p:extLst>
      <p:ext uri="{BB962C8B-B14F-4D97-AF65-F5344CB8AC3E}">
        <p14:creationId xmlns:p14="http://schemas.microsoft.com/office/powerpoint/2010/main" val="1385079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627534"/>
            <a:ext cx="467475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000" dirty="0" smtClean="0">
                <a:solidFill>
                  <a:srgbClr val="000000"/>
                </a:solidFill>
              </a:rPr>
              <a:t>Anal</a:t>
            </a:r>
            <a:r>
              <a:rPr lang="cs-CZ" sz="2000" dirty="0" err="1" smtClean="0">
                <a:solidFill>
                  <a:srgbClr val="000000"/>
                </a:solidFill>
              </a:rPr>
              <a:t>ýza</a:t>
            </a:r>
            <a:r>
              <a:rPr lang="en-GB" sz="2000" dirty="0" smtClean="0">
                <a:solidFill>
                  <a:srgbClr val="000000"/>
                </a:solidFill>
              </a:rPr>
              <a:t> SLEPT</a:t>
            </a:r>
            <a:r>
              <a:rPr lang="cs-CZ" sz="2000" dirty="0" smtClean="0">
                <a:solidFill>
                  <a:srgbClr val="000000"/>
                </a:solidFill>
              </a:rPr>
              <a:t> (</a:t>
            </a:r>
            <a:r>
              <a:rPr lang="cs-CZ" sz="2000" dirty="0">
                <a:solidFill>
                  <a:srgbClr val="000000"/>
                </a:solidFill>
              </a:rPr>
              <a:t>PESTL, PEST</a:t>
            </a:r>
            <a:r>
              <a:rPr lang="cs-CZ" sz="2000" dirty="0" smtClean="0">
                <a:solidFill>
                  <a:srgbClr val="000000"/>
                </a:solidFill>
              </a:rPr>
              <a:t>) –Politické </a:t>
            </a:r>
            <a:r>
              <a:rPr lang="en-GB" sz="2000" dirty="0" err="1" smtClean="0">
                <a:solidFill>
                  <a:srgbClr val="000000"/>
                </a:solidFill>
              </a:rPr>
              <a:t>faktor</a:t>
            </a:r>
            <a:r>
              <a:rPr lang="cs-CZ" sz="2000" dirty="0" smtClean="0">
                <a:solidFill>
                  <a:srgbClr val="000000"/>
                </a:solidFill>
              </a:rPr>
              <a:t>y</a:t>
            </a:r>
          </a:p>
          <a:p>
            <a:pPr lvl="1" algn="just"/>
            <a:r>
              <a:rPr lang="cs-CZ" sz="1800" dirty="0">
                <a:solidFill>
                  <a:srgbClr val="000000"/>
                </a:solidFill>
              </a:rPr>
              <a:t>Hodnocení politické stability jako </a:t>
            </a:r>
            <a:r>
              <a:rPr lang="cs-CZ" sz="1800" dirty="0" smtClean="0">
                <a:solidFill>
                  <a:srgbClr val="000000"/>
                </a:solidFill>
              </a:rPr>
              <a:t>např.:</a:t>
            </a:r>
            <a:endParaRPr lang="cs-CZ" sz="1800" dirty="0">
              <a:solidFill>
                <a:srgbClr val="000000"/>
              </a:solidFill>
            </a:endParaRPr>
          </a:p>
          <a:p>
            <a:pPr lvl="2" algn="just"/>
            <a:r>
              <a:rPr lang="cs-CZ" sz="1600" dirty="0" smtClean="0">
                <a:solidFill>
                  <a:srgbClr val="000000"/>
                </a:solidFill>
              </a:rPr>
              <a:t>forma </a:t>
            </a:r>
            <a:r>
              <a:rPr lang="cs-CZ" sz="1600" dirty="0">
                <a:solidFill>
                  <a:srgbClr val="000000"/>
                </a:solidFill>
              </a:rPr>
              <a:t>a stabilita </a:t>
            </a:r>
            <a:r>
              <a:rPr lang="cs-CZ" sz="1600" dirty="0" smtClean="0">
                <a:solidFill>
                  <a:srgbClr val="000000"/>
                </a:solidFill>
              </a:rPr>
              <a:t>vlády</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klíčové orgány </a:t>
            </a:r>
            <a:r>
              <a:rPr lang="cs-CZ" sz="1600" dirty="0">
                <a:solidFill>
                  <a:srgbClr val="000000"/>
                </a:solidFill>
              </a:rPr>
              <a:t>a </a:t>
            </a:r>
            <a:r>
              <a:rPr lang="cs-CZ" sz="1600" dirty="0" smtClean="0">
                <a:solidFill>
                  <a:srgbClr val="000000"/>
                </a:solidFill>
              </a:rPr>
              <a:t>úřady</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existence </a:t>
            </a:r>
            <a:r>
              <a:rPr lang="cs-CZ" sz="1600" dirty="0">
                <a:solidFill>
                  <a:srgbClr val="000000"/>
                </a:solidFill>
              </a:rPr>
              <a:t>a vliv politických </a:t>
            </a:r>
            <a:r>
              <a:rPr lang="cs-CZ" sz="1600" dirty="0" smtClean="0">
                <a:solidFill>
                  <a:srgbClr val="000000"/>
                </a:solidFill>
              </a:rPr>
              <a:t>osobností</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politická </a:t>
            </a:r>
            <a:r>
              <a:rPr lang="cs-CZ" sz="1600" dirty="0">
                <a:solidFill>
                  <a:srgbClr val="000000"/>
                </a:solidFill>
              </a:rPr>
              <a:t>strana u </a:t>
            </a:r>
            <a:r>
              <a:rPr lang="cs-CZ" sz="1600" dirty="0" smtClean="0">
                <a:solidFill>
                  <a:srgbClr val="000000"/>
                </a:solidFill>
              </a:rPr>
              <a:t>moci</a:t>
            </a:r>
            <a:r>
              <a:rPr lang="en-GB" sz="1600" dirty="0" smtClean="0">
                <a:solidFill>
                  <a:srgbClr val="000000"/>
                </a:solidFill>
              </a:rPr>
              <a:t>.</a:t>
            </a:r>
            <a:endParaRPr lang="cs-CZ" sz="1600" dirty="0">
              <a:solidFill>
                <a:srgbClr val="000000"/>
              </a:solidFill>
            </a:endParaRPr>
          </a:p>
          <a:p>
            <a:pPr lvl="1" algn="just"/>
            <a:r>
              <a:rPr lang="cs-CZ" sz="1800" dirty="0">
                <a:solidFill>
                  <a:srgbClr val="000000"/>
                </a:solidFill>
              </a:rPr>
              <a:t>Politicko-ekonomické faktory jako </a:t>
            </a:r>
            <a:r>
              <a:rPr lang="cs-CZ" sz="1800" dirty="0" smtClean="0">
                <a:solidFill>
                  <a:srgbClr val="000000"/>
                </a:solidFill>
              </a:rPr>
              <a:t>např.:</a:t>
            </a:r>
            <a:endParaRPr lang="cs-CZ" sz="1800" dirty="0">
              <a:solidFill>
                <a:srgbClr val="000000"/>
              </a:solidFill>
            </a:endParaRPr>
          </a:p>
          <a:p>
            <a:pPr lvl="2" algn="just"/>
            <a:r>
              <a:rPr lang="cs-CZ" sz="1600" dirty="0">
                <a:solidFill>
                  <a:srgbClr val="000000"/>
                </a:solidFill>
              </a:rPr>
              <a:t>postoj vůči privátním a zahraničním investicím</a:t>
            </a:r>
            <a:r>
              <a:rPr lang="en-GB" sz="1600" dirty="0">
                <a:solidFill>
                  <a:srgbClr val="000000"/>
                </a:solidFill>
              </a:rPr>
              <a:t>;</a:t>
            </a:r>
            <a:endParaRPr lang="cs-CZ" sz="1600" dirty="0">
              <a:solidFill>
                <a:srgbClr val="000000"/>
              </a:solidFill>
            </a:endParaRPr>
          </a:p>
          <a:p>
            <a:pPr lvl="2" algn="just"/>
            <a:r>
              <a:rPr lang="cs-CZ" sz="1600" dirty="0">
                <a:solidFill>
                  <a:srgbClr val="000000"/>
                </a:solidFill>
              </a:rPr>
              <a:t>vztah ke státnímu průmyslu</a:t>
            </a:r>
            <a:r>
              <a:rPr lang="en-GB" sz="1600" dirty="0">
                <a:solidFill>
                  <a:srgbClr val="000000"/>
                </a:solidFill>
              </a:rPr>
              <a:t>;</a:t>
            </a:r>
            <a:endParaRPr lang="cs-CZ" sz="1600" dirty="0">
              <a:solidFill>
                <a:srgbClr val="000000"/>
              </a:solidFill>
            </a:endParaRPr>
          </a:p>
          <a:p>
            <a:pPr lvl="2" algn="just"/>
            <a:r>
              <a:rPr lang="cs-CZ" sz="1600" dirty="0">
                <a:solidFill>
                  <a:srgbClr val="000000"/>
                </a:solidFill>
              </a:rPr>
              <a:t>postoj vůči privátnímu sektoru</a:t>
            </a:r>
            <a:r>
              <a:rPr lang="cs-CZ" sz="1600" dirty="0" smtClean="0">
                <a:solidFill>
                  <a:srgbClr val="000000"/>
                </a:solidFill>
              </a:rPr>
              <a:t>.</a:t>
            </a:r>
            <a:endParaRPr lang="en-GB" sz="16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7</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
        <p:nvSpPr>
          <p:cNvPr id="8" name="Zástupný symbol pro obsah 2"/>
          <p:cNvSpPr txBox="1">
            <a:spLocks/>
          </p:cNvSpPr>
          <p:nvPr/>
        </p:nvSpPr>
        <p:spPr>
          <a:xfrm>
            <a:off x="4427984" y="915566"/>
            <a:ext cx="467475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1" algn="just"/>
            <a:r>
              <a:rPr lang="cs-CZ" sz="1800" dirty="0" smtClean="0">
                <a:solidFill>
                  <a:srgbClr val="000000"/>
                </a:solidFill>
              </a:rPr>
              <a:t>Hodnocení </a:t>
            </a:r>
            <a:r>
              <a:rPr lang="cs-CZ" sz="1800" dirty="0">
                <a:solidFill>
                  <a:srgbClr val="000000"/>
                </a:solidFill>
              </a:rPr>
              <a:t>externích vztahu jako </a:t>
            </a:r>
            <a:r>
              <a:rPr lang="cs-CZ" sz="1800" dirty="0" smtClean="0">
                <a:solidFill>
                  <a:srgbClr val="000000"/>
                </a:solidFill>
              </a:rPr>
              <a:t>např.:</a:t>
            </a:r>
            <a:endParaRPr lang="cs-CZ" sz="1800" dirty="0">
              <a:solidFill>
                <a:srgbClr val="000000"/>
              </a:solidFill>
            </a:endParaRPr>
          </a:p>
          <a:p>
            <a:pPr lvl="2" algn="just"/>
            <a:r>
              <a:rPr lang="cs-CZ" sz="1600" dirty="0" smtClean="0">
                <a:solidFill>
                  <a:srgbClr val="000000"/>
                </a:solidFill>
              </a:rPr>
              <a:t>zahraniční konflikty</a:t>
            </a:r>
            <a:r>
              <a:rPr lang="en-GB" sz="1600" dirty="0" smtClean="0">
                <a:solidFill>
                  <a:srgbClr val="000000"/>
                </a:solidFill>
              </a:rPr>
              <a:t>;</a:t>
            </a:r>
            <a:endParaRPr lang="cs-CZ" sz="1600" dirty="0">
              <a:solidFill>
                <a:srgbClr val="000000"/>
              </a:solidFill>
            </a:endParaRPr>
          </a:p>
          <a:p>
            <a:pPr lvl="2" algn="just"/>
            <a:r>
              <a:rPr lang="cs-CZ" sz="1600" dirty="0" smtClean="0">
                <a:solidFill>
                  <a:srgbClr val="000000"/>
                </a:solidFill>
              </a:rPr>
              <a:t>regionální nestabilita</a:t>
            </a:r>
            <a:r>
              <a:rPr lang="en-GB" sz="1600" dirty="0" smtClean="0">
                <a:solidFill>
                  <a:srgbClr val="000000"/>
                </a:solidFill>
              </a:rPr>
              <a:t>.</a:t>
            </a:r>
            <a:endParaRPr lang="cs-CZ" sz="1600" dirty="0">
              <a:solidFill>
                <a:srgbClr val="000000"/>
              </a:solidFill>
            </a:endParaRPr>
          </a:p>
          <a:p>
            <a:pPr lvl="1" algn="just"/>
            <a:r>
              <a:rPr lang="cs-CZ" sz="1800" dirty="0" smtClean="0">
                <a:solidFill>
                  <a:srgbClr val="000000"/>
                </a:solidFill>
              </a:rPr>
              <a:t>Politický </a:t>
            </a:r>
            <a:r>
              <a:rPr lang="cs-CZ" sz="1800" dirty="0">
                <a:solidFill>
                  <a:srgbClr val="000000"/>
                </a:solidFill>
              </a:rPr>
              <a:t>vliv různých skupin</a:t>
            </a:r>
          </a:p>
          <a:p>
            <a:pPr lvl="1" algn="just"/>
            <a:endParaRPr lang="cs-CZ" sz="1800" dirty="0">
              <a:solidFill>
                <a:srgbClr val="000000"/>
              </a:solidFill>
            </a:endParaRPr>
          </a:p>
        </p:txBody>
      </p:sp>
    </p:spTree>
    <p:extLst>
      <p:ext uri="{BB962C8B-B14F-4D97-AF65-F5344CB8AC3E}">
        <p14:creationId xmlns:p14="http://schemas.microsoft.com/office/powerpoint/2010/main" val="1751224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843558"/>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000" dirty="0" smtClean="0">
                <a:solidFill>
                  <a:srgbClr val="000000"/>
                </a:solidFill>
              </a:rPr>
              <a:t>Anal</a:t>
            </a:r>
            <a:r>
              <a:rPr lang="cs-CZ" sz="2000" dirty="0" err="1" smtClean="0">
                <a:solidFill>
                  <a:srgbClr val="000000"/>
                </a:solidFill>
              </a:rPr>
              <a:t>ýza</a:t>
            </a:r>
            <a:r>
              <a:rPr lang="en-GB" sz="2000" dirty="0" smtClean="0">
                <a:solidFill>
                  <a:srgbClr val="000000"/>
                </a:solidFill>
              </a:rPr>
              <a:t> SLEPT</a:t>
            </a:r>
            <a:r>
              <a:rPr lang="cs-CZ" sz="2000" dirty="0" smtClean="0">
                <a:solidFill>
                  <a:srgbClr val="000000"/>
                </a:solidFill>
              </a:rPr>
              <a:t> (</a:t>
            </a:r>
            <a:r>
              <a:rPr lang="cs-CZ" sz="2000" dirty="0">
                <a:solidFill>
                  <a:srgbClr val="000000"/>
                </a:solidFill>
              </a:rPr>
              <a:t>PESTL, PEST</a:t>
            </a:r>
            <a:r>
              <a:rPr lang="cs-CZ" sz="2000" dirty="0" smtClean="0">
                <a:solidFill>
                  <a:srgbClr val="000000"/>
                </a:solidFill>
              </a:rPr>
              <a:t>) –</a:t>
            </a:r>
            <a:r>
              <a:rPr lang="en-GB" sz="2000" dirty="0" smtClean="0">
                <a:solidFill>
                  <a:srgbClr val="000000"/>
                </a:solidFill>
              </a:rPr>
              <a:t> </a:t>
            </a:r>
            <a:r>
              <a:rPr lang="en-GB" sz="2000" dirty="0" err="1" smtClean="0">
                <a:solidFill>
                  <a:srgbClr val="000000"/>
                </a:solidFill>
              </a:rPr>
              <a:t>Technologick</a:t>
            </a:r>
            <a:r>
              <a:rPr lang="cs-CZ" sz="2000" dirty="0" smtClean="0">
                <a:solidFill>
                  <a:srgbClr val="000000"/>
                </a:solidFill>
              </a:rPr>
              <a:t>é </a:t>
            </a:r>
            <a:r>
              <a:rPr lang="en-GB" sz="2000" dirty="0" err="1" smtClean="0">
                <a:solidFill>
                  <a:srgbClr val="000000"/>
                </a:solidFill>
              </a:rPr>
              <a:t>faktor</a:t>
            </a:r>
            <a:r>
              <a:rPr lang="cs-CZ" sz="2000" dirty="0" smtClean="0">
                <a:solidFill>
                  <a:srgbClr val="000000"/>
                </a:solidFill>
              </a:rPr>
              <a:t>y</a:t>
            </a:r>
          </a:p>
          <a:p>
            <a:pPr lvl="1" algn="just"/>
            <a:r>
              <a:rPr lang="cs-CZ" sz="2000" dirty="0">
                <a:solidFill>
                  <a:srgbClr val="000000"/>
                </a:solidFill>
              </a:rPr>
              <a:t>Podpora vlády v oblasti </a:t>
            </a:r>
            <a:r>
              <a:rPr lang="cs-CZ" sz="2000" dirty="0" smtClean="0">
                <a:solidFill>
                  <a:srgbClr val="000000"/>
                </a:solidFill>
              </a:rPr>
              <a:t>výzkumu</a:t>
            </a:r>
            <a:r>
              <a:rPr lang="en-GB" sz="2000" dirty="0" smtClean="0">
                <a:solidFill>
                  <a:srgbClr val="000000"/>
                </a:solidFill>
              </a:rPr>
              <a:t>;</a:t>
            </a:r>
            <a:endParaRPr lang="cs-CZ" sz="2000" dirty="0">
              <a:solidFill>
                <a:srgbClr val="000000"/>
              </a:solidFill>
            </a:endParaRPr>
          </a:p>
          <a:p>
            <a:pPr lvl="1" algn="just"/>
            <a:r>
              <a:rPr lang="cs-CZ" sz="2000" dirty="0" smtClean="0">
                <a:solidFill>
                  <a:srgbClr val="000000"/>
                </a:solidFill>
              </a:rPr>
              <a:t>Výše </a:t>
            </a:r>
            <a:r>
              <a:rPr lang="cs-CZ" sz="2000" dirty="0">
                <a:solidFill>
                  <a:srgbClr val="000000"/>
                </a:solidFill>
              </a:rPr>
              <a:t>výdajů na výzkum (základní, aplikovaný</a:t>
            </a:r>
            <a:r>
              <a:rPr lang="cs-CZ" sz="2000" dirty="0" smtClean="0">
                <a:solidFill>
                  <a:srgbClr val="000000"/>
                </a:solidFill>
              </a:rPr>
              <a:t>)</a:t>
            </a:r>
            <a:r>
              <a:rPr lang="en-GB" sz="2000" dirty="0" smtClean="0">
                <a:solidFill>
                  <a:srgbClr val="000000"/>
                </a:solidFill>
              </a:rPr>
              <a:t>;</a:t>
            </a:r>
            <a:r>
              <a:rPr lang="cs-CZ" sz="2000" dirty="0" smtClean="0">
                <a:solidFill>
                  <a:srgbClr val="000000"/>
                </a:solidFill>
              </a:rPr>
              <a:t> </a:t>
            </a:r>
            <a:endParaRPr lang="cs-CZ" sz="2000" dirty="0">
              <a:solidFill>
                <a:srgbClr val="000000"/>
              </a:solidFill>
            </a:endParaRPr>
          </a:p>
          <a:p>
            <a:pPr lvl="1" algn="just"/>
            <a:r>
              <a:rPr lang="cs-CZ" sz="2000" dirty="0" smtClean="0">
                <a:solidFill>
                  <a:srgbClr val="000000"/>
                </a:solidFill>
              </a:rPr>
              <a:t>Nové </a:t>
            </a:r>
            <a:r>
              <a:rPr lang="cs-CZ" sz="2000" dirty="0">
                <a:solidFill>
                  <a:srgbClr val="000000"/>
                </a:solidFill>
              </a:rPr>
              <a:t>vynálezy a </a:t>
            </a:r>
            <a:r>
              <a:rPr lang="cs-CZ" sz="2000" dirty="0" smtClean="0">
                <a:solidFill>
                  <a:srgbClr val="000000"/>
                </a:solidFill>
              </a:rPr>
              <a:t>objevy</a:t>
            </a:r>
            <a:r>
              <a:rPr lang="en-GB" sz="2000" dirty="0" smtClean="0">
                <a:solidFill>
                  <a:srgbClr val="000000"/>
                </a:solidFill>
              </a:rPr>
              <a:t>;</a:t>
            </a:r>
            <a:r>
              <a:rPr lang="cs-CZ" sz="2000" dirty="0" smtClean="0">
                <a:solidFill>
                  <a:srgbClr val="000000"/>
                </a:solidFill>
              </a:rPr>
              <a:t>                      </a:t>
            </a:r>
            <a:endParaRPr lang="cs-CZ" sz="2000" dirty="0">
              <a:solidFill>
                <a:srgbClr val="000000"/>
              </a:solidFill>
            </a:endParaRPr>
          </a:p>
          <a:p>
            <a:pPr lvl="1" algn="just"/>
            <a:r>
              <a:rPr lang="cs-CZ" sz="2000" dirty="0" smtClean="0">
                <a:solidFill>
                  <a:srgbClr val="000000"/>
                </a:solidFill>
              </a:rPr>
              <a:t>Rychlost </a:t>
            </a:r>
            <a:r>
              <a:rPr lang="cs-CZ" sz="2000" dirty="0">
                <a:solidFill>
                  <a:srgbClr val="000000"/>
                </a:solidFill>
              </a:rPr>
              <a:t>realizace nových </a:t>
            </a:r>
            <a:r>
              <a:rPr lang="cs-CZ" sz="2000" dirty="0" smtClean="0">
                <a:solidFill>
                  <a:srgbClr val="000000"/>
                </a:solidFill>
              </a:rPr>
              <a:t>technologií</a:t>
            </a:r>
            <a:r>
              <a:rPr lang="en-GB" sz="2000" dirty="0" smtClean="0">
                <a:solidFill>
                  <a:srgbClr val="000000"/>
                </a:solidFill>
              </a:rPr>
              <a:t>;</a:t>
            </a:r>
            <a:r>
              <a:rPr lang="cs-CZ" sz="2000" dirty="0" smtClean="0">
                <a:solidFill>
                  <a:srgbClr val="000000"/>
                </a:solidFill>
              </a:rPr>
              <a:t>      </a:t>
            </a:r>
            <a:endParaRPr lang="cs-CZ" sz="2000" dirty="0">
              <a:solidFill>
                <a:srgbClr val="000000"/>
              </a:solidFill>
            </a:endParaRPr>
          </a:p>
          <a:p>
            <a:pPr lvl="1" algn="just"/>
            <a:r>
              <a:rPr lang="cs-CZ" sz="2000" dirty="0" smtClean="0">
                <a:solidFill>
                  <a:srgbClr val="000000"/>
                </a:solidFill>
              </a:rPr>
              <a:t>Rychlost </a:t>
            </a:r>
            <a:r>
              <a:rPr lang="cs-CZ" sz="2000" dirty="0">
                <a:solidFill>
                  <a:srgbClr val="000000"/>
                </a:solidFill>
              </a:rPr>
              <a:t>morálního </a:t>
            </a:r>
            <a:r>
              <a:rPr lang="cs-CZ" sz="2000" dirty="0" smtClean="0">
                <a:solidFill>
                  <a:srgbClr val="000000"/>
                </a:solidFill>
              </a:rPr>
              <a:t>zastarání</a:t>
            </a:r>
            <a:r>
              <a:rPr lang="en-GB" sz="2000" dirty="0" smtClean="0">
                <a:solidFill>
                  <a:srgbClr val="000000"/>
                </a:solidFill>
              </a:rPr>
              <a:t>;</a:t>
            </a:r>
            <a:endParaRPr lang="cs-CZ" sz="2000" dirty="0">
              <a:solidFill>
                <a:srgbClr val="000000"/>
              </a:solidFill>
            </a:endParaRPr>
          </a:p>
          <a:p>
            <a:pPr lvl="1" algn="just"/>
            <a:r>
              <a:rPr lang="cs-CZ" sz="2000" dirty="0" smtClean="0">
                <a:solidFill>
                  <a:srgbClr val="000000"/>
                </a:solidFill>
              </a:rPr>
              <a:t>Nové </a:t>
            </a:r>
            <a:r>
              <a:rPr lang="cs-CZ" sz="2000" dirty="0">
                <a:solidFill>
                  <a:srgbClr val="000000"/>
                </a:solidFill>
              </a:rPr>
              <a:t>technologické </a:t>
            </a:r>
            <a:r>
              <a:rPr lang="cs-CZ" sz="2000" dirty="0" smtClean="0">
                <a:solidFill>
                  <a:srgbClr val="000000"/>
                </a:solidFill>
              </a:rPr>
              <a:t>a</a:t>
            </a:r>
            <a:r>
              <a:rPr lang="en-GB" sz="2000" dirty="0" smtClean="0">
                <a:solidFill>
                  <a:srgbClr val="000000"/>
                </a:solidFill>
              </a:rPr>
              <a:t>k</a:t>
            </a:r>
            <a:r>
              <a:rPr lang="cs-CZ" sz="2000" dirty="0" err="1" smtClean="0">
                <a:solidFill>
                  <a:srgbClr val="000000"/>
                </a:solidFill>
              </a:rPr>
              <a:t>tivity</a:t>
            </a:r>
            <a:r>
              <a:rPr lang="en-GB" sz="2000" dirty="0" smtClean="0">
                <a:solidFill>
                  <a:srgbClr val="000000"/>
                </a:solidFill>
              </a:rPr>
              <a:t>;</a:t>
            </a:r>
            <a:endParaRPr lang="cs-CZ" sz="2000" dirty="0">
              <a:solidFill>
                <a:srgbClr val="000000"/>
              </a:solidFill>
            </a:endParaRPr>
          </a:p>
          <a:p>
            <a:pPr lvl="1" algn="just"/>
            <a:r>
              <a:rPr lang="cs-CZ" sz="2000" dirty="0" smtClean="0">
                <a:solidFill>
                  <a:srgbClr val="000000"/>
                </a:solidFill>
              </a:rPr>
              <a:t>Obecná </a:t>
            </a:r>
            <a:r>
              <a:rPr lang="cs-CZ" sz="2000" dirty="0">
                <a:solidFill>
                  <a:srgbClr val="000000"/>
                </a:solidFill>
              </a:rPr>
              <a:t>technologická </a:t>
            </a:r>
            <a:r>
              <a:rPr lang="cs-CZ" sz="2000" dirty="0" smtClean="0">
                <a:solidFill>
                  <a:srgbClr val="000000"/>
                </a:solidFill>
              </a:rPr>
              <a:t>úroveň</a:t>
            </a:r>
            <a:r>
              <a:rPr lang="en-GB" sz="2000" dirty="0" smtClean="0">
                <a:solidFill>
                  <a:srgbClr val="000000"/>
                </a:solidFill>
              </a:rPr>
              <a:t>.</a:t>
            </a:r>
            <a:r>
              <a:rPr lang="cs-CZ" sz="2000" dirty="0" smtClean="0">
                <a:solidFill>
                  <a:srgbClr val="000000"/>
                </a:solidFill>
              </a:rPr>
              <a:t>                   </a:t>
            </a:r>
            <a:endParaRPr lang="cs-CZ" sz="20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8</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1174623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696744" cy="507703"/>
          </a:xfrm>
        </p:spPr>
        <p:txBody>
          <a:bodyPr/>
          <a:lstStyle/>
          <a:p>
            <a:r>
              <a:rPr lang="cs-CZ" b="1" dirty="0" smtClean="0">
                <a:solidFill>
                  <a:srgbClr val="000000"/>
                </a:solidFill>
              </a:rPr>
              <a:t>Competitive Intelligence - CI</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107504" y="771550"/>
            <a:ext cx="7488832"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000" dirty="0" smtClean="0">
                <a:solidFill>
                  <a:srgbClr val="000000"/>
                </a:solidFill>
              </a:rPr>
              <a:t>Anal</a:t>
            </a:r>
            <a:r>
              <a:rPr lang="cs-CZ" sz="2000" dirty="0" err="1" smtClean="0">
                <a:solidFill>
                  <a:srgbClr val="000000"/>
                </a:solidFill>
              </a:rPr>
              <a:t>ýza</a:t>
            </a:r>
            <a:r>
              <a:rPr lang="en-GB" sz="2000" dirty="0" smtClean="0">
                <a:solidFill>
                  <a:srgbClr val="000000"/>
                </a:solidFill>
              </a:rPr>
              <a:t> SWOT</a:t>
            </a:r>
            <a:endParaRPr lang="cs-CZ" sz="2000" dirty="0" smtClean="0">
              <a:solidFill>
                <a:srgbClr val="000000"/>
              </a:solidFill>
            </a:endParaRPr>
          </a:p>
          <a:p>
            <a:pPr lvl="1" algn="just"/>
            <a:r>
              <a:rPr lang="cs-CZ" sz="1800" dirty="0">
                <a:solidFill>
                  <a:srgbClr val="000000"/>
                </a:solidFill>
              </a:rPr>
              <a:t>silné stránky (</a:t>
            </a:r>
            <a:r>
              <a:rPr lang="cs-CZ" sz="1800" dirty="0" err="1" smtClean="0">
                <a:solidFill>
                  <a:srgbClr val="000000"/>
                </a:solidFill>
              </a:rPr>
              <a:t>strenghts</a:t>
            </a:r>
            <a:r>
              <a:rPr lang="cs-CZ" sz="1800" dirty="0" smtClean="0">
                <a:solidFill>
                  <a:srgbClr val="000000"/>
                </a:solidFill>
              </a:rPr>
              <a:t>)</a:t>
            </a:r>
            <a:endParaRPr lang="en-GB" sz="1800" dirty="0" smtClean="0">
              <a:solidFill>
                <a:srgbClr val="000000"/>
              </a:solidFill>
            </a:endParaRPr>
          </a:p>
          <a:p>
            <a:pPr lvl="2" algn="just"/>
            <a:r>
              <a:rPr lang="cs-CZ" sz="1600" dirty="0" smtClean="0">
                <a:solidFill>
                  <a:srgbClr val="000000"/>
                </a:solidFill>
              </a:rPr>
              <a:t>kladné </a:t>
            </a:r>
            <a:r>
              <a:rPr lang="cs-CZ" sz="1600" dirty="0">
                <a:solidFill>
                  <a:srgbClr val="000000"/>
                </a:solidFill>
              </a:rPr>
              <a:t>interní vlivy, neboli faktory, které tvoří konkurenční výhodu firmy (např. výhodná poloha, vlastní unikátní technologie </a:t>
            </a:r>
            <a:r>
              <a:rPr lang="cs-CZ" sz="1600" dirty="0" err="1">
                <a:solidFill>
                  <a:srgbClr val="000000"/>
                </a:solidFill>
              </a:rPr>
              <a:t>atd</a:t>
            </a:r>
            <a:r>
              <a:rPr lang="cs-CZ" sz="1600" dirty="0" smtClean="0">
                <a:solidFill>
                  <a:srgbClr val="000000"/>
                </a:solidFill>
              </a:rPr>
              <a:t>…)</a:t>
            </a:r>
            <a:r>
              <a:rPr lang="en-GB" sz="1600" dirty="0" smtClean="0">
                <a:solidFill>
                  <a:srgbClr val="000000"/>
                </a:solidFill>
              </a:rPr>
              <a:t>.</a:t>
            </a:r>
          </a:p>
          <a:p>
            <a:pPr lvl="1" algn="just"/>
            <a:r>
              <a:rPr lang="en-GB" sz="1800" dirty="0">
                <a:solidFill>
                  <a:srgbClr val="000000"/>
                </a:solidFill>
              </a:rPr>
              <a:t>s</a:t>
            </a:r>
            <a:r>
              <a:rPr lang="cs-CZ" sz="1800" dirty="0" err="1" smtClean="0">
                <a:solidFill>
                  <a:srgbClr val="000000"/>
                </a:solidFill>
              </a:rPr>
              <a:t>labé</a:t>
            </a:r>
            <a:r>
              <a:rPr lang="cs-CZ" sz="1800" dirty="0" smtClean="0">
                <a:solidFill>
                  <a:srgbClr val="000000"/>
                </a:solidFill>
              </a:rPr>
              <a:t> </a:t>
            </a:r>
            <a:r>
              <a:rPr lang="cs-CZ" sz="1800" dirty="0">
                <a:solidFill>
                  <a:srgbClr val="000000"/>
                </a:solidFill>
              </a:rPr>
              <a:t>stránky (</a:t>
            </a:r>
            <a:r>
              <a:rPr lang="cs-CZ" sz="1800" dirty="0" err="1" smtClean="0">
                <a:solidFill>
                  <a:srgbClr val="000000"/>
                </a:solidFill>
              </a:rPr>
              <a:t>weaknesses</a:t>
            </a:r>
            <a:r>
              <a:rPr lang="cs-CZ" sz="1800" dirty="0" smtClean="0">
                <a:solidFill>
                  <a:srgbClr val="000000"/>
                </a:solidFill>
              </a:rPr>
              <a:t>)</a:t>
            </a:r>
            <a:endParaRPr lang="en-GB" sz="1800" dirty="0" smtClean="0">
              <a:solidFill>
                <a:srgbClr val="000000"/>
              </a:solidFill>
            </a:endParaRPr>
          </a:p>
          <a:p>
            <a:pPr lvl="2" algn="just"/>
            <a:r>
              <a:rPr lang="cs-CZ" sz="1600" dirty="0" smtClean="0">
                <a:solidFill>
                  <a:srgbClr val="000000"/>
                </a:solidFill>
              </a:rPr>
              <a:t>záporné </a:t>
            </a:r>
            <a:r>
              <a:rPr lang="cs-CZ" sz="1600" dirty="0">
                <a:solidFill>
                  <a:srgbClr val="000000"/>
                </a:solidFill>
              </a:rPr>
              <a:t>interní vlivy, snižující konkurenční výhodu (velké množství defektů ve výrobě, nespolehliví dodavatelé </a:t>
            </a:r>
            <a:r>
              <a:rPr lang="cs-CZ" sz="1600" dirty="0" err="1">
                <a:solidFill>
                  <a:srgbClr val="000000"/>
                </a:solidFill>
              </a:rPr>
              <a:t>atd</a:t>
            </a:r>
            <a:r>
              <a:rPr lang="cs-CZ" sz="1600" dirty="0" smtClean="0">
                <a:solidFill>
                  <a:srgbClr val="000000"/>
                </a:solidFill>
              </a:rPr>
              <a:t>…)</a:t>
            </a:r>
            <a:r>
              <a:rPr lang="en-GB" sz="1600" dirty="0" smtClean="0">
                <a:solidFill>
                  <a:srgbClr val="000000"/>
                </a:solidFill>
              </a:rPr>
              <a:t>.</a:t>
            </a:r>
          </a:p>
          <a:p>
            <a:pPr lvl="1" algn="just"/>
            <a:r>
              <a:rPr lang="en-GB" sz="1800" dirty="0" smtClean="0">
                <a:solidFill>
                  <a:srgbClr val="000000"/>
                </a:solidFill>
              </a:rPr>
              <a:t>p</a:t>
            </a:r>
            <a:r>
              <a:rPr lang="cs-CZ" sz="1800" dirty="0" err="1" smtClean="0">
                <a:solidFill>
                  <a:srgbClr val="000000"/>
                </a:solidFill>
              </a:rPr>
              <a:t>říležitosti</a:t>
            </a:r>
            <a:r>
              <a:rPr lang="cs-CZ" sz="1800" dirty="0" smtClean="0">
                <a:solidFill>
                  <a:srgbClr val="000000"/>
                </a:solidFill>
              </a:rPr>
              <a:t> </a:t>
            </a:r>
            <a:r>
              <a:rPr lang="cs-CZ" sz="1800" dirty="0">
                <a:solidFill>
                  <a:srgbClr val="000000"/>
                </a:solidFill>
              </a:rPr>
              <a:t>(</a:t>
            </a:r>
            <a:r>
              <a:rPr lang="cs-CZ" sz="1800" dirty="0" err="1" smtClean="0">
                <a:solidFill>
                  <a:srgbClr val="000000"/>
                </a:solidFill>
              </a:rPr>
              <a:t>opportunities</a:t>
            </a:r>
            <a:r>
              <a:rPr lang="cs-CZ" sz="1800" dirty="0" smtClean="0">
                <a:solidFill>
                  <a:srgbClr val="000000"/>
                </a:solidFill>
              </a:rPr>
              <a:t>)</a:t>
            </a:r>
            <a:endParaRPr lang="en-GB" sz="1800" dirty="0" smtClean="0">
              <a:solidFill>
                <a:srgbClr val="000000"/>
              </a:solidFill>
            </a:endParaRPr>
          </a:p>
          <a:p>
            <a:pPr lvl="2" algn="just"/>
            <a:r>
              <a:rPr lang="cs-CZ" sz="1600" dirty="0" smtClean="0">
                <a:solidFill>
                  <a:srgbClr val="000000"/>
                </a:solidFill>
              </a:rPr>
              <a:t>kladné </a:t>
            </a:r>
            <a:r>
              <a:rPr lang="cs-CZ" sz="1600" dirty="0">
                <a:solidFill>
                  <a:srgbClr val="000000"/>
                </a:solidFill>
              </a:rPr>
              <a:t>externí vlivy, možnosti dalšího rozvoje (módní vlny, nové technologie</a:t>
            </a:r>
            <a:r>
              <a:rPr lang="cs-CZ" sz="1600" dirty="0" smtClean="0">
                <a:solidFill>
                  <a:srgbClr val="000000"/>
                </a:solidFill>
              </a:rPr>
              <a:t>…)</a:t>
            </a:r>
            <a:r>
              <a:rPr lang="en-GB" sz="1600" dirty="0" smtClean="0">
                <a:solidFill>
                  <a:srgbClr val="000000"/>
                </a:solidFill>
              </a:rPr>
              <a:t>.</a:t>
            </a:r>
          </a:p>
          <a:p>
            <a:pPr lvl="1" algn="just"/>
            <a:r>
              <a:rPr lang="en-GB" sz="1800" dirty="0" smtClean="0">
                <a:solidFill>
                  <a:srgbClr val="000000"/>
                </a:solidFill>
              </a:rPr>
              <a:t>h</a:t>
            </a:r>
            <a:r>
              <a:rPr lang="cs-CZ" sz="1800" dirty="0" err="1" smtClean="0">
                <a:solidFill>
                  <a:srgbClr val="000000"/>
                </a:solidFill>
              </a:rPr>
              <a:t>rozby</a:t>
            </a:r>
            <a:r>
              <a:rPr lang="cs-CZ" sz="1800" dirty="0" smtClean="0">
                <a:solidFill>
                  <a:srgbClr val="000000"/>
                </a:solidFill>
              </a:rPr>
              <a:t> </a:t>
            </a:r>
            <a:r>
              <a:rPr lang="cs-CZ" sz="1800" dirty="0">
                <a:solidFill>
                  <a:srgbClr val="000000"/>
                </a:solidFill>
              </a:rPr>
              <a:t>(</a:t>
            </a:r>
            <a:r>
              <a:rPr lang="cs-CZ" sz="1800" dirty="0" err="1" smtClean="0">
                <a:solidFill>
                  <a:srgbClr val="000000"/>
                </a:solidFill>
              </a:rPr>
              <a:t>threats</a:t>
            </a:r>
            <a:r>
              <a:rPr lang="cs-CZ" sz="1800" dirty="0" smtClean="0">
                <a:solidFill>
                  <a:srgbClr val="000000"/>
                </a:solidFill>
              </a:rPr>
              <a:t>)</a:t>
            </a:r>
            <a:endParaRPr lang="en-GB" sz="1800" dirty="0" smtClean="0">
              <a:solidFill>
                <a:srgbClr val="000000"/>
              </a:solidFill>
            </a:endParaRPr>
          </a:p>
          <a:p>
            <a:pPr lvl="2" algn="just"/>
            <a:r>
              <a:rPr lang="cs-CZ" sz="1600" dirty="0" smtClean="0">
                <a:solidFill>
                  <a:srgbClr val="000000"/>
                </a:solidFill>
              </a:rPr>
              <a:t>negativní </a:t>
            </a:r>
            <a:r>
              <a:rPr lang="cs-CZ" sz="1600" dirty="0">
                <a:solidFill>
                  <a:srgbClr val="000000"/>
                </a:solidFill>
              </a:rPr>
              <a:t>externí vlivy (krize v odvětví, odklon zákazníků k jiným druhům zboží nebo služeb</a:t>
            </a:r>
            <a:r>
              <a:rPr lang="cs-CZ" sz="1600" dirty="0" smtClean="0">
                <a:solidFill>
                  <a:srgbClr val="000000"/>
                </a:solidFill>
              </a:rPr>
              <a:t>…)</a:t>
            </a:r>
            <a:r>
              <a:rPr lang="en-GB" sz="1600" dirty="0" smtClean="0">
                <a:solidFill>
                  <a:srgbClr val="000000"/>
                </a:solidFill>
              </a:rPr>
              <a:t>.</a:t>
            </a:r>
            <a:endParaRPr lang="cs-CZ" sz="16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9</a:t>
            </a:fld>
            <a:endParaRPr lang="cs-CZ" dirty="0"/>
          </a:p>
        </p:txBody>
      </p:sp>
      <p:sp>
        <p:nvSpPr>
          <p:cNvPr id="7" name="Zástupný symbol pro obsah 2"/>
          <p:cNvSpPr txBox="1">
            <a:spLocks/>
          </p:cNvSpPr>
          <p:nvPr/>
        </p:nvSpPr>
        <p:spPr>
          <a:xfrm>
            <a:off x="4355976" y="947018"/>
            <a:ext cx="4824536"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smtClean="0">
              <a:solidFill>
                <a:srgbClr val="000000"/>
              </a:solidFill>
            </a:endParaRPr>
          </a:p>
          <a:p>
            <a:pPr lvl="2" algn="just"/>
            <a:endParaRPr lang="cs-CZ" sz="1800" dirty="0">
              <a:solidFill>
                <a:srgbClr val="000000"/>
              </a:solidFill>
            </a:endParaRPr>
          </a:p>
        </p:txBody>
      </p:sp>
    </p:spTree>
    <p:extLst>
      <p:ext uri="{BB962C8B-B14F-4D97-AF65-F5344CB8AC3E}">
        <p14:creationId xmlns:p14="http://schemas.microsoft.com/office/powerpoint/2010/main" val="3699522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3683</TotalTime>
  <Words>3165</Words>
  <Application>Microsoft Office PowerPoint</Application>
  <PresentationFormat>Předvádění na obrazovce (16:9)</PresentationFormat>
  <Paragraphs>442</Paragraphs>
  <Slides>38</Slides>
  <Notes>36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38</vt:i4>
      </vt:variant>
    </vt:vector>
  </HeadingPairs>
  <TitlesOfParts>
    <vt:vector size="43" baseType="lpstr">
      <vt:lpstr>Arial</vt:lpstr>
      <vt:lpstr>Calibri</vt:lpstr>
      <vt:lpstr>Enriqueta</vt:lpstr>
      <vt:lpstr>Times New Roman</vt:lpstr>
      <vt:lpstr>SLU</vt:lpstr>
      <vt:lpstr>Název prezentace</vt:lpstr>
      <vt:lpstr>Business Intelligence</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vt:lpstr>
      <vt:lpstr>Competitive Intelligence – CI - zdroje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suchanek</cp:lastModifiedBy>
  <cp:revision>334</cp:revision>
  <dcterms:created xsi:type="dcterms:W3CDTF">2016-07-06T15:42:34Z</dcterms:created>
  <dcterms:modified xsi:type="dcterms:W3CDTF">2018-05-19T09:21:45Z</dcterms:modified>
</cp:coreProperties>
</file>