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318" r:id="rId2"/>
    <p:sldId id="256" r:id="rId3"/>
    <p:sldId id="296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350" r:id="rId36"/>
    <p:sldId id="351" r:id="rId37"/>
    <p:sldId id="352" r:id="rId38"/>
    <p:sldId id="353" r:id="rId39"/>
    <p:sldId id="354" r:id="rId40"/>
    <p:sldId id="355" r:id="rId41"/>
    <p:sldId id="356" r:id="rId42"/>
    <p:sldId id="317" r:id="rId43"/>
    <p:sldId id="295" r:id="rId4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47" d="100"/>
          <a:sy n="147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880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002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920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5842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2218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554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395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0987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325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2131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418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486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7019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0133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4440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8989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7610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9557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267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6223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3669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799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7572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14936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7700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5304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950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0219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7717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502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420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0422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004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2090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8667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562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751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085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364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42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 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9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Marketing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integrální součást CRM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aplikací typu </a:t>
            </a:r>
            <a:r>
              <a:rPr lang="cs-CZ" sz="2000" dirty="0" err="1" smtClean="0">
                <a:solidFill>
                  <a:srgbClr val="000000"/>
                </a:solidFill>
              </a:rPr>
              <a:t>Customer</a:t>
            </a:r>
            <a:r>
              <a:rPr lang="cs-CZ" sz="2000" dirty="0" smtClean="0">
                <a:solidFill>
                  <a:srgbClr val="000000"/>
                </a:solidFill>
              </a:rPr>
              <a:t> Intelligence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pomoc při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analýze a plánování marketingových kampaní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analytické vyhodnocování efektivity kampaní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16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Marketing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portfolia produktů a služeb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profitability a nákladovost produktů nebo produktových řad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analýzy potenciálu produktů vzhledem k cílovým skupinám zákazníků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analýzy vztahu produktů k produktům konkurence.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Klasifikace a segmentace zákazníků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stanovení kritérií pro klasifikaci a segmentaci zákazníků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geografická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příjmová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věk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en-GB" sz="1600" dirty="0" err="1" smtClean="0">
                <a:solidFill>
                  <a:srgbClr val="000000"/>
                </a:solidFill>
              </a:rPr>
              <a:t>apod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8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Marketing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správa marketingových kampaní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plánování a měření efektivity marketingových kampaní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výběry skupin zákazníků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stanovení kritérií úspěšnosti kampaně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vyhodnocení kampaně.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marketingových zdrojů (ve vztahu k produktovým řadám, lokalitám, </a:t>
            </a:r>
            <a:r>
              <a:rPr lang="en-GB" sz="2000" dirty="0" err="1" smtClean="0">
                <a:solidFill>
                  <a:srgbClr val="000000"/>
                </a:solidFill>
              </a:rPr>
              <a:t>apod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marketingové materiály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reklamní čas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týmy pro přímý marketing</a:t>
            </a:r>
            <a:r>
              <a:rPr lang="cs-CZ" sz="1800" dirty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263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Marketing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správa marketingových kampaní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marketingových nákladů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analýza nákladů na marketingové kampaně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porovnání nákladů a dosažených efektů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vyhodnocení kampaní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monitorování průběhu kampaně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podpora procesu vyhodnocování kampaní ve vztahu k jejich průběhu.</a:t>
            </a:r>
          </a:p>
          <a:p>
            <a:pPr lvl="2" algn="just"/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6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Výroba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Plánování a monitorování klíčových ukazatelů (přes závody, výrobní linky, sklady, série apod.)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doba dodávky (ve vztahu k plánu)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výroba v procesu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doba trvání výrobního cyklu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průchodnost výrobních linek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výdej ze skladu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obrat zásob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ziskovost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kvalita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2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Výroba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a plánování trendů vycházejících z „historických“ dat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speciální aplikace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simulace a plánování výrobního procesu na základě historických dat.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nástrojů pro automatizaci výrobního procesu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vyhodnocení aktuálních informací a jejich porovnání s plánem a nastavenými pravidly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možnost dodání informací pro účely zajištění nápravy nebo změny výrobního procesu přímo nástrojům zajišťujícím jeho automatizované řízení.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23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Logistika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 efektivity procesu distribuce a dodávky 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 efektivity </a:t>
            </a:r>
            <a:r>
              <a:rPr lang="cs-CZ" sz="2000" dirty="0">
                <a:solidFill>
                  <a:srgbClr val="000000"/>
                </a:solidFill>
              </a:rPr>
              <a:t>jednotlivých částí procesu distribuce a </a:t>
            </a:r>
            <a:r>
              <a:rPr lang="cs-CZ" sz="2000" dirty="0" smtClean="0">
                <a:solidFill>
                  <a:srgbClr val="000000"/>
                </a:solidFill>
              </a:rPr>
              <a:t>dodávky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efektivnosti dopravců (z hlediska dopravců, přepravovaného zboží, geografické oblasti, atd.)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monitorování chování externích dopravců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sledování dodržení plánovaného termínu dodávky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náklady na distribuci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dodržování požadavků na přepravu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apod.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42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Logistika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dopravních nákladů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náklady spojené s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různými druhy dopravy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dodacími podmínkami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rámcovými smlouvami.</a:t>
            </a:r>
            <a:endParaRPr lang="en-GB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aplikace dodávají podklady pro výběr nejefektivnějších typů transportu v návaznosti na typ produktů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výstupy podávají podkladové informace pro hodnocení efektivity rámcových smluv.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2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Logistika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Kapacitní plánování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aplikace dodávají informace aplikacím kapacitního plánování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počet požadavků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množství disponibilních zdrojů v jednotlivých lokalitách.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Analýza doby dodávky – v závislosti na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druhu produktů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typu dopravce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geografické lokalizaci zákazníka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roční době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Analýza důvodů problémů a reklamací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752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vztahů s dodavateli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cílem je snížení nákladů nákupu a zvýšení efektivity a kontroly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zdrojem jsou data z interního prostředí a data poskytované dodavateli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ceníky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plány volných kapacit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problém dat od dodavatelů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kvalita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normalizace.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005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9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vztahů s dodavateli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nákupu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možnost podrobné analýzy nákupního chování přes organizační složky, projekty, apod.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podpora efektivní kontroly distribuovaného procesu nákupu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podpora efektivního plánování nákupů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centrální nákup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lokální nákup.</a:t>
            </a:r>
          </a:p>
          <a:p>
            <a:pPr lvl="2" algn="just"/>
            <a:r>
              <a:rPr lang="cs-CZ" sz="2000" dirty="0" smtClean="0">
                <a:solidFill>
                  <a:srgbClr val="000000"/>
                </a:solidFill>
              </a:rPr>
              <a:t>možnost simulace dopadů rozhodnutí o nákupech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do struktury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rozsahu.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3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Řízení vztahů s dodavateli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Hodnocení a výběr dodavatelů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cíl – výběr nejvhodnějšího dodavatele pro danou objednávku na základě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ceníky dodavatelů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dodací podmínky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skutečná cena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kvalita a včasnost dodávek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apod.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Stanovení strategie nákupu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podpora stanovení a vyhodnocení strategií nákupu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hodnocení efektivnosti pracovníků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hodnocení efektivnosti celých organizací.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05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Lidské zdroje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Analýza pracovní síly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analýza ukazatelů lidských zdrojů podle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vzdělání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pracovních zkušeností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plánů osobního růstu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poboček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apod.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změny ukazatelů v čase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například růst kvalifikace.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52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Lidské zdroje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Analýza nákladů pracovní síly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plánování nákladů na jednotlivé zaměstnance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plat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bonusy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další motivační faktory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školení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atd.</a:t>
            </a:r>
          </a:p>
          <a:p>
            <a:pPr lvl="2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vyhodnocování nákladů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vazba nákladů </a:t>
            </a:r>
            <a:r>
              <a:rPr lang="en-GB" sz="1600" dirty="0">
                <a:solidFill>
                  <a:srgbClr val="000000"/>
                </a:solidFill>
              </a:rPr>
              <a:t>&amp;</a:t>
            </a:r>
            <a:r>
              <a:rPr lang="cs-CZ" sz="1600" dirty="0" smtClean="0">
                <a:solidFill>
                  <a:srgbClr val="000000"/>
                </a:solidFill>
              </a:rPr>
              <a:t> efektivita práce.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48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Lidské zdroje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Výběr a motivace zaměstnanců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podpora náboru nových zaměstnanců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tvorba profilu požadovaného zaměstnance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návrh motivačních opatření pro zaměstnance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monitorování využití zaměstnanců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výzkum spokojenosti zaměstnanců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výzkum vztahu zaměstnanců k motivačním opatřením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099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Informatika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typickým se stává přechod od poskytování infrastruktury k poskytování služeb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interní útvar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outsourcing.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 významu roste monitoring nákladů na IS/ICT/BI ve vazbě na výnosy podniku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cílem je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snížit náklady na IS/ICT/BI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maximalizovat jejich využívání (efektivita využívání).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1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Informatika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 a analýza zdrojů IS/ICT/BI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monitorování a analýza struktury IS/ICT/BI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dimenze organizačních jednotek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dimenze typu výpočetní techniky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dimenze stáří výpočetní techniky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dimenze zodpovědných osob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apod.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 kombinaci s výstupy z finančního řízení podniku lze hodnotit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pořizovací náklady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provozní náklady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odpisy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aktuální ceny.</a:t>
            </a:r>
          </a:p>
          <a:p>
            <a:pPr lvl="1" algn="just">
              <a:spcBef>
                <a:spcPts val="300"/>
              </a:spcBef>
            </a:pPr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370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Informatika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 a analýza poskytovaných služeb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monitorování a analýza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struktury portfolia poskytovaných služeb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rozsah jejich poskytování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finanční ukazatele spojené s jejich využíváním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tvorba podkladů pro účtování služeb konkrétním zákazníkům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analýza ukazatelů plnění dohodnutých úrovní poskytovaných služeb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uplatňování smluvených pokut (planoucích ze smluv)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bonusů.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372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Informatika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Řízení bezpečnosti a rizik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analytické nástroje pro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mapování bezpečnostních hrozeb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mapování aktiv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akce spojené se zamezením rizika.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podpora stanovení a simulací bezpečnostní politiky.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08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CPM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aplikace pro podporu řízení podnikového výkonu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metodiky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procesy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ukazatele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systémy.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holistický přístup k implementaci a monitoringu strategie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kombinuje metodiky</a:t>
            </a:r>
          </a:p>
          <a:p>
            <a:pPr lvl="2" algn="just"/>
            <a:r>
              <a:rPr lang="en-GB" sz="1800" dirty="0" smtClean="0">
                <a:solidFill>
                  <a:srgbClr val="000000"/>
                </a:solidFill>
              </a:rPr>
              <a:t>balanced scorecard;</a:t>
            </a:r>
          </a:p>
          <a:p>
            <a:pPr lvl="2" algn="just"/>
            <a:r>
              <a:rPr lang="en-GB" sz="1800" dirty="0" smtClean="0">
                <a:solidFill>
                  <a:srgbClr val="000000"/>
                </a:solidFill>
              </a:rPr>
              <a:t>economic value added;</a:t>
            </a:r>
          </a:p>
          <a:p>
            <a:pPr lvl="2" algn="just"/>
            <a:r>
              <a:rPr lang="en-GB" sz="1800" dirty="0" smtClean="0">
                <a:solidFill>
                  <a:srgbClr val="000000"/>
                </a:solidFill>
              </a:rPr>
              <a:t>a</a:t>
            </a:r>
            <a:r>
              <a:rPr lang="cs-CZ" sz="1800" dirty="0" smtClean="0">
                <a:solidFill>
                  <a:srgbClr val="000000"/>
                </a:solidFill>
              </a:rPr>
              <a:t>c</a:t>
            </a:r>
            <a:r>
              <a:rPr lang="en-GB" sz="1800" dirty="0" err="1" smtClean="0">
                <a:solidFill>
                  <a:srgbClr val="000000"/>
                </a:solidFill>
              </a:rPr>
              <a:t>tivity</a:t>
            </a:r>
            <a:r>
              <a:rPr lang="en-GB" sz="1800" dirty="0" smtClean="0">
                <a:solidFill>
                  <a:srgbClr val="000000"/>
                </a:solidFill>
              </a:rPr>
              <a:t> based management </a:t>
            </a:r>
            <a:r>
              <a:rPr lang="cs-CZ" sz="1800" dirty="0" smtClean="0">
                <a:solidFill>
                  <a:srgbClr val="000000"/>
                </a:solidFill>
              </a:rPr>
              <a:t>(ABM).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691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Sledování a analytické vyhodnocování 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finance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marketing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>
                <a:solidFill>
                  <a:srgbClr val="000000"/>
                </a:solidFill>
              </a:rPr>
              <a:t>výroba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logistika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>
                <a:solidFill>
                  <a:srgbClr val="000000"/>
                </a:solidFill>
              </a:rPr>
              <a:t>řízení vztahů s dodavateli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lidské zdroje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informatika</a:t>
            </a:r>
            <a:r>
              <a:rPr lang="en-GB" sz="2000" dirty="0" smtClean="0">
                <a:solidFill>
                  <a:srgbClr val="000000"/>
                </a:solidFill>
              </a:rPr>
              <a:t>: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>
                <a:solidFill>
                  <a:srgbClr val="000000"/>
                </a:solidFill>
              </a:rPr>
              <a:t>CPM </a:t>
            </a:r>
            <a:r>
              <a:rPr lang="cs-CZ" sz="2000" dirty="0" smtClean="0">
                <a:solidFill>
                  <a:srgbClr val="000000"/>
                </a:solidFill>
              </a:rPr>
              <a:t>(</a:t>
            </a:r>
            <a:r>
              <a:rPr lang="en-GB" sz="2000" dirty="0" smtClean="0">
                <a:solidFill>
                  <a:srgbClr val="000000"/>
                </a:solidFill>
              </a:rPr>
              <a:t>Corporate </a:t>
            </a:r>
            <a:r>
              <a:rPr lang="cs-CZ" sz="2000" dirty="0" smtClean="0">
                <a:solidFill>
                  <a:srgbClr val="000000"/>
                </a:solidFill>
              </a:rPr>
              <a:t>Performance </a:t>
            </a:r>
            <a:r>
              <a:rPr lang="cs-CZ" sz="2000" dirty="0">
                <a:solidFill>
                  <a:srgbClr val="000000"/>
                </a:solidFill>
              </a:rPr>
              <a:t>Management)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analýza webu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err="1" smtClean="0">
                <a:solidFill>
                  <a:srgbClr val="000000"/>
                </a:solidFill>
              </a:rPr>
              <a:t>Customer</a:t>
            </a:r>
            <a:r>
              <a:rPr lang="cs-CZ" sz="2000" dirty="0" smtClean="0">
                <a:solidFill>
                  <a:srgbClr val="000000"/>
                </a:solidFill>
              </a:rPr>
              <a:t> Intelligence.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65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CPM - činnosti procesu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nebo úprava podnikové strategie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rozdělení strategie do dílčích cílů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nastavení cílových hodnot sledovaných ukazatelů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komunikace cílů dovnitř společnosti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operační plánování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monitorování plnění cílů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plnění cílů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předpovědí a plánů.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28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CPM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technologická platforma pro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simulaci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plánování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monitorování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vykazování podnikových ukazatelů.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simultánní sledování ukazatelů na různých úrovních detail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agregace výsledků do celopodnikových čísel.</a:t>
            </a: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339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webu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aplikace pro monitoring a analýzu ukazatelů získaných provozem webových aplikací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informační servery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internetové obchody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internetová tržiště.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důležitou roli zde hrají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tvůrci webových stránek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dodavatelé obsahu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sponzoři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vedoucí manažeři.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232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webu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Základní ukazatele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statistické informace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počet přístupů na stránky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počet přístupů podle typu prohlížeče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počet přístupů v daných časových intervalech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celkové počty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apod.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3" algn="just"/>
            <a:endParaRPr lang="cs-CZ" sz="16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918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webu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Chování návštěvníků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analýza pohybu návštěvníků na webových stránkách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identifikace zákazníka na základě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internetové adresy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err="1" smtClean="0">
                <a:solidFill>
                  <a:srgbClr val="000000"/>
                </a:solidFill>
              </a:rPr>
              <a:t>cookies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údajů v registračních formulářích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apod.</a:t>
            </a:r>
          </a:p>
          <a:p>
            <a:pPr lvl="2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identifikace typických cest pohybu uživatele po webových stránkách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analýzy času a frekvence připojení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en-GB" sz="2000" dirty="0" smtClean="0">
                <a:solidFill>
                  <a:srgbClr val="000000"/>
                </a:solidFill>
              </a:rPr>
              <a:t>dal</a:t>
            </a:r>
            <a:r>
              <a:rPr lang="cs-CZ" sz="2000" dirty="0" err="1" smtClean="0">
                <a:solidFill>
                  <a:srgbClr val="000000"/>
                </a:solidFill>
              </a:rPr>
              <a:t>ší</a:t>
            </a:r>
            <a:r>
              <a:rPr lang="cs-CZ" sz="2000" dirty="0" smtClean="0">
                <a:solidFill>
                  <a:srgbClr val="000000"/>
                </a:solidFill>
              </a:rPr>
              <a:t> demografické informace.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3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9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Analýza webu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Analýza webového kanálu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webové stránky – jeden z množiny komunikačních resp. obchodních kanálů podniku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hodnocení webových stránek z hlediska</a:t>
            </a: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produkce výnosů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nákladů na tvorbu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nákladů na provoz.</a:t>
            </a:r>
          </a:p>
          <a:p>
            <a:pPr lvl="2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důležité je</a:t>
            </a:r>
          </a:p>
          <a:p>
            <a:pPr lvl="3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propojení výstupů z analýz webu s výstupy z CRM s cílem získání komplexního přehledu o interakci zákazníků s podnikem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uložení ideálně agregovaných údajů do datového skladu.</a:t>
            </a:r>
          </a:p>
          <a:p>
            <a:pPr lvl="2" algn="just">
              <a:spcBef>
                <a:spcPts val="300"/>
              </a:spcBef>
            </a:pP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3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300"/>
              </a:spcBef>
            </a:pP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38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 smtClean="0">
                <a:solidFill>
                  <a:srgbClr val="000000"/>
                </a:solidFill>
              </a:rPr>
              <a:t>Customer</a:t>
            </a:r>
            <a:r>
              <a:rPr lang="cs-CZ" sz="2400" dirty="0" smtClean="0">
                <a:solidFill>
                  <a:srgbClr val="000000"/>
                </a:solidFill>
              </a:rPr>
              <a:t> Intelligence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komplex aplikací zaměřených na poznání 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zákazníka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hodnoty zákazníka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preferencí zákazníka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rizikovosti zákazníka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pravděpodobnosti odchodu zákazníka ke konkurenci.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využívá se propojení systémů BI a CRM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662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 smtClean="0">
                <a:solidFill>
                  <a:srgbClr val="000000"/>
                </a:solidFill>
              </a:rPr>
              <a:t>Customer</a:t>
            </a:r>
            <a:r>
              <a:rPr lang="cs-CZ" sz="2400" dirty="0" smtClean="0">
                <a:solidFill>
                  <a:srgbClr val="000000"/>
                </a:solidFill>
              </a:rPr>
              <a:t> Intelligence – </a:t>
            </a:r>
            <a:r>
              <a:rPr lang="cs-CZ" sz="2400" dirty="0" err="1" smtClean="0">
                <a:solidFill>
                  <a:srgbClr val="000000"/>
                </a:solidFill>
              </a:rPr>
              <a:t>koooperativní</a:t>
            </a:r>
            <a:r>
              <a:rPr lang="cs-CZ" sz="2400" dirty="0" smtClean="0">
                <a:solidFill>
                  <a:srgbClr val="000000"/>
                </a:solidFill>
              </a:rPr>
              <a:t> CRM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zajištění komunikace se zákazníky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spolupráce s okolím organizace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spolupráce s obchodními partnery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 prostředí  </a:t>
            </a:r>
            <a:r>
              <a:rPr lang="cs-CZ" sz="2000" dirty="0">
                <a:solidFill>
                  <a:srgbClr val="000000"/>
                </a:solidFill>
              </a:rPr>
              <a:t>propojených  obchodních </a:t>
            </a:r>
            <a:r>
              <a:rPr lang="cs-CZ" sz="2000" dirty="0" smtClean="0">
                <a:solidFill>
                  <a:srgbClr val="000000"/>
                </a:solidFill>
              </a:rPr>
              <a:t>partnerů kooperativní </a:t>
            </a:r>
            <a:r>
              <a:rPr lang="cs-CZ" sz="2000" dirty="0">
                <a:solidFill>
                  <a:srgbClr val="000000"/>
                </a:solidFill>
              </a:rPr>
              <a:t>aplikace </a:t>
            </a:r>
            <a:r>
              <a:rPr lang="cs-CZ" sz="2000" dirty="0" smtClean="0">
                <a:solidFill>
                  <a:srgbClr val="000000"/>
                </a:solidFill>
              </a:rPr>
              <a:t>nabízejí možnost sdílení </a:t>
            </a:r>
            <a:r>
              <a:rPr lang="cs-CZ" sz="2000" dirty="0">
                <a:solidFill>
                  <a:srgbClr val="000000"/>
                </a:solidFill>
              </a:rPr>
              <a:t>jejich dat a </a:t>
            </a:r>
            <a:r>
              <a:rPr lang="cs-CZ" sz="2000" dirty="0" smtClean="0">
                <a:solidFill>
                  <a:srgbClr val="000000"/>
                </a:solidFill>
              </a:rPr>
              <a:t>aplikací </a:t>
            </a:r>
            <a:r>
              <a:rPr lang="cs-CZ" sz="2000" dirty="0">
                <a:solidFill>
                  <a:srgbClr val="000000"/>
                </a:solidFill>
              </a:rPr>
              <a:t>vztažených ke společným </a:t>
            </a:r>
            <a:r>
              <a:rPr lang="cs-CZ" sz="2000" dirty="0" smtClean="0">
                <a:solidFill>
                  <a:srgbClr val="000000"/>
                </a:solidFill>
              </a:rPr>
              <a:t>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zákaznických center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servisu.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32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 smtClean="0">
                <a:solidFill>
                  <a:srgbClr val="000000"/>
                </a:solidFill>
              </a:rPr>
              <a:t>Customer</a:t>
            </a:r>
            <a:r>
              <a:rPr lang="cs-CZ" sz="2400" dirty="0" smtClean="0">
                <a:solidFill>
                  <a:srgbClr val="000000"/>
                </a:solidFill>
              </a:rPr>
              <a:t> Intelligence – operativní CRM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automatizace obchodních procesů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(SFA – Sales </a:t>
            </a:r>
            <a:r>
              <a:rPr lang="cs-CZ" sz="2000" dirty="0" err="1" smtClean="0">
                <a:solidFill>
                  <a:srgbClr val="000000"/>
                </a:solidFill>
              </a:rPr>
              <a:t>Force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err="1" smtClean="0">
                <a:solidFill>
                  <a:srgbClr val="000000"/>
                </a:solidFill>
              </a:rPr>
              <a:t>Automation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m</a:t>
            </a:r>
            <a:r>
              <a:rPr lang="en-GB" sz="2000" dirty="0" smtClean="0">
                <a:solidFill>
                  <a:srgbClr val="000000"/>
                </a:solidFill>
              </a:rPr>
              <a:t>a</a:t>
            </a:r>
            <a:r>
              <a:rPr lang="cs-CZ" sz="2000" dirty="0" err="1" smtClean="0">
                <a:solidFill>
                  <a:srgbClr val="000000"/>
                </a:solidFill>
              </a:rPr>
              <a:t>rketingu</a:t>
            </a:r>
            <a:r>
              <a:rPr lang="cs-CZ" sz="2000" dirty="0" smtClean="0">
                <a:solidFill>
                  <a:srgbClr val="000000"/>
                </a:solidFill>
              </a:rPr>
              <a:t> (MFA – Marketing </a:t>
            </a:r>
            <a:r>
              <a:rPr lang="cs-CZ" sz="2000" dirty="0" err="1" smtClean="0">
                <a:solidFill>
                  <a:srgbClr val="000000"/>
                </a:solidFill>
              </a:rPr>
              <a:t>Force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err="1" smtClean="0">
                <a:solidFill>
                  <a:srgbClr val="000000"/>
                </a:solidFill>
              </a:rPr>
              <a:t>Automation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podporuje rutinní činnosti ve společnosti </a:t>
            </a:r>
            <a:r>
              <a:rPr lang="cs-CZ" sz="2000" dirty="0" smtClean="0">
                <a:solidFill>
                  <a:srgbClr val="000000"/>
                </a:solidFill>
              </a:rPr>
              <a:t>typu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zpracování korespondence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identifikace partnera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evidence </a:t>
            </a:r>
            <a:r>
              <a:rPr lang="cs-CZ" sz="1800" dirty="0">
                <a:solidFill>
                  <a:srgbClr val="000000"/>
                </a:solidFill>
              </a:rPr>
              <a:t>kontaktů, osoby partnera a významných událostí týkajících se </a:t>
            </a:r>
            <a:r>
              <a:rPr lang="cs-CZ" sz="1800" dirty="0" smtClean="0">
                <a:solidFill>
                  <a:srgbClr val="000000"/>
                </a:solidFill>
              </a:rPr>
              <a:t>partnera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připravuje část datové základny pro podporu analytického CRM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2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909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 smtClean="0">
                <a:solidFill>
                  <a:srgbClr val="000000"/>
                </a:solidFill>
              </a:rPr>
              <a:t>Customer</a:t>
            </a:r>
            <a:r>
              <a:rPr lang="cs-CZ" sz="2400" dirty="0" smtClean="0">
                <a:solidFill>
                  <a:srgbClr val="000000"/>
                </a:solidFill>
              </a:rPr>
              <a:t> Intelligence – </a:t>
            </a:r>
            <a:r>
              <a:rPr lang="en-GB" sz="2400" dirty="0" smtClean="0">
                <a:solidFill>
                  <a:srgbClr val="000000"/>
                </a:solidFill>
              </a:rPr>
              <a:t>anal</a:t>
            </a:r>
            <a:r>
              <a:rPr lang="cs-CZ" sz="2400" dirty="0" smtClean="0">
                <a:solidFill>
                  <a:srgbClr val="000000"/>
                </a:solidFill>
              </a:rPr>
              <a:t>y</a:t>
            </a:r>
            <a:r>
              <a:rPr lang="en-GB" sz="2400" dirty="0" smtClean="0">
                <a:solidFill>
                  <a:srgbClr val="000000"/>
                </a:solidFill>
              </a:rPr>
              <a:t>tick</a:t>
            </a:r>
            <a:r>
              <a:rPr lang="cs-CZ" sz="2400" dirty="0" smtClean="0">
                <a:solidFill>
                  <a:srgbClr val="000000"/>
                </a:solidFill>
              </a:rPr>
              <a:t>é CRM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agregace a aplikace znalostí o zákazníkovi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aplikace business a </a:t>
            </a:r>
            <a:r>
              <a:rPr lang="cs-CZ" sz="2000" dirty="0" err="1" smtClean="0">
                <a:solidFill>
                  <a:srgbClr val="000000"/>
                </a:solidFill>
              </a:rPr>
              <a:t>customer</a:t>
            </a:r>
            <a:r>
              <a:rPr lang="cs-CZ" sz="2000" dirty="0" smtClean="0">
                <a:solidFill>
                  <a:srgbClr val="000000"/>
                </a:solidFill>
              </a:rPr>
              <a:t> intelligence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analytické aplikace na bázi datových skladů a dolování dat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aktivity analytických CRM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segmentace zákazníků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analýza marketingových kampaní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predikce chování zákazníků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personalizace.</a:t>
            </a:r>
          </a:p>
          <a:p>
            <a:pPr lvl="1" algn="just"/>
            <a:endParaRPr lang="cs-CZ" sz="22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72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Finance 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kontrola finančního ho</a:t>
            </a:r>
            <a:r>
              <a:rPr lang="en-GB" sz="2000" dirty="0" smtClean="0">
                <a:solidFill>
                  <a:srgbClr val="000000"/>
                </a:solidFill>
              </a:rPr>
              <a:t>s</a:t>
            </a:r>
            <a:r>
              <a:rPr lang="cs-CZ" sz="2000" dirty="0" smtClean="0">
                <a:solidFill>
                  <a:srgbClr val="000000"/>
                </a:solidFill>
              </a:rPr>
              <a:t>podaření podniku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 smtClean="0">
                <a:solidFill>
                  <a:srgbClr val="000000"/>
                </a:solidFill>
              </a:rPr>
              <a:t>umožňuje získat hodnoty ukazatelů finanční výkonnosti například za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nákladová střediska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projekty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skupiny produktů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 případě odchylek naměřených hodnot od plánu BI umožňují snadno nalézt problémové místo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vysoké finanční transparentnosti zejména v oblastech řízení nákladů.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36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 smtClean="0">
                <a:solidFill>
                  <a:srgbClr val="000000"/>
                </a:solidFill>
              </a:rPr>
              <a:t>Customer</a:t>
            </a:r>
            <a:r>
              <a:rPr lang="cs-CZ" sz="2400" dirty="0" smtClean="0">
                <a:solidFill>
                  <a:srgbClr val="000000"/>
                </a:solidFill>
              </a:rPr>
              <a:t> Intelligence</a:t>
            </a:r>
            <a:endParaRPr lang="cs-CZ" sz="22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CRM – vysoce závislé na kvalitě zákaznických dat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CRM - uplatnění nových zdrojů dat o zákaznících a jejich potřebách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CI - poskytování nových informačních služeb zákazníkovi s využitím B</a:t>
            </a:r>
            <a:r>
              <a:rPr lang="en-GB" sz="2000" dirty="0" smtClean="0">
                <a:solidFill>
                  <a:srgbClr val="000000"/>
                </a:solidFill>
              </a:rPr>
              <a:t>I;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80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41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771550"/>
            <a:ext cx="5760640" cy="384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0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20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2000" dirty="0" smtClean="0">
                <a:solidFill>
                  <a:srgbClr val="000000"/>
                </a:solidFill>
              </a:rPr>
              <a:t>. Praha: </a:t>
            </a:r>
            <a:r>
              <a:rPr lang="cs-CZ" sz="2000" dirty="0" err="1" smtClean="0">
                <a:solidFill>
                  <a:srgbClr val="000000"/>
                </a:solidFill>
              </a:rPr>
              <a:t>Grada</a:t>
            </a:r>
            <a:r>
              <a:rPr lang="cs-CZ" sz="20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9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Finance – plánování a prognózování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analytické nástroje pro tvorbu prognóz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nástroje pro simulaci finančního vývoje organizace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automatizace procesů finančního plánování (struktury finančních plánů na různých úrovních)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finanční plány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pravidelně monitorovány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vyhodnocovány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modifikovány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tvorby odhadů příjmů a výdajů s vyšší mírou jistoty resp. přesnosti.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34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300"/>
              </a:spcBef>
            </a:pPr>
            <a:r>
              <a:rPr lang="cs-CZ" sz="2400" dirty="0" smtClean="0">
                <a:solidFill>
                  <a:srgbClr val="000000"/>
                </a:solidFill>
              </a:rPr>
              <a:t>Finance – výkaznictví a konsolidace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konsolidace multidimenzionálních informací z různých zdrojů (například přes různé </a:t>
            </a:r>
            <a:r>
              <a:rPr lang="cs-CZ" sz="2000" dirty="0" err="1" smtClean="0">
                <a:solidFill>
                  <a:srgbClr val="000000"/>
                </a:solidFill>
              </a:rPr>
              <a:t>dceřinné</a:t>
            </a:r>
            <a:r>
              <a:rPr lang="cs-CZ" sz="2000" dirty="0" smtClean="0">
                <a:solidFill>
                  <a:srgbClr val="000000"/>
                </a:solidFill>
              </a:rPr>
              <a:t> společnosti)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simultálně prováděné finanční výstupy přes jednotlivé dimenze 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podniky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pobočky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projekty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err="1" smtClean="0">
                <a:solidFill>
                  <a:srgbClr val="000000"/>
                </a:solidFill>
              </a:rPr>
              <a:t>apod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možnost okamžitého zjištění nerovnováhy finančního hospodaření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tvorba výkazů vyžadovaných regulátory trhu nebo burzovními institucemi (</a:t>
            </a:r>
            <a:r>
              <a:rPr lang="cs-CZ" sz="2000" dirty="0" err="1" smtClean="0">
                <a:solidFill>
                  <a:srgbClr val="000000"/>
                </a:solidFill>
              </a:rPr>
              <a:t>Sarbanes-Oxley</a:t>
            </a:r>
            <a:r>
              <a:rPr lang="cs-CZ" sz="2000" dirty="0" smtClean="0">
                <a:solidFill>
                  <a:srgbClr val="000000"/>
                </a:solidFill>
              </a:rPr>
              <a:t>, </a:t>
            </a:r>
            <a:r>
              <a:rPr lang="cs-CZ" sz="2000" dirty="0" err="1" smtClean="0">
                <a:solidFill>
                  <a:srgbClr val="000000"/>
                </a:solidFill>
              </a:rPr>
              <a:t>Basel</a:t>
            </a:r>
            <a:r>
              <a:rPr lang="cs-CZ" sz="2000" dirty="0" smtClean="0">
                <a:solidFill>
                  <a:srgbClr val="000000"/>
                </a:solidFill>
              </a:rPr>
              <a:t> II, reporty telekomunikačních operátorů apod.)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83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Finance – analýza nákladů a ziskovosti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zjištění skutečné ziskovosti spojené s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produkty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dodavateli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prodejními kanály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partner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zákazníky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apod.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zákazníků přinášejících nebo nepřinášejících zisk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ziskových a neziskových produktů, apod.</a:t>
            </a:r>
          </a:p>
          <a:p>
            <a:pPr lvl="2"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288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Finance – řízení rizik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 a řízení rizik spojených s finančními operacemi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úvěrové zatížení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situace na trhu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provoz organizace.</a:t>
            </a:r>
          </a:p>
          <a:p>
            <a:pPr lvl="1" algn="just">
              <a:spcBef>
                <a:spcPts val="3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aplikace pravidel pro řízení rizik je možné vytvářet specifické výstupy související s riziky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podniku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smtClean="0">
                <a:solidFill>
                  <a:srgbClr val="000000"/>
                </a:solidFill>
              </a:rPr>
              <a:t>jako celku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regionu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typu finanční operace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typu výroby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300"/>
              </a:spcBef>
            </a:pPr>
            <a:r>
              <a:rPr lang="en-GB" sz="1800" dirty="0" err="1" smtClean="0">
                <a:solidFill>
                  <a:srgbClr val="000000"/>
                </a:solidFill>
              </a:rPr>
              <a:t>apod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Aplikační oblasti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Finance – optimalizace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simulace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plánování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sledování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porozumění dopadů fúzí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porozumění dopadů akvizic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porozumění dopadů restrukturalizace daňové politiky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podpora analýz spojených s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plánováním výroby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  <a:endParaRPr lang="cs-CZ" sz="17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produktového mixu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  <a:endParaRPr lang="cs-CZ" sz="17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lidských zdrojů.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8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4045</TotalTime>
  <Words>1995</Words>
  <Application>Microsoft Office PowerPoint</Application>
  <PresentationFormat>Předvádění na obrazovce (16:9)</PresentationFormat>
  <Paragraphs>633</Paragraphs>
  <Slides>43</Slides>
  <Notes>41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8" baseType="lpstr">
      <vt:lpstr>Arial</vt:lpstr>
      <vt:lpstr>Calibri</vt:lpstr>
      <vt:lpstr>Enriqueta</vt:lpstr>
      <vt:lpstr>Times New Roman</vt:lpstr>
      <vt:lpstr>SLU</vt:lpstr>
      <vt:lpstr>Název prezentace</vt:lpstr>
      <vt:lpstr>Business Intelligence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Aplikační oblasti BI </vt:lpstr>
      <vt:lpstr>Řízení projektů 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430</cp:revision>
  <dcterms:created xsi:type="dcterms:W3CDTF">2016-07-06T15:42:34Z</dcterms:created>
  <dcterms:modified xsi:type="dcterms:W3CDTF">2020-11-23T21:07:54Z</dcterms:modified>
</cp:coreProperties>
</file>