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 r:id="rId2"/>
    <p:sldId id="341" r:id="rId3"/>
    <p:sldId id="343" r:id="rId4"/>
    <p:sldId id="333" r:id="rId5"/>
    <p:sldId id="338" r:id="rId6"/>
    <p:sldId id="334" r:id="rId7"/>
    <p:sldId id="336" r:id="rId8"/>
    <p:sldId id="339" r:id="rId9"/>
    <p:sldId id="340" r:id="rId10"/>
    <p:sldId id="342" r:id="rId11"/>
    <p:sldId id="337" r:id="rId12"/>
    <p:sldId id="298" r:id="rId13"/>
    <p:sldId id="345" r:id="rId14"/>
    <p:sldId id="352" r:id="rId15"/>
    <p:sldId id="331" r:id="rId16"/>
    <p:sldId id="344" r:id="rId17"/>
    <p:sldId id="299" r:id="rId18"/>
    <p:sldId id="305" r:id="rId19"/>
    <p:sldId id="306" r:id="rId20"/>
    <p:sldId id="300" r:id="rId21"/>
    <p:sldId id="301" r:id="rId22"/>
    <p:sldId id="309" r:id="rId23"/>
    <p:sldId id="311" r:id="rId24"/>
    <p:sldId id="312" r:id="rId25"/>
    <p:sldId id="316" r:id="rId26"/>
    <p:sldId id="321" r:id="rId27"/>
    <p:sldId id="346" r:id="rId28"/>
    <p:sldId id="318" r:id="rId29"/>
    <p:sldId id="347" r:id="rId30"/>
    <p:sldId id="348" r:id="rId31"/>
    <p:sldId id="349" r:id="rId32"/>
    <p:sldId id="350" r:id="rId33"/>
    <p:sldId id="351" r:id="rId34"/>
    <p:sldId id="286" r:id="rId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4031" autoAdjust="0"/>
  </p:normalViewPr>
  <p:slideViewPr>
    <p:cSldViewPr>
      <p:cViewPr varScale="1">
        <p:scale>
          <a:sx n="76" d="100"/>
          <a:sy n="76" d="100"/>
        </p:scale>
        <p:origin x="80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19.12.2019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Mail</a:t>
            </a:r>
            <a:r>
              <a:rPr lang="cs-CZ" baseline="0" dirty="0" smtClean="0"/>
              <a:t> (spam kontrola), kreditka (kontrola na </a:t>
            </a:r>
            <a:r>
              <a:rPr lang="cs-CZ" baseline="0" dirty="0" err="1" smtClean="0"/>
              <a:t>fraud</a:t>
            </a:r>
            <a:r>
              <a:rPr lang="cs-CZ" baseline="0" dirty="0" smtClean="0"/>
              <a:t>), </a:t>
            </a:r>
            <a:r>
              <a:rPr lang="cs-CZ" baseline="0" dirty="0" err="1" smtClean="0"/>
              <a:t>amazon</a:t>
            </a:r>
            <a:r>
              <a:rPr lang="cs-CZ" baseline="0" dirty="0" smtClean="0"/>
              <a:t> a </a:t>
            </a:r>
            <a:r>
              <a:rPr lang="cs-CZ" baseline="0" dirty="0" err="1" smtClean="0"/>
              <a:t>ebay</a:t>
            </a:r>
            <a:r>
              <a:rPr lang="cs-CZ" baseline="0" dirty="0" smtClean="0"/>
              <a:t> (</a:t>
            </a:r>
            <a:r>
              <a:rPr lang="cs-CZ" baseline="0" dirty="0" err="1" smtClean="0"/>
              <a:t>doporuceni</a:t>
            </a:r>
            <a:r>
              <a:rPr lang="cs-CZ" baseline="0" dirty="0" smtClean="0"/>
              <a:t> na </a:t>
            </a:r>
            <a:r>
              <a:rPr lang="cs-CZ" baseline="0" dirty="0" err="1" smtClean="0"/>
              <a:t>prodikt</a:t>
            </a:r>
            <a:r>
              <a:rPr lang="cs-CZ" baseline="0" dirty="0" smtClean="0"/>
              <a:t>), auto (optimalizace p</a:t>
            </a:r>
          </a:p>
          <a:p>
            <a:r>
              <a:rPr lang="cs-CZ" baseline="0" dirty="0" err="1" smtClean="0"/>
              <a:t>rovozu</a:t>
            </a:r>
            <a:r>
              <a:rPr lang="cs-CZ" baseline="0" dirty="0" smtClean="0"/>
              <a:t>)</a:t>
            </a:r>
          </a:p>
          <a:p>
            <a:endParaRPr lang="cs-CZ" baseline="0" dirty="0" smtClean="0"/>
          </a:p>
          <a:p>
            <a:r>
              <a:rPr lang="en-US" dirty="0" smtClean="0"/>
              <a:t>The </a:t>
            </a:r>
            <a:r>
              <a:rPr lang="en-US" i="1" dirty="0" smtClean="0"/>
              <a:t>data-mining</a:t>
            </a:r>
            <a:r>
              <a:rPr lang="en-US" dirty="0" smtClean="0"/>
              <a:t> tag says:</a:t>
            </a:r>
          </a:p>
          <a:p>
            <a:r>
              <a:rPr lang="en-US" dirty="0" smtClean="0"/>
              <a:t>Data mining is the process of analyzing large amounts of data in order to find patterns and commonalities.</a:t>
            </a:r>
          </a:p>
          <a:p>
            <a:r>
              <a:rPr lang="en-US" dirty="0" smtClean="0"/>
              <a:t>The </a:t>
            </a:r>
            <a:r>
              <a:rPr lang="en-US" i="1" dirty="0" smtClean="0"/>
              <a:t>pattern-recognition</a:t>
            </a:r>
            <a:r>
              <a:rPr lang="en-US" dirty="0" smtClean="0"/>
              <a:t> tag says:</a:t>
            </a:r>
          </a:p>
          <a:p>
            <a:r>
              <a:rPr lang="en-US" dirty="0" smtClean="0"/>
              <a:t>Pattern recognition is the term given to the science of automating the classification of input into pre-determined categories, or on the other hand, of being able to </a:t>
            </a:r>
            <a:r>
              <a:rPr lang="en-US" dirty="0" err="1" smtClean="0"/>
              <a:t>recognise</a:t>
            </a:r>
            <a:r>
              <a:rPr lang="en-US" dirty="0" smtClean="0"/>
              <a:t> particular categories of input by their characteristics.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0336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14116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32359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Mail</a:t>
            </a:r>
            <a:r>
              <a:rPr lang="cs-CZ" baseline="0" dirty="0" smtClean="0"/>
              <a:t> (spam kontrola), kreditka (kontrola na </a:t>
            </a:r>
            <a:r>
              <a:rPr lang="cs-CZ" baseline="0" dirty="0" err="1" smtClean="0"/>
              <a:t>fraud</a:t>
            </a:r>
            <a:r>
              <a:rPr lang="cs-CZ" baseline="0" dirty="0" smtClean="0"/>
              <a:t>), </a:t>
            </a:r>
            <a:r>
              <a:rPr lang="cs-CZ" baseline="0" dirty="0" err="1" smtClean="0"/>
              <a:t>amazon</a:t>
            </a:r>
            <a:r>
              <a:rPr lang="cs-CZ" baseline="0" dirty="0" smtClean="0"/>
              <a:t> a </a:t>
            </a:r>
            <a:r>
              <a:rPr lang="cs-CZ" baseline="0" dirty="0" err="1" smtClean="0"/>
              <a:t>ebay</a:t>
            </a:r>
            <a:r>
              <a:rPr lang="cs-CZ" baseline="0" dirty="0" smtClean="0"/>
              <a:t> (</a:t>
            </a:r>
            <a:r>
              <a:rPr lang="cs-CZ" baseline="0" dirty="0" err="1" smtClean="0"/>
              <a:t>doporuceni</a:t>
            </a:r>
            <a:r>
              <a:rPr lang="cs-CZ" baseline="0" dirty="0" smtClean="0"/>
              <a:t> na </a:t>
            </a:r>
            <a:r>
              <a:rPr lang="cs-CZ" baseline="0" dirty="0" err="1" smtClean="0"/>
              <a:t>prodikt</a:t>
            </a:r>
            <a:r>
              <a:rPr lang="cs-CZ" baseline="0" dirty="0" smtClean="0"/>
              <a:t>), auto (optimalizace p</a:t>
            </a:r>
          </a:p>
          <a:p>
            <a:r>
              <a:rPr lang="cs-CZ" baseline="0" dirty="0" err="1" smtClean="0"/>
              <a:t>rovozu</a:t>
            </a:r>
            <a:r>
              <a:rPr lang="cs-CZ" baseline="0" dirty="0" smtClean="0"/>
              <a:t>)</a:t>
            </a:r>
          </a:p>
          <a:p>
            <a:endParaRPr lang="cs-CZ" baseline="0" dirty="0" smtClean="0"/>
          </a:p>
          <a:p>
            <a:r>
              <a:rPr lang="en-US" dirty="0" smtClean="0"/>
              <a:t>The </a:t>
            </a:r>
            <a:r>
              <a:rPr lang="en-US" i="1" dirty="0" smtClean="0"/>
              <a:t>data-mining</a:t>
            </a:r>
            <a:r>
              <a:rPr lang="en-US" dirty="0" smtClean="0"/>
              <a:t> tag says:</a:t>
            </a:r>
          </a:p>
          <a:p>
            <a:r>
              <a:rPr lang="en-US" dirty="0" smtClean="0"/>
              <a:t>Data mining is the process of analyzing large amounts of data in order to find patterns and commonalities.</a:t>
            </a:r>
          </a:p>
          <a:p>
            <a:r>
              <a:rPr lang="en-US" dirty="0" smtClean="0"/>
              <a:t>The </a:t>
            </a:r>
            <a:r>
              <a:rPr lang="en-US" i="1" dirty="0" smtClean="0"/>
              <a:t>pattern-recognition</a:t>
            </a:r>
            <a:r>
              <a:rPr lang="en-US" dirty="0" smtClean="0"/>
              <a:t> tag says:</a:t>
            </a:r>
          </a:p>
          <a:p>
            <a:r>
              <a:rPr lang="en-US" dirty="0" smtClean="0"/>
              <a:t>Pattern recognition is the term given to the science of automating the classification of input into pre-determined categories, or on the other hand, of being able to </a:t>
            </a:r>
            <a:r>
              <a:rPr lang="en-US" dirty="0" err="1" smtClean="0"/>
              <a:t>recognise</a:t>
            </a:r>
            <a:r>
              <a:rPr lang="en-US" dirty="0" smtClean="0"/>
              <a:t> particular categories of input by their characteristics.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28538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22571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https://en.wikipedia.org/wiki/DJ_Patil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61522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59561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Pravidla</a:t>
            </a:r>
            <a:r>
              <a:rPr lang="cs-CZ" baseline="0" dirty="0" smtClean="0"/>
              <a:t> s velkým pokrytím: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smtClean="0"/>
              <a:t>Ordinace v Růžové zahradě sledují hlavně 1) senioři a 2) ženy -&gt; možnost prodeje reklamy (léky na bolavé klouby, přípravky na dodání energie, kosmetika)</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410517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Pravidla</a:t>
            </a:r>
            <a:r>
              <a:rPr lang="cs-CZ" baseline="0" dirty="0" smtClean="0"/>
              <a:t> s velkou spolehlivostí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Chatuje-li</a:t>
            </a:r>
            <a:r>
              <a:rPr lang="cs-CZ" baseline="0" dirty="0" smtClean="0"/>
              <a:t> se na FB muž s mužem o ježdění na horském kole -&gt; FB mu nabídne reklamu na horská kola a příslušenství, popř. </a:t>
            </a:r>
            <a:r>
              <a:rPr lang="cs-CZ" baseline="0" dirty="0" err="1" smtClean="0"/>
              <a:t>cyklozájezd</a:t>
            </a:r>
            <a:r>
              <a:rPr lang="cs-CZ" baseline="0" dirty="0" smtClean="0"/>
              <a:t> pro CHLAPY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Stěžuje-li</a:t>
            </a:r>
            <a:r>
              <a:rPr lang="cs-CZ" baseline="0" dirty="0" smtClean="0"/>
              <a:t> si žena kamarádce, že toho na ní je moc a bolí ji hlava -&gt; FB mu nabídne reklamu na paralen a doplňky stravy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608420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893439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9009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Rozpoznávání obrazu, </a:t>
            </a:r>
            <a:r>
              <a:rPr lang="cs-CZ" dirty="0" err="1" smtClean="0"/>
              <a:t>Alphazero</a:t>
            </a:r>
            <a:r>
              <a:rPr lang="cs-CZ" baseline="0" dirty="0" smtClean="0"/>
              <a:t> šachy, </a:t>
            </a:r>
            <a:r>
              <a:rPr lang="cs-CZ" baseline="0" dirty="0" err="1" smtClean="0"/>
              <a:t>AlphaGo</a:t>
            </a:r>
            <a:r>
              <a:rPr lang="cs-CZ" baseline="0" dirty="0" smtClean="0"/>
              <a:t>, generování hudby, autonomní řízení aut</a:t>
            </a:r>
          </a:p>
          <a:p>
            <a:endParaRPr lang="cs-CZ" baseline="0" dirty="0" smtClean="0"/>
          </a:p>
          <a:p>
            <a:r>
              <a:rPr lang="cs-CZ" dirty="0" smtClean="0"/>
              <a:t>Hudba:</a:t>
            </a:r>
          </a:p>
          <a:p>
            <a:r>
              <a:rPr lang="cs-CZ" dirty="0" smtClean="0"/>
              <a:t>https://www.youtube.com/watch?v=UWxfnNXlVy8</a:t>
            </a:r>
          </a:p>
          <a:p>
            <a:r>
              <a:rPr lang="cs-CZ" dirty="0" smtClean="0"/>
              <a:t>Čas: 3:50</a:t>
            </a:r>
          </a:p>
          <a:p>
            <a:endParaRPr lang="cs-CZ" baseline="0" dirty="0" smtClean="0"/>
          </a:p>
          <a:p>
            <a:endParaRPr lang="cs-CZ" baseline="0" dirty="0" smtClean="0"/>
          </a:p>
          <a:p>
            <a:r>
              <a:rPr lang="cs-CZ" baseline="0" dirty="0" smtClean="0"/>
              <a:t>Auta:</a:t>
            </a:r>
          </a:p>
          <a:p>
            <a:r>
              <a:rPr lang="cs-CZ" dirty="0" smtClean="0"/>
              <a:t>https://www.youtube.com/watch?v=H-HVZJ7kGI0&amp;index=1&amp;list=PLtBw6njQRU-rwp5__7C0oIVt26ZgjG9NI</a:t>
            </a:r>
          </a:p>
          <a:p>
            <a:r>
              <a:rPr lang="cs-CZ" dirty="0" smtClean="0"/>
              <a:t>Čas: 32:30</a:t>
            </a:r>
          </a:p>
          <a:p>
            <a:endParaRPr lang="cs-CZ" dirty="0" smtClean="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90779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https://www.kdnuggets.com/polls/2014/analytics-data-mining-data-science-methodology.html</a:t>
            </a:r>
          </a:p>
          <a:p>
            <a:endParaRPr lang="cs-CZ" dirty="0" smtClean="0"/>
          </a:p>
          <a:p>
            <a:r>
              <a:rPr lang="cs-CZ" dirty="0" smtClean="0"/>
              <a:t>CRISP-DM 2.0 – nenašel</a:t>
            </a:r>
            <a:r>
              <a:rPr lang="cs-CZ" baseline="0" dirty="0" smtClean="0"/>
              <a:t> jsem nic</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3747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64143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743814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72021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37238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01689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280347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smtClean="0"/>
              <a:t>Orange:</a:t>
            </a:r>
            <a:r>
              <a:rPr lang="en-US" dirty="0" smtClean="0"/>
              <a:t> It is machine Learning and Data Mining tool which is written in Python Language. With the help of Python Scripting data mining can be done. It also has the feature for text mining and data fusion. It also uses different open-source python libraries such as </a:t>
            </a:r>
            <a:r>
              <a:rPr lang="en-US" dirty="0" err="1" smtClean="0"/>
              <a:t>numpy</a:t>
            </a:r>
            <a:r>
              <a:rPr lang="en-US" dirty="0" smtClean="0"/>
              <a:t>, </a:t>
            </a:r>
            <a:r>
              <a:rPr lang="en-US" dirty="0" err="1" smtClean="0"/>
              <a:t>scipy</a:t>
            </a:r>
            <a:r>
              <a:rPr lang="en-US" dirty="0" smtClean="0"/>
              <a:t> and its GUI takes place within the cross-platform </a:t>
            </a:r>
            <a:r>
              <a:rPr lang="en-US" dirty="0" err="1" smtClean="0"/>
              <a:t>Qt</a:t>
            </a:r>
            <a:r>
              <a:rPr lang="en-US" dirty="0" smtClean="0"/>
              <a:t> framework.</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734958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741465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60692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90591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91704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44641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35195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86882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37642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02430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77309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22815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fif"/><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berka@vse.c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b="1" dirty="0" smtClean="0">
                <a:ln w="0"/>
                <a:solidFill>
                  <a:schemeClr val="bg1"/>
                </a:solidFill>
                <a:effectLst>
                  <a:outerShdw blurRad="38100" dist="19050" dir="2700000" algn="tl" rotWithShape="0">
                    <a:schemeClr val="dk1">
                      <a:alpha val="40000"/>
                    </a:schemeClr>
                  </a:outerShdw>
                </a:effectLst>
              </a:rPr>
              <a:t>Dolování dat</a:t>
            </a: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pt-BR" sz="2000" b="1" dirty="0">
                <a:solidFill>
                  <a:schemeClr val="bg1"/>
                </a:solidFill>
                <a:latin typeface="Times New Roman" panose="02020603050405020304" pitchFamily="18" charset="0"/>
                <a:cs typeface="Times New Roman" panose="02020603050405020304" pitchFamily="18" charset="0"/>
              </a:rPr>
              <a:t>Úvod</a:t>
            </a:r>
            <a:r>
              <a:rPr lang="cs-CZ" sz="2000" b="1" dirty="0">
                <a:solidFill>
                  <a:schemeClr val="bg1"/>
                </a:solidFill>
                <a:latin typeface="Times New Roman" panose="02020603050405020304" pitchFamily="18" charset="0"/>
                <a:cs typeface="Times New Roman" panose="02020603050405020304" pitchFamily="18" charset="0"/>
              </a:rPr>
              <a:t>ní informace </a:t>
            </a:r>
            <a:r>
              <a:rPr lang="pt-BR" sz="2000" b="1" dirty="0">
                <a:solidFill>
                  <a:schemeClr val="bg1"/>
                </a:solidFill>
                <a:latin typeface="Times New Roman" panose="02020603050405020304" pitchFamily="18" charset="0"/>
                <a:cs typeface="Times New Roman" panose="02020603050405020304" pitchFamily="18" charset="0"/>
              </a:rPr>
              <a:t>a požadavky na </a:t>
            </a:r>
            <a:r>
              <a:rPr lang="pt-BR" sz="2000" b="1" dirty="0" smtClean="0">
                <a:solidFill>
                  <a:schemeClr val="bg1"/>
                </a:solidFill>
                <a:latin typeface="Times New Roman" panose="02020603050405020304" pitchFamily="18" charset="0"/>
                <a:cs typeface="Times New Roman" panose="02020603050405020304" pitchFamily="18" charset="0"/>
              </a:rPr>
              <a:t>absolvování</a:t>
            </a:r>
            <a:endParaRPr lang="cs-CZ" sz="2000" b="1" dirty="0" smtClean="0">
              <a:solidFill>
                <a:schemeClr val="bg1"/>
              </a:solidFill>
              <a:latin typeface="Times New Roman" panose="02020603050405020304" pitchFamily="18" charset="0"/>
              <a:cs typeface="Times New Roman" panose="02020603050405020304" pitchFamily="18" charset="0"/>
            </a:endParaRP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b="1" dirty="0" smtClean="0">
                <a:ln w="0"/>
                <a:solidFill>
                  <a:schemeClr val="bg1"/>
                </a:solidFill>
                <a:effectLst>
                  <a:outerShdw blurRad="38100" dist="19050" dir="2700000" algn="tl" rotWithShape="0">
                    <a:schemeClr val="dk1">
                      <a:alpha val="40000"/>
                    </a:schemeClr>
                  </a:outerShdw>
                </a:effectLst>
              </a:rPr>
              <a:t>Jan Górecki</a:t>
            </a:r>
            <a:endParaRPr lang="cs-CZ"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Název</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prezentace</a:t>
            </a:r>
            <a:endParaRPr lang="cs-CZ"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ulka 3"/>
          <p:cNvGraphicFramePr>
            <a:graphicFrameLocks noGrp="1"/>
          </p:cNvGraphicFramePr>
          <p:nvPr>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9" name="Obrázek 8" descr="mineiro2.jpg"/>
          <p:cNvPicPr/>
          <p:nvPr/>
        </p:nvPicPr>
        <p:blipFill>
          <a:blip r:embed="rId4" cstate="print"/>
          <a:stretch>
            <a:fillRect/>
          </a:stretch>
        </p:blipFill>
        <p:spPr>
          <a:xfrm>
            <a:off x="7308304" y="250328"/>
            <a:ext cx="1694880" cy="1925638"/>
          </a:xfrm>
          <a:prstGeom prst="rect">
            <a:avLst/>
          </a:prstGeom>
          <a:ln>
            <a:noFill/>
          </a:ln>
          <a:effectLst>
            <a:softEdge rad="112500"/>
          </a:effectLst>
        </p:spPr>
      </p:pic>
    </p:spTree>
    <p:extLst>
      <p:ext uri="{BB962C8B-B14F-4D97-AF65-F5344CB8AC3E}">
        <p14:creationId xmlns:p14="http://schemas.microsoft.com/office/powerpoint/2010/main" val="389008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rmAutofit/>
          </a:bodyPr>
          <a:lstStyle/>
          <a:p>
            <a:r>
              <a:rPr lang="cs-CZ" sz="1800" b="1" dirty="0" smtClean="0"/>
              <a:t>Nejlépe vlastní</a:t>
            </a:r>
          </a:p>
          <a:p>
            <a:endParaRPr lang="cs-CZ" sz="1800" b="1" dirty="0" smtClean="0"/>
          </a:p>
          <a:p>
            <a:r>
              <a:rPr lang="en-US" sz="1800" b="1" dirty="0" smtClean="0"/>
              <a:t>UC </a:t>
            </a:r>
            <a:r>
              <a:rPr lang="en-US" sz="1800" b="1" dirty="0"/>
              <a:t>Irvine Machine Learning </a:t>
            </a:r>
            <a:r>
              <a:rPr lang="en-US" sz="1800" b="1" dirty="0" smtClean="0"/>
              <a:t>Repository</a:t>
            </a:r>
            <a:r>
              <a:rPr lang="cs-CZ" sz="1800" b="1" dirty="0"/>
              <a:t/>
            </a:r>
            <a:br>
              <a:rPr lang="cs-CZ" sz="1800" b="1" dirty="0"/>
            </a:br>
            <a:r>
              <a:rPr lang="cs-CZ" sz="1800" b="1" dirty="0"/>
              <a:t>https://</a:t>
            </a:r>
            <a:r>
              <a:rPr lang="cs-CZ" sz="1800" b="1" dirty="0" smtClean="0"/>
              <a:t>archive.ics.uci.edu/ml/index.php</a:t>
            </a:r>
          </a:p>
          <a:p>
            <a:endParaRPr lang="cs-CZ" altLang="cs-CZ" sz="1800" b="1" dirty="0" smtClean="0">
              <a:solidFill>
                <a:srgbClr val="307871"/>
              </a:solidFill>
              <a:latin typeface="Times New Roman" panose="02020603050405020304" pitchFamily="18" charset="0"/>
              <a:cs typeface="Times New Roman" panose="02020603050405020304" pitchFamily="18" charset="0"/>
            </a:endParaRPr>
          </a:p>
          <a:p>
            <a:r>
              <a:rPr lang="en-US" altLang="cs-CZ" sz="1800" b="1" dirty="0" err="1">
                <a:solidFill>
                  <a:srgbClr val="307871"/>
                </a:solidFill>
                <a:latin typeface="Times New Roman" panose="02020603050405020304" pitchFamily="18" charset="0"/>
                <a:cs typeface="Times New Roman" panose="02020603050405020304" pitchFamily="18" charset="0"/>
              </a:rPr>
              <a:t>Kaggle</a:t>
            </a:r>
            <a:r>
              <a:rPr lang="en-US" altLang="cs-CZ" sz="1800" b="1" dirty="0">
                <a:solidFill>
                  <a:srgbClr val="307871"/>
                </a:solidFill>
                <a:latin typeface="Times New Roman" panose="02020603050405020304" pitchFamily="18" charset="0"/>
                <a:cs typeface="Times New Roman" panose="02020603050405020304" pitchFamily="18" charset="0"/>
              </a:rPr>
              <a:t>: Your Home for Data Science</a:t>
            </a:r>
            <a:r>
              <a:rPr lang="cs-CZ" altLang="cs-CZ" sz="1800" b="1" dirty="0" smtClean="0">
                <a:solidFill>
                  <a:srgbClr val="307871"/>
                </a:solidFill>
                <a:latin typeface="Times New Roman" panose="02020603050405020304" pitchFamily="18" charset="0"/>
                <a:cs typeface="Times New Roman" panose="02020603050405020304" pitchFamily="18" charset="0"/>
              </a:rPr>
              <a:t/>
            </a:r>
            <a:br>
              <a:rPr lang="cs-CZ" altLang="cs-CZ" sz="1800" b="1" dirty="0" smtClean="0">
                <a:solidFill>
                  <a:srgbClr val="307871"/>
                </a:solidFill>
                <a:latin typeface="Times New Roman" panose="02020603050405020304" pitchFamily="18" charset="0"/>
                <a:cs typeface="Times New Roman" panose="02020603050405020304" pitchFamily="18" charset="0"/>
              </a:rPr>
            </a:br>
            <a:r>
              <a:rPr lang="cs-CZ" altLang="cs-CZ" sz="1800" b="1" dirty="0" smtClean="0">
                <a:solidFill>
                  <a:srgbClr val="307871"/>
                </a:solidFill>
                <a:latin typeface="Times New Roman" panose="02020603050405020304" pitchFamily="18" charset="0"/>
                <a:cs typeface="Times New Roman" panose="02020603050405020304" pitchFamily="18" charset="0"/>
              </a:rPr>
              <a:t>https</a:t>
            </a:r>
            <a:r>
              <a:rPr lang="cs-CZ" altLang="cs-CZ" sz="1800" b="1" dirty="0">
                <a:solidFill>
                  <a:srgbClr val="307871"/>
                </a:solidFill>
                <a:latin typeface="Times New Roman" panose="02020603050405020304" pitchFamily="18" charset="0"/>
                <a:cs typeface="Times New Roman" panose="02020603050405020304" pitchFamily="18" charset="0"/>
              </a:rPr>
              <a:t>://www.kaggle.com/</a:t>
            </a:r>
          </a:p>
          <a:p>
            <a:endParaRPr lang="cs-CZ" altLang="cs-CZ" sz="1800" b="1" dirty="0" smtClean="0">
              <a:solidFill>
                <a:srgbClr val="307871"/>
              </a:solidFill>
              <a:latin typeface="Times New Roman" panose="02020603050405020304" pitchFamily="18" charset="0"/>
              <a:cs typeface="Times New Roman" panose="02020603050405020304" pitchFamily="18" charset="0"/>
            </a:endParaRPr>
          </a:p>
          <a:p>
            <a:r>
              <a:rPr lang="cs-CZ" altLang="cs-CZ" sz="1800" b="1" dirty="0" smtClean="0">
                <a:solidFill>
                  <a:srgbClr val="307871"/>
                </a:solidFill>
                <a:latin typeface="Times New Roman" panose="02020603050405020304" pitchFamily="18" charset="0"/>
                <a:cs typeface="Times New Roman" panose="02020603050405020304" pitchFamily="18" charset="0"/>
              </a:rPr>
              <a:t>KEEL - </a:t>
            </a:r>
            <a:r>
              <a:rPr lang="cs-CZ" altLang="cs-CZ" sz="1800" b="1" dirty="0" err="1" smtClean="0">
                <a:solidFill>
                  <a:srgbClr val="307871"/>
                </a:solidFill>
                <a:latin typeface="Times New Roman" panose="02020603050405020304" pitchFamily="18" charset="0"/>
                <a:cs typeface="Times New Roman" panose="02020603050405020304" pitchFamily="18" charset="0"/>
              </a:rPr>
              <a:t>dataset</a:t>
            </a:r>
            <a:r>
              <a:rPr lang="cs-CZ" altLang="cs-CZ" sz="1800" b="1" dirty="0" smtClean="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repository</a:t>
            </a:r>
            <a:r>
              <a:rPr lang="cs-CZ" altLang="cs-CZ" sz="1800" b="1" dirty="0" smtClean="0">
                <a:solidFill>
                  <a:srgbClr val="307871"/>
                </a:solidFill>
                <a:latin typeface="Times New Roman" panose="02020603050405020304" pitchFamily="18" charset="0"/>
                <a:cs typeface="Times New Roman" panose="02020603050405020304" pitchFamily="18" charset="0"/>
              </a:rPr>
              <a:t/>
            </a:r>
            <a:br>
              <a:rPr lang="cs-CZ" altLang="cs-CZ" sz="1800" b="1" dirty="0" smtClean="0">
                <a:solidFill>
                  <a:srgbClr val="307871"/>
                </a:solidFill>
                <a:latin typeface="Times New Roman" panose="02020603050405020304" pitchFamily="18" charset="0"/>
                <a:cs typeface="Times New Roman" panose="02020603050405020304" pitchFamily="18" charset="0"/>
              </a:rPr>
            </a:br>
            <a:r>
              <a:rPr lang="cs-CZ" altLang="cs-CZ" sz="1800" b="1" dirty="0" smtClean="0">
                <a:solidFill>
                  <a:srgbClr val="307871"/>
                </a:solidFill>
                <a:latin typeface="Times New Roman" panose="02020603050405020304" pitchFamily="18" charset="0"/>
                <a:cs typeface="Times New Roman" panose="02020603050405020304" pitchFamily="18" charset="0"/>
              </a:rPr>
              <a:t>http://www.keel.es/datasets.php</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smtClean="0"/>
              <a:t>Data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0695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Autofit/>
          </a:bodyPr>
          <a:lstStyle/>
          <a:p>
            <a:pPr marL="0" indent="0">
              <a:buNone/>
            </a:pPr>
            <a:r>
              <a:rPr lang="cs-CZ" altLang="cs-CZ" sz="1400" b="1" u="sng" dirty="0">
                <a:solidFill>
                  <a:srgbClr val="307871"/>
                </a:solidFill>
                <a:latin typeface="Times New Roman" panose="02020603050405020304" pitchFamily="18" charset="0"/>
                <a:cs typeface="Times New Roman" panose="02020603050405020304" pitchFamily="18" charset="0"/>
              </a:rPr>
              <a:t>Ing. </a:t>
            </a:r>
            <a:r>
              <a:rPr lang="cs-CZ" altLang="cs-CZ" sz="1400" b="1" u="sng" dirty="0" smtClean="0">
                <a:solidFill>
                  <a:srgbClr val="307871"/>
                </a:solidFill>
                <a:latin typeface="Times New Roman" panose="02020603050405020304" pitchFamily="18" charset="0"/>
                <a:cs typeface="Times New Roman" panose="02020603050405020304" pitchFamily="18" charset="0"/>
              </a:rPr>
              <a:t>Jan Górecki, </a:t>
            </a:r>
            <a:r>
              <a:rPr lang="cs-CZ" altLang="cs-CZ" sz="1400" b="1" u="sng" dirty="0">
                <a:solidFill>
                  <a:srgbClr val="307871"/>
                </a:solidFill>
                <a:latin typeface="Times New Roman" panose="02020603050405020304" pitchFamily="18" charset="0"/>
                <a:cs typeface="Times New Roman" panose="02020603050405020304" pitchFamily="18" charset="0"/>
              </a:rPr>
              <a:t>Ph.D.</a:t>
            </a:r>
          </a:p>
          <a:p>
            <a:pPr marL="0" indent="0">
              <a:buNone/>
            </a:pPr>
            <a:r>
              <a:rPr lang="cs-CZ" altLang="cs-CZ" sz="1400" b="1" dirty="0" smtClean="0">
                <a:solidFill>
                  <a:srgbClr val="307871"/>
                </a:solidFill>
                <a:latin typeface="Times New Roman" panose="02020603050405020304" pitchFamily="18" charset="0"/>
                <a:cs typeface="Times New Roman" panose="02020603050405020304" pitchFamily="18" charset="0"/>
              </a:rPr>
              <a:t>gorecki@opf.slu.cz</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smtClean="0">
                <a:solidFill>
                  <a:srgbClr val="307871"/>
                </a:solidFill>
                <a:latin typeface="Times New Roman" panose="02020603050405020304" pitchFamily="18" charset="0"/>
                <a:cs typeface="Times New Roman" panose="02020603050405020304" pitchFamily="18" charset="0"/>
              </a:rPr>
              <a:t>A407</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smtClean="0">
              <a:solidFill>
                <a:srgbClr val="307871"/>
              </a:solidFill>
              <a:latin typeface="Times New Roman" panose="02020603050405020304" pitchFamily="18" charset="0"/>
              <a:cs typeface="Times New Roman" panose="02020603050405020304" pitchFamily="18" charset="0"/>
            </a:endParaRPr>
          </a:p>
          <a:p>
            <a:r>
              <a:rPr lang="cs-CZ" altLang="cs-CZ" sz="1400" b="1" dirty="0" smtClean="0">
                <a:solidFill>
                  <a:srgbClr val="307871"/>
                </a:solidFill>
                <a:latin typeface="Times New Roman" panose="02020603050405020304" pitchFamily="18" charset="0"/>
                <a:cs typeface="Times New Roman" panose="02020603050405020304" pitchFamily="18" charset="0"/>
              </a:rPr>
              <a:t>konzultace po domluvě emailem</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u="sng" dirty="0">
                <a:solidFill>
                  <a:srgbClr val="307871"/>
                </a:solidFill>
                <a:latin typeface="Times New Roman" panose="02020603050405020304" pitchFamily="18" charset="0"/>
                <a:cs typeface="Times New Roman" panose="02020603050405020304" pitchFamily="18" charset="0"/>
              </a:rPr>
              <a:t>Sekretariát Katedry informatiky a matematiky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A402</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smtClean="0"/>
              <a:t>Kontakty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10011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b="1" dirty="0" smtClean="0">
                <a:ln w="0"/>
                <a:solidFill>
                  <a:schemeClr val="bg1"/>
                </a:solidFill>
                <a:effectLst>
                  <a:outerShdw blurRad="38100" dist="19050" dir="2700000" algn="tl" rotWithShape="0">
                    <a:schemeClr val="dk1">
                      <a:alpha val="40000"/>
                    </a:schemeClr>
                  </a:outerShdw>
                </a:effectLst>
              </a:rPr>
              <a:t>Dolování dat</a:t>
            </a: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sz="2000" b="1" dirty="0" smtClean="0">
                <a:solidFill>
                  <a:schemeClr val="bg1"/>
                </a:solidFill>
                <a:latin typeface="Times New Roman" panose="02020603050405020304" pitchFamily="18" charset="0"/>
                <a:cs typeface="Times New Roman" panose="02020603050405020304" pitchFamily="18" charset="0"/>
              </a:rPr>
              <a:t>Dolování dat</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b="1" dirty="0" smtClean="0">
                <a:ln w="0"/>
                <a:solidFill>
                  <a:schemeClr val="bg1"/>
                </a:solidFill>
                <a:effectLst>
                  <a:outerShdw blurRad="38100" dist="19050" dir="2700000" algn="tl" rotWithShape="0">
                    <a:schemeClr val="dk1">
                      <a:alpha val="40000"/>
                    </a:schemeClr>
                  </a:outerShdw>
                </a:effectLst>
              </a:rPr>
              <a:t>Jan Górecki</a:t>
            </a:r>
            <a:endParaRPr lang="cs-CZ"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Název</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prezentace</a:t>
            </a:r>
            <a:endParaRPr lang="cs-CZ"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ulka 3"/>
          <p:cNvGraphicFramePr>
            <a:graphicFrameLocks noGrp="1"/>
          </p:cNvGraphicFramePr>
          <p:nvPr>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28606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přednášky</a:t>
            </a:r>
            <a:endParaRPr lang="cs-CZ" dirty="0"/>
          </a:p>
        </p:txBody>
      </p:sp>
      <p:sp>
        <p:nvSpPr>
          <p:cNvPr id="3" name="Zástupný symbol pro obsah 2"/>
          <p:cNvSpPr txBox="1">
            <a:spLocks/>
          </p:cNvSpPr>
          <p:nvPr/>
        </p:nvSpPr>
        <p:spPr>
          <a:xfrm>
            <a:off x="395536" y="771550"/>
            <a:ext cx="8280920" cy="3816424"/>
          </a:xfrm>
          <a:prstGeom prst="rect">
            <a:avLst/>
          </a:prstGeom>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smtClean="0"/>
              <a:t>Definice …</a:t>
            </a:r>
          </a:p>
          <a:p>
            <a:r>
              <a:rPr lang="cs-CZ" sz="2000" dirty="0" smtClean="0"/>
              <a:t>Historie …</a:t>
            </a:r>
          </a:p>
          <a:p>
            <a:r>
              <a:rPr lang="cs-CZ" sz="2000" dirty="0" smtClean="0"/>
              <a:t>Úlohy …</a:t>
            </a:r>
          </a:p>
          <a:p>
            <a:r>
              <a:rPr lang="cs-CZ" sz="2000" dirty="0" smtClean="0"/>
              <a:t>Pohledy na …</a:t>
            </a:r>
          </a:p>
          <a:p>
            <a:r>
              <a:rPr lang="cs-CZ" sz="2000" dirty="0" smtClean="0"/>
              <a:t>Postupy (metodiky) …</a:t>
            </a:r>
          </a:p>
          <a:p>
            <a:r>
              <a:rPr lang="cs-CZ" sz="2000" dirty="0" smtClean="0"/>
              <a:t>Software pro …</a:t>
            </a:r>
          </a:p>
          <a:p>
            <a:r>
              <a:rPr lang="cs-CZ" sz="2000" dirty="0"/>
              <a:t>Příklad </a:t>
            </a:r>
            <a:r>
              <a:rPr lang="cs-CZ" sz="2000" dirty="0" smtClean="0"/>
              <a:t>…</a:t>
            </a:r>
            <a:endParaRPr lang="cs-CZ" sz="2000" dirty="0"/>
          </a:p>
        </p:txBody>
      </p:sp>
      <p:sp>
        <p:nvSpPr>
          <p:cNvPr id="4" name="TextovéPole 3"/>
          <p:cNvSpPr txBox="1"/>
          <p:nvPr/>
        </p:nvSpPr>
        <p:spPr>
          <a:xfrm>
            <a:off x="4139952" y="2139702"/>
            <a:ext cx="3312368" cy="646331"/>
          </a:xfrm>
          <a:prstGeom prst="rect">
            <a:avLst/>
          </a:prstGeom>
          <a:noFill/>
        </p:spPr>
        <p:txBody>
          <a:bodyPr wrap="square" rtlCol="0">
            <a:spAutoFit/>
          </a:bodyPr>
          <a:lstStyle/>
          <a:p>
            <a:r>
              <a:rPr lang="cs-CZ" sz="3600" dirty="0" smtClean="0"/>
              <a:t> … Dolování dat</a:t>
            </a:r>
            <a:endParaRPr lang="cs-CZ" sz="3600" dirty="0"/>
          </a:p>
        </p:txBody>
      </p:sp>
      <p:sp>
        <p:nvSpPr>
          <p:cNvPr id="5" name="Pravá složená závorka 4"/>
          <p:cNvSpPr/>
          <p:nvPr/>
        </p:nvSpPr>
        <p:spPr>
          <a:xfrm>
            <a:off x="3311860" y="1454754"/>
            <a:ext cx="828092" cy="24131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113326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592288"/>
          </a:xfrm>
          <a:prstGeom prst="rect">
            <a:avLst/>
          </a:prstGeom>
        </p:spPr>
        <p:txBody>
          <a:bodyPr anchor="ctr" anchorCtr="0">
            <a:noAutofit/>
          </a:bodyPr>
          <a:lstStyle/>
          <a:p>
            <a:pPr marL="0" lvl="0" indent="0">
              <a:buNone/>
            </a:pPr>
            <a:r>
              <a:rPr lang="cs-CZ" sz="2000" dirty="0" smtClean="0"/>
              <a:t>Non-</a:t>
            </a:r>
            <a:r>
              <a:rPr lang="cs-CZ" sz="2000" dirty="0" err="1" smtClean="0"/>
              <a:t>trivial</a:t>
            </a:r>
            <a:r>
              <a:rPr lang="cs-CZ" sz="2000" dirty="0" smtClean="0"/>
              <a:t> </a:t>
            </a:r>
            <a:r>
              <a:rPr lang="cs-CZ" sz="2000" dirty="0" err="1"/>
              <a:t>process</a:t>
            </a:r>
            <a:r>
              <a:rPr lang="cs-CZ" sz="2000" dirty="0"/>
              <a:t> </a:t>
            </a:r>
            <a:r>
              <a:rPr lang="cs-CZ" sz="2000" dirty="0" err="1"/>
              <a:t>of</a:t>
            </a:r>
            <a:r>
              <a:rPr lang="cs-CZ" sz="2000" dirty="0"/>
              <a:t> </a:t>
            </a:r>
            <a:r>
              <a:rPr lang="cs-CZ" sz="2000" dirty="0" err="1"/>
              <a:t>identifying</a:t>
            </a:r>
            <a:r>
              <a:rPr lang="cs-CZ" sz="2000" dirty="0"/>
              <a:t> </a:t>
            </a:r>
            <a:r>
              <a:rPr lang="cs-CZ" sz="2000" dirty="0" err="1"/>
              <a:t>valid</a:t>
            </a:r>
            <a:r>
              <a:rPr lang="cs-CZ" sz="2000" dirty="0"/>
              <a:t>, novel, </a:t>
            </a:r>
            <a:r>
              <a:rPr lang="cs-CZ" sz="2000" dirty="0" err="1"/>
              <a:t>potentially</a:t>
            </a:r>
            <a:r>
              <a:rPr lang="cs-CZ" sz="2000" dirty="0"/>
              <a:t> </a:t>
            </a:r>
            <a:r>
              <a:rPr lang="cs-CZ" sz="2000" dirty="0" err="1"/>
              <a:t>useful</a:t>
            </a:r>
            <a:r>
              <a:rPr lang="cs-CZ" sz="2000" dirty="0"/>
              <a:t> and </a:t>
            </a:r>
            <a:r>
              <a:rPr lang="cs-CZ" sz="2000" dirty="0" err="1"/>
              <a:t>ultimately</a:t>
            </a:r>
            <a:r>
              <a:rPr lang="cs-CZ" sz="2000" dirty="0"/>
              <a:t> </a:t>
            </a:r>
            <a:r>
              <a:rPr lang="cs-CZ" sz="2000" dirty="0" err="1"/>
              <a:t>understandable</a:t>
            </a:r>
            <a:r>
              <a:rPr lang="cs-CZ" sz="2000" dirty="0"/>
              <a:t> </a:t>
            </a:r>
            <a:r>
              <a:rPr lang="cs-CZ" sz="2000" dirty="0" err="1"/>
              <a:t>patterns</a:t>
            </a:r>
            <a:r>
              <a:rPr lang="cs-CZ" sz="2000" dirty="0"/>
              <a:t> </a:t>
            </a:r>
            <a:r>
              <a:rPr lang="cs-CZ" sz="2000" dirty="0" err="1"/>
              <a:t>from</a:t>
            </a:r>
            <a:r>
              <a:rPr lang="cs-CZ" sz="2000" dirty="0"/>
              <a:t> data  (</a:t>
            </a:r>
            <a:r>
              <a:rPr lang="cs-CZ" sz="2000" dirty="0" err="1"/>
              <a:t>Fayyad</a:t>
            </a:r>
            <a:r>
              <a:rPr lang="cs-CZ" sz="2000" dirty="0"/>
              <a:t> a kol., 1996</a:t>
            </a:r>
            <a:r>
              <a:rPr lang="cs-CZ" sz="2000" dirty="0" smtClean="0"/>
              <a:t>)</a:t>
            </a:r>
          </a:p>
          <a:p>
            <a:pPr lvl="0"/>
            <a:endParaRPr lang="cs-CZ" sz="2000" dirty="0"/>
          </a:p>
          <a:p>
            <a:pPr lvl="0"/>
            <a:endParaRPr lang="cs-CZ" sz="2000" dirty="0" smtClean="0"/>
          </a:p>
          <a:p>
            <a:pPr lvl="0"/>
            <a:endParaRPr lang="cs-CZ" sz="2000" dirty="0"/>
          </a:p>
          <a:p>
            <a:pPr lvl="0"/>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Dolování dat (Data </a:t>
            </a:r>
            <a:r>
              <a:rPr lang="cs-CZ" altLang="cs-CZ" b="1" dirty="0" err="1" smtClean="0">
                <a:solidFill>
                  <a:srgbClr val="307871"/>
                </a:solidFill>
                <a:latin typeface="Times New Roman" panose="02020603050405020304" pitchFamily="18" charset="0"/>
                <a:cs typeface="Times New Roman" panose="02020603050405020304" pitchFamily="18" charset="0"/>
              </a:rPr>
              <a:t>mining</a:t>
            </a:r>
            <a:r>
              <a:rPr lang="cs-CZ" altLang="cs-CZ" b="1" dirty="0" smtClean="0">
                <a:solidFill>
                  <a:srgbClr val="307871"/>
                </a:solidFill>
                <a:latin typeface="Times New Roman" panose="02020603050405020304" pitchFamily="18" charset="0"/>
                <a:cs typeface="Times New Roman" panose="02020603050405020304" pitchFamily="18" charset="0"/>
              </a:rPr>
              <a:t>)</a:t>
            </a:r>
            <a:br>
              <a:rPr lang="cs-CZ" altLang="cs-CZ" b="1" dirty="0" smtClean="0">
                <a:solidFill>
                  <a:srgbClr val="307871"/>
                </a:solidFill>
                <a:latin typeface="Times New Roman" panose="02020603050405020304" pitchFamily="18" charset="0"/>
                <a:cs typeface="Times New Roman" panose="02020603050405020304" pitchFamily="18" charset="0"/>
              </a:rPr>
            </a:br>
            <a:r>
              <a:rPr lang="cs-CZ" altLang="cs-CZ" b="1" dirty="0" smtClean="0">
                <a:solidFill>
                  <a:srgbClr val="307871"/>
                </a:solidFill>
                <a:latin typeface="Times New Roman" panose="02020603050405020304" pitchFamily="18" charset="0"/>
                <a:cs typeface="Times New Roman" panose="02020603050405020304" pitchFamily="18" charset="0"/>
              </a:rPr>
              <a:t/>
            </a:r>
            <a:br>
              <a:rPr lang="cs-CZ" altLang="cs-CZ" b="1" dirty="0" smtClean="0">
                <a:solidFill>
                  <a:srgbClr val="307871"/>
                </a:solidFill>
                <a:latin typeface="Times New Roman" panose="02020603050405020304" pitchFamily="18" charset="0"/>
                <a:cs typeface="Times New Roman" panose="02020603050405020304" pitchFamily="18" charset="0"/>
              </a:rPr>
            </a:b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51670"/>
            <a:ext cx="4488562" cy="2763271"/>
          </a:xfrm>
          <a:prstGeom prst="rect">
            <a:avLst/>
          </a:prstGeom>
        </p:spPr>
      </p:pic>
    </p:spTree>
    <p:extLst>
      <p:ext uri="{BB962C8B-B14F-4D97-AF65-F5344CB8AC3E}">
        <p14:creationId xmlns:p14="http://schemas.microsoft.com/office/powerpoint/2010/main" val="3156788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0"/>
            <a:endParaRPr lang="cs-CZ" sz="2000" dirty="0" smtClean="0"/>
          </a:p>
          <a:p>
            <a:pPr lvl="0"/>
            <a:r>
              <a:rPr lang="cs-CZ" sz="2000" dirty="0" err="1" smtClean="0"/>
              <a:t>Analysis</a:t>
            </a:r>
            <a:r>
              <a:rPr lang="cs-CZ" sz="2000" dirty="0" smtClean="0"/>
              <a:t> </a:t>
            </a:r>
            <a:r>
              <a:rPr lang="cs-CZ" sz="2000" dirty="0" err="1"/>
              <a:t>of</a:t>
            </a:r>
            <a:r>
              <a:rPr lang="cs-CZ" sz="2000" dirty="0"/>
              <a:t> </a:t>
            </a:r>
            <a:r>
              <a:rPr lang="cs-CZ" sz="2000" dirty="0" err="1"/>
              <a:t>observational</a:t>
            </a:r>
            <a:r>
              <a:rPr lang="cs-CZ" sz="2000" dirty="0"/>
              <a:t> data </a:t>
            </a:r>
            <a:r>
              <a:rPr lang="cs-CZ" sz="2000" dirty="0" err="1"/>
              <a:t>sets</a:t>
            </a:r>
            <a:r>
              <a:rPr lang="cs-CZ" sz="2000" dirty="0"/>
              <a:t> to </a:t>
            </a:r>
            <a:r>
              <a:rPr lang="cs-CZ" sz="2000" dirty="0" err="1"/>
              <a:t>find</a:t>
            </a:r>
            <a:r>
              <a:rPr lang="cs-CZ" sz="2000" dirty="0"/>
              <a:t> </a:t>
            </a:r>
            <a:r>
              <a:rPr lang="cs-CZ" sz="2000" dirty="0" err="1"/>
              <a:t>unsuspected</a:t>
            </a:r>
            <a:r>
              <a:rPr lang="cs-CZ" sz="2000" dirty="0"/>
              <a:t> </a:t>
            </a:r>
            <a:r>
              <a:rPr lang="cs-CZ" sz="2000" dirty="0" err="1"/>
              <a:t>relationships</a:t>
            </a:r>
            <a:r>
              <a:rPr lang="cs-CZ" sz="2000" dirty="0"/>
              <a:t> and </a:t>
            </a:r>
            <a:r>
              <a:rPr lang="cs-CZ" sz="2000" dirty="0" err="1"/>
              <a:t>summarize</a:t>
            </a:r>
            <a:r>
              <a:rPr lang="cs-CZ" sz="2000" dirty="0"/>
              <a:t> data in novel </a:t>
            </a:r>
            <a:r>
              <a:rPr lang="cs-CZ" sz="2000" dirty="0" err="1"/>
              <a:t>ways</a:t>
            </a:r>
            <a:r>
              <a:rPr lang="cs-CZ" sz="2000" dirty="0"/>
              <a:t> </a:t>
            </a:r>
            <a:r>
              <a:rPr lang="cs-CZ" sz="2000" dirty="0" err="1"/>
              <a:t>that</a:t>
            </a:r>
            <a:r>
              <a:rPr lang="cs-CZ" sz="2000" dirty="0"/>
              <a:t> are </a:t>
            </a:r>
            <a:r>
              <a:rPr lang="cs-CZ" sz="2000" dirty="0" err="1"/>
              <a:t>both</a:t>
            </a:r>
            <a:r>
              <a:rPr lang="cs-CZ" sz="2000" dirty="0"/>
              <a:t> </a:t>
            </a:r>
            <a:r>
              <a:rPr lang="cs-CZ" sz="2000" dirty="0" err="1"/>
              <a:t>understandable</a:t>
            </a:r>
            <a:r>
              <a:rPr lang="cs-CZ" sz="2000" dirty="0"/>
              <a:t> and </a:t>
            </a:r>
            <a:r>
              <a:rPr lang="cs-CZ" sz="2000" dirty="0" err="1"/>
              <a:t>useful</a:t>
            </a:r>
            <a:r>
              <a:rPr lang="cs-CZ" sz="2000" dirty="0"/>
              <a:t> to </a:t>
            </a:r>
            <a:r>
              <a:rPr lang="cs-CZ" sz="2000" dirty="0" err="1"/>
              <a:t>the</a:t>
            </a:r>
            <a:r>
              <a:rPr lang="cs-CZ" sz="2000" dirty="0"/>
              <a:t> data </a:t>
            </a:r>
            <a:r>
              <a:rPr lang="cs-CZ" sz="2000" dirty="0" err="1"/>
              <a:t>owner</a:t>
            </a:r>
            <a:r>
              <a:rPr lang="cs-CZ" sz="2000" dirty="0"/>
              <a:t> </a:t>
            </a:r>
            <a:r>
              <a:rPr lang="en-US" sz="2000" dirty="0"/>
              <a:t>(Hand, Manilla, Smyth,  2001</a:t>
            </a:r>
            <a:r>
              <a:rPr lang="en-US" sz="2000" dirty="0" smtClean="0"/>
              <a:t>)</a:t>
            </a:r>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Dolování dat</a:t>
            </a:r>
            <a:br>
              <a:rPr lang="cs-CZ" altLang="cs-CZ" b="1" dirty="0" smtClean="0">
                <a:solidFill>
                  <a:srgbClr val="307871"/>
                </a:solidFill>
                <a:latin typeface="Times New Roman" panose="02020603050405020304" pitchFamily="18" charset="0"/>
                <a:cs typeface="Times New Roman" panose="02020603050405020304" pitchFamily="18" charset="0"/>
              </a:rPr>
            </a:br>
            <a:r>
              <a:rPr lang="cs-CZ" b="1" dirty="0" smtClean="0"/>
              <a:t>(</a:t>
            </a:r>
            <a:r>
              <a:rPr lang="cs-CZ" b="1" dirty="0" err="1"/>
              <a:t>Knowledge</a:t>
            </a:r>
            <a:r>
              <a:rPr lang="cs-CZ" b="1" dirty="0"/>
              <a:t> </a:t>
            </a:r>
            <a:r>
              <a:rPr lang="cs-CZ" b="1" dirty="0" err="1"/>
              <a:t>Discovery</a:t>
            </a:r>
            <a:r>
              <a:rPr lang="cs-CZ" b="1" dirty="0"/>
              <a:t> in </a:t>
            </a:r>
            <a:r>
              <a:rPr lang="cs-CZ" b="1" dirty="0" err="1"/>
              <a:t>Databases</a:t>
            </a:r>
            <a:r>
              <a:rPr lang="cs-CZ" b="1" dirty="0"/>
              <a:t>, Data </a:t>
            </a:r>
            <a:r>
              <a:rPr lang="cs-CZ" b="1" dirty="0" err="1"/>
              <a:t>Mining</a:t>
            </a:r>
            <a:r>
              <a:rPr lang="cs-CZ" b="1" dirty="0"/>
              <a:t>, ..., </a:t>
            </a:r>
            <a:r>
              <a:rPr lang="cs-CZ" b="1" dirty="0" err="1"/>
              <a:t>Knowledge</a:t>
            </a:r>
            <a:r>
              <a:rPr lang="cs-CZ" b="1" dirty="0"/>
              <a:t> </a:t>
            </a:r>
            <a:r>
              <a:rPr lang="cs-CZ" b="1" dirty="0" err="1"/>
              <a:t>Destilery</a:t>
            </a:r>
            <a:r>
              <a:rPr lang="cs-CZ" b="1" dirty="0"/>
              <a:t>, </a:t>
            </a:r>
            <a:r>
              <a:rPr lang="cs-CZ" b="1" dirty="0" smtClean="0"/>
              <a:t>....)</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8513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Trocha historie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773373"/>
            <a:ext cx="3628027" cy="3888432"/>
          </a:xfrm>
          <a:prstGeom prst="rect">
            <a:avLst/>
          </a:prstGeom>
        </p:spPr>
      </p:pic>
    </p:spTree>
    <p:extLst>
      <p:ext uri="{BB962C8B-B14F-4D97-AF65-F5344CB8AC3E}">
        <p14:creationId xmlns:p14="http://schemas.microsoft.com/office/powerpoint/2010/main" val="151168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b="1" dirty="0" smtClean="0"/>
              <a:t>klasifikace/predikce</a:t>
            </a:r>
            <a:r>
              <a:rPr lang="cs-CZ" b="1" dirty="0"/>
              <a:t>:</a:t>
            </a:r>
            <a:r>
              <a:rPr lang="cs-CZ" dirty="0"/>
              <a:t> cílem je nalézt znalosti použitelné pro klasifikaci nových </a:t>
            </a:r>
            <a:r>
              <a:rPr lang="cs-CZ" dirty="0" smtClean="0"/>
              <a:t>případů</a:t>
            </a:r>
          </a:p>
          <a:p>
            <a:pPr marL="0" indent="0">
              <a:buNone/>
            </a:pPr>
            <a:endParaRPr lang="cs-CZ" dirty="0"/>
          </a:p>
          <a:p>
            <a:pPr marL="0" indent="0">
              <a:buNone/>
            </a:pPr>
            <a:endParaRPr lang="cs-CZ" dirty="0" smtClean="0"/>
          </a:p>
          <a:p>
            <a:pPr marL="0" indent="0">
              <a:buNone/>
            </a:pPr>
            <a:endParaRPr lang="cs-CZ" b="1" dirty="0"/>
          </a:p>
          <a:p>
            <a:pPr marL="0" indent="0">
              <a:buNone/>
            </a:pPr>
            <a:endParaRPr lang="cs-CZ" b="1" dirty="0"/>
          </a:p>
          <a:p>
            <a:pPr marL="0" lvl="0" indent="0">
              <a:buNone/>
            </a:pPr>
            <a:endParaRPr lang="cs-CZ" sz="11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Úlohy dobývání </a:t>
            </a:r>
            <a:r>
              <a:rPr lang="cs-CZ" altLang="cs-CZ" b="1" dirty="0" smtClean="0">
                <a:solidFill>
                  <a:srgbClr val="307871"/>
                </a:solidFill>
                <a:latin typeface="Times New Roman" panose="02020603050405020304" pitchFamily="18" charset="0"/>
                <a:cs typeface="Times New Roman" panose="02020603050405020304" pitchFamily="18" charset="0"/>
              </a:rPr>
              <a:t>znalostí </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139702"/>
            <a:ext cx="27813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73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lvl="0" indent="0">
              <a:buNone/>
            </a:pPr>
            <a:r>
              <a:rPr lang="cs-CZ" b="1" dirty="0"/>
              <a:t>deskripce:</a:t>
            </a:r>
            <a:r>
              <a:rPr lang="cs-CZ" dirty="0"/>
              <a:t> cílem je nalézt dominantní strukturu nebo vazby</a:t>
            </a:r>
            <a:endParaRPr lang="cs-CZ" b="1" dirty="0"/>
          </a:p>
          <a:p>
            <a:pPr marL="0" indent="0">
              <a:buNone/>
            </a:pPr>
            <a:endParaRPr lang="cs-CZ" dirty="0"/>
          </a:p>
          <a:p>
            <a:pPr marL="0" indent="0">
              <a:buNone/>
            </a:pPr>
            <a:endParaRPr lang="cs-CZ" dirty="0" smtClean="0"/>
          </a:p>
          <a:p>
            <a:pPr marL="0" indent="0">
              <a:buNone/>
            </a:pPr>
            <a:endParaRPr lang="cs-CZ" b="1" dirty="0"/>
          </a:p>
          <a:p>
            <a:pPr marL="0" indent="0">
              <a:buNone/>
            </a:pPr>
            <a:endParaRPr lang="cs-CZ" b="1" dirty="0"/>
          </a:p>
          <a:p>
            <a:pPr marL="0" lvl="0" indent="0">
              <a:buNone/>
            </a:pPr>
            <a:endParaRPr lang="cs-CZ" sz="11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Úlohy dobývání </a:t>
            </a:r>
            <a:r>
              <a:rPr lang="cs-CZ" altLang="cs-CZ" b="1" dirty="0" smtClean="0">
                <a:solidFill>
                  <a:srgbClr val="307871"/>
                </a:solidFill>
                <a:latin typeface="Times New Roman" panose="02020603050405020304" pitchFamily="18" charset="0"/>
                <a:cs typeface="Times New Roman" panose="02020603050405020304" pitchFamily="18" charset="0"/>
              </a:rPr>
              <a:t>znalostí </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67694"/>
            <a:ext cx="28876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14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lvl="0" indent="0">
              <a:buNone/>
            </a:pPr>
            <a:r>
              <a:rPr lang="cs-CZ" b="1" dirty="0"/>
              <a:t>hledání „</a:t>
            </a:r>
            <a:r>
              <a:rPr lang="cs-CZ" b="1" dirty="0" err="1"/>
              <a:t>nugetů</a:t>
            </a:r>
            <a:r>
              <a:rPr lang="cs-CZ" b="1" dirty="0"/>
              <a:t>“:</a:t>
            </a:r>
            <a:r>
              <a:rPr lang="cs-CZ" dirty="0"/>
              <a:t> cílem je nalézt dílčí překvapivé znalosti</a:t>
            </a:r>
            <a:endParaRPr lang="cs-CZ" b="1" dirty="0"/>
          </a:p>
          <a:p>
            <a:pPr marL="0" indent="0">
              <a:buNone/>
            </a:pPr>
            <a:endParaRPr lang="cs-CZ" dirty="0"/>
          </a:p>
          <a:p>
            <a:pPr marL="0" indent="0">
              <a:buNone/>
            </a:pPr>
            <a:endParaRPr lang="cs-CZ" dirty="0" smtClean="0"/>
          </a:p>
          <a:p>
            <a:pPr marL="0" indent="0">
              <a:buNone/>
            </a:pPr>
            <a:endParaRPr lang="cs-CZ" b="1" dirty="0"/>
          </a:p>
          <a:p>
            <a:pPr marL="0" indent="0">
              <a:buNone/>
            </a:pPr>
            <a:endParaRPr lang="cs-CZ" b="1" dirty="0"/>
          </a:p>
          <a:p>
            <a:pPr marL="0" lvl="0" indent="0">
              <a:buNone/>
            </a:pPr>
            <a:endParaRPr lang="cs-CZ" sz="11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Úlohy dobývání </a:t>
            </a:r>
            <a:r>
              <a:rPr lang="cs-CZ" altLang="cs-CZ" b="1" dirty="0" smtClean="0">
                <a:solidFill>
                  <a:srgbClr val="307871"/>
                </a:solidFill>
                <a:latin typeface="Times New Roman" panose="02020603050405020304" pitchFamily="18" charset="0"/>
                <a:cs typeface="Times New Roman" panose="02020603050405020304" pitchFamily="18" charset="0"/>
              </a:rPr>
              <a:t>znalostí </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129692"/>
            <a:ext cx="26971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7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592288"/>
          </a:xfrm>
          <a:prstGeom prst="rect">
            <a:avLst/>
          </a:prstGeom>
        </p:spPr>
        <p:txBody>
          <a:bodyPr anchor="ctr" anchorCtr="0">
            <a:noAutofit/>
          </a:bodyPr>
          <a:lstStyle/>
          <a:p>
            <a:pPr marL="0" lvl="0" indent="0">
              <a:buNone/>
            </a:pPr>
            <a:r>
              <a:rPr lang="cs-CZ" sz="2000" dirty="0" smtClean="0"/>
              <a:t>Non-</a:t>
            </a:r>
            <a:r>
              <a:rPr lang="cs-CZ" sz="2000" dirty="0" err="1" smtClean="0"/>
              <a:t>trivial</a:t>
            </a:r>
            <a:r>
              <a:rPr lang="cs-CZ" sz="2000" dirty="0" smtClean="0"/>
              <a:t> </a:t>
            </a:r>
            <a:r>
              <a:rPr lang="cs-CZ" sz="2000" dirty="0" err="1"/>
              <a:t>process</a:t>
            </a:r>
            <a:r>
              <a:rPr lang="cs-CZ" sz="2000" dirty="0"/>
              <a:t> </a:t>
            </a:r>
            <a:r>
              <a:rPr lang="cs-CZ" sz="2000" dirty="0" err="1"/>
              <a:t>of</a:t>
            </a:r>
            <a:r>
              <a:rPr lang="cs-CZ" sz="2000" dirty="0"/>
              <a:t> </a:t>
            </a:r>
            <a:r>
              <a:rPr lang="cs-CZ" sz="2000" dirty="0" err="1"/>
              <a:t>identifying</a:t>
            </a:r>
            <a:r>
              <a:rPr lang="cs-CZ" sz="2000" dirty="0"/>
              <a:t> </a:t>
            </a:r>
            <a:r>
              <a:rPr lang="cs-CZ" sz="2000" dirty="0" err="1"/>
              <a:t>valid</a:t>
            </a:r>
            <a:r>
              <a:rPr lang="cs-CZ" sz="2000" dirty="0"/>
              <a:t>, novel, </a:t>
            </a:r>
            <a:r>
              <a:rPr lang="cs-CZ" sz="2000" dirty="0" err="1"/>
              <a:t>potentially</a:t>
            </a:r>
            <a:r>
              <a:rPr lang="cs-CZ" sz="2000" dirty="0"/>
              <a:t> </a:t>
            </a:r>
            <a:r>
              <a:rPr lang="cs-CZ" sz="2000" dirty="0" err="1"/>
              <a:t>useful</a:t>
            </a:r>
            <a:r>
              <a:rPr lang="cs-CZ" sz="2000" dirty="0"/>
              <a:t> and </a:t>
            </a:r>
            <a:r>
              <a:rPr lang="cs-CZ" sz="2000" dirty="0" err="1"/>
              <a:t>ultimately</a:t>
            </a:r>
            <a:r>
              <a:rPr lang="cs-CZ" sz="2000" dirty="0"/>
              <a:t> </a:t>
            </a:r>
            <a:r>
              <a:rPr lang="cs-CZ" sz="2000" dirty="0" err="1"/>
              <a:t>understandable</a:t>
            </a:r>
            <a:r>
              <a:rPr lang="cs-CZ" sz="2000" dirty="0"/>
              <a:t> </a:t>
            </a:r>
            <a:r>
              <a:rPr lang="cs-CZ" sz="2000" dirty="0" err="1"/>
              <a:t>patterns</a:t>
            </a:r>
            <a:r>
              <a:rPr lang="cs-CZ" sz="2000" dirty="0"/>
              <a:t> </a:t>
            </a:r>
            <a:r>
              <a:rPr lang="cs-CZ" sz="2000" dirty="0" err="1"/>
              <a:t>from</a:t>
            </a:r>
            <a:r>
              <a:rPr lang="cs-CZ" sz="2000" dirty="0"/>
              <a:t> data  (</a:t>
            </a:r>
            <a:r>
              <a:rPr lang="cs-CZ" sz="2000" dirty="0" err="1"/>
              <a:t>Fayyad</a:t>
            </a:r>
            <a:r>
              <a:rPr lang="cs-CZ" sz="2000" dirty="0"/>
              <a:t> a kol., 1996</a:t>
            </a:r>
            <a:r>
              <a:rPr lang="cs-CZ" sz="2000" dirty="0" smtClean="0"/>
              <a:t>)</a:t>
            </a:r>
          </a:p>
          <a:p>
            <a:pPr lvl="0"/>
            <a:endParaRPr lang="cs-CZ" sz="2000" dirty="0"/>
          </a:p>
          <a:p>
            <a:pPr lvl="0"/>
            <a:endParaRPr lang="cs-CZ" sz="2000" dirty="0" smtClean="0"/>
          </a:p>
          <a:p>
            <a:pPr lvl="0"/>
            <a:endParaRPr lang="cs-CZ" sz="2000" dirty="0"/>
          </a:p>
          <a:p>
            <a:pPr lvl="0"/>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Dolování dat (Data </a:t>
            </a:r>
            <a:r>
              <a:rPr lang="cs-CZ" altLang="cs-CZ" b="1" dirty="0" err="1" smtClean="0">
                <a:solidFill>
                  <a:srgbClr val="307871"/>
                </a:solidFill>
                <a:latin typeface="Times New Roman" panose="02020603050405020304" pitchFamily="18" charset="0"/>
                <a:cs typeface="Times New Roman" panose="02020603050405020304" pitchFamily="18" charset="0"/>
              </a:rPr>
              <a:t>mining</a:t>
            </a:r>
            <a:r>
              <a:rPr lang="cs-CZ" altLang="cs-CZ" b="1" dirty="0" smtClean="0">
                <a:solidFill>
                  <a:srgbClr val="307871"/>
                </a:solidFill>
                <a:latin typeface="Times New Roman" panose="02020603050405020304" pitchFamily="18" charset="0"/>
                <a:cs typeface="Times New Roman" panose="02020603050405020304" pitchFamily="18" charset="0"/>
              </a:rPr>
              <a:t>)</a:t>
            </a:r>
            <a:br>
              <a:rPr lang="cs-CZ" altLang="cs-CZ" b="1" dirty="0" smtClean="0">
                <a:solidFill>
                  <a:srgbClr val="307871"/>
                </a:solidFill>
                <a:latin typeface="Times New Roman" panose="02020603050405020304" pitchFamily="18" charset="0"/>
                <a:cs typeface="Times New Roman" panose="02020603050405020304" pitchFamily="18" charset="0"/>
              </a:rPr>
            </a:br>
            <a:r>
              <a:rPr lang="cs-CZ" altLang="cs-CZ" b="1" dirty="0" smtClean="0">
                <a:solidFill>
                  <a:srgbClr val="307871"/>
                </a:solidFill>
                <a:latin typeface="Times New Roman" panose="02020603050405020304" pitchFamily="18" charset="0"/>
                <a:cs typeface="Times New Roman" panose="02020603050405020304" pitchFamily="18" charset="0"/>
              </a:rPr>
              <a:t/>
            </a:r>
            <a:br>
              <a:rPr lang="cs-CZ" altLang="cs-CZ" b="1" dirty="0" smtClean="0">
                <a:solidFill>
                  <a:srgbClr val="307871"/>
                </a:solidFill>
                <a:latin typeface="Times New Roman" panose="02020603050405020304" pitchFamily="18" charset="0"/>
                <a:cs typeface="Times New Roman" panose="02020603050405020304" pitchFamily="18" charset="0"/>
              </a:rPr>
            </a:b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51670"/>
            <a:ext cx="4488562" cy="2763271"/>
          </a:xfrm>
          <a:prstGeom prst="rect">
            <a:avLst/>
          </a:prstGeom>
        </p:spPr>
      </p:pic>
    </p:spTree>
    <p:extLst>
      <p:ext uri="{BB962C8B-B14F-4D97-AF65-F5344CB8AC3E}">
        <p14:creationId xmlns:p14="http://schemas.microsoft.com/office/powerpoint/2010/main" val="172141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Manažerský pohled</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2" name="Rectangle 2"/>
          <p:cNvSpPr>
            <a:spLocks noChangeArrowheads="1"/>
          </p:cNvSpPr>
          <p:nvPr/>
        </p:nvSpPr>
        <p:spPr bwMode="auto">
          <a:xfrm>
            <a:off x="1691680" y="816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4" name="Objekt 3"/>
          <p:cNvGraphicFramePr>
            <a:graphicFrameLocks noChangeAspect="1"/>
          </p:cNvGraphicFramePr>
          <p:nvPr>
            <p:extLst>
              <p:ext uri="{D42A27DB-BD31-4B8C-83A1-F6EECF244321}">
                <p14:modId xmlns:p14="http://schemas.microsoft.com/office/powerpoint/2010/main" val="4039868207"/>
              </p:ext>
            </p:extLst>
          </p:nvPr>
        </p:nvGraphicFramePr>
        <p:xfrm>
          <a:off x="1691680" y="816384"/>
          <a:ext cx="5121275" cy="3856038"/>
        </p:xfrm>
        <a:graphic>
          <a:graphicData uri="http://schemas.openxmlformats.org/presentationml/2006/ole">
            <mc:AlternateContent xmlns:mc="http://schemas.openxmlformats.org/markup-compatibility/2006">
              <mc:Choice xmlns:v="urn:schemas-microsoft-com:vml" Requires="v">
                <p:oleObj spid="_x0000_s4165" name="Snímek" r:id="rId4" imgW="4572000" imgH="3429000" progId="PowerPoint.Slide.8">
                  <p:embed/>
                </p:oleObj>
              </mc:Choice>
              <mc:Fallback>
                <p:oleObj name="Snímek" r:id="rId4" imgW="4572000" imgH="3429000" progId="PowerPoint.Slid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816384"/>
                        <a:ext cx="5121275" cy="385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8131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Pohled zpracování dat</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2" name="Objekt 1"/>
          <p:cNvGraphicFramePr>
            <a:graphicFrameLocks/>
          </p:cNvGraphicFramePr>
          <p:nvPr>
            <p:extLst>
              <p:ext uri="{D42A27DB-BD31-4B8C-83A1-F6EECF244321}">
                <p14:modId xmlns:p14="http://schemas.microsoft.com/office/powerpoint/2010/main" val="286884566"/>
              </p:ext>
            </p:extLst>
          </p:nvPr>
        </p:nvGraphicFramePr>
        <p:xfrm>
          <a:off x="1664171" y="1203598"/>
          <a:ext cx="5572125" cy="2925763"/>
        </p:xfrm>
        <a:graphic>
          <a:graphicData uri="http://schemas.openxmlformats.org/presentationml/2006/ole">
            <mc:AlternateContent xmlns:mc="http://schemas.openxmlformats.org/markup-compatibility/2006">
              <mc:Choice xmlns:v="urn:schemas-microsoft-com:vml" Requires="v">
                <p:oleObj spid="_x0000_s6213" name="Rastrový obrázek" r:id="rId4" imgW="4458086" imgH="2743438" progId="Paint.Picture">
                  <p:embed/>
                </p:oleObj>
              </mc:Choice>
              <mc:Fallback>
                <p:oleObj name="Rastrový obrázek" r:id="rId4" imgW="4458086" imgH="2743438" progId="Paint.Picture">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71" y="1203598"/>
                        <a:ext cx="5572125" cy="2925763"/>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97766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Standardy pro dobývání </a:t>
            </a:r>
            <a:r>
              <a:rPr lang="cs-CZ" altLang="cs-CZ" b="1" dirty="0" smtClean="0">
                <a:solidFill>
                  <a:srgbClr val="307871"/>
                </a:solidFill>
                <a:latin typeface="Times New Roman" panose="02020603050405020304" pitchFamily="18" charset="0"/>
                <a:cs typeface="Times New Roman" panose="02020603050405020304" pitchFamily="18" charset="0"/>
              </a:rPr>
              <a:t>znalostí - Metodiky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10242" name="Picture 2" descr="KDD-Method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59" y="728809"/>
            <a:ext cx="57610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3142945" y="4412634"/>
            <a:ext cx="2425664" cy="369332"/>
          </a:xfrm>
          <a:prstGeom prst="rect">
            <a:avLst/>
          </a:prstGeom>
        </p:spPr>
        <p:txBody>
          <a:bodyPr wrap="none">
            <a:spAutoFit/>
          </a:bodyPr>
          <a:lstStyle/>
          <a:p>
            <a:pPr algn="ctr">
              <a:spcAft>
                <a:spcPts val="0"/>
              </a:spcAft>
            </a:pPr>
            <a:r>
              <a:rPr lang="cs-CZ" dirty="0">
                <a:latin typeface="Comic Sans MS" panose="030F0702030302020204" pitchFamily="66" charset="0"/>
                <a:ea typeface="Times New Roman" panose="02020603050405020304" pitchFamily="18" charset="0"/>
              </a:rPr>
              <a:t>(</a:t>
            </a:r>
            <a:r>
              <a:rPr lang="cs-CZ" dirty="0" err="1">
                <a:latin typeface="Comic Sans MS" panose="030F0702030302020204" pitchFamily="66" charset="0"/>
                <a:ea typeface="Times New Roman" panose="02020603050405020304" pitchFamily="18" charset="0"/>
              </a:rPr>
              <a:t>Marban</a:t>
            </a:r>
            <a:r>
              <a:rPr lang="cs-CZ" dirty="0">
                <a:latin typeface="Comic Sans MS" panose="030F0702030302020204" pitchFamily="66" charset="0"/>
                <a:ea typeface="Times New Roman" panose="02020603050405020304" pitchFamily="18" charset="0"/>
              </a:rPr>
              <a:t> a kol, 2009)</a:t>
            </a:r>
            <a:endParaRPr lang="cs-CZ"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762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5544616" cy="3816424"/>
          </a:xfrm>
          <a:prstGeom prst="rect">
            <a:avLst/>
          </a:prstGeom>
        </p:spPr>
        <p:txBody>
          <a:bodyPr anchor="ctr" anchorCtr="0">
            <a:noAutofit/>
          </a:bodyPr>
          <a:lstStyle/>
          <a:p>
            <a:pPr marL="0" indent="0">
              <a:buNone/>
            </a:pPr>
            <a:r>
              <a:rPr lang="cs-CZ" sz="1900" dirty="0"/>
              <a:t>Navržená pro </a:t>
            </a:r>
            <a:r>
              <a:rPr lang="cs-CZ" sz="1900" dirty="0" err="1"/>
              <a:t>Enterprise</a:t>
            </a:r>
            <a:r>
              <a:rPr lang="cs-CZ" sz="1900" dirty="0"/>
              <a:t> </a:t>
            </a:r>
            <a:r>
              <a:rPr lang="cs-CZ" sz="1900" dirty="0" err="1"/>
              <a:t>Miner</a:t>
            </a:r>
            <a:r>
              <a:rPr lang="cs-CZ" sz="1900" dirty="0"/>
              <a:t> firmy SAS:</a:t>
            </a:r>
          </a:p>
          <a:p>
            <a:pPr lvl="0"/>
            <a:r>
              <a:rPr lang="cs-CZ" sz="1900" b="1" dirty="0"/>
              <a:t>S</a:t>
            </a:r>
            <a:r>
              <a:rPr lang="cs-CZ" sz="1900" dirty="0"/>
              <a:t>ample (vybrání vhodných objektů),</a:t>
            </a:r>
          </a:p>
          <a:p>
            <a:pPr lvl="0"/>
            <a:r>
              <a:rPr lang="cs-CZ" sz="1900" b="1" dirty="0" err="1"/>
              <a:t>E</a:t>
            </a:r>
            <a:r>
              <a:rPr lang="cs-CZ" sz="1900" dirty="0" err="1"/>
              <a:t>xplore</a:t>
            </a:r>
            <a:r>
              <a:rPr lang="cs-CZ" sz="1900" dirty="0"/>
              <a:t> (vizuální explorace a redukce dat),</a:t>
            </a:r>
          </a:p>
          <a:p>
            <a:pPr lvl="0"/>
            <a:r>
              <a:rPr lang="cs-CZ" sz="1900" b="1" dirty="0" err="1"/>
              <a:t>M</a:t>
            </a:r>
            <a:r>
              <a:rPr lang="cs-CZ" sz="1900" dirty="0" err="1"/>
              <a:t>odify</a:t>
            </a:r>
            <a:r>
              <a:rPr lang="cs-CZ" sz="1900" dirty="0"/>
              <a:t>  (seskupování objektů a hodnot atributů, datové transformace),</a:t>
            </a:r>
          </a:p>
          <a:p>
            <a:pPr lvl="0"/>
            <a:r>
              <a:rPr lang="cs-CZ" sz="1900" b="1" dirty="0"/>
              <a:t>M</a:t>
            </a:r>
            <a:r>
              <a:rPr lang="cs-CZ" sz="1900" dirty="0"/>
              <a:t>odel (analýza dat</a:t>
            </a:r>
            <a:r>
              <a:rPr lang="en-US" sz="1900" dirty="0"/>
              <a:t>:</a:t>
            </a:r>
            <a:r>
              <a:rPr lang="cs-CZ" sz="1900" dirty="0"/>
              <a:t> neuronové sítě, rozhodovací stromy, statistické techniky, asociace a shlukování),</a:t>
            </a:r>
          </a:p>
          <a:p>
            <a:pPr lvl="0"/>
            <a:r>
              <a:rPr lang="cs-CZ" sz="1900" b="1" dirty="0" err="1"/>
              <a:t>A</a:t>
            </a:r>
            <a:r>
              <a:rPr lang="cs-CZ" sz="1900" dirty="0" err="1"/>
              <a:t>ssess</a:t>
            </a:r>
            <a:r>
              <a:rPr lang="cs-CZ" sz="1900" dirty="0"/>
              <a:t> (porovnání modelů a interpretace).</a:t>
            </a:r>
          </a:p>
          <a:p>
            <a:pPr marL="0" lvl="0" indent="0">
              <a:buNone/>
            </a:pPr>
            <a:endParaRPr lang="cs-CZ" sz="1900" dirty="0"/>
          </a:p>
        </p:txBody>
      </p:sp>
      <p:sp>
        <p:nvSpPr>
          <p:cNvPr id="6" name="Nadpis 5"/>
          <p:cNvSpPr>
            <a:spLocks noGrp="1"/>
          </p:cNvSpPr>
          <p:nvPr>
            <p:ph type="title"/>
          </p:nvPr>
        </p:nvSpPr>
        <p:spPr>
          <a:xfrm>
            <a:off x="179512" y="195486"/>
            <a:ext cx="7056784" cy="507703"/>
          </a:xfrm>
        </p:spPr>
        <p:txBody>
          <a:bodyPr/>
          <a:lstStyle/>
          <a:p>
            <a:r>
              <a:rPr lang="cs-CZ" b="1" dirty="0"/>
              <a:t>Metodika SEMMA</a:t>
            </a:r>
            <a:r>
              <a:rPr lang="cs-CZ" dirty="0"/>
              <a:t/>
            </a:r>
            <a:br>
              <a:rPr lang="cs-CZ" dirty="0"/>
            </a:b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11266" name="Picture 2" descr="SEM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732" y="1419621"/>
            <a:ext cx="3308267" cy="27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38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dirty="0"/>
              <a:t>V současnosti de-facto standard podporovaný většinou systémů pro dobývání znalostí </a:t>
            </a: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pPr marL="0" indent="0">
              <a:buNone/>
            </a:pPr>
            <a:endParaRPr lang="cs-CZ" sz="600" dirty="0"/>
          </a:p>
        </p:txBody>
      </p:sp>
      <p:sp>
        <p:nvSpPr>
          <p:cNvPr id="6" name="Nadpis 5"/>
          <p:cNvSpPr>
            <a:spLocks noGrp="1"/>
          </p:cNvSpPr>
          <p:nvPr>
            <p:ph type="title"/>
          </p:nvPr>
        </p:nvSpPr>
        <p:spPr>
          <a:xfrm>
            <a:off x="179512" y="195486"/>
            <a:ext cx="7056784" cy="507703"/>
          </a:xfrm>
        </p:spPr>
        <p:txBody>
          <a:bodyPr/>
          <a:lstStyle/>
          <a:p>
            <a:r>
              <a:rPr lang="cs-CZ" b="1" dirty="0"/>
              <a:t>Metodika </a:t>
            </a:r>
            <a:r>
              <a:rPr lang="cs-CZ" b="1" dirty="0" smtClean="0"/>
              <a:t>CRISP-DM</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3926161" y="6963842"/>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2" name="Objekt 1"/>
          <p:cNvGraphicFramePr>
            <a:graphicFrameLocks/>
          </p:cNvGraphicFramePr>
          <p:nvPr>
            <p:extLst>
              <p:ext uri="{D42A27DB-BD31-4B8C-83A1-F6EECF244321}">
                <p14:modId xmlns:p14="http://schemas.microsoft.com/office/powerpoint/2010/main" val="2936994435"/>
              </p:ext>
            </p:extLst>
          </p:nvPr>
        </p:nvGraphicFramePr>
        <p:xfrm>
          <a:off x="467544" y="1347614"/>
          <a:ext cx="3314700" cy="2905126"/>
        </p:xfrm>
        <a:graphic>
          <a:graphicData uri="http://schemas.openxmlformats.org/presentationml/2006/ole">
            <mc:AlternateContent xmlns:mc="http://schemas.openxmlformats.org/markup-compatibility/2006">
              <mc:Choice xmlns:v="urn:schemas-microsoft-com:vml" Requires="v">
                <p:oleObj spid="_x0000_s12359" name="Picture" r:id="rId4" imgW="3601080" imgH="3354480" progId="Word.Picture.8">
                  <p:embed/>
                </p:oleObj>
              </mc:Choice>
              <mc:Fallback>
                <p:oleObj name="Picture" r:id="rId4" imgW="3601080" imgH="3354480" progId="Word.Picture.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47614"/>
                        <a:ext cx="3314700" cy="2905126"/>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Oval 3"/>
          <p:cNvSpPr>
            <a:spLocks noChangeArrowheads="1"/>
          </p:cNvSpPr>
          <p:nvPr/>
        </p:nvSpPr>
        <p:spPr bwMode="auto">
          <a:xfrm>
            <a:off x="2339752" y="2931790"/>
            <a:ext cx="1257300" cy="685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p:cNvSpPr>
            <a:spLocks/>
          </p:cNvSpPr>
          <p:nvPr/>
        </p:nvSpPr>
        <p:spPr bwMode="auto">
          <a:xfrm>
            <a:off x="4079652" y="3662040"/>
            <a:ext cx="914400" cy="755650"/>
          </a:xfrm>
          <a:prstGeom prst="accentCallout2">
            <a:avLst>
              <a:gd name="adj1" fmla="val 15139"/>
              <a:gd name="adj2" fmla="val -8333"/>
              <a:gd name="adj3" fmla="val 15139"/>
              <a:gd name="adj4" fmla="val -42431"/>
              <a:gd name="adj5" fmla="val -16398"/>
              <a:gd name="adj6" fmla="val -77083"/>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cs-CZ" altLang="cs-CZ" sz="1600" b="0" i="0" u="none" strike="noStrike" cap="none" normalizeH="0" baseline="0" smtClean="0">
                <a:ln>
                  <a:noFill/>
                </a:ln>
                <a:solidFill>
                  <a:srgbClr val="FF0000"/>
                </a:solidFill>
                <a:effectLst/>
                <a:latin typeface="Comic Sans MS" panose="030F0702030302020204" pitchFamily="66" charset="0"/>
              </a:rPr>
              <a:t>Data Mining</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pic>
        <p:nvPicPr>
          <p:cNvPr id="12293" name="Picture 5" descr="Crisp-m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2827" y="1347614"/>
            <a:ext cx="3991173" cy="253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393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0"/>
            <a:r>
              <a:rPr lang="cs-CZ" sz="2400" dirty="0"/>
              <a:t>pokrývají celý proces dobývání znalostí (od předzpracování po interpretaci),</a:t>
            </a:r>
          </a:p>
          <a:p>
            <a:pPr lvl="0"/>
            <a:r>
              <a:rPr lang="cs-CZ" sz="2400" dirty="0"/>
              <a:t>nabízejí více algoritmů pro analýzu (než „jednoúčelové” systémy strojového učení), </a:t>
            </a:r>
          </a:p>
          <a:p>
            <a:pPr lvl="0"/>
            <a:r>
              <a:rPr lang="cs-CZ" sz="2400" dirty="0"/>
              <a:t>kladou důraz na vizualizaci (ve způsobu práce se systémem i při interpretaci výsledků).</a:t>
            </a:r>
          </a:p>
          <a:p>
            <a:pPr marL="0" indent="0">
              <a:buNone/>
            </a:pPr>
            <a:endParaRPr lang="cs-CZ" sz="8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Systémy pro dobývání znalostí z databází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065533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Systémy pro dobývání znalostí z databází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113149"/>
            <a:ext cx="5395007" cy="3349249"/>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904034"/>
            <a:ext cx="1196769" cy="957415"/>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982" y="4186313"/>
            <a:ext cx="1566474" cy="391619"/>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298" y="2787774"/>
            <a:ext cx="1636446" cy="414566"/>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272" y="2128279"/>
            <a:ext cx="1682387" cy="384145"/>
          </a:xfrm>
          <a:prstGeom prst="rect">
            <a:avLst/>
          </a:prstGeom>
        </p:spPr>
      </p:pic>
      <p:pic>
        <p:nvPicPr>
          <p:cNvPr id="11" name="Obráze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086" y="3469170"/>
            <a:ext cx="1813716" cy="453429"/>
          </a:xfrm>
          <a:prstGeom prst="rect">
            <a:avLst/>
          </a:prstGeom>
        </p:spPr>
      </p:pic>
    </p:spTree>
    <p:extLst>
      <p:ext uri="{BB962C8B-B14F-4D97-AF65-F5344CB8AC3E}">
        <p14:creationId xmlns:p14="http://schemas.microsoft.com/office/powerpoint/2010/main" val="1217937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MATLAB</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29567"/>
            <a:ext cx="6120680" cy="3946836"/>
          </a:xfrm>
          <a:prstGeom prst="rect">
            <a:avLst/>
          </a:prstGeom>
        </p:spPr>
      </p:pic>
    </p:spTree>
    <p:extLst>
      <p:ext uri="{BB962C8B-B14F-4D97-AF65-F5344CB8AC3E}">
        <p14:creationId xmlns:p14="http://schemas.microsoft.com/office/powerpoint/2010/main" val="36932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Rapid </a:t>
            </a:r>
            <a:r>
              <a:rPr lang="cs-CZ" altLang="cs-CZ" b="1" dirty="0" err="1">
                <a:solidFill>
                  <a:srgbClr val="307871"/>
                </a:solidFill>
                <a:latin typeface="Times New Roman" panose="02020603050405020304" pitchFamily="18" charset="0"/>
                <a:cs typeface="Times New Roman" panose="02020603050405020304" pitchFamily="18" charset="0"/>
              </a:rPr>
              <a:t>Miner</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823540"/>
            <a:ext cx="6505625" cy="4011910"/>
          </a:xfrm>
          <a:prstGeom prst="rect">
            <a:avLst/>
          </a:prstGeom>
        </p:spPr>
      </p:pic>
    </p:spTree>
    <p:extLst>
      <p:ext uri="{BB962C8B-B14F-4D97-AF65-F5344CB8AC3E}">
        <p14:creationId xmlns:p14="http://schemas.microsoft.com/office/powerpoint/2010/main" val="2481977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Python (Orange)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37490"/>
            <a:ext cx="5112568" cy="3958611"/>
          </a:xfrm>
          <a:prstGeom prst="rect">
            <a:avLst/>
          </a:prstGeom>
        </p:spPr>
      </p:pic>
    </p:spTree>
    <p:extLst>
      <p:ext uri="{BB962C8B-B14F-4D97-AF65-F5344CB8AC3E}">
        <p14:creationId xmlns:p14="http://schemas.microsoft.com/office/powerpoint/2010/main" val="1663958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0"/>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err="1" smtClean="0">
                <a:solidFill>
                  <a:srgbClr val="307871"/>
                </a:solidFill>
                <a:latin typeface="Times New Roman" panose="02020603050405020304" pitchFamily="18" charset="0"/>
                <a:cs typeface="Times New Roman" panose="02020603050405020304" pitchFamily="18" charset="0"/>
              </a:rPr>
              <a:t>Deep</a:t>
            </a:r>
            <a:r>
              <a:rPr lang="cs-CZ" altLang="cs-CZ" b="1" dirty="0" smtClean="0">
                <a:solidFill>
                  <a:srgbClr val="307871"/>
                </a:solidFill>
                <a:latin typeface="Times New Roman" panose="02020603050405020304" pitchFamily="18" charset="0"/>
                <a:cs typeface="Times New Roman" panose="02020603050405020304" pitchFamily="18" charset="0"/>
              </a:rPr>
              <a:t> </a:t>
            </a:r>
            <a:r>
              <a:rPr lang="cs-CZ" altLang="cs-CZ" b="1" dirty="0" err="1" smtClean="0">
                <a:solidFill>
                  <a:srgbClr val="307871"/>
                </a:solidFill>
                <a:latin typeface="Times New Roman" panose="02020603050405020304" pitchFamily="18" charset="0"/>
                <a:cs typeface="Times New Roman" panose="02020603050405020304" pitchFamily="18" charset="0"/>
              </a:rPr>
              <a:t>learning</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rotWithShape="1">
          <a:blip r:embed="rId3"/>
          <a:srcRect l="3538" t="5900" r="3538" b="7301"/>
          <a:stretch/>
        </p:blipFill>
        <p:spPr>
          <a:xfrm>
            <a:off x="-1" y="-6557"/>
            <a:ext cx="9144001" cy="5150057"/>
          </a:xfrm>
          <a:prstGeom prst="rect">
            <a:avLst/>
          </a:prstGeom>
        </p:spPr>
      </p:pic>
      <p:sp>
        <p:nvSpPr>
          <p:cNvPr id="2" name="Obdélník 1"/>
          <p:cNvSpPr/>
          <p:nvPr/>
        </p:nvSpPr>
        <p:spPr>
          <a:xfrm>
            <a:off x="6012160" y="0"/>
            <a:ext cx="4572000" cy="276999"/>
          </a:xfrm>
          <a:prstGeom prst="rect">
            <a:avLst/>
          </a:prstGeom>
        </p:spPr>
        <p:txBody>
          <a:bodyPr>
            <a:spAutoFit/>
          </a:bodyPr>
          <a:lstStyle/>
          <a:p>
            <a:r>
              <a:rPr lang="en-US" sz="1200" b="1" dirty="0">
                <a:solidFill>
                  <a:srgbClr val="000000"/>
                </a:solidFill>
              </a:rPr>
              <a:t>© MIT 6.S191: Introduction to Deep Learning</a:t>
            </a:r>
            <a:endParaRPr lang="cs-CZ" sz="1200" dirty="0">
              <a:solidFill>
                <a:srgbClr val="000000"/>
              </a:solidFill>
            </a:endParaRPr>
          </a:p>
        </p:txBody>
      </p:sp>
    </p:spTree>
    <p:extLst>
      <p:ext uri="{BB962C8B-B14F-4D97-AF65-F5344CB8AC3E}">
        <p14:creationId xmlns:p14="http://schemas.microsoft.com/office/powerpoint/2010/main" val="2369776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R</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62549"/>
            <a:ext cx="7056784" cy="3969441"/>
          </a:xfrm>
          <a:prstGeom prst="rect">
            <a:avLst/>
          </a:prstGeom>
        </p:spPr>
      </p:pic>
    </p:spTree>
    <p:extLst>
      <p:ext uri="{BB962C8B-B14F-4D97-AF65-F5344CB8AC3E}">
        <p14:creationId xmlns:p14="http://schemas.microsoft.com/office/powerpoint/2010/main" val="2305382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0"/>
            <a:r>
              <a:rPr lang="cs-CZ" sz="1800" dirty="0"/>
              <a:t>Segmentace a klasifikace klientů banky (např. rozpoznání problémových nebo naopak vysoce bonitních klientů),</a:t>
            </a:r>
          </a:p>
          <a:p>
            <a:pPr lvl="0"/>
            <a:r>
              <a:rPr lang="cs-CZ" sz="1800" dirty="0"/>
              <a:t>Predikce vývoje kursů akcií,</a:t>
            </a:r>
          </a:p>
          <a:p>
            <a:pPr lvl="0"/>
            <a:r>
              <a:rPr lang="cs-CZ" sz="1800" dirty="0"/>
              <a:t>Predikce spotřeby elektrické energie,</a:t>
            </a:r>
          </a:p>
          <a:p>
            <a:pPr lvl="0"/>
            <a:r>
              <a:rPr lang="cs-CZ" sz="1800" dirty="0"/>
              <a:t>Analýza příčin poruch v telekomunikačních sítích,</a:t>
            </a:r>
          </a:p>
          <a:p>
            <a:pPr lvl="0"/>
            <a:r>
              <a:rPr lang="cs-CZ" sz="1800" dirty="0"/>
              <a:t>Analýza důvodů změny poskytovatele nějakých služeb (internet, mobilní telefony),</a:t>
            </a:r>
          </a:p>
          <a:p>
            <a:pPr lvl="0"/>
            <a:r>
              <a:rPr lang="cs-CZ" sz="1800" dirty="0"/>
              <a:t>Segmentace a klasifikace klientů pojišťovny,</a:t>
            </a:r>
          </a:p>
          <a:p>
            <a:pPr lvl="0"/>
            <a:r>
              <a:rPr lang="cs-CZ" sz="1800" dirty="0"/>
              <a:t>Určení příčin poruch automobilů,</a:t>
            </a:r>
          </a:p>
          <a:p>
            <a:pPr lvl="0"/>
            <a:r>
              <a:rPr lang="cs-CZ" sz="1800" dirty="0"/>
              <a:t>Rozbor databáze pacientů v nemocnici,</a:t>
            </a:r>
          </a:p>
          <a:p>
            <a:pPr lvl="0"/>
            <a:r>
              <a:rPr lang="cs-CZ" sz="1800" b="1" dirty="0" smtClean="0"/>
              <a:t>Rozpoznání činnosti uživatele pomocí senzorů z mobilního telefonu.</a:t>
            </a:r>
            <a:endParaRPr lang="cs-CZ" sz="800" dirty="0"/>
          </a:p>
        </p:txBody>
      </p:sp>
      <p:sp>
        <p:nvSpPr>
          <p:cNvPr id="6" name="Nadpis 5"/>
          <p:cNvSpPr>
            <a:spLocks noGrp="1"/>
          </p:cNvSpPr>
          <p:nvPr>
            <p:ph type="title"/>
          </p:nvPr>
        </p:nvSpPr>
        <p:spPr>
          <a:xfrm>
            <a:off x="179512" y="195486"/>
            <a:ext cx="7056784" cy="507703"/>
          </a:xfrm>
        </p:spPr>
        <p:txBody>
          <a:bodyPr/>
          <a:lstStyle/>
          <a:p>
            <a:r>
              <a:rPr lang="cs-CZ" b="1" dirty="0"/>
              <a:t>Aplikační oblasti pro dobývání znalostí</a:t>
            </a:r>
            <a:r>
              <a:rPr lang="cs-CZ" dirty="0"/>
              <a:t/>
            </a:r>
            <a:br>
              <a:rPr lang="cs-CZ" dirty="0"/>
            </a:b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16032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b="1" dirty="0"/>
              <a:t>Rozpoznání činnosti </a:t>
            </a:r>
            <a:r>
              <a:rPr lang="cs-CZ" b="1" dirty="0" smtClean="0"/>
              <a:t>uživatele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3" name="Obrázek 2"/>
          <p:cNvPicPr>
            <a:picLocks noChangeAspect="1"/>
          </p:cNvPicPr>
          <p:nvPr/>
        </p:nvPicPr>
        <p:blipFill rotWithShape="1">
          <a:blip r:embed="rId3"/>
          <a:srcRect l="104" t="6500" r="831" b="3780"/>
          <a:stretch/>
        </p:blipFill>
        <p:spPr>
          <a:xfrm>
            <a:off x="183704" y="843557"/>
            <a:ext cx="7632849" cy="3888433"/>
          </a:xfrm>
          <a:prstGeom prst="rect">
            <a:avLst/>
          </a:prstGeom>
        </p:spPr>
      </p:pic>
      <p:sp>
        <p:nvSpPr>
          <p:cNvPr id="5" name="Obdélník 4"/>
          <p:cNvSpPr/>
          <p:nvPr/>
        </p:nvSpPr>
        <p:spPr>
          <a:xfrm>
            <a:off x="347109" y="4800410"/>
            <a:ext cx="8784976" cy="276999"/>
          </a:xfrm>
          <a:prstGeom prst="rect">
            <a:avLst/>
          </a:prstGeom>
        </p:spPr>
        <p:txBody>
          <a:bodyPr wrap="square">
            <a:spAutoFit/>
          </a:bodyPr>
          <a:lstStyle/>
          <a:p>
            <a:r>
              <a:rPr lang="cs-CZ" sz="1200" dirty="0">
                <a:solidFill>
                  <a:srgbClr val="000000"/>
                </a:solidFill>
              </a:rPr>
              <a:t>https://www.mathworks.com/videos/machine-learning-with-matlab-100694.html?elqsid=1569409667237&amp;potential_use=Education</a:t>
            </a:r>
          </a:p>
        </p:txBody>
      </p:sp>
    </p:spTree>
    <p:extLst>
      <p:ext uri="{BB962C8B-B14F-4D97-AF65-F5344CB8AC3E}">
        <p14:creationId xmlns:p14="http://schemas.microsoft.com/office/powerpoint/2010/main" val="2548903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b="1" dirty="0"/>
              <a:t>Rozpoznání činnosti </a:t>
            </a:r>
            <a:r>
              <a:rPr lang="cs-CZ" b="1" dirty="0" smtClean="0"/>
              <a:t>uživatele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Obrázek 4"/>
          <p:cNvPicPr>
            <a:picLocks noChangeAspect="1"/>
          </p:cNvPicPr>
          <p:nvPr/>
        </p:nvPicPr>
        <p:blipFill rotWithShape="1">
          <a:blip r:embed="rId3"/>
          <a:srcRect l="2033" t="6714" r="1384" b="8285"/>
          <a:stretch/>
        </p:blipFill>
        <p:spPr>
          <a:xfrm>
            <a:off x="395536" y="843558"/>
            <a:ext cx="7563720" cy="3744416"/>
          </a:xfrm>
          <a:prstGeom prst="rect">
            <a:avLst/>
          </a:prstGeom>
        </p:spPr>
      </p:pic>
      <p:sp>
        <p:nvSpPr>
          <p:cNvPr id="2" name="Obdélník 1"/>
          <p:cNvSpPr/>
          <p:nvPr/>
        </p:nvSpPr>
        <p:spPr>
          <a:xfrm>
            <a:off x="347109" y="4800410"/>
            <a:ext cx="8784976" cy="276999"/>
          </a:xfrm>
          <a:prstGeom prst="rect">
            <a:avLst/>
          </a:prstGeom>
        </p:spPr>
        <p:txBody>
          <a:bodyPr wrap="square">
            <a:spAutoFit/>
          </a:bodyPr>
          <a:lstStyle/>
          <a:p>
            <a:r>
              <a:rPr lang="cs-CZ" sz="1200" dirty="0">
                <a:solidFill>
                  <a:srgbClr val="000000"/>
                </a:solidFill>
              </a:rPr>
              <a:t>https://www.mathworks.com/videos/machine-learning-with-matlab-100694.html?elqsid=1569409667237&amp;potential_use=Education</a:t>
            </a:r>
          </a:p>
        </p:txBody>
      </p:sp>
    </p:spTree>
    <p:extLst>
      <p:ext uri="{BB962C8B-B14F-4D97-AF65-F5344CB8AC3E}">
        <p14:creationId xmlns:p14="http://schemas.microsoft.com/office/powerpoint/2010/main" val="3668024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5"/>
          <p:cNvSpPr txBox="1">
            <a:spLocks/>
          </p:cNvSpPr>
          <p:nvPr/>
        </p:nvSpPr>
        <p:spPr>
          <a:xfrm>
            <a:off x="971600" y="1995686"/>
            <a:ext cx="7056784" cy="50770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b="1" dirty="0" smtClean="0">
                <a:solidFill>
                  <a:srgbClr val="307871"/>
                </a:solidFill>
                <a:latin typeface="Times New Roman" panose="02020603050405020304" pitchFamily="18" charset="0"/>
                <a:cs typeface="Times New Roman" panose="02020603050405020304" pitchFamily="18" charset="0"/>
              </a:rPr>
              <a:t>Děkuji za pozornost</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2267744" y="3723878"/>
            <a:ext cx="4572000" cy="646331"/>
          </a:xfrm>
          <a:prstGeom prst="rect">
            <a:avLst/>
          </a:prstGeom>
        </p:spPr>
        <p:txBody>
          <a:bodyPr>
            <a:spAutoFit/>
          </a:bodyPr>
          <a:lstStyle/>
          <a:p>
            <a:pPr algn="ctr">
              <a:lnSpc>
                <a:spcPct val="150000"/>
              </a:lnSpc>
            </a:pPr>
            <a:r>
              <a:rPr lang="cs-CZ" altLang="cs-CZ" sz="1200" dirty="0" smtClean="0"/>
              <a:t>Některé snímky převzaty od:</a:t>
            </a:r>
          </a:p>
          <a:p>
            <a:pPr algn="ctr">
              <a:lnSpc>
                <a:spcPct val="150000"/>
              </a:lnSpc>
            </a:pPr>
            <a:r>
              <a:rPr lang="nn-NO" altLang="cs-CZ" sz="1200" dirty="0" smtClean="0"/>
              <a:t>prof</a:t>
            </a:r>
            <a:r>
              <a:rPr lang="nn-NO" altLang="cs-CZ" sz="1200" dirty="0"/>
              <a:t>. Ing. Petr Berka, CSc</a:t>
            </a:r>
            <a:r>
              <a:rPr lang="nn-NO" altLang="cs-CZ" sz="1200" dirty="0" smtClean="0"/>
              <a:t>.</a:t>
            </a:r>
            <a:r>
              <a:rPr lang="cs-CZ" altLang="cs-CZ" sz="1200" dirty="0" smtClean="0"/>
              <a:t> </a:t>
            </a:r>
            <a:r>
              <a:rPr lang="cs-CZ" altLang="cs-CZ" sz="1200" dirty="0" smtClean="0">
                <a:hlinkClick r:id="rId2"/>
              </a:rPr>
              <a:t>berka@vse.cz</a:t>
            </a:r>
            <a:endParaRPr lang="cs-CZ" altLang="cs-CZ" sz="1200" dirty="0" smtClean="0"/>
          </a:p>
        </p:txBody>
      </p:sp>
    </p:spTree>
    <p:extLst>
      <p:ext uri="{BB962C8B-B14F-4D97-AF65-F5344CB8AC3E}">
        <p14:creationId xmlns:p14="http://schemas.microsoft.com/office/powerpoint/2010/main" val="151156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Autofit/>
          </a:bodyPr>
          <a:lstStyle/>
          <a:p>
            <a:pPr marL="0" indent="0">
              <a:buNone/>
            </a:pPr>
            <a:r>
              <a:rPr lang="cs-CZ" sz="2000" b="1" dirty="0" smtClean="0">
                <a:solidFill>
                  <a:srgbClr val="307871"/>
                </a:solidFill>
                <a:latin typeface="Times New Roman" panose="02020603050405020304" pitchFamily="18" charset="0"/>
                <a:cs typeface="Times New Roman" panose="02020603050405020304" pitchFamily="18" charset="0"/>
              </a:rPr>
              <a:t>Dolování dat:</a:t>
            </a:r>
            <a:endParaRPr lang="cs-CZ" sz="2000" b="1" dirty="0">
              <a:solidFill>
                <a:srgbClr val="307871"/>
              </a:solidFill>
              <a:latin typeface="Times New Roman" panose="02020603050405020304" pitchFamily="18" charset="0"/>
              <a:cs typeface="Times New Roman" panose="02020603050405020304" pitchFamily="18" charset="0"/>
            </a:endParaRPr>
          </a:p>
          <a:p>
            <a:pPr lvl="1"/>
            <a:r>
              <a:rPr lang="cs-CZ" sz="1600" b="1" dirty="0" smtClean="0">
                <a:solidFill>
                  <a:srgbClr val="307871"/>
                </a:solidFill>
                <a:latin typeface="Times New Roman" panose="02020603050405020304" pitchFamily="18" charset="0"/>
                <a:cs typeface="Times New Roman" panose="02020603050405020304" pitchFamily="18" charset="0"/>
              </a:rPr>
              <a:t>Prezenční forma: 13 </a:t>
            </a:r>
            <a:r>
              <a:rPr lang="cs-CZ" sz="1600" b="1" dirty="0">
                <a:solidFill>
                  <a:srgbClr val="307871"/>
                </a:solidFill>
                <a:latin typeface="Times New Roman" panose="02020603050405020304" pitchFamily="18" charset="0"/>
                <a:cs typeface="Times New Roman" panose="02020603050405020304" pitchFamily="18" charset="0"/>
              </a:rPr>
              <a:t>přednášek </a:t>
            </a:r>
            <a:r>
              <a:rPr lang="cs-CZ" sz="1600" b="1" dirty="0" smtClean="0">
                <a:solidFill>
                  <a:srgbClr val="307871"/>
                </a:solidFill>
                <a:latin typeface="Times New Roman" panose="02020603050405020304" pitchFamily="18" charset="0"/>
                <a:cs typeface="Times New Roman" panose="02020603050405020304" pitchFamily="18" charset="0"/>
              </a:rPr>
              <a:t>a 12 seminářů, </a:t>
            </a:r>
          </a:p>
          <a:p>
            <a:pPr lvl="1"/>
            <a:r>
              <a:rPr lang="cs-CZ" sz="1600" b="1" dirty="0" smtClean="0">
                <a:solidFill>
                  <a:srgbClr val="307871"/>
                </a:solidFill>
                <a:latin typeface="Times New Roman" panose="02020603050405020304" pitchFamily="18" charset="0"/>
                <a:cs typeface="Times New Roman" panose="02020603050405020304" pitchFamily="18" charset="0"/>
              </a:rPr>
              <a:t>Kombinovaná forma: 3 přednášky </a:t>
            </a:r>
          </a:p>
          <a:p>
            <a:r>
              <a:rPr lang="cs-CZ" sz="2000" b="1" dirty="0" smtClean="0">
                <a:solidFill>
                  <a:srgbClr val="307871"/>
                </a:solidFill>
                <a:latin typeface="Times New Roman" panose="02020603050405020304" pitchFamily="18" charset="0"/>
                <a:cs typeface="Times New Roman" panose="02020603050405020304" pitchFamily="18" charset="0"/>
              </a:rPr>
              <a:t>zakončena zkouškou </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Obecné informace o předmětu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48211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4824536" cy="4248472"/>
          </a:xfrm>
          <a:prstGeom prst="rect">
            <a:avLst/>
          </a:prstGeom>
        </p:spPr>
        <p:txBody>
          <a:bodyPr anchor="ctr">
            <a:normAutofit fontScale="40000" lnSpcReduction="20000"/>
          </a:bodyPr>
          <a:lstStyle/>
          <a:p>
            <a:pPr lvl="0"/>
            <a:r>
              <a:rPr lang="cs-CZ" b="1" dirty="0"/>
              <a:t>Proces dolování dat </a:t>
            </a:r>
            <a:br>
              <a:rPr lang="cs-CZ" b="1" dirty="0"/>
            </a:br>
            <a:r>
              <a:rPr lang="cs-CZ" dirty="0"/>
              <a:t>Dolování dat, úlohy dolování dat, metodiky pro dolování dat</a:t>
            </a:r>
          </a:p>
          <a:p>
            <a:pPr lvl="0"/>
            <a:r>
              <a:rPr lang="cs-CZ" b="1" dirty="0"/>
              <a:t>Statistika v kontextu dolování dat</a:t>
            </a:r>
            <a:br>
              <a:rPr lang="cs-CZ" b="1" dirty="0"/>
            </a:br>
            <a:r>
              <a:rPr lang="cs-CZ" dirty="0"/>
              <a:t>Kontingenční tabulky, regresní analýza, diskriminační analýza, shluková analýza</a:t>
            </a:r>
          </a:p>
          <a:p>
            <a:pPr lvl="0"/>
            <a:r>
              <a:rPr lang="cs-CZ" b="1" dirty="0"/>
              <a:t>Strojové učení </a:t>
            </a:r>
            <a:br>
              <a:rPr lang="cs-CZ" b="1" dirty="0"/>
            </a:br>
            <a:r>
              <a:rPr lang="cs-CZ" dirty="0"/>
              <a:t>Základní pojmy, principy strojového učení, typy strojového učení, formy strojového učení, </a:t>
            </a:r>
            <a:r>
              <a:rPr lang="cs-CZ" dirty="0" err="1"/>
              <a:t>trénovací</a:t>
            </a:r>
            <a:r>
              <a:rPr lang="cs-CZ" dirty="0"/>
              <a:t> data, atributy, chybová funkce </a:t>
            </a:r>
          </a:p>
          <a:p>
            <a:pPr lvl="0"/>
            <a:r>
              <a:rPr lang="cs-CZ" b="1" dirty="0"/>
              <a:t>Metody dolování dat</a:t>
            </a:r>
            <a:r>
              <a:rPr lang="cs-CZ" dirty="0"/>
              <a:t/>
            </a:r>
            <a:br>
              <a:rPr lang="cs-CZ" dirty="0"/>
            </a:br>
            <a:r>
              <a:rPr lang="cs-CZ" dirty="0"/>
              <a:t>Rozhodovací stromy, Rozhodovací pravidla, Neuronové sítě, Genetické algoritmy, </a:t>
            </a:r>
            <a:r>
              <a:rPr lang="cs-CZ" dirty="0" err="1"/>
              <a:t>bayesovské</a:t>
            </a:r>
            <a:r>
              <a:rPr lang="cs-CZ" dirty="0"/>
              <a:t> metody, metody založené na analogii </a:t>
            </a:r>
          </a:p>
          <a:p>
            <a:pPr lvl="0"/>
            <a:r>
              <a:rPr lang="cs-CZ" b="1" dirty="0"/>
              <a:t>Evaluace modelů</a:t>
            </a:r>
            <a:r>
              <a:rPr lang="cs-CZ" dirty="0"/>
              <a:t/>
            </a:r>
            <a:br>
              <a:rPr lang="cs-CZ" dirty="0"/>
            </a:br>
            <a:r>
              <a:rPr lang="cs-CZ" dirty="0"/>
              <a:t>kritéria, deskriptivní úlohy, klasifikační úlohy, vizualizace modelů, vizualizace klasifikací, porovnávání modelů, volba nejvhodnějšího algoritmu, kombinování modelů</a:t>
            </a:r>
          </a:p>
          <a:p>
            <a:r>
              <a:rPr lang="cs-CZ" b="1" dirty="0"/>
              <a:t>Předzpracování dat</a:t>
            </a:r>
            <a:r>
              <a:rPr lang="cs-CZ" dirty="0"/>
              <a:t/>
            </a:r>
            <a:br>
              <a:rPr lang="cs-CZ" dirty="0"/>
            </a:br>
            <a:r>
              <a:rPr lang="cs-CZ" dirty="0"/>
              <a:t>Příprava dat, strukturovaná data, více vzájemně propojených tabulek, odvozené atributy, příliš mnoho objektů, příliš mnoho atributů, numerické atributy, kategoriální atributy, chybějící hodnoty</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Stručná anotace předmětu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766" y="1188628"/>
            <a:ext cx="3995936" cy="3414316"/>
          </a:xfrm>
          <a:prstGeom prst="rect">
            <a:avLst/>
          </a:prstGeom>
        </p:spPr>
      </p:pic>
    </p:spTree>
    <p:extLst>
      <p:ext uri="{BB962C8B-B14F-4D97-AF65-F5344CB8AC3E}">
        <p14:creationId xmlns:p14="http://schemas.microsoft.com/office/powerpoint/2010/main" val="1845244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Autofit/>
          </a:bodyPr>
          <a:lstStyle/>
          <a:p>
            <a:r>
              <a:rPr lang="cs-CZ" altLang="cs-CZ" sz="2000" b="1" dirty="0">
                <a:solidFill>
                  <a:srgbClr val="307871"/>
                </a:solidFill>
                <a:latin typeface="Times New Roman" panose="02020603050405020304" pitchFamily="18" charset="0"/>
                <a:cs typeface="Times New Roman" panose="02020603050405020304" pitchFamily="18" charset="0"/>
              </a:rPr>
              <a:t>docházka na semináře min. </a:t>
            </a:r>
            <a:r>
              <a:rPr lang="cs-CZ" altLang="cs-CZ" sz="2000" b="1" dirty="0" smtClean="0">
                <a:solidFill>
                  <a:srgbClr val="307871"/>
                </a:solidFill>
                <a:latin typeface="Times New Roman" panose="02020603050405020304" pitchFamily="18" charset="0"/>
                <a:cs typeface="Times New Roman" panose="02020603050405020304" pitchFamily="18" charset="0"/>
              </a:rPr>
              <a:t>60% </a:t>
            </a:r>
            <a:r>
              <a:rPr lang="cs-CZ" altLang="cs-CZ" sz="2000" b="1" dirty="0">
                <a:solidFill>
                  <a:srgbClr val="307871"/>
                </a:solidFill>
                <a:latin typeface="Times New Roman" panose="02020603050405020304" pitchFamily="18" charset="0"/>
                <a:cs typeface="Times New Roman" panose="02020603050405020304" pitchFamily="18" charset="0"/>
              </a:rPr>
              <a:t>(</a:t>
            </a:r>
            <a:r>
              <a:rPr lang="cs-CZ" altLang="cs-CZ" sz="2000" b="1" dirty="0" smtClean="0">
                <a:solidFill>
                  <a:srgbClr val="307871"/>
                </a:solidFill>
                <a:latin typeface="Times New Roman" panose="02020603050405020304" pitchFamily="18" charset="0"/>
                <a:cs typeface="Times New Roman" panose="02020603050405020304" pitchFamily="18" charset="0"/>
              </a:rPr>
              <a:t>10 % hodnocení), </a:t>
            </a:r>
          </a:p>
          <a:p>
            <a:r>
              <a:rPr lang="cs-CZ" altLang="cs-CZ" sz="2000" b="1" dirty="0" smtClean="0">
                <a:solidFill>
                  <a:srgbClr val="307871"/>
                </a:solidFill>
                <a:latin typeface="Times New Roman" panose="02020603050405020304" pitchFamily="18" charset="0"/>
                <a:cs typeface="Times New Roman" panose="02020603050405020304" pitchFamily="18" charset="0"/>
              </a:rPr>
              <a:t>zpracování </a:t>
            </a:r>
            <a:r>
              <a:rPr lang="cs-CZ" altLang="cs-CZ" sz="2000" b="1" dirty="0">
                <a:solidFill>
                  <a:srgbClr val="307871"/>
                </a:solidFill>
                <a:latin typeface="Times New Roman" panose="02020603050405020304" pitchFamily="18" charset="0"/>
                <a:cs typeface="Times New Roman" panose="02020603050405020304" pitchFamily="18" charset="0"/>
              </a:rPr>
              <a:t>seminární práce (</a:t>
            </a:r>
            <a:r>
              <a:rPr lang="cs-CZ" altLang="cs-CZ" sz="2000" b="1" dirty="0" smtClean="0">
                <a:solidFill>
                  <a:srgbClr val="307871"/>
                </a:solidFill>
                <a:latin typeface="Times New Roman" panose="02020603050405020304" pitchFamily="18" charset="0"/>
                <a:cs typeface="Times New Roman" panose="02020603050405020304" pitchFamily="18" charset="0"/>
              </a:rPr>
              <a:t>30% </a:t>
            </a:r>
            <a:r>
              <a:rPr lang="cs-CZ" altLang="cs-CZ" sz="2000" b="1" dirty="0">
                <a:solidFill>
                  <a:srgbClr val="307871"/>
                </a:solidFill>
                <a:latin typeface="Times New Roman" panose="02020603050405020304" pitchFamily="18" charset="0"/>
                <a:cs typeface="Times New Roman" panose="02020603050405020304" pitchFamily="18" charset="0"/>
              </a:rPr>
              <a:t>hodnocení), </a:t>
            </a:r>
            <a:endParaRPr lang="cs-CZ" altLang="cs-CZ" sz="2000" b="1" dirty="0" smtClean="0">
              <a:solidFill>
                <a:srgbClr val="307871"/>
              </a:solidFill>
              <a:latin typeface="Times New Roman" panose="02020603050405020304" pitchFamily="18" charset="0"/>
              <a:cs typeface="Times New Roman" panose="02020603050405020304" pitchFamily="18" charset="0"/>
            </a:endParaRPr>
          </a:p>
          <a:p>
            <a:pPr lvl="1"/>
            <a:r>
              <a:rPr lang="cs-CZ" altLang="cs-CZ" sz="1400" b="1" dirty="0">
                <a:solidFill>
                  <a:srgbClr val="307871"/>
                </a:solidFill>
                <a:latin typeface="Times New Roman" panose="02020603050405020304" pitchFamily="18" charset="0"/>
                <a:cs typeface="Times New Roman" panose="02020603050405020304" pitchFamily="18" charset="0"/>
              </a:rPr>
              <a:t>Analýza vybraných dat </a:t>
            </a:r>
            <a:r>
              <a:rPr lang="cs-CZ" altLang="cs-CZ" sz="1400" b="1" dirty="0" smtClean="0">
                <a:solidFill>
                  <a:srgbClr val="307871"/>
                </a:solidFill>
                <a:latin typeface="Times New Roman" panose="02020603050405020304" pitchFamily="18" charset="0"/>
                <a:cs typeface="Times New Roman" panose="02020603050405020304" pitchFamily="18" charset="0"/>
              </a:rPr>
              <a:t>dle metodiky CRISP-DM pomocí metod </a:t>
            </a:r>
            <a:r>
              <a:rPr lang="cs-CZ" altLang="cs-CZ" sz="1400" b="1" dirty="0">
                <a:solidFill>
                  <a:srgbClr val="307871"/>
                </a:solidFill>
                <a:latin typeface="Times New Roman" panose="02020603050405020304" pitchFamily="18" charset="0"/>
                <a:cs typeface="Times New Roman" panose="02020603050405020304" pitchFamily="18" charset="0"/>
              </a:rPr>
              <a:t>dolování </a:t>
            </a:r>
            <a:r>
              <a:rPr lang="cs-CZ" altLang="cs-CZ" sz="1400" b="1" dirty="0" smtClean="0">
                <a:solidFill>
                  <a:srgbClr val="307871"/>
                </a:solidFill>
                <a:latin typeface="Times New Roman" panose="02020603050405020304" pitchFamily="18" charset="0"/>
                <a:cs typeface="Times New Roman" panose="02020603050405020304" pitchFamily="18" charset="0"/>
              </a:rPr>
              <a:t>dat (alespoň 5 metod celkově, z nichž alespoň 2 statistické a alespoň 3 </a:t>
            </a:r>
            <a:r>
              <a:rPr lang="cs-CZ" altLang="cs-CZ" sz="1400" b="1" smtClean="0">
                <a:solidFill>
                  <a:srgbClr val="307871"/>
                </a:solidFill>
                <a:latin typeface="Times New Roman" panose="02020603050405020304" pitchFamily="18" charset="0"/>
                <a:cs typeface="Times New Roman" panose="02020603050405020304" pitchFamily="18" charset="0"/>
              </a:rPr>
              <a:t>ze strojového učení)</a:t>
            </a:r>
            <a:endParaRPr lang="cs-CZ" altLang="cs-CZ" sz="1400" b="1" dirty="0">
              <a:solidFill>
                <a:srgbClr val="307871"/>
              </a:solidFill>
              <a:latin typeface="Times New Roman" panose="02020603050405020304" pitchFamily="18" charset="0"/>
              <a:cs typeface="Times New Roman" panose="02020603050405020304" pitchFamily="18" charset="0"/>
            </a:endParaRPr>
          </a:p>
          <a:p>
            <a:r>
              <a:rPr lang="cs-CZ" altLang="cs-CZ" sz="2000" b="1" dirty="0" smtClean="0">
                <a:solidFill>
                  <a:srgbClr val="307871"/>
                </a:solidFill>
                <a:latin typeface="Times New Roman" panose="02020603050405020304" pitchFamily="18" charset="0"/>
                <a:cs typeface="Times New Roman" panose="02020603050405020304" pitchFamily="18" charset="0"/>
              </a:rPr>
              <a:t>zkouška </a:t>
            </a:r>
            <a:r>
              <a:rPr lang="cs-CZ" altLang="cs-CZ" sz="2000" b="1" dirty="0">
                <a:solidFill>
                  <a:srgbClr val="307871"/>
                </a:solidFill>
                <a:latin typeface="Times New Roman" panose="02020603050405020304" pitchFamily="18" charset="0"/>
                <a:cs typeface="Times New Roman" panose="02020603050405020304" pitchFamily="18" charset="0"/>
              </a:rPr>
              <a:t>(</a:t>
            </a:r>
            <a:r>
              <a:rPr lang="cs-CZ" altLang="cs-CZ" sz="2000" b="1" dirty="0" smtClean="0">
                <a:solidFill>
                  <a:srgbClr val="307871"/>
                </a:solidFill>
                <a:latin typeface="Times New Roman" panose="02020603050405020304" pitchFamily="18" charset="0"/>
                <a:cs typeface="Times New Roman" panose="02020603050405020304" pitchFamily="18" charset="0"/>
              </a:rPr>
              <a:t>60% </a:t>
            </a:r>
            <a:r>
              <a:rPr lang="cs-CZ" altLang="cs-CZ" sz="2000" b="1" dirty="0">
                <a:solidFill>
                  <a:srgbClr val="307871"/>
                </a:solidFill>
                <a:latin typeface="Times New Roman" panose="02020603050405020304" pitchFamily="18" charset="0"/>
                <a:cs typeface="Times New Roman" panose="02020603050405020304" pitchFamily="18" charset="0"/>
              </a:rPr>
              <a:t>hodnocení</a:t>
            </a:r>
            <a:r>
              <a:rPr lang="cs-CZ" altLang="cs-CZ" sz="2000" b="1" dirty="0" smtClean="0">
                <a:solidFill>
                  <a:srgbClr val="307871"/>
                </a:solidFill>
                <a:latin typeface="Times New Roman" panose="02020603050405020304" pitchFamily="18" charset="0"/>
                <a:cs typeface="Times New Roman" panose="02020603050405020304" pitchFamily="18" charset="0"/>
              </a:rPr>
              <a:t>)</a:t>
            </a:r>
          </a:p>
          <a:p>
            <a:endParaRPr lang="cs-CZ" altLang="cs-CZ"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2000" b="1" dirty="0">
                <a:solidFill>
                  <a:srgbClr val="307871"/>
                </a:solidFill>
                <a:latin typeface="Times New Roman" panose="02020603050405020304" pitchFamily="18" charset="0"/>
                <a:cs typeface="Times New Roman" panose="02020603050405020304" pitchFamily="18" charset="0"/>
              </a:rPr>
              <a:t>Celkem maximum: 	</a:t>
            </a:r>
            <a:r>
              <a:rPr lang="cs-CZ" altLang="cs-CZ" sz="2000" b="1" dirty="0" smtClean="0">
                <a:solidFill>
                  <a:srgbClr val="307871"/>
                </a:solidFill>
                <a:latin typeface="Times New Roman" panose="02020603050405020304" pitchFamily="18" charset="0"/>
                <a:cs typeface="Times New Roman" panose="02020603050405020304" pitchFamily="18" charset="0"/>
              </a:rPr>
              <a:t>100</a:t>
            </a:r>
            <a:endParaRPr lang="cs-CZ" altLang="cs-CZ"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2000" b="1" dirty="0">
                <a:solidFill>
                  <a:srgbClr val="307871"/>
                </a:solidFill>
                <a:latin typeface="Times New Roman" panose="02020603050405020304" pitchFamily="18" charset="0"/>
                <a:cs typeface="Times New Roman" panose="02020603050405020304" pitchFamily="18" charset="0"/>
              </a:rPr>
              <a:t>Požadované minimum: 	</a:t>
            </a:r>
            <a:r>
              <a:rPr lang="cs-CZ" altLang="cs-CZ" sz="2000" b="1" dirty="0" smtClean="0">
                <a:solidFill>
                  <a:srgbClr val="307871"/>
                </a:solidFill>
                <a:latin typeface="Times New Roman" panose="02020603050405020304" pitchFamily="18" charset="0"/>
                <a:cs typeface="Times New Roman" panose="02020603050405020304" pitchFamily="18" charset="0"/>
              </a:rPr>
              <a:t>60</a:t>
            </a: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a:t>Požadavky na absolvování předmětu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3435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Autofit/>
          </a:bodyPr>
          <a:lstStyle/>
          <a:p>
            <a:r>
              <a:rPr lang="cs-CZ" altLang="cs-CZ" sz="1400" b="1" dirty="0" smtClean="0">
                <a:solidFill>
                  <a:srgbClr val="307871"/>
                </a:solidFill>
                <a:latin typeface="Times New Roman" panose="02020603050405020304" pitchFamily="18" charset="0"/>
                <a:cs typeface="Times New Roman" panose="02020603050405020304" pitchFamily="18" charset="0"/>
              </a:rPr>
              <a:t>Veškeré elektronické </a:t>
            </a:r>
            <a:r>
              <a:rPr lang="cs-CZ" altLang="cs-CZ" sz="1400" b="1" dirty="0">
                <a:solidFill>
                  <a:srgbClr val="307871"/>
                </a:solidFill>
                <a:latin typeface="Times New Roman" panose="02020603050405020304" pitchFamily="18" charset="0"/>
                <a:cs typeface="Times New Roman" panose="02020603050405020304" pitchFamily="18" charset="0"/>
              </a:rPr>
              <a:t>materiály je možné </a:t>
            </a:r>
            <a:r>
              <a:rPr lang="cs-CZ" altLang="cs-CZ" sz="1400" b="1" dirty="0" smtClean="0">
                <a:solidFill>
                  <a:srgbClr val="307871"/>
                </a:solidFill>
                <a:latin typeface="Times New Roman" panose="02020603050405020304" pitchFamily="18" charset="0"/>
                <a:cs typeface="Times New Roman" panose="02020603050405020304" pitchFamily="18" charset="0"/>
              </a:rPr>
              <a:t>nalézt </a:t>
            </a:r>
            <a:r>
              <a:rPr lang="cs-CZ" altLang="cs-CZ" sz="1400" b="1" dirty="0">
                <a:solidFill>
                  <a:srgbClr val="307871"/>
                </a:solidFill>
                <a:latin typeface="Times New Roman" panose="02020603050405020304" pitchFamily="18" charset="0"/>
                <a:cs typeface="Times New Roman" panose="02020603050405020304" pitchFamily="18" charset="0"/>
              </a:rPr>
              <a:t>na školní síti: L</a:t>
            </a:r>
            <a:r>
              <a:rPr lang="cs-CZ" altLang="cs-CZ" sz="1400" b="1" dirty="0" smtClean="0">
                <a:solidFill>
                  <a:srgbClr val="307871"/>
                </a:solidFill>
                <a:latin typeface="Times New Roman" panose="02020603050405020304" pitchFamily="18" charset="0"/>
                <a:cs typeface="Times New Roman" panose="02020603050405020304" pitchFamily="18" charset="0"/>
              </a:rPr>
              <a:t>:\gorecki\public\NPDOD-NKDOD </a:t>
            </a:r>
            <a:r>
              <a:rPr lang="cs-CZ" altLang="cs-CZ" sz="1400" b="1" dirty="0">
                <a:solidFill>
                  <a:srgbClr val="307871"/>
                </a:solidFill>
                <a:latin typeface="Times New Roman" panose="02020603050405020304" pitchFamily="18" charset="0"/>
                <a:cs typeface="Times New Roman" panose="02020603050405020304" pitchFamily="18" charset="0"/>
              </a:rPr>
              <a:t>\</a:t>
            </a:r>
            <a:br>
              <a:rPr lang="cs-CZ" altLang="cs-CZ" sz="1400" b="1" dirty="0">
                <a:solidFill>
                  <a:srgbClr val="307871"/>
                </a:solidFill>
                <a:latin typeface="Times New Roman" panose="02020603050405020304" pitchFamily="18" charset="0"/>
                <a:cs typeface="Times New Roman" panose="02020603050405020304" pitchFamily="18" charset="0"/>
              </a:rPr>
            </a:br>
            <a:r>
              <a:rPr lang="cs-CZ" altLang="cs-CZ" sz="1400" b="1" dirty="0">
                <a:solidFill>
                  <a:srgbClr val="307871"/>
                </a:solidFill>
                <a:latin typeface="Times New Roman" panose="02020603050405020304" pitchFamily="18" charset="0"/>
                <a:cs typeface="Times New Roman" panose="02020603050405020304" pitchFamily="18" charset="0"/>
              </a:rPr>
              <a:t>(přes https://raimundo.opf.slu.cz/NetStorage</a:t>
            </a:r>
            <a:r>
              <a:rPr lang="cs-CZ" altLang="cs-CZ" sz="1400" b="1" dirty="0" smtClean="0">
                <a:solidFill>
                  <a:srgbClr val="307871"/>
                </a:solidFill>
                <a:latin typeface="Times New Roman" panose="02020603050405020304" pitchFamily="18" charset="0"/>
                <a:cs typeface="Times New Roman" panose="02020603050405020304" pitchFamily="18" charset="0"/>
              </a:rPr>
              <a:t>/ popř. files.opf.slu.cz)</a:t>
            </a:r>
          </a:p>
          <a:p>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smtClean="0"/>
              <a:t>Výukové materiály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0321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384376"/>
          </a:xfrm>
          <a:prstGeom prst="rect">
            <a:avLst/>
          </a:prstGeom>
        </p:spPr>
        <p:txBody>
          <a:bodyPr anchor="ctr">
            <a:normAutofit fontScale="62500" lnSpcReduction="20000"/>
          </a:bodyPr>
          <a:lstStyle/>
          <a:p>
            <a:pPr marL="0" indent="0">
              <a:buNone/>
            </a:pPr>
            <a:r>
              <a:rPr lang="cs-CZ" dirty="0"/>
              <a:t>Povinná: </a:t>
            </a:r>
          </a:p>
          <a:p>
            <a:r>
              <a:rPr lang="cs-CZ" dirty="0"/>
              <a:t>BERKA, P. a GÓRECKI, J., 2017. </a:t>
            </a:r>
            <a:r>
              <a:rPr lang="cs-CZ" i="1" dirty="0"/>
              <a:t>Dolování dat</a:t>
            </a:r>
            <a:r>
              <a:rPr lang="cs-CZ" dirty="0"/>
              <a:t>. Skripta SU OPF, Karviná. </a:t>
            </a:r>
          </a:p>
          <a:p>
            <a:r>
              <a:rPr lang="cs-CZ" dirty="0"/>
              <a:t>BERKA, P., 2003. </a:t>
            </a:r>
            <a:r>
              <a:rPr lang="cs-CZ" i="1" dirty="0"/>
              <a:t>Dobývání znalostí z databází</a:t>
            </a:r>
            <a:r>
              <a:rPr lang="cs-CZ" dirty="0"/>
              <a:t>. Praha: Academia. ISBN 80-200-1062-9.</a:t>
            </a:r>
          </a:p>
          <a:p>
            <a:pPr marL="0" indent="0">
              <a:buNone/>
            </a:pPr>
            <a:r>
              <a:rPr lang="cs-CZ" dirty="0"/>
              <a:t> </a:t>
            </a:r>
          </a:p>
          <a:p>
            <a:pPr marL="0" indent="0">
              <a:buNone/>
            </a:pPr>
            <a:r>
              <a:rPr lang="cs-CZ" dirty="0"/>
              <a:t>Doporučená:</a:t>
            </a:r>
          </a:p>
          <a:p>
            <a:r>
              <a:rPr lang="cs-CZ" dirty="0"/>
              <a:t>CLARK, B., E. FOKOUE a H. H. ZHANG, 2009. </a:t>
            </a:r>
            <a:r>
              <a:rPr lang="cs-CZ" i="1" dirty="0" err="1"/>
              <a:t>Principles</a:t>
            </a:r>
            <a:r>
              <a:rPr lang="cs-CZ" i="1" dirty="0"/>
              <a:t> and </a:t>
            </a:r>
            <a:r>
              <a:rPr lang="cs-CZ" i="1" dirty="0" err="1"/>
              <a:t>theory</a:t>
            </a:r>
            <a:r>
              <a:rPr lang="cs-CZ" i="1" dirty="0"/>
              <a:t> </a:t>
            </a:r>
            <a:r>
              <a:rPr lang="cs-CZ" i="1" dirty="0" err="1"/>
              <a:t>for</a:t>
            </a:r>
            <a:r>
              <a:rPr lang="cs-CZ" i="1" dirty="0"/>
              <a:t> data </a:t>
            </a:r>
            <a:r>
              <a:rPr lang="cs-CZ" i="1" dirty="0" err="1"/>
              <a:t>mining</a:t>
            </a:r>
            <a:r>
              <a:rPr lang="cs-CZ" i="1" dirty="0"/>
              <a:t> and </a:t>
            </a:r>
            <a:r>
              <a:rPr lang="cs-CZ" i="1" dirty="0" err="1"/>
              <a:t>machine</a:t>
            </a:r>
            <a:r>
              <a:rPr lang="cs-CZ" i="1" dirty="0"/>
              <a:t> </a:t>
            </a:r>
            <a:r>
              <a:rPr lang="cs-CZ" i="1" dirty="0" err="1"/>
              <a:t>learning</a:t>
            </a:r>
            <a:r>
              <a:rPr lang="cs-CZ" dirty="0"/>
              <a:t>. New York: </a:t>
            </a:r>
            <a:r>
              <a:rPr lang="cs-CZ" dirty="0" err="1"/>
              <a:t>Springer</a:t>
            </a:r>
            <a:r>
              <a:rPr lang="cs-CZ" dirty="0"/>
              <a:t>. ISBN 978-0-387-98134-5.</a:t>
            </a:r>
          </a:p>
          <a:p>
            <a:r>
              <a:rPr lang="cs-CZ" dirty="0"/>
              <a:t>MURPHY, K. P., 2012. </a:t>
            </a:r>
            <a:r>
              <a:rPr lang="cs-CZ" i="1" dirty="0" err="1"/>
              <a:t>Machine</a:t>
            </a:r>
            <a:r>
              <a:rPr lang="cs-CZ" i="1" dirty="0"/>
              <a:t> </a:t>
            </a:r>
            <a:r>
              <a:rPr lang="cs-CZ" i="1" dirty="0" err="1"/>
              <a:t>learning</a:t>
            </a:r>
            <a:r>
              <a:rPr lang="cs-CZ" i="1" dirty="0"/>
              <a:t>: A </a:t>
            </a:r>
            <a:r>
              <a:rPr lang="cs-CZ" i="1" dirty="0" err="1"/>
              <a:t>probabilistic</a:t>
            </a:r>
            <a:r>
              <a:rPr lang="cs-CZ" i="1" dirty="0"/>
              <a:t> </a:t>
            </a:r>
            <a:r>
              <a:rPr lang="cs-CZ" i="1" dirty="0" err="1"/>
              <a:t>perspective</a:t>
            </a:r>
            <a:r>
              <a:rPr lang="cs-CZ" i="1" dirty="0"/>
              <a:t>. </a:t>
            </a:r>
            <a:r>
              <a:rPr lang="cs-CZ" dirty="0"/>
              <a:t>London, </a:t>
            </a:r>
            <a:r>
              <a:rPr lang="cs-CZ" dirty="0" err="1"/>
              <a:t>England</a:t>
            </a:r>
            <a:r>
              <a:rPr lang="cs-CZ" dirty="0"/>
              <a:t>: </a:t>
            </a:r>
            <a:r>
              <a:rPr lang="cs-CZ" dirty="0" err="1"/>
              <a:t>The</a:t>
            </a:r>
            <a:r>
              <a:rPr lang="cs-CZ" dirty="0"/>
              <a:t> MIT </a:t>
            </a:r>
            <a:r>
              <a:rPr lang="cs-CZ" dirty="0" err="1"/>
              <a:t>Press</a:t>
            </a:r>
            <a:r>
              <a:rPr lang="cs-CZ" dirty="0"/>
              <a:t>. ISBN 978-0-262-01802-9.</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smtClean="0"/>
              <a:t>Literatura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2053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4167360"/>
          </a:xfrm>
          <a:prstGeom prst="rect">
            <a:avLst/>
          </a:prstGeom>
        </p:spPr>
        <p:txBody>
          <a:bodyPr anchor="ctr">
            <a:normAutofit/>
          </a:bodyPr>
          <a:lstStyle/>
          <a:p>
            <a:r>
              <a:rPr lang="cs-CZ" altLang="cs-CZ" sz="1800" b="1" dirty="0" smtClean="0">
                <a:solidFill>
                  <a:srgbClr val="307871"/>
                </a:solidFill>
                <a:latin typeface="Times New Roman" panose="02020603050405020304" pitchFamily="18" charset="0"/>
                <a:cs typeface="Times New Roman" panose="02020603050405020304" pitchFamily="18" charset="0"/>
              </a:rPr>
              <a:t>MATLAB</a:t>
            </a:r>
          </a:p>
          <a:p>
            <a:pPr lvl="1"/>
            <a:r>
              <a:rPr lang="en-US" altLang="cs-CZ" sz="1400" b="1" dirty="0">
                <a:solidFill>
                  <a:srgbClr val="307871"/>
                </a:solidFill>
                <a:latin typeface="Times New Roman" panose="02020603050405020304" pitchFamily="18" charset="0"/>
                <a:cs typeface="Times New Roman" panose="02020603050405020304" pitchFamily="18" charset="0"/>
              </a:rPr>
              <a:t>Statistics and Machine Learning </a:t>
            </a:r>
            <a:r>
              <a:rPr lang="en-US" altLang="cs-CZ" sz="1400" b="1" dirty="0" smtClean="0">
                <a:solidFill>
                  <a:srgbClr val="307871"/>
                </a:solidFill>
                <a:latin typeface="Times New Roman" panose="02020603050405020304" pitchFamily="18" charset="0"/>
                <a:cs typeface="Times New Roman" panose="02020603050405020304" pitchFamily="18" charset="0"/>
              </a:rPr>
              <a:t>Toolbox</a:t>
            </a:r>
            <a:endParaRPr lang="cs-CZ" altLang="cs-CZ" sz="1400" b="1" dirty="0" smtClean="0">
              <a:solidFill>
                <a:srgbClr val="307871"/>
              </a:solidFill>
              <a:latin typeface="Times New Roman" panose="02020603050405020304" pitchFamily="18" charset="0"/>
              <a:cs typeface="Times New Roman" panose="02020603050405020304" pitchFamily="18" charset="0"/>
            </a:endParaRPr>
          </a:p>
          <a:p>
            <a:pPr lvl="1"/>
            <a:r>
              <a:rPr lang="cs-CZ" altLang="cs-CZ" sz="1400" b="1" dirty="0">
                <a:solidFill>
                  <a:srgbClr val="307871"/>
                </a:solidFill>
                <a:latin typeface="Times New Roman" panose="02020603050405020304" pitchFamily="18" charset="0"/>
                <a:cs typeface="Times New Roman" panose="02020603050405020304" pitchFamily="18" charset="0"/>
              </a:rPr>
              <a:t>https://www.mathworks.com/solutions/data-science.html</a:t>
            </a:r>
            <a:endParaRPr lang="cs-CZ" altLang="cs-CZ" sz="1400" b="1" dirty="0" smtClean="0">
              <a:solidFill>
                <a:srgbClr val="307871"/>
              </a:solidFill>
              <a:latin typeface="Times New Roman" panose="02020603050405020304" pitchFamily="18" charset="0"/>
              <a:cs typeface="Times New Roman" panose="02020603050405020304" pitchFamily="18" charset="0"/>
            </a:endParaRPr>
          </a:p>
          <a:p>
            <a:pPr lvl="1"/>
            <a:r>
              <a:rPr lang="cs-CZ" altLang="cs-CZ" sz="1400" b="1" dirty="0" smtClean="0">
                <a:solidFill>
                  <a:srgbClr val="307871"/>
                </a:solidFill>
                <a:latin typeface="Times New Roman" panose="02020603050405020304" pitchFamily="18" charset="0"/>
                <a:cs typeface="Times New Roman" panose="02020603050405020304" pitchFamily="18" charset="0"/>
              </a:rPr>
              <a:t>trial verze z mathworks.com</a:t>
            </a:r>
          </a:p>
          <a:p>
            <a:pPr lvl="1"/>
            <a:r>
              <a:rPr lang="cs-CZ" altLang="cs-CZ" sz="1400" b="1" dirty="0" err="1">
                <a:solidFill>
                  <a:srgbClr val="307871"/>
                </a:solidFill>
                <a:latin typeface="Times New Roman" panose="02020603050405020304" pitchFamily="18" charset="0"/>
                <a:cs typeface="Times New Roman" panose="02020603050405020304" pitchFamily="18" charset="0"/>
              </a:rPr>
              <a:t>Octave</a:t>
            </a:r>
            <a:r>
              <a:rPr lang="cs-CZ" altLang="cs-CZ" sz="1400" b="1" dirty="0">
                <a:solidFill>
                  <a:srgbClr val="307871"/>
                </a:solidFill>
                <a:latin typeface="Times New Roman" panose="02020603050405020304" pitchFamily="18" charset="0"/>
                <a:cs typeface="Times New Roman" panose="02020603050405020304" pitchFamily="18" charset="0"/>
              </a:rPr>
              <a:t> – free verze </a:t>
            </a:r>
            <a:r>
              <a:rPr lang="cs-CZ" altLang="cs-CZ" sz="1400" b="1" dirty="0" err="1">
                <a:solidFill>
                  <a:srgbClr val="307871"/>
                </a:solidFill>
                <a:latin typeface="Times New Roman" panose="02020603050405020304" pitchFamily="18" charset="0"/>
                <a:cs typeface="Times New Roman" panose="02020603050405020304" pitchFamily="18" charset="0"/>
              </a:rPr>
              <a:t>MATLABu</a:t>
            </a:r>
            <a:r>
              <a:rPr lang="cs-CZ" altLang="cs-CZ" sz="1400" b="1" dirty="0">
                <a:solidFill>
                  <a:srgbClr val="307871"/>
                </a:solidFill>
                <a:latin typeface="Times New Roman" panose="02020603050405020304" pitchFamily="18" charset="0"/>
                <a:cs typeface="Times New Roman" panose="02020603050405020304" pitchFamily="18" charset="0"/>
              </a:rPr>
              <a:t> </a:t>
            </a:r>
            <a:endParaRPr lang="cs-CZ" altLang="cs-CZ" sz="1400" b="1" dirty="0" smtClean="0">
              <a:solidFill>
                <a:srgbClr val="307871"/>
              </a:solidFill>
              <a:latin typeface="Times New Roman" panose="02020603050405020304" pitchFamily="18" charset="0"/>
              <a:cs typeface="Times New Roman" panose="02020603050405020304" pitchFamily="18" charset="0"/>
            </a:endParaRPr>
          </a:p>
          <a:p>
            <a:r>
              <a:rPr lang="cs-CZ" altLang="cs-CZ" sz="1800" b="1" dirty="0" smtClean="0">
                <a:solidFill>
                  <a:srgbClr val="307871"/>
                </a:solidFill>
                <a:latin typeface="Times New Roman" panose="02020603050405020304" pitchFamily="18" charset="0"/>
                <a:cs typeface="Times New Roman" panose="02020603050405020304" pitchFamily="18" charset="0"/>
              </a:rPr>
              <a:t>Python</a:t>
            </a:r>
          </a:p>
          <a:p>
            <a:r>
              <a:rPr lang="cs-CZ" altLang="cs-CZ" sz="1800" b="1" dirty="0" smtClean="0">
                <a:solidFill>
                  <a:srgbClr val="307871"/>
                </a:solidFill>
                <a:latin typeface="Times New Roman" panose="02020603050405020304" pitchFamily="18" charset="0"/>
                <a:cs typeface="Times New Roman" panose="02020603050405020304" pitchFamily="18" charset="0"/>
              </a:rPr>
              <a:t>R</a:t>
            </a:r>
          </a:p>
          <a:p>
            <a:r>
              <a:rPr lang="cs-CZ" altLang="cs-CZ" sz="1800" b="1" dirty="0" err="1" smtClean="0">
                <a:solidFill>
                  <a:srgbClr val="307871"/>
                </a:solidFill>
                <a:latin typeface="Times New Roman" panose="02020603050405020304" pitchFamily="18" charset="0"/>
                <a:cs typeface="Times New Roman" panose="02020603050405020304" pitchFamily="18" charset="0"/>
              </a:rPr>
              <a:t>RapidMiner</a:t>
            </a:r>
            <a:endParaRPr lang="cs-CZ" altLang="cs-CZ" sz="1800" b="1" dirty="0" smtClean="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smtClean="0"/>
              <a:t>Software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2269"/>
            <a:ext cx="1760984" cy="1408787"/>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868" y="3654807"/>
            <a:ext cx="2343588" cy="585897"/>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2256267"/>
            <a:ext cx="2448272" cy="620229"/>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3158" y="1596773"/>
            <a:ext cx="2517005" cy="574716"/>
          </a:xfrm>
          <a:prstGeom prst="rect">
            <a:avLst/>
          </a:prstGeom>
        </p:spPr>
      </p:pic>
      <p:pic>
        <p:nvPicPr>
          <p:cNvPr id="8" name="Obráze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2972" y="2937664"/>
            <a:ext cx="2713484" cy="678371"/>
          </a:xfrm>
          <a:prstGeom prst="rect">
            <a:avLst/>
          </a:prstGeom>
        </p:spPr>
      </p:pic>
    </p:spTree>
    <p:extLst>
      <p:ext uri="{BB962C8B-B14F-4D97-AF65-F5344CB8AC3E}">
        <p14:creationId xmlns:p14="http://schemas.microsoft.com/office/powerpoint/2010/main" val="70324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1060</Words>
  <Application>Microsoft Office PowerPoint</Application>
  <PresentationFormat>Předvádění na obrazovce (16:9)</PresentationFormat>
  <Paragraphs>251</Paragraphs>
  <Slides>34</Slides>
  <Notes>31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3</vt:i4>
      </vt:variant>
      <vt:variant>
        <vt:lpstr>Nadpisy snímků</vt:lpstr>
      </vt:variant>
      <vt:variant>
        <vt:i4>34</vt:i4>
      </vt:variant>
    </vt:vector>
  </HeadingPairs>
  <TitlesOfParts>
    <vt:vector size="43" baseType="lpstr">
      <vt:lpstr>Arial</vt:lpstr>
      <vt:lpstr>Calibri</vt:lpstr>
      <vt:lpstr>Comic Sans MS</vt:lpstr>
      <vt:lpstr>Enriqueta</vt:lpstr>
      <vt:lpstr>Times New Roman</vt:lpstr>
      <vt:lpstr>SLU</vt:lpstr>
      <vt:lpstr>Snímek</vt:lpstr>
      <vt:lpstr>Rastrový obrázek</vt:lpstr>
      <vt:lpstr>Picture</vt:lpstr>
      <vt:lpstr>Název prezentace</vt:lpstr>
      <vt:lpstr>Dolování dat (Data mining)  </vt:lpstr>
      <vt:lpstr>Deep learning</vt:lpstr>
      <vt:lpstr>Obecné informace o předmětu</vt:lpstr>
      <vt:lpstr>Stručná anotace předmětu</vt:lpstr>
      <vt:lpstr>Požadavky na absolvování předmětu</vt:lpstr>
      <vt:lpstr>Výukové materiály</vt:lpstr>
      <vt:lpstr>Literatura</vt:lpstr>
      <vt:lpstr>Software</vt:lpstr>
      <vt:lpstr>Data</vt:lpstr>
      <vt:lpstr>Kontakty</vt:lpstr>
      <vt:lpstr>Název prezentace</vt:lpstr>
      <vt:lpstr>Obsah přednášky</vt:lpstr>
      <vt:lpstr>Dolování dat (Data mining)  </vt:lpstr>
      <vt:lpstr>Dolování dat (Knowledge Discovery in Databases, Data Mining, ..., Knowledge Destilery, ....)</vt:lpstr>
      <vt:lpstr>Trocha historie</vt:lpstr>
      <vt:lpstr>Úlohy dobývání znalostí </vt:lpstr>
      <vt:lpstr>Úlohy dobývání znalostí </vt:lpstr>
      <vt:lpstr>Úlohy dobývání znalostí </vt:lpstr>
      <vt:lpstr>Manažerský pohled</vt:lpstr>
      <vt:lpstr>Pohled zpracování dat</vt:lpstr>
      <vt:lpstr>Standardy pro dobývání znalostí - Metodiky</vt:lpstr>
      <vt:lpstr>Metodika SEMMA </vt:lpstr>
      <vt:lpstr>Metodika CRISP-DM</vt:lpstr>
      <vt:lpstr>Systémy pro dobývání znalostí z databází</vt:lpstr>
      <vt:lpstr>Systémy pro dobývání znalostí z databází</vt:lpstr>
      <vt:lpstr>MATLAB</vt:lpstr>
      <vt:lpstr>Rapid Miner</vt:lpstr>
      <vt:lpstr>Python (Orange)</vt:lpstr>
      <vt:lpstr>R</vt:lpstr>
      <vt:lpstr>Aplikační oblasti pro dobývání znalostí </vt:lpstr>
      <vt:lpstr>Rozpoznání činnosti uživatele</vt:lpstr>
      <vt:lpstr>Rozpoznání činnosti uživatele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HP</cp:lastModifiedBy>
  <cp:revision>164</cp:revision>
  <dcterms:created xsi:type="dcterms:W3CDTF">2016-07-06T15:42:34Z</dcterms:created>
  <dcterms:modified xsi:type="dcterms:W3CDTF">2019-12-19T15:37:31Z</dcterms:modified>
</cp:coreProperties>
</file>