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8" r:id="rId2"/>
    <p:sldId id="363" r:id="rId3"/>
    <p:sldId id="337" r:id="rId4"/>
    <p:sldId id="331" r:id="rId5"/>
    <p:sldId id="333" r:id="rId6"/>
    <p:sldId id="334" r:id="rId7"/>
    <p:sldId id="346" r:id="rId8"/>
    <p:sldId id="342" r:id="rId9"/>
    <p:sldId id="344" r:id="rId10"/>
    <p:sldId id="360" r:id="rId11"/>
    <p:sldId id="361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64" r:id="rId22"/>
    <p:sldId id="358" r:id="rId23"/>
    <p:sldId id="359" r:id="rId24"/>
    <p:sldId id="286" r:id="rId2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7" autoAdjust="0"/>
    <p:restoredTop sz="94660"/>
  </p:normalViewPr>
  <p:slideViewPr>
    <p:cSldViewPr>
      <p:cViewPr varScale="1">
        <p:scale>
          <a:sx n="86" d="100"/>
          <a:sy n="86" d="100"/>
        </p:scale>
        <p:origin x="52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19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293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553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137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957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176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671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320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029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641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1779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524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1044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688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084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670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200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758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591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411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63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berka@vse.cz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Dolování dat</a:t>
            </a:r>
          </a:p>
          <a:p>
            <a:pPr algn="ctr"/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Statistika v kontextu dolování dat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 Górecki</a:t>
            </a:r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6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f</a:t>
            </a:r>
            <a:r>
              <a:rPr lang="cs-CZ" b="1" baseline="-25000" dirty="0"/>
              <a:t>1 </a:t>
            </a:r>
            <a:r>
              <a:rPr lang="cs-CZ" b="1" dirty="0"/>
              <a:t>i f</a:t>
            </a:r>
            <a:r>
              <a:rPr lang="cs-CZ" b="1" baseline="-25000" dirty="0"/>
              <a:t>2</a:t>
            </a:r>
            <a:r>
              <a:rPr lang="cs-CZ" b="1" dirty="0"/>
              <a:t> stejný </a:t>
            </a:r>
            <a:r>
              <a:rPr lang="cs-CZ" b="1" dirty="0" smtClean="0"/>
              <a:t>rozptyl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19458" name="Picture 2" descr="T3-diskriminace_stejne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267" y="915566"/>
            <a:ext cx="4046537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42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f</a:t>
            </a:r>
            <a:r>
              <a:rPr lang="cs-CZ" b="1" baseline="-25000" dirty="0"/>
              <a:t>1 </a:t>
            </a:r>
            <a:r>
              <a:rPr lang="cs-CZ" b="1" dirty="0"/>
              <a:t>a f</a:t>
            </a:r>
            <a:r>
              <a:rPr lang="cs-CZ" b="1" baseline="-25000" dirty="0"/>
              <a:t>2 </a:t>
            </a:r>
            <a:r>
              <a:rPr lang="cs-CZ" b="1" dirty="0"/>
              <a:t>různý rozptyl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0482" name="Picture 2" descr="T3-diskriminace_ruzne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852" y="1151521"/>
            <a:ext cx="4114800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8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/>
              <a:p>
                <a:r>
                  <a:rPr lang="cs-CZ" sz="2400" dirty="0" smtClean="0"/>
                  <a:t>slouží pro </a:t>
                </a:r>
                <a:r>
                  <a:rPr lang="cs-CZ" sz="2400" dirty="0"/>
                  <a:t>nalezení skupin (shluků) navzájem si podobných </a:t>
                </a:r>
                <a:r>
                  <a:rPr lang="cs-CZ" sz="2400" dirty="0" smtClean="0"/>
                  <a:t>příkladů</a:t>
                </a:r>
              </a:p>
              <a:p>
                <a:r>
                  <a:rPr lang="cs-CZ" sz="2400" dirty="0" smtClean="0"/>
                  <a:t>Např. dva </a:t>
                </a:r>
                <a:r>
                  <a:rPr lang="cs-CZ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příklady </a:t>
                </a:r>
                <a:r>
                  <a:rPr lang="cs-CZ" sz="24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x</a:t>
                </a:r>
                <a:r>
                  <a:rPr lang="cs-CZ" sz="2400" b="1" i="1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1</a:t>
                </a:r>
                <a:r>
                  <a:rPr lang="cs-CZ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= </a:t>
                </a:r>
                <a:r>
                  <a:rPr lang="cs-CZ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[</a:t>
                </a:r>
                <a:r>
                  <a:rPr lang="cs-CZ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x</a:t>
                </a:r>
                <a:r>
                  <a:rPr lang="cs-CZ" sz="2400" i="1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11</a:t>
                </a:r>
                <a:r>
                  <a:rPr lang="cs-CZ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,...,x</a:t>
                </a:r>
                <a:r>
                  <a:rPr lang="cs-CZ" sz="2400" i="1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1m</a:t>
                </a:r>
                <a:r>
                  <a:rPr lang="cs-CZ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] a </a:t>
                </a:r>
                <a:r>
                  <a:rPr lang="cs-CZ" sz="24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x</a:t>
                </a:r>
                <a:r>
                  <a:rPr lang="cs-CZ" sz="2400" b="1" i="1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cs-CZ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= </a:t>
                </a:r>
                <a:r>
                  <a:rPr lang="cs-CZ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[</a:t>
                </a:r>
                <a:r>
                  <a:rPr lang="cs-CZ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x</a:t>
                </a:r>
                <a:r>
                  <a:rPr lang="cs-CZ" sz="2400" i="1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21</a:t>
                </a:r>
                <a:r>
                  <a:rPr lang="cs-CZ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,...,x</a:t>
                </a:r>
                <a:r>
                  <a:rPr lang="cs-CZ" sz="2400" i="1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2m</a:t>
                </a:r>
                <a:r>
                  <a:rPr lang="cs-CZ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] </a:t>
                </a:r>
                <a:endParaRPr lang="cs-CZ" sz="24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endParaRPr lang="cs-CZ" sz="2400" dirty="0">
                  <a:latin typeface="Times New Roman" panose="02020603050405020304" pitchFamily="18" charset="0"/>
                </a:endParaRPr>
              </a:p>
              <a:p>
                <a:endParaRPr lang="cs-CZ" sz="2400" dirty="0" smtClean="0">
                  <a:latin typeface="Times New Roman" panose="02020603050405020304" pitchFamily="18" charset="0"/>
                </a:endParaRPr>
              </a:p>
              <a:p>
                <a:pPr marL="0" lvl="0" indent="0" fontAlgn="base">
                  <a:buNone/>
                </a:pPr>
                <a:r>
                  <a:rPr lang="cs-CZ" sz="2000" dirty="0" smtClean="0"/>
                  <a:t>Eukleidovská </a:t>
                </a:r>
                <a:r>
                  <a:rPr lang="cs-CZ" sz="2000" dirty="0"/>
                  <a:t>vzdálenost</a:t>
                </a:r>
              </a:p>
              <a:p>
                <a:pPr marL="0" indent="0" algn="ctr">
                  <a:buNone/>
                </a:pPr>
                <a:r>
                  <a:rPr lang="cs-CZ" sz="2000" dirty="0" err="1"/>
                  <a:t>d</a:t>
                </a:r>
                <a:r>
                  <a:rPr lang="cs-CZ" sz="2000" baseline="-25000" dirty="0" err="1"/>
                  <a:t>E</a:t>
                </a:r>
                <a:r>
                  <a:rPr lang="cs-CZ" sz="2000" dirty="0"/>
                  <a:t>(</a:t>
                </a:r>
                <a:r>
                  <a:rPr lang="cs-CZ" sz="2000" b="1" i="1" dirty="0"/>
                  <a:t>x</a:t>
                </a:r>
                <a:r>
                  <a:rPr lang="cs-CZ" sz="2000" b="1" baseline="-25000" dirty="0"/>
                  <a:t>1</a:t>
                </a:r>
                <a:r>
                  <a:rPr lang="cs-CZ" sz="2000" dirty="0"/>
                  <a:t>,</a:t>
                </a:r>
                <a:r>
                  <a:rPr lang="cs-CZ" sz="2000" b="1" i="1" dirty="0"/>
                  <a:t>x</a:t>
                </a:r>
                <a:r>
                  <a:rPr lang="cs-CZ" sz="2000" b="1" baseline="-25000" dirty="0"/>
                  <a:t>2</a:t>
                </a:r>
                <a:r>
                  <a:rPr lang="cs-CZ" sz="2000" dirty="0"/>
                  <a:t>)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p>
                              <m:sSup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cs-CZ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cs-CZ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cs-CZ" dirty="0"/>
              </a:p>
              <a:p>
                <a:pPr marL="0" lvl="0" indent="0">
                  <a:buNone/>
                </a:pPr>
                <a:endParaRPr lang="cs-CZ" sz="2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  <a:blipFill>
                <a:blip r:embed="rId3"/>
                <a:stretch>
                  <a:fillRect l="-10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Shluková analýza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771800" y="3400997"/>
            <a:ext cx="3600400" cy="8330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443" y="2679299"/>
            <a:ext cx="2470628" cy="144339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329736" y="404941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d</a:t>
            </a:r>
            <a:r>
              <a:rPr lang="cs-CZ" baseline="-25000" dirty="0" err="1"/>
              <a:t>E</a:t>
            </a:r>
            <a:r>
              <a:rPr lang="cs-CZ" dirty="0"/>
              <a:t>(</a:t>
            </a:r>
            <a:r>
              <a:rPr lang="cs-CZ" b="1" i="1" dirty="0"/>
              <a:t>x</a:t>
            </a:r>
            <a:r>
              <a:rPr lang="cs-CZ" b="1" baseline="-25000" dirty="0"/>
              <a:t>1</a:t>
            </a:r>
            <a:r>
              <a:rPr lang="cs-CZ" dirty="0"/>
              <a:t>,</a:t>
            </a:r>
            <a:r>
              <a:rPr lang="cs-CZ" b="1" i="1" dirty="0"/>
              <a:t>x</a:t>
            </a:r>
            <a:r>
              <a:rPr lang="cs-CZ" b="1" baseline="-25000" dirty="0"/>
              <a:t>2</a:t>
            </a:r>
            <a:r>
              <a:rPr lang="cs-CZ" dirty="0"/>
              <a:t>) </a:t>
            </a:r>
            <a:r>
              <a:rPr lang="en-US" dirty="0" smtClean="0"/>
              <a:t>= 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3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/>
              <a:p>
                <a:pPr marL="0" indent="0" algn="ctr">
                  <a:buNone/>
                </a:pPr>
                <a:r>
                  <a:rPr lang="cs-CZ" dirty="0" err="1"/>
                  <a:t>d</a:t>
                </a:r>
                <a:r>
                  <a:rPr lang="cs-CZ" baseline="-25000" dirty="0" err="1"/>
                  <a:t>H</a:t>
                </a:r>
                <a:r>
                  <a:rPr lang="cs-CZ" dirty="0"/>
                  <a:t>(</a:t>
                </a:r>
                <a:r>
                  <a:rPr lang="cs-CZ" b="1" dirty="0"/>
                  <a:t>x</a:t>
                </a:r>
                <a:r>
                  <a:rPr lang="cs-CZ" b="1" baseline="-25000" dirty="0"/>
                  <a:t>1</a:t>
                </a:r>
                <a:r>
                  <a:rPr lang="cs-CZ" dirty="0"/>
                  <a:t>,</a:t>
                </a:r>
                <a:r>
                  <a:rPr lang="cs-CZ" b="1" dirty="0"/>
                  <a:t>x</a:t>
                </a:r>
                <a:r>
                  <a:rPr lang="cs-CZ" b="1" baseline="-25000" dirty="0"/>
                  <a:t>2</a:t>
                </a:r>
                <a:r>
                  <a:rPr lang="cs-CZ" dirty="0"/>
                  <a:t>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cs-CZ" dirty="0"/>
              </a:p>
              <a:p>
                <a:pPr marL="0" lvl="0" indent="0" algn="ctr">
                  <a:buNone/>
                </a:pPr>
                <a:endParaRPr lang="cs-CZ" sz="2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Hammingova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vzdálenost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763688" y="2139702"/>
            <a:ext cx="5400600" cy="8330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2998695"/>
            <a:ext cx="2470628" cy="144339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803133" y="4368814"/>
            <a:ext cx="158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d</a:t>
            </a:r>
            <a:r>
              <a:rPr lang="cs-CZ" baseline="-25000" dirty="0" err="1"/>
              <a:t>E</a:t>
            </a:r>
            <a:r>
              <a:rPr lang="cs-CZ" dirty="0"/>
              <a:t>(</a:t>
            </a:r>
            <a:r>
              <a:rPr lang="cs-CZ" b="1" i="1" dirty="0"/>
              <a:t>x</a:t>
            </a:r>
            <a:r>
              <a:rPr lang="cs-CZ" b="1" baseline="-25000" dirty="0"/>
              <a:t>1</a:t>
            </a:r>
            <a:r>
              <a:rPr lang="cs-CZ" dirty="0"/>
              <a:t>,</a:t>
            </a:r>
            <a:r>
              <a:rPr lang="cs-CZ" b="1" i="1" dirty="0"/>
              <a:t>x</a:t>
            </a:r>
            <a:r>
              <a:rPr lang="cs-CZ" b="1" baseline="-25000" dirty="0"/>
              <a:t>2</a:t>
            </a:r>
            <a:r>
              <a:rPr lang="cs-CZ" dirty="0"/>
              <a:t>) </a:t>
            </a:r>
            <a:r>
              <a:rPr lang="en-US" dirty="0" smtClean="0"/>
              <a:t>= </a:t>
            </a:r>
            <a:r>
              <a:rPr lang="en-US" dirty="0" err="1" smtClean="0"/>
              <a:t>a+b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69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/>
              <a:p>
                <a:pPr marL="0" indent="0" algn="ctr">
                  <a:buNone/>
                </a:pPr>
                <a:r>
                  <a:rPr lang="cs-CZ" dirty="0" err="1"/>
                  <a:t>d</a:t>
                </a:r>
                <a:r>
                  <a:rPr lang="cs-CZ" baseline="-25000" dirty="0" err="1"/>
                  <a:t>C</a:t>
                </a:r>
                <a:r>
                  <a:rPr lang="cs-CZ" dirty="0"/>
                  <a:t>(</a:t>
                </a:r>
                <a:r>
                  <a:rPr lang="cs-CZ" b="1" dirty="0"/>
                  <a:t>x</a:t>
                </a:r>
                <a:r>
                  <a:rPr lang="cs-CZ" b="1" baseline="-25000" dirty="0"/>
                  <a:t>1</a:t>
                </a:r>
                <a:r>
                  <a:rPr lang="cs-CZ" dirty="0"/>
                  <a:t>,</a:t>
                </a:r>
                <a:r>
                  <a:rPr lang="cs-CZ" b="1" dirty="0"/>
                  <a:t>x</a:t>
                </a:r>
                <a:r>
                  <a:rPr lang="cs-CZ" b="1" baseline="-25000" dirty="0"/>
                  <a:t>2</a:t>
                </a:r>
                <a:r>
                  <a:rPr lang="cs-CZ" dirty="0"/>
                  <a:t>)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endParaRPr lang="cs-CZ" dirty="0"/>
              </a:p>
              <a:p>
                <a:pPr marL="0" lvl="0" indent="0" algn="ctr">
                  <a:buNone/>
                </a:pPr>
                <a:endParaRPr lang="cs-CZ" sz="2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Čebyševova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vzdálenost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835696" y="2067694"/>
            <a:ext cx="5328592" cy="8330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2969142"/>
            <a:ext cx="2470628" cy="144339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875141" y="427090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d</a:t>
            </a:r>
            <a:r>
              <a:rPr lang="cs-CZ" baseline="-25000" dirty="0" err="1"/>
              <a:t>E</a:t>
            </a:r>
            <a:r>
              <a:rPr lang="cs-CZ" dirty="0"/>
              <a:t>(</a:t>
            </a:r>
            <a:r>
              <a:rPr lang="cs-CZ" b="1" i="1" dirty="0"/>
              <a:t>x</a:t>
            </a:r>
            <a:r>
              <a:rPr lang="cs-CZ" b="1" baseline="-25000" dirty="0"/>
              <a:t>1</a:t>
            </a:r>
            <a:r>
              <a:rPr lang="cs-CZ" dirty="0"/>
              <a:t>,</a:t>
            </a:r>
            <a:r>
              <a:rPr lang="cs-CZ" b="1" i="1" dirty="0"/>
              <a:t>x</a:t>
            </a:r>
            <a:r>
              <a:rPr lang="cs-CZ" b="1" baseline="-25000" dirty="0"/>
              <a:t>2</a:t>
            </a:r>
            <a:r>
              <a:rPr lang="cs-CZ" dirty="0"/>
              <a:t>) </a:t>
            </a:r>
            <a:r>
              <a:rPr lang="en-US" dirty="0" smtClean="0"/>
              <a:t>= 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022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dirty="0"/>
              <a:t>Rozdíl mezi </a:t>
            </a:r>
            <a:r>
              <a:rPr lang="cs-CZ" i="1" dirty="0" err="1"/>
              <a:t>d</a:t>
            </a:r>
            <a:r>
              <a:rPr lang="cs-CZ" i="1" baseline="-25000" dirty="0" err="1"/>
              <a:t>H</a:t>
            </a:r>
            <a:r>
              <a:rPr lang="cs-CZ" i="1" dirty="0"/>
              <a:t>(</a:t>
            </a:r>
            <a:r>
              <a:rPr lang="cs-CZ" b="1" i="1" dirty="0"/>
              <a:t>x</a:t>
            </a:r>
            <a:r>
              <a:rPr lang="cs-CZ" b="1" i="1" baseline="-25000" dirty="0"/>
              <a:t>1</a:t>
            </a:r>
            <a:r>
              <a:rPr lang="cs-CZ" i="1" dirty="0"/>
              <a:t>,</a:t>
            </a:r>
            <a:r>
              <a:rPr lang="cs-CZ" b="1" i="1" dirty="0"/>
              <a:t>x</a:t>
            </a:r>
            <a:r>
              <a:rPr lang="cs-CZ" b="1" i="1" baseline="-25000" dirty="0"/>
              <a:t>2</a:t>
            </a:r>
            <a:r>
              <a:rPr lang="cs-CZ" i="1" dirty="0"/>
              <a:t>)</a:t>
            </a:r>
            <a:r>
              <a:rPr lang="cs-CZ" dirty="0"/>
              <a:t>,</a:t>
            </a:r>
            <a:r>
              <a:rPr lang="cs-CZ" i="1" dirty="0"/>
              <a:t> </a:t>
            </a:r>
            <a:r>
              <a:rPr lang="cs-CZ" i="1" dirty="0" err="1"/>
              <a:t>d</a:t>
            </a:r>
            <a:r>
              <a:rPr lang="cs-CZ" i="1" baseline="-25000" dirty="0" err="1"/>
              <a:t>E</a:t>
            </a:r>
            <a:r>
              <a:rPr lang="cs-CZ" i="1" dirty="0"/>
              <a:t>(</a:t>
            </a:r>
            <a:r>
              <a:rPr lang="cs-CZ" b="1" i="1" dirty="0"/>
              <a:t>x</a:t>
            </a:r>
            <a:r>
              <a:rPr lang="cs-CZ" b="1" i="1" baseline="-25000" dirty="0"/>
              <a:t>1</a:t>
            </a:r>
            <a:r>
              <a:rPr lang="cs-CZ" i="1" dirty="0"/>
              <a:t>,</a:t>
            </a:r>
            <a:r>
              <a:rPr lang="cs-CZ" b="1" i="1" dirty="0"/>
              <a:t>x</a:t>
            </a:r>
            <a:r>
              <a:rPr lang="cs-CZ" b="1" i="1" baseline="-25000" dirty="0"/>
              <a:t>2</a:t>
            </a:r>
            <a:r>
              <a:rPr lang="cs-CZ" i="1" dirty="0"/>
              <a:t>)</a:t>
            </a:r>
            <a:r>
              <a:rPr lang="cs-CZ" dirty="0"/>
              <a:t> a </a:t>
            </a:r>
            <a:r>
              <a:rPr lang="cs-CZ" i="1" dirty="0" err="1"/>
              <a:t>d</a:t>
            </a:r>
            <a:r>
              <a:rPr lang="cs-CZ" i="1" baseline="-25000" dirty="0" err="1"/>
              <a:t>C</a:t>
            </a:r>
            <a:r>
              <a:rPr lang="cs-CZ" i="1" dirty="0"/>
              <a:t>(</a:t>
            </a:r>
            <a:r>
              <a:rPr lang="cs-CZ" b="1" i="1" dirty="0"/>
              <a:t>x</a:t>
            </a:r>
            <a:r>
              <a:rPr lang="cs-CZ" b="1" i="1" baseline="-25000" dirty="0"/>
              <a:t>1</a:t>
            </a:r>
            <a:r>
              <a:rPr lang="cs-CZ" i="1" dirty="0"/>
              <a:t>,</a:t>
            </a:r>
            <a:r>
              <a:rPr lang="cs-CZ" b="1" i="1" dirty="0"/>
              <a:t>x</a:t>
            </a:r>
            <a:r>
              <a:rPr lang="cs-CZ" b="1" i="1" baseline="-25000" dirty="0"/>
              <a:t>2</a:t>
            </a:r>
            <a:r>
              <a:rPr lang="cs-CZ" i="1" dirty="0"/>
              <a:t>)</a:t>
            </a:r>
            <a:r>
              <a:rPr lang="cs-CZ" dirty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2D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14022" t="29865" r="23809" b="17931"/>
          <a:stretch/>
        </p:blipFill>
        <p:spPr bwMode="auto">
          <a:xfrm>
            <a:off x="1403648" y="843558"/>
            <a:ext cx="6146812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3528" y="4070979"/>
            <a:ext cx="6468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Po</a:t>
            </a:r>
            <a:r>
              <a:rPr lang="cs-CZ" dirty="0" smtClean="0"/>
              <a:t>zor: pro 1D všechny vzdálenosti splývají (dávají stejný výsledek)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28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sz="2400" dirty="0"/>
              <a:t>Výše uvedené míry vzdálenosti závisí na měřítku veličin. Proto je třeba veličiny </a:t>
            </a:r>
            <a:r>
              <a:rPr lang="cs-CZ" sz="2400" dirty="0" smtClean="0"/>
              <a:t>normovat</a:t>
            </a:r>
          </a:p>
          <a:p>
            <a:r>
              <a:rPr lang="cs-CZ" sz="2400" dirty="0" smtClean="0"/>
              <a:t>Konkrétní </a:t>
            </a:r>
            <a:r>
              <a:rPr lang="cs-CZ" sz="2400" dirty="0"/>
              <a:t>hodnota se obvykle dělí nějakou jinou hodnotou: </a:t>
            </a:r>
            <a:endParaRPr lang="cs-CZ" sz="2400" dirty="0" smtClean="0"/>
          </a:p>
          <a:p>
            <a:pPr lvl="1"/>
            <a:r>
              <a:rPr lang="cs-CZ" sz="2000" dirty="0" smtClean="0"/>
              <a:t>směrodatnou odchylkou</a:t>
            </a:r>
          </a:p>
          <a:p>
            <a:pPr lvl="1"/>
            <a:r>
              <a:rPr lang="cs-CZ" sz="2000" dirty="0" smtClean="0"/>
              <a:t>rozpětím </a:t>
            </a:r>
            <a:r>
              <a:rPr lang="cs-CZ" sz="2000" dirty="0"/>
              <a:t>(</a:t>
            </a:r>
            <a:r>
              <a:rPr lang="cs-CZ" sz="2000" dirty="0" err="1"/>
              <a:t>max</a:t>
            </a:r>
            <a:r>
              <a:rPr lang="cs-CZ" sz="2000" dirty="0"/>
              <a:t>-min).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Normování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7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 fontAlgn="base"/>
            <a:r>
              <a:rPr lang="cs-CZ" dirty="0"/>
              <a:t>hierarchické shlukování,</a:t>
            </a:r>
          </a:p>
          <a:p>
            <a:pPr lvl="0" fontAlgn="base"/>
            <a:r>
              <a:rPr lang="cs-CZ" dirty="0"/>
              <a:t>metoda </a:t>
            </a:r>
            <a:r>
              <a:rPr lang="cs-CZ" i="1" dirty="0"/>
              <a:t>K-</a:t>
            </a:r>
            <a:r>
              <a:rPr lang="cs-CZ" dirty="0"/>
              <a:t>středů (</a:t>
            </a:r>
            <a:r>
              <a:rPr lang="cs-CZ" i="1" dirty="0"/>
              <a:t>K-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clustering</a:t>
            </a:r>
            <a:r>
              <a:rPr lang="cs-CZ" dirty="0"/>
              <a:t>).</a:t>
            </a:r>
          </a:p>
          <a:p>
            <a:pPr marL="0" lvl="0" indent="0" algn="ctr">
              <a:buNone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dirty="0" smtClean="0"/>
              <a:t>Metody </a:t>
            </a:r>
            <a:r>
              <a:rPr lang="cs-CZ" dirty="0"/>
              <a:t>shlukové analýzy 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4267480"/>
              </p:ext>
            </p:extLst>
          </p:nvPr>
        </p:nvGraphicFramePr>
        <p:xfrm>
          <a:off x="2483768" y="2022383"/>
          <a:ext cx="4410710" cy="2781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0710">
                  <a:extLst>
                    <a:ext uri="{9D8B030D-6E8A-4147-A177-3AD203B41FA5}">
                      <a16:colId xmlns:a16="http://schemas.microsoft.com/office/drawing/2014/main" val="1925848008"/>
                    </a:ext>
                  </a:extLst>
                </a:gridCol>
              </a:tblGrid>
              <a:tr h="2599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Algoritmus hierarchického shlukování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Inicializace</a:t>
                      </a: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rabicPeriod"/>
                        <a:tabLst>
                          <a:tab pos="228600" algn="dec"/>
                        </a:tabLst>
                      </a:pPr>
                      <a:r>
                        <a:rPr lang="cs-CZ" sz="1200" u="none" strike="noStrike" spc="-20" dirty="0">
                          <a:effectLst/>
                        </a:rPr>
                        <a:t>urči vzájemné vzdálenosti mezi všemi </a:t>
                      </a:r>
                      <a:r>
                        <a:rPr lang="cs-CZ" sz="1200" u="none" strike="noStrike" spc="-20" dirty="0" smtClean="0">
                          <a:effectLst/>
                        </a:rPr>
                        <a:t>příklady</a:t>
                      </a:r>
                      <a:endParaRPr lang="cs-CZ" sz="1200" u="none" strike="noStrike" spc="-20" dirty="0">
                        <a:effectLst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rabicPeriod"/>
                        <a:tabLst>
                          <a:tab pos="228600" algn="dec"/>
                        </a:tabLst>
                      </a:pPr>
                      <a:r>
                        <a:rPr lang="cs-CZ" sz="1200" u="none" strike="noStrike" spc="-20" dirty="0">
                          <a:effectLst/>
                        </a:rPr>
                        <a:t>zařaď každý přiklad do samostatného shluku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hlavní cyklus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1. dokud je vice než jeden shluk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1.1. najdi dva navzájem </a:t>
                      </a:r>
                      <a:r>
                        <a:rPr lang="cs-CZ" sz="1200" dirty="0" smtClean="0">
                          <a:effectLst/>
                        </a:rPr>
                        <a:t>nejbližší </a:t>
                      </a:r>
                      <a:r>
                        <a:rPr lang="cs-CZ" sz="1200" dirty="0">
                          <a:effectLst/>
                        </a:rPr>
                        <a:t>shluky a spoj je </a:t>
                      </a: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1.2</a:t>
                      </a:r>
                      <a:r>
                        <a:rPr lang="cs-CZ" sz="1200" dirty="0">
                          <a:effectLst/>
                        </a:rPr>
                        <a:t>. </a:t>
                      </a:r>
                      <a:r>
                        <a:rPr lang="cs-CZ" sz="1200" dirty="0" smtClean="0">
                          <a:effectLst/>
                        </a:rPr>
                        <a:t>spočítej </a:t>
                      </a:r>
                      <a:r>
                        <a:rPr lang="cs-CZ" sz="1200" dirty="0">
                          <a:effectLst/>
                        </a:rPr>
                        <a:t>pro tento nový shluk jeho vzdálenost od </a:t>
                      </a:r>
                      <a:r>
                        <a:rPr lang="cs-CZ" sz="1200" dirty="0" err="1">
                          <a:effectLst/>
                        </a:rPr>
                        <a:t>ostatnich</a:t>
                      </a:r>
                      <a:r>
                        <a:rPr lang="cs-CZ" sz="1200" dirty="0">
                          <a:effectLst/>
                        </a:rPr>
                        <a:t> shluků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73020164"/>
                  </a:ext>
                </a:extLst>
              </a:tr>
            </a:tbl>
          </a:graphicData>
        </a:graphic>
      </p:graphicFrame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Hierarchické 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shlukování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96672" y="771550"/>
            <a:ext cx="7831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Při hierarchickém shlukování se obvykle postupuje metodou „zdola nahoru“. Začíná se tedy v situaci, kdy každý příklad tvoří jeden samostatný shluk. Postupně se pak jednotlivé shluky spojují, až skončíme s jedním shlukem obsahujícím všechny příklady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69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/>
              <a:p>
                <a:pPr lvl="0" fontAlgn="base"/>
                <a:r>
                  <a:rPr lang="cs-CZ" sz="1600" i="1" dirty="0"/>
                  <a:t>metoda nejbližšího souseda</a:t>
                </a:r>
                <a:r>
                  <a:rPr lang="cs-CZ" sz="1600" dirty="0"/>
                  <a:t> - vzdálenost mezi shluky </a:t>
                </a:r>
                <a:r>
                  <a:rPr lang="cs-CZ" sz="1600" b="1" i="1" dirty="0"/>
                  <a:t>U</a:t>
                </a:r>
                <a:r>
                  <a:rPr lang="cs-CZ" sz="1600" dirty="0"/>
                  <a:t> a </a:t>
                </a:r>
                <a:r>
                  <a:rPr lang="cs-CZ" sz="1600" b="1" i="1" dirty="0"/>
                  <a:t>V</a:t>
                </a:r>
                <a:r>
                  <a:rPr lang="cs-CZ" sz="1600" dirty="0"/>
                  <a:t> je dána minimem ze vzdálenosti mezi jejich příklady</a:t>
                </a:r>
              </a:p>
              <a:p>
                <a:pPr marL="0" indent="0" algn="ctr">
                  <a:buNone/>
                </a:pPr>
                <a:r>
                  <a:rPr lang="cs-CZ" sz="1600" dirty="0"/>
                  <a:t>D(</a:t>
                </a:r>
                <a:r>
                  <a:rPr lang="cs-CZ" sz="1600" b="1" dirty="0"/>
                  <a:t>U</a:t>
                </a:r>
                <a:r>
                  <a:rPr lang="cs-CZ" sz="1600" dirty="0"/>
                  <a:t>,</a:t>
                </a:r>
                <a:r>
                  <a:rPr lang="cs-CZ" sz="1600" b="1" dirty="0"/>
                  <a:t>V</a:t>
                </a:r>
                <a:r>
                  <a:rPr lang="cs-CZ" sz="1600" dirty="0"/>
                  <a:t>) = </a:t>
                </a:r>
                <a:r>
                  <a:rPr lang="cs-CZ" sz="1600" dirty="0" err="1"/>
                  <a:t>min</a:t>
                </a:r>
                <a:r>
                  <a:rPr lang="cs-CZ" sz="1600" baseline="-25000" dirty="0" err="1"/>
                  <a:t>k,l</a:t>
                </a:r>
                <a:r>
                  <a:rPr lang="cs-CZ" sz="1600" dirty="0"/>
                  <a:t> d(</a:t>
                </a:r>
                <a:r>
                  <a:rPr lang="cs-CZ" sz="1600" b="1" dirty="0" err="1"/>
                  <a:t>x</a:t>
                </a:r>
                <a:r>
                  <a:rPr lang="cs-CZ" sz="1600" baseline="-25000" dirty="0" err="1"/>
                  <a:t>k</a:t>
                </a:r>
                <a:r>
                  <a:rPr lang="cs-CZ" sz="1600" dirty="0"/>
                  <a:t>, </a:t>
                </a:r>
                <a:r>
                  <a:rPr lang="cs-CZ" sz="1600" b="1" dirty="0" err="1"/>
                  <a:t>x</a:t>
                </a:r>
                <a:r>
                  <a:rPr lang="cs-CZ" sz="1600" baseline="-25000" dirty="0" err="1"/>
                  <a:t>l</a:t>
                </a:r>
                <a:r>
                  <a:rPr lang="cs-CZ" sz="1600" dirty="0"/>
                  <a:t>), </a:t>
                </a:r>
                <a:r>
                  <a:rPr lang="cs-CZ" sz="1600" b="1" dirty="0" err="1"/>
                  <a:t>x</a:t>
                </a:r>
                <a:r>
                  <a:rPr lang="cs-CZ" sz="1600" baseline="-25000" dirty="0" err="1"/>
                  <a:t>k</a:t>
                </a:r>
                <a:r>
                  <a:rPr lang="cs-CZ" sz="1600" dirty="0"/>
                  <a:t> ∈</a:t>
                </a:r>
                <a:r>
                  <a:rPr lang="cs-CZ" sz="1600" b="1" dirty="0"/>
                  <a:t> U</a:t>
                </a:r>
                <a:r>
                  <a:rPr lang="cs-CZ" sz="1600" dirty="0"/>
                  <a:t>, </a:t>
                </a:r>
                <a:r>
                  <a:rPr lang="cs-CZ" sz="1600" b="1" dirty="0" err="1"/>
                  <a:t>x</a:t>
                </a:r>
                <a:r>
                  <a:rPr lang="cs-CZ" sz="1600" baseline="-25000" dirty="0" err="1"/>
                  <a:t>l</a:t>
                </a:r>
                <a:r>
                  <a:rPr lang="cs-CZ" sz="1600" dirty="0"/>
                  <a:t> ∈</a:t>
                </a:r>
                <a:r>
                  <a:rPr lang="cs-CZ" sz="1600" b="1" dirty="0"/>
                  <a:t> </a:t>
                </a:r>
                <a:r>
                  <a:rPr lang="cs-CZ" sz="1600" b="1" dirty="0" smtClean="0"/>
                  <a:t>V</a:t>
                </a:r>
                <a:br>
                  <a:rPr lang="cs-CZ" sz="1600" b="1" dirty="0" smtClean="0"/>
                </a:br>
                <a:endParaRPr lang="cs-CZ" sz="1600" dirty="0"/>
              </a:p>
              <a:p>
                <a:pPr lvl="0" fontAlgn="base"/>
                <a:r>
                  <a:rPr lang="cs-CZ" sz="1600" i="1" dirty="0"/>
                  <a:t>metoda nejvzdálenějšího souseda</a:t>
                </a:r>
                <a:r>
                  <a:rPr lang="cs-CZ" sz="1600" dirty="0"/>
                  <a:t> - vzdálenost mezi shluky </a:t>
                </a:r>
                <a:r>
                  <a:rPr lang="cs-CZ" sz="1600" b="1" i="1" dirty="0"/>
                  <a:t>U</a:t>
                </a:r>
                <a:r>
                  <a:rPr lang="cs-CZ" sz="1600" dirty="0"/>
                  <a:t> a </a:t>
                </a:r>
                <a:r>
                  <a:rPr lang="cs-CZ" sz="1600" b="1" i="1" dirty="0"/>
                  <a:t>V</a:t>
                </a:r>
                <a:r>
                  <a:rPr lang="cs-CZ" sz="1600" dirty="0"/>
                  <a:t> je dána maximem ze vzdálenosti mezi jejich příklady</a:t>
                </a:r>
              </a:p>
              <a:p>
                <a:pPr marL="0" indent="0" algn="ctr">
                  <a:buNone/>
                </a:pPr>
                <a:r>
                  <a:rPr lang="cs-CZ" sz="1600" dirty="0"/>
                  <a:t>D(</a:t>
                </a:r>
                <a:r>
                  <a:rPr lang="cs-CZ" sz="1600" b="1" dirty="0"/>
                  <a:t>U</a:t>
                </a:r>
                <a:r>
                  <a:rPr lang="cs-CZ" sz="1600" dirty="0"/>
                  <a:t>,</a:t>
                </a:r>
                <a:r>
                  <a:rPr lang="cs-CZ" sz="1600" b="1" dirty="0"/>
                  <a:t>V</a:t>
                </a:r>
                <a:r>
                  <a:rPr lang="cs-CZ" sz="1600" dirty="0"/>
                  <a:t>) = </a:t>
                </a:r>
                <a:r>
                  <a:rPr lang="cs-CZ" sz="1600" dirty="0" err="1"/>
                  <a:t>max</a:t>
                </a:r>
                <a:r>
                  <a:rPr lang="cs-CZ" sz="1600" baseline="-25000" dirty="0" err="1"/>
                  <a:t>k,l</a:t>
                </a:r>
                <a:r>
                  <a:rPr lang="cs-CZ" sz="1600" dirty="0"/>
                  <a:t> d(</a:t>
                </a:r>
                <a:r>
                  <a:rPr lang="cs-CZ" sz="1600" b="1" dirty="0" err="1"/>
                  <a:t>x</a:t>
                </a:r>
                <a:r>
                  <a:rPr lang="cs-CZ" sz="1600" baseline="-25000" dirty="0" err="1"/>
                  <a:t>k</a:t>
                </a:r>
                <a:r>
                  <a:rPr lang="cs-CZ" sz="1600" dirty="0"/>
                  <a:t>, </a:t>
                </a:r>
                <a:r>
                  <a:rPr lang="cs-CZ" sz="1600" b="1" dirty="0" err="1"/>
                  <a:t>x</a:t>
                </a:r>
                <a:r>
                  <a:rPr lang="cs-CZ" sz="1600" baseline="-25000" dirty="0" err="1"/>
                  <a:t>l</a:t>
                </a:r>
                <a:r>
                  <a:rPr lang="cs-CZ" sz="1600" dirty="0"/>
                  <a:t>), </a:t>
                </a:r>
                <a:r>
                  <a:rPr lang="cs-CZ" sz="1600" b="1" dirty="0" err="1"/>
                  <a:t>x</a:t>
                </a:r>
                <a:r>
                  <a:rPr lang="cs-CZ" sz="1600" baseline="-25000" dirty="0" err="1"/>
                  <a:t>k</a:t>
                </a:r>
                <a:r>
                  <a:rPr lang="cs-CZ" sz="1600" dirty="0"/>
                  <a:t> ∈</a:t>
                </a:r>
                <a:r>
                  <a:rPr lang="cs-CZ" sz="1600" b="1" dirty="0"/>
                  <a:t> U</a:t>
                </a:r>
                <a:r>
                  <a:rPr lang="cs-CZ" sz="1600" dirty="0"/>
                  <a:t>, </a:t>
                </a:r>
                <a:r>
                  <a:rPr lang="cs-CZ" sz="1600" b="1" dirty="0" err="1"/>
                  <a:t>x</a:t>
                </a:r>
                <a:r>
                  <a:rPr lang="cs-CZ" sz="1600" baseline="-25000" dirty="0" err="1"/>
                  <a:t>l</a:t>
                </a:r>
                <a:r>
                  <a:rPr lang="cs-CZ" sz="1600" dirty="0"/>
                  <a:t> ∈</a:t>
                </a:r>
                <a:r>
                  <a:rPr lang="cs-CZ" sz="1600" b="1" dirty="0"/>
                  <a:t> </a:t>
                </a:r>
                <a:r>
                  <a:rPr lang="cs-CZ" sz="1600" b="1" dirty="0" smtClean="0"/>
                  <a:t>V</a:t>
                </a:r>
                <a:br>
                  <a:rPr lang="cs-CZ" sz="1600" b="1" dirty="0" smtClean="0"/>
                </a:br>
                <a:endParaRPr lang="cs-CZ" sz="1600" dirty="0"/>
              </a:p>
              <a:p>
                <a:pPr lvl="0" fontAlgn="base"/>
                <a:r>
                  <a:rPr lang="cs-CZ" sz="1600" i="1" dirty="0"/>
                  <a:t>metoda průměrné vzdálenosti</a:t>
                </a:r>
                <a:r>
                  <a:rPr lang="cs-CZ" sz="1600" dirty="0"/>
                  <a:t> - vzdálenost mezi shluky </a:t>
                </a:r>
                <a:r>
                  <a:rPr lang="cs-CZ" sz="1600" b="1" i="1" dirty="0"/>
                  <a:t>U</a:t>
                </a:r>
                <a:r>
                  <a:rPr lang="cs-CZ" sz="1600" dirty="0"/>
                  <a:t> a </a:t>
                </a:r>
                <a:r>
                  <a:rPr lang="cs-CZ" sz="1600" b="1" i="1" dirty="0"/>
                  <a:t>V</a:t>
                </a:r>
                <a:r>
                  <a:rPr lang="cs-CZ" sz="1600" dirty="0"/>
                  <a:t> je dána průměrem ze vzdálenosti mezi jejich příklady (</a:t>
                </a:r>
                <a:r>
                  <a:rPr lang="cs-CZ" sz="1600" i="1" dirty="0" err="1"/>
                  <a:t>n</a:t>
                </a:r>
                <a:r>
                  <a:rPr lang="cs-CZ" sz="1600" i="1" baseline="-25000" dirty="0" err="1"/>
                  <a:t>U</a:t>
                </a:r>
                <a:r>
                  <a:rPr lang="cs-CZ" sz="1600" dirty="0"/>
                  <a:t> je počet příkladů ve shluku </a:t>
                </a:r>
                <a:r>
                  <a:rPr lang="cs-CZ" sz="1600" b="1" dirty="0"/>
                  <a:t>U a </a:t>
                </a:r>
                <a:r>
                  <a:rPr lang="cs-CZ" sz="1600" i="1" dirty="0" err="1"/>
                  <a:t>n</a:t>
                </a:r>
                <a:r>
                  <a:rPr lang="cs-CZ" sz="1600" i="1" baseline="-25000" dirty="0" err="1"/>
                  <a:t>V</a:t>
                </a:r>
                <a:r>
                  <a:rPr lang="cs-CZ" sz="1600" dirty="0"/>
                  <a:t> je počet příkladů ve shluku </a:t>
                </a:r>
                <a:r>
                  <a:rPr lang="cs-CZ" sz="1600" b="1" dirty="0"/>
                  <a:t>V</a:t>
                </a:r>
                <a:r>
                  <a:rPr lang="cs-CZ" sz="1600" dirty="0"/>
                  <a:t>)</a:t>
                </a:r>
              </a:p>
              <a:p>
                <a:pPr marL="0" indent="0" algn="ctr">
                  <a:buNone/>
                </a:pPr>
                <a:r>
                  <a:rPr lang="cs-CZ" sz="1600" dirty="0"/>
                  <a:t>D(</a:t>
                </a:r>
                <a:r>
                  <a:rPr lang="cs-CZ" sz="1600" b="1" dirty="0"/>
                  <a:t>U</a:t>
                </a:r>
                <a:r>
                  <a:rPr lang="cs-CZ" sz="1600" dirty="0"/>
                  <a:t>,</a:t>
                </a:r>
                <a:r>
                  <a:rPr lang="cs-CZ" sz="1600" b="1" dirty="0"/>
                  <a:t>V</a:t>
                </a:r>
                <a:r>
                  <a:rPr lang="cs-CZ" sz="16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</m:sup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cs-CZ" sz="1600" dirty="0"/>
              </a:p>
              <a:p>
                <a:pPr marL="0" lvl="0" indent="0" algn="ctr">
                  <a:buNone/>
                </a:pPr>
                <a:endParaRPr lang="cs-CZ" sz="11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  <a:blipFill>
                <a:blip r:embed="rId3"/>
                <a:stretch>
                  <a:fillRect l="-295" r="-884" b="-20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Vzdálenost mezi shluky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3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Typy statistických metod</a:t>
            </a:r>
          </a:p>
          <a:p>
            <a:r>
              <a:rPr lang="cs-CZ" sz="2000" dirty="0"/>
              <a:t>Kontingenční tabulky </a:t>
            </a:r>
            <a:endParaRPr lang="cs-CZ" sz="2000" dirty="0" smtClean="0"/>
          </a:p>
          <a:p>
            <a:r>
              <a:rPr lang="cs-CZ" sz="2000" dirty="0"/>
              <a:t>Regresní </a:t>
            </a:r>
            <a:r>
              <a:rPr lang="cs-CZ" sz="2000" dirty="0" smtClean="0"/>
              <a:t>analýza</a:t>
            </a:r>
          </a:p>
          <a:p>
            <a:r>
              <a:rPr lang="cs-CZ" sz="2000" dirty="0"/>
              <a:t>Diskriminační </a:t>
            </a:r>
            <a:r>
              <a:rPr lang="cs-CZ" sz="2000" dirty="0" smtClean="0"/>
              <a:t>analýza</a:t>
            </a:r>
          </a:p>
          <a:p>
            <a:r>
              <a:rPr lang="cs-CZ" sz="2000" dirty="0"/>
              <a:t>Shluková analýza</a:t>
            </a:r>
            <a:endParaRPr lang="cs-CZ" sz="2000" dirty="0" smtClean="0"/>
          </a:p>
        </p:txBody>
      </p:sp>
      <p:pic>
        <p:nvPicPr>
          <p:cNvPr id="4" name="Obrázek 3" descr="mineiro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0072" y="1347614"/>
            <a:ext cx="201622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95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sz="2000" dirty="0"/>
              <a:t>Proces hierarchického shlukování bývá zachycen v podobě tzv. dendrogramu. Ten ukazuje </a:t>
            </a:r>
            <a:r>
              <a:rPr lang="cs-CZ" sz="2000" dirty="0" smtClean="0"/>
              <a:t>(</a:t>
            </a:r>
            <a:r>
              <a:rPr lang="en-US" sz="2000" dirty="0" err="1" smtClean="0"/>
              <a:t>odspoda</a:t>
            </a:r>
            <a:r>
              <a:rPr lang="en-US" sz="2000" dirty="0" smtClean="0"/>
              <a:t> </a:t>
            </a:r>
            <a:r>
              <a:rPr lang="en-US" sz="2000" dirty="0" err="1" smtClean="0"/>
              <a:t>nahoru</a:t>
            </a:r>
            <a:r>
              <a:rPr lang="cs-CZ" sz="2000" dirty="0" smtClean="0"/>
              <a:t>) </a:t>
            </a:r>
            <a:r>
              <a:rPr lang="cs-CZ" sz="2000" dirty="0"/>
              <a:t>postupné spojováni shluků počínaje očíslovanými příklady. Optimální počet shluků zde není předem znám, odvodíme ho až rozborem výsledků – tak, že někde </a:t>
            </a:r>
            <a:r>
              <a:rPr lang="cs-CZ" sz="2000" dirty="0" err="1"/>
              <a:t>dendrogram</a:t>
            </a:r>
            <a:r>
              <a:rPr lang="cs-CZ" sz="2000" dirty="0"/>
              <a:t> „rozřízneme</a:t>
            </a:r>
            <a:r>
              <a:rPr lang="cs-CZ" sz="2000" dirty="0" smtClean="0"/>
              <a:t>“</a:t>
            </a:r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Dendrogram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3"/>
          <a:srcRect l="14716" t="16314" r="31631" b="18716"/>
          <a:stretch/>
        </p:blipFill>
        <p:spPr bwMode="auto">
          <a:xfrm rot="16200000">
            <a:off x="2944087" y="2579483"/>
            <a:ext cx="2823778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65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Příklad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395536" y="843558"/>
            <a:ext cx="741682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proběhne hierarchické shlukování pro 4 jednorozměrné body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[0], B = [1], C = [3] a D = [4,5]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 </a:t>
            </a: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eukleidovskou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vzdálenost a metodu </a:t>
            </a: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nejbližšího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souseda?</a:t>
            </a:r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1949599"/>
            <a:ext cx="3024336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139702"/>
            <a:ext cx="20764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cs-CZ" sz="2000" dirty="0" smtClean="0"/>
              <a:t>1. urči </a:t>
            </a:r>
            <a:r>
              <a:rPr lang="cs-CZ" sz="2000" dirty="0" err="1" smtClean="0"/>
              <a:t>centroidy</a:t>
            </a:r>
            <a:r>
              <a:rPr lang="cs-CZ" sz="2000" dirty="0" smtClean="0"/>
              <a:t> pro všechny shluky v aktuálním rozkladu</a:t>
            </a:r>
            <a:r>
              <a:rPr lang="en-US" sz="2000" dirty="0" smtClean="0"/>
              <a:t> (v </a:t>
            </a:r>
            <a:r>
              <a:rPr lang="en-US" sz="2000" dirty="0" err="1" smtClean="0"/>
              <a:t>prvn</a:t>
            </a:r>
            <a:r>
              <a:rPr lang="cs-CZ" sz="2000" dirty="0" err="1" smtClean="0"/>
              <a:t>ím</a:t>
            </a:r>
            <a:r>
              <a:rPr lang="cs-CZ" sz="2000" dirty="0" smtClean="0"/>
              <a:t> opakování zcela náhodně)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2. </a:t>
            </a:r>
            <a:r>
              <a:rPr lang="cs-CZ" sz="2000" dirty="0"/>
              <a:t>pro každý příklad </a:t>
            </a:r>
            <a:r>
              <a:rPr lang="cs-CZ" sz="2000" b="1" dirty="0"/>
              <a:t>x</a:t>
            </a:r>
            <a:endParaRPr lang="cs-CZ" sz="2000" dirty="0"/>
          </a:p>
          <a:p>
            <a:pPr marL="400050" lvl="1" indent="0">
              <a:buNone/>
            </a:pPr>
            <a:r>
              <a:rPr lang="cs-CZ" sz="1600" dirty="0" smtClean="0"/>
              <a:t>2.1</a:t>
            </a:r>
            <a:r>
              <a:rPr lang="cs-CZ" sz="1600" dirty="0"/>
              <a:t>. urči vzdálenosti d(</a:t>
            </a:r>
            <a:r>
              <a:rPr lang="cs-CZ" sz="1600" b="1" dirty="0" err="1"/>
              <a:t>x</a:t>
            </a:r>
            <a:r>
              <a:rPr lang="cs-CZ" sz="1600" dirty="0" err="1"/>
              <a:t>,</a:t>
            </a:r>
            <a:r>
              <a:rPr lang="cs-CZ" sz="1600" b="1" dirty="0" err="1"/>
              <a:t>c</a:t>
            </a:r>
            <a:r>
              <a:rPr lang="cs-CZ" sz="1600" baseline="-25000" dirty="0" err="1"/>
              <a:t>k</a:t>
            </a:r>
            <a:r>
              <a:rPr lang="cs-CZ" sz="1600" dirty="0"/>
              <a:t>), k=1,…,K kde </a:t>
            </a:r>
            <a:r>
              <a:rPr lang="cs-CZ" sz="1600" b="1" dirty="0" err="1"/>
              <a:t>c</a:t>
            </a:r>
            <a:r>
              <a:rPr lang="cs-CZ" sz="1600" baseline="-25000" dirty="0" err="1"/>
              <a:t>k</a:t>
            </a:r>
            <a:r>
              <a:rPr lang="cs-CZ" sz="1600" b="1" dirty="0"/>
              <a:t> </a:t>
            </a:r>
            <a:r>
              <a:rPr lang="cs-CZ" sz="1600" dirty="0"/>
              <a:t>je </a:t>
            </a:r>
            <a:r>
              <a:rPr lang="cs-CZ" sz="1600" dirty="0" err="1"/>
              <a:t>centroid</a:t>
            </a:r>
            <a:r>
              <a:rPr lang="cs-CZ" sz="1600" dirty="0"/>
              <a:t> </a:t>
            </a:r>
            <a:r>
              <a:rPr lang="cs-CZ" sz="1600" i="1" dirty="0"/>
              <a:t>k-</a:t>
            </a:r>
            <a:r>
              <a:rPr lang="cs-CZ" sz="1600" dirty="0" err="1"/>
              <a:t>tého</a:t>
            </a:r>
            <a:r>
              <a:rPr lang="cs-CZ" sz="1600" dirty="0"/>
              <a:t> shluku</a:t>
            </a:r>
          </a:p>
          <a:p>
            <a:pPr marL="400050" lvl="1" indent="0">
              <a:buNone/>
            </a:pPr>
            <a:r>
              <a:rPr lang="cs-CZ" sz="1600" dirty="0" smtClean="0"/>
              <a:t>2.2</a:t>
            </a:r>
            <a:r>
              <a:rPr lang="cs-CZ" sz="1600" dirty="0"/>
              <a:t>. </a:t>
            </a:r>
            <a:r>
              <a:rPr lang="en-US" sz="1600" dirty="0" err="1" smtClean="0"/>
              <a:t>ur</a:t>
            </a:r>
            <a:r>
              <a:rPr lang="cs-CZ" sz="1600" dirty="0" smtClean="0"/>
              <a:t>č</a:t>
            </a:r>
            <a:r>
              <a:rPr lang="en-US" sz="1600" dirty="0" err="1" smtClean="0"/>
              <a:t>i</a:t>
            </a:r>
            <a:r>
              <a:rPr lang="en-US" sz="1600" dirty="0" smtClean="0"/>
              <a:t> centroid </a:t>
            </a:r>
            <a:r>
              <a:rPr lang="cs-CZ" sz="1600" b="1" dirty="0" smtClean="0"/>
              <a:t>c</a:t>
            </a:r>
            <a:r>
              <a:rPr lang="cs-CZ" sz="1600" i="1" baseline="-25000" dirty="0" smtClean="0"/>
              <a:t>l</a:t>
            </a:r>
            <a:r>
              <a:rPr lang="cs-CZ" sz="1600" dirty="0" smtClean="0"/>
              <a:t> </a:t>
            </a:r>
            <a:r>
              <a:rPr lang="en-US" sz="1600" dirty="0" err="1" smtClean="0"/>
              <a:t>tak</a:t>
            </a:r>
            <a:r>
              <a:rPr lang="en-US" sz="1600" dirty="0" smtClean="0"/>
              <a:t>,</a:t>
            </a:r>
            <a:r>
              <a:rPr lang="cs-CZ" sz="1600" dirty="0" smtClean="0"/>
              <a:t> že d(</a:t>
            </a:r>
            <a:r>
              <a:rPr lang="cs-CZ" sz="1600" b="1" dirty="0" err="1" smtClean="0"/>
              <a:t>x</a:t>
            </a:r>
            <a:r>
              <a:rPr lang="cs-CZ" sz="1600" dirty="0" err="1" smtClean="0"/>
              <a:t>,</a:t>
            </a:r>
            <a:r>
              <a:rPr lang="cs-CZ" sz="1600" b="1" dirty="0" err="1" smtClean="0"/>
              <a:t>c</a:t>
            </a:r>
            <a:r>
              <a:rPr lang="cs-CZ" sz="1600" i="1" baseline="-25000" dirty="0" err="1" smtClean="0"/>
              <a:t>l</a:t>
            </a:r>
            <a:r>
              <a:rPr lang="cs-CZ" sz="1600" dirty="0"/>
              <a:t>) = min</a:t>
            </a:r>
            <a:r>
              <a:rPr lang="cs-CZ" sz="1600" baseline="-25000" dirty="0"/>
              <a:t>k</a:t>
            </a:r>
            <a:r>
              <a:rPr lang="cs-CZ" sz="1600" dirty="0"/>
              <a:t> d(</a:t>
            </a:r>
            <a:r>
              <a:rPr lang="cs-CZ" sz="1600" b="1" dirty="0" err="1"/>
              <a:t>x</a:t>
            </a:r>
            <a:r>
              <a:rPr lang="cs-CZ" sz="1600" dirty="0" err="1"/>
              <a:t>,</a:t>
            </a:r>
            <a:r>
              <a:rPr lang="cs-CZ" sz="1600" b="1" dirty="0" err="1"/>
              <a:t>c</a:t>
            </a:r>
            <a:r>
              <a:rPr lang="cs-CZ" sz="1600" baseline="-25000" dirty="0" err="1"/>
              <a:t>k</a:t>
            </a:r>
            <a:r>
              <a:rPr lang="cs-CZ" sz="1600" dirty="0"/>
              <a:t>)</a:t>
            </a:r>
          </a:p>
          <a:p>
            <a:pPr marL="400050" lvl="1" indent="0">
              <a:buNone/>
            </a:pPr>
            <a:r>
              <a:rPr lang="cs-CZ" sz="1600" dirty="0" smtClean="0"/>
              <a:t>2.3</a:t>
            </a:r>
            <a:r>
              <a:rPr lang="cs-CZ" sz="1600" dirty="0"/>
              <a:t>. není-li </a:t>
            </a:r>
            <a:r>
              <a:rPr lang="cs-CZ" sz="1600" b="1" dirty="0"/>
              <a:t>x </a:t>
            </a:r>
            <a:r>
              <a:rPr lang="cs-CZ" sz="1600" dirty="0"/>
              <a:t>součástí shluku </a:t>
            </a:r>
            <a:r>
              <a:rPr lang="cs-CZ" sz="1600" i="1" dirty="0"/>
              <a:t>l </a:t>
            </a:r>
            <a:r>
              <a:rPr lang="cs-CZ" sz="1600" dirty="0"/>
              <a:t>(k jehož </a:t>
            </a:r>
            <a:r>
              <a:rPr lang="cs-CZ" sz="1600" dirty="0" err="1"/>
              <a:t>centroidu</a:t>
            </a:r>
            <a:r>
              <a:rPr lang="cs-CZ" sz="1600" dirty="0"/>
              <a:t> </a:t>
            </a:r>
            <a:r>
              <a:rPr lang="cs-CZ" sz="1600" b="1" dirty="0"/>
              <a:t>c</a:t>
            </a:r>
            <a:r>
              <a:rPr lang="cs-CZ" sz="1600" b="1" i="1" baseline="-25000" dirty="0"/>
              <a:t>l</a:t>
            </a:r>
            <a:r>
              <a:rPr lang="cs-CZ" sz="1600" b="1" dirty="0"/>
              <a:t> </a:t>
            </a:r>
            <a:r>
              <a:rPr lang="cs-CZ" sz="1600" dirty="0"/>
              <a:t>má nejblíže) přesuň </a:t>
            </a:r>
            <a:r>
              <a:rPr lang="cs-CZ" sz="1600" b="1" dirty="0"/>
              <a:t>x </a:t>
            </a:r>
            <a:r>
              <a:rPr lang="cs-CZ" sz="1600" dirty="0"/>
              <a:t>do shluku </a:t>
            </a:r>
            <a:r>
              <a:rPr lang="cs-CZ" sz="1600" i="1" dirty="0"/>
              <a:t>l</a:t>
            </a:r>
            <a:endParaRPr lang="cs-CZ" sz="1600" dirty="0"/>
          </a:p>
          <a:p>
            <a:pPr marL="0" indent="0">
              <a:buNone/>
            </a:pPr>
            <a:r>
              <a:rPr lang="cs-CZ" sz="2000" dirty="0" smtClean="0"/>
              <a:t>3. </a:t>
            </a:r>
            <a:r>
              <a:rPr lang="cs-CZ" sz="2000" dirty="0"/>
              <a:t>došlo-li k nějakému přesunu potom jdi na </a:t>
            </a:r>
            <a:r>
              <a:rPr lang="cs-CZ" sz="2000" dirty="0" smtClean="0"/>
              <a:t>1</a:t>
            </a:r>
            <a:r>
              <a:rPr lang="en-US" sz="2000" dirty="0" smtClean="0"/>
              <a:t>,</a:t>
            </a:r>
            <a:r>
              <a:rPr lang="cs-CZ" sz="2000" dirty="0" smtClean="0"/>
              <a:t> </a:t>
            </a:r>
            <a:r>
              <a:rPr lang="cs-CZ" sz="2000" dirty="0"/>
              <a:t>jinak konec</a:t>
            </a:r>
          </a:p>
          <a:p>
            <a:pPr marL="0" indent="0" algn="ctr">
              <a:buNone/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 smtClean="0"/>
              <a:t>Metoda </a:t>
            </a:r>
            <a:r>
              <a:rPr lang="cs-CZ" b="1" i="1" dirty="0" smtClean="0"/>
              <a:t>K </a:t>
            </a:r>
            <a:r>
              <a:rPr lang="cs-CZ" b="1" dirty="0" smtClean="0"/>
              <a:t>–středů - Algoritmus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Ukázka algoritmu K-středů</a:t>
            </a:r>
            <a:r>
              <a:rPr lang="en-US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8500" t="30400" r="12988" b="24801"/>
          <a:stretch/>
        </p:blipFill>
        <p:spPr>
          <a:xfrm>
            <a:off x="611560" y="1203598"/>
            <a:ext cx="802664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5"/>
          <p:cNvSpPr txBox="1">
            <a:spLocks/>
          </p:cNvSpPr>
          <p:nvPr/>
        </p:nvSpPr>
        <p:spPr>
          <a:xfrm>
            <a:off x="971600" y="1995686"/>
            <a:ext cx="7056784" cy="5077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67744" y="37238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altLang="cs-CZ" sz="1200" dirty="0" smtClean="0"/>
              <a:t>Některé snímky převzaty od:</a:t>
            </a:r>
          </a:p>
          <a:p>
            <a:pPr algn="ctr">
              <a:lnSpc>
                <a:spcPct val="150000"/>
              </a:lnSpc>
            </a:pPr>
            <a:r>
              <a:rPr lang="nn-NO" altLang="cs-CZ" sz="1200" dirty="0" smtClean="0"/>
              <a:t>prof</a:t>
            </a:r>
            <a:r>
              <a:rPr lang="nn-NO" altLang="cs-CZ" sz="1200" dirty="0"/>
              <a:t>. Ing. Petr Berka, CSc</a:t>
            </a:r>
            <a:r>
              <a:rPr lang="nn-NO" altLang="cs-CZ" sz="1200" dirty="0" smtClean="0"/>
              <a:t>.</a:t>
            </a:r>
            <a:r>
              <a:rPr lang="cs-CZ" altLang="cs-CZ" sz="1200" dirty="0" smtClean="0"/>
              <a:t> </a:t>
            </a:r>
            <a:r>
              <a:rPr lang="cs-CZ" altLang="cs-CZ" sz="1200" dirty="0" smtClean="0">
                <a:hlinkClick r:id="rId2"/>
              </a:rPr>
              <a:t>berka@vse.cz</a:t>
            </a:r>
            <a:endParaRPr lang="cs-CZ" alt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15115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en-US" sz="2800" dirty="0"/>
              <a:t>A formal science that deals with collection, analysis, interpretation, explanation and presentation of (usually numerical) data</a:t>
            </a:r>
            <a:r>
              <a:rPr lang="en-US" sz="2800" dirty="0" smtClean="0"/>
              <a:t>.</a:t>
            </a:r>
            <a:endParaRPr lang="cs-CZ" sz="2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en-US" b="1" dirty="0" err="1"/>
              <a:t>Statistika</a:t>
            </a:r>
            <a:r>
              <a:rPr lang="cs-CZ" dirty="0"/>
              <a:t/>
            </a:r>
            <a:br>
              <a:rPr lang="cs-CZ" dirty="0"/>
            </a:b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7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/>
            <a:r>
              <a:rPr lang="de-DE" sz="2800" b="1" dirty="0" err="1"/>
              <a:t>Deskripční</a:t>
            </a:r>
            <a:r>
              <a:rPr lang="de-DE" sz="2800" dirty="0"/>
              <a:t> – </a:t>
            </a:r>
            <a:r>
              <a:rPr lang="de-DE" sz="2800" dirty="0" err="1"/>
              <a:t>cílem</a:t>
            </a:r>
            <a:r>
              <a:rPr lang="de-DE" sz="2800" dirty="0"/>
              <a:t> je </a:t>
            </a:r>
            <a:r>
              <a:rPr lang="de-DE" sz="2800" dirty="0" err="1"/>
              <a:t>popsat</a:t>
            </a:r>
            <a:r>
              <a:rPr lang="de-DE" sz="2800" dirty="0"/>
              <a:t> </a:t>
            </a:r>
            <a:r>
              <a:rPr lang="de-DE" sz="2800" dirty="0" err="1"/>
              <a:t>základní</a:t>
            </a:r>
            <a:r>
              <a:rPr lang="de-DE" sz="2800" dirty="0"/>
              <a:t> </a:t>
            </a:r>
            <a:r>
              <a:rPr lang="de-DE" sz="2800" dirty="0" err="1"/>
              <a:t>charakteristiky</a:t>
            </a:r>
            <a:r>
              <a:rPr lang="de-DE" sz="2800" dirty="0"/>
              <a:t> </a:t>
            </a:r>
            <a:r>
              <a:rPr lang="de-DE" sz="2800" dirty="0" err="1"/>
              <a:t>daných</a:t>
            </a:r>
            <a:r>
              <a:rPr lang="de-DE" sz="2800" dirty="0"/>
              <a:t> </a:t>
            </a:r>
            <a:r>
              <a:rPr lang="de-DE" sz="2800" dirty="0" err="1" smtClean="0"/>
              <a:t>dat</a:t>
            </a:r>
            <a:endParaRPr lang="cs-CZ" sz="2800" dirty="0" smtClean="0"/>
          </a:p>
          <a:p>
            <a:r>
              <a:rPr lang="en-US" sz="2800" b="1" dirty="0" err="1"/>
              <a:t>Konfirmační</a:t>
            </a:r>
            <a:r>
              <a:rPr lang="en-US" sz="2800" dirty="0"/>
              <a:t> – </a:t>
            </a:r>
            <a:r>
              <a:rPr lang="en-US" sz="2800" dirty="0" err="1"/>
              <a:t>cílem</a:t>
            </a:r>
            <a:r>
              <a:rPr lang="en-US" sz="2800" dirty="0"/>
              <a:t> je </a:t>
            </a:r>
            <a:r>
              <a:rPr lang="en-US" sz="2800" dirty="0" err="1"/>
              <a:t>potvrdit</a:t>
            </a:r>
            <a:r>
              <a:rPr lang="en-US" sz="2800" dirty="0"/>
              <a:t> resp. </a:t>
            </a:r>
            <a:r>
              <a:rPr lang="en-US" sz="2800" dirty="0" err="1"/>
              <a:t>vyvrátit</a:t>
            </a:r>
            <a:r>
              <a:rPr lang="en-US" sz="2800" dirty="0"/>
              <a:t> </a:t>
            </a:r>
            <a:r>
              <a:rPr lang="en-US" sz="2800" dirty="0" err="1"/>
              <a:t>zkoumanou</a:t>
            </a:r>
            <a:r>
              <a:rPr lang="en-US" sz="2800" dirty="0"/>
              <a:t> </a:t>
            </a:r>
            <a:r>
              <a:rPr lang="en-US" sz="2800" dirty="0" err="1" smtClean="0"/>
              <a:t>hypotézu</a:t>
            </a:r>
            <a:endParaRPr lang="cs-CZ" sz="2800" dirty="0" smtClean="0"/>
          </a:p>
          <a:p>
            <a:r>
              <a:rPr lang="en-US" sz="2800" b="1" dirty="0" err="1"/>
              <a:t>Explorační</a:t>
            </a:r>
            <a:r>
              <a:rPr lang="en-US" sz="2800" dirty="0"/>
              <a:t> – </a:t>
            </a:r>
            <a:r>
              <a:rPr lang="en-US" sz="2800" dirty="0" err="1"/>
              <a:t>cílem</a:t>
            </a:r>
            <a:r>
              <a:rPr lang="en-US" sz="2800" dirty="0"/>
              <a:t> je “</a:t>
            </a:r>
            <a:r>
              <a:rPr lang="en-US" sz="2800" dirty="0" err="1"/>
              <a:t>objevit</a:t>
            </a:r>
            <a:r>
              <a:rPr lang="en-US" sz="2800" dirty="0"/>
              <a:t>” </a:t>
            </a:r>
            <a:r>
              <a:rPr lang="en-US" sz="2800" dirty="0" err="1"/>
              <a:t>možnou</a:t>
            </a:r>
            <a:r>
              <a:rPr lang="en-US" sz="2800" dirty="0"/>
              <a:t> </a:t>
            </a:r>
            <a:r>
              <a:rPr lang="en-US" sz="2800" dirty="0" err="1"/>
              <a:t>hypotézu</a:t>
            </a:r>
            <a:r>
              <a:rPr lang="en-US" sz="2800" dirty="0"/>
              <a:t>, </a:t>
            </a:r>
            <a:r>
              <a:rPr lang="en-US" sz="2800" dirty="0" err="1"/>
              <a:t>která</a:t>
            </a:r>
            <a:r>
              <a:rPr lang="en-US" sz="2800" dirty="0"/>
              <a:t> je </a:t>
            </a:r>
            <a:r>
              <a:rPr lang="en-US" sz="2800" dirty="0" err="1"/>
              <a:t>podporovaná</a:t>
            </a:r>
            <a:r>
              <a:rPr lang="en-US" sz="2800" dirty="0"/>
              <a:t> </a:t>
            </a:r>
            <a:r>
              <a:rPr lang="en-US" sz="2800" dirty="0" err="1" smtClean="0"/>
              <a:t>daty</a:t>
            </a:r>
            <a:endParaRPr lang="cs-CZ" sz="2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Statistické metody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5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Kontingenční tabulky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13792" y="91556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zjišťování vztahu mezi dvěma kategoriálními veličinami 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365184"/>
              </p:ext>
            </p:extLst>
          </p:nvPr>
        </p:nvGraphicFramePr>
        <p:xfrm>
          <a:off x="1088351" y="2574449"/>
          <a:ext cx="3510915" cy="8534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50645">
                  <a:extLst>
                    <a:ext uri="{9D8B030D-6E8A-4147-A177-3AD203B41FA5}">
                      <a16:colId xmlns:a16="http://schemas.microsoft.com/office/drawing/2014/main" val="2706919309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594599868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3230783075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4328952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Úvěr ano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Úvěr ne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  <a:sym typeface="Symbol" panose="05050102010706020507" pitchFamily="18" charset="2"/>
                        </a:rPr>
                        <a:t>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75895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Vysoký příjem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a</a:t>
                      </a:r>
                      <a:r>
                        <a:rPr lang="cs-CZ" sz="1400" baseline="-25000" dirty="0">
                          <a:effectLst/>
                        </a:rPr>
                        <a:t>11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a</a:t>
                      </a:r>
                      <a:r>
                        <a:rPr lang="cs-CZ" sz="1400" baseline="-25000" dirty="0">
                          <a:effectLst/>
                        </a:rPr>
                        <a:t>12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r</a:t>
                      </a:r>
                      <a:r>
                        <a:rPr lang="cs-CZ" sz="1400" baseline="-25000" dirty="0">
                          <a:effectLst/>
                        </a:rPr>
                        <a:t>1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16093653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Nízký příjem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a</a:t>
                      </a:r>
                      <a:r>
                        <a:rPr lang="cs-CZ" sz="1400" baseline="-25000">
                          <a:effectLst/>
                        </a:rPr>
                        <a:t>21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a</a:t>
                      </a:r>
                      <a:r>
                        <a:rPr lang="cs-CZ" sz="1400" baseline="-25000" dirty="0">
                          <a:effectLst/>
                        </a:rPr>
                        <a:t>22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r</a:t>
                      </a:r>
                      <a:r>
                        <a:rPr lang="cs-CZ" sz="1400" baseline="-25000" dirty="0">
                          <a:effectLst/>
                        </a:rPr>
                        <a:t>2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994858890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  <a:sym typeface="Symbol" panose="05050102010706020507" pitchFamily="18" charset="2"/>
                        </a:rPr>
                        <a:t>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s</a:t>
                      </a:r>
                      <a:r>
                        <a:rPr lang="cs-CZ" sz="1400" baseline="-25000" dirty="0">
                          <a:effectLst/>
                        </a:rPr>
                        <a:t>1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s</a:t>
                      </a:r>
                      <a:r>
                        <a:rPr lang="cs-CZ" sz="1400" baseline="-25000" dirty="0">
                          <a:effectLst/>
                        </a:rPr>
                        <a:t>2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n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760262082"/>
                  </a:ext>
                </a:extLst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2023255" y="1992740"/>
            <a:ext cx="1755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čtyřpolní tabulka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683568" y="1923678"/>
            <a:ext cx="4320480" cy="20184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872958"/>
              </p:ext>
            </p:extLst>
          </p:nvPr>
        </p:nvGraphicFramePr>
        <p:xfrm>
          <a:off x="6412841" y="1284898"/>
          <a:ext cx="954040" cy="329226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21992">
                  <a:extLst>
                    <a:ext uri="{9D8B030D-6E8A-4147-A177-3AD203B41FA5}">
                      <a16:colId xmlns:a16="http://schemas.microsoft.com/office/drawing/2014/main" val="244846019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622805546"/>
                    </a:ext>
                  </a:extLst>
                </a:gridCol>
              </a:tblGrid>
              <a:tr h="25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příjem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úvěr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extLst>
                  <a:ext uri="{0D108BD9-81ED-4DB2-BD59-A6C34878D82A}">
                    <a16:rowId xmlns:a16="http://schemas.microsoft.com/office/drawing/2014/main" val="3874612936"/>
                  </a:ext>
                </a:extLst>
              </a:tr>
              <a:tr h="25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vysoký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ano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extLst>
                  <a:ext uri="{0D108BD9-81ED-4DB2-BD59-A6C34878D82A}">
                    <a16:rowId xmlns:a16="http://schemas.microsoft.com/office/drawing/2014/main" val="1290716723"/>
                  </a:ext>
                </a:extLst>
              </a:tr>
              <a:tr h="25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vysoký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ano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extLst>
                  <a:ext uri="{0D108BD9-81ED-4DB2-BD59-A6C34878D82A}">
                    <a16:rowId xmlns:a16="http://schemas.microsoft.com/office/drawing/2014/main" val="3178977399"/>
                  </a:ext>
                </a:extLst>
              </a:tr>
              <a:tr h="25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nízký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ne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extLst>
                  <a:ext uri="{0D108BD9-81ED-4DB2-BD59-A6C34878D82A}">
                    <a16:rowId xmlns:a16="http://schemas.microsoft.com/office/drawing/2014/main" val="2128624161"/>
                  </a:ext>
                </a:extLst>
              </a:tr>
              <a:tr h="25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nízký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ano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extLst>
                  <a:ext uri="{0D108BD9-81ED-4DB2-BD59-A6C34878D82A}">
                    <a16:rowId xmlns:a16="http://schemas.microsoft.com/office/drawing/2014/main" val="2719150313"/>
                  </a:ext>
                </a:extLst>
              </a:tr>
              <a:tr h="25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nízký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ano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extLst>
                  <a:ext uri="{0D108BD9-81ED-4DB2-BD59-A6C34878D82A}">
                    <a16:rowId xmlns:a16="http://schemas.microsoft.com/office/drawing/2014/main" val="245791147"/>
                  </a:ext>
                </a:extLst>
              </a:tr>
              <a:tr h="25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nízký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ne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extLst>
                  <a:ext uri="{0D108BD9-81ED-4DB2-BD59-A6C34878D82A}">
                    <a16:rowId xmlns:a16="http://schemas.microsoft.com/office/drawing/2014/main" val="1411211838"/>
                  </a:ext>
                </a:extLst>
              </a:tr>
              <a:tr h="25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vysoký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ano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extLst>
                  <a:ext uri="{0D108BD9-81ED-4DB2-BD59-A6C34878D82A}">
                    <a16:rowId xmlns:a16="http://schemas.microsoft.com/office/drawing/2014/main" val="3839947522"/>
                  </a:ext>
                </a:extLst>
              </a:tr>
              <a:tr h="25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vysoký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ano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extLst>
                  <a:ext uri="{0D108BD9-81ED-4DB2-BD59-A6C34878D82A}">
                    <a16:rowId xmlns:a16="http://schemas.microsoft.com/office/drawing/2014/main" val="1117579472"/>
                  </a:ext>
                </a:extLst>
              </a:tr>
              <a:tr h="25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nízký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ne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extLst>
                  <a:ext uri="{0D108BD9-81ED-4DB2-BD59-A6C34878D82A}">
                    <a16:rowId xmlns:a16="http://schemas.microsoft.com/office/drawing/2014/main" val="1122076447"/>
                  </a:ext>
                </a:extLst>
              </a:tr>
              <a:tr h="25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vysoký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ano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extLst>
                  <a:ext uri="{0D108BD9-81ED-4DB2-BD59-A6C34878D82A}">
                    <a16:rowId xmlns:a16="http://schemas.microsoft.com/office/drawing/2014/main" val="3714019260"/>
                  </a:ext>
                </a:extLst>
              </a:tr>
              <a:tr h="25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nízký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ne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extLst>
                  <a:ext uri="{0D108BD9-81ED-4DB2-BD59-A6C34878D82A}">
                    <a16:rowId xmlns:a16="http://schemas.microsoft.com/office/drawing/2014/main" val="3960809574"/>
                  </a:ext>
                </a:extLst>
              </a:tr>
              <a:tr h="25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nízký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ano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extLst>
                  <a:ext uri="{0D108BD9-81ED-4DB2-BD59-A6C34878D82A}">
                    <a16:rowId xmlns:a16="http://schemas.microsoft.com/office/drawing/2014/main" val="2252642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9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cs-CZ" b="1" dirty="0" smtClean="0">
                <a:sym typeface="Symbol" panose="05050102010706020507" pitchFamily="18" charset="2"/>
              </a:rPr>
              <a:t></a:t>
            </a:r>
            <a:r>
              <a:rPr lang="cs-CZ" b="1" cap="all" baseline="30000" dirty="0"/>
              <a:t>2</a:t>
            </a:r>
            <a:r>
              <a:rPr lang="cs-CZ" b="1" dirty="0"/>
              <a:t> </a:t>
            </a:r>
            <a:r>
              <a:rPr lang="cs-CZ" b="1" dirty="0" smtClean="0"/>
              <a:t>test: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dirty="0" smtClean="0">
                <a:sym typeface="Symbol" panose="05050102010706020507" pitchFamily="18" charset="2"/>
              </a:rPr>
              <a:t>            </a:t>
            </a:r>
            <a:r>
              <a:rPr lang="cs-CZ" cap="all" baseline="30000" dirty="0"/>
              <a:t>2</a:t>
            </a:r>
            <a:r>
              <a:rPr lang="cs-CZ" dirty="0"/>
              <a:t> = 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sz="2000" dirty="0" smtClean="0"/>
          </a:p>
          <a:p>
            <a:pPr marL="0" lvl="0" indent="0">
              <a:buNone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Kontingenční tabulky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744515"/>
              </p:ext>
            </p:extLst>
          </p:nvPr>
        </p:nvGraphicFramePr>
        <p:xfrm>
          <a:off x="2627784" y="1919821"/>
          <a:ext cx="400843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r:id="rId4" imgW="2730500" imgH="685800" progId="Equation.3">
                  <p:embed/>
                </p:oleObj>
              </mc:Choice>
              <mc:Fallback>
                <p:oleObj r:id="rId4" imgW="2730500" imgH="685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919821"/>
                        <a:ext cx="4008438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bdélník 7"/>
          <p:cNvSpPr/>
          <p:nvPr/>
        </p:nvSpPr>
        <p:spPr>
          <a:xfrm>
            <a:off x="2064222" y="35798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cs-CZ" dirty="0">
                <a:latin typeface="Comic Sans MS" panose="030F0702030302020204" pitchFamily="66" charset="0"/>
                <a:ea typeface="Times New Roman" panose="02020603050405020304" pitchFamily="18" charset="0"/>
              </a:rPr>
              <a:t>pro </a:t>
            </a:r>
            <a:r>
              <a:rPr lang="cs-CZ" dirty="0">
                <a:latin typeface="Comic Sans MS" panose="030F0702030302020204" pitchFamily="66" charset="0"/>
                <a:ea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cs-CZ" cap="all" baseline="30000" dirty="0">
                <a:latin typeface="Comic Sans MS" panose="030F0702030302020204" pitchFamily="66" charset="0"/>
                <a:ea typeface="Times New Roman" panose="02020603050405020304" pitchFamily="18" charset="0"/>
              </a:rPr>
              <a:t>2    </a:t>
            </a:r>
            <a:r>
              <a:rPr lang="cs-CZ" cap="all" dirty="0">
                <a:latin typeface="Comic Sans MS" panose="030F0702030302020204" pitchFamily="66" charset="0"/>
                <a:ea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cs-CZ" cap="all" baseline="30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  </a:t>
            </a:r>
            <a:r>
              <a:rPr lang="cs-CZ" dirty="0">
                <a:latin typeface="Comic Sans MS" panose="030F0702030302020204" pitchFamily="66" charset="0"/>
                <a:ea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cs-CZ" cap="all" baseline="30000" dirty="0">
                <a:latin typeface="Comic Sans MS" panose="030F0702030302020204" pitchFamily="66" charset="0"/>
                <a:ea typeface="Times New Roman" panose="02020603050405020304" pitchFamily="18" charset="0"/>
              </a:rPr>
              <a:t>2</a:t>
            </a:r>
            <a:r>
              <a:rPr lang="cs-CZ" cap="all" baseline="-25000" dirty="0">
                <a:latin typeface="Comic Sans MS" panose="030F0702030302020204" pitchFamily="66" charset="0"/>
                <a:ea typeface="Times New Roman" panose="02020603050405020304" pitchFamily="18" charset="0"/>
              </a:rPr>
              <a:t>(R-1)(S-1)</a:t>
            </a:r>
            <a:r>
              <a:rPr lang="cs-CZ" cap="all" dirty="0">
                <a:latin typeface="Comic Sans MS" panose="030F0702030302020204" pitchFamily="66" charset="0"/>
                <a:ea typeface="Times New Roman" panose="02020603050405020304" pitchFamily="18" charset="0"/>
              </a:rPr>
              <a:t>(</a:t>
            </a:r>
            <a:r>
              <a:rPr lang="cs-CZ" dirty="0">
                <a:latin typeface="Comic Sans MS" panose="030F0702030302020204" pitchFamily="66" charset="0"/>
                <a:ea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cs-CZ" dirty="0">
                <a:latin typeface="Comic Sans MS" panose="030F0702030302020204" pitchFamily="66" charset="0"/>
                <a:ea typeface="Times New Roman" panose="02020603050405020304" pitchFamily="18" charset="0"/>
              </a:rPr>
              <a:t>)    předpokládáme závislost mezi X a Y  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203994" y="4312311"/>
            <a:ext cx="6664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</a:pPr>
            <a:r>
              <a:rPr lang="cs-CZ" dirty="0" smtClean="0"/>
              <a:t>o</a:t>
            </a:r>
            <a:r>
              <a:rPr lang="en-US" baseline="-25000" dirty="0" err="1" smtClean="0"/>
              <a:t>ij</a:t>
            </a:r>
            <a:r>
              <a:rPr lang="en-US" baseline="-25000" dirty="0" smtClean="0"/>
              <a:t> </a:t>
            </a:r>
            <a:r>
              <a:rPr lang="en-US" dirty="0" smtClean="0"/>
              <a:t>…o</a:t>
            </a:r>
            <a:r>
              <a:rPr lang="cs-CZ" dirty="0" smtClean="0"/>
              <a:t>čekávané množství při platnosti hypotézy o nezávislosti veličin</a:t>
            </a:r>
            <a:endParaRPr lang="cs-CZ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4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sz="2400" dirty="0"/>
              <a:t>zjišťování funkční závislosti jedné numerické (spojité) veličiny na jiných numerických veličinách 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000" b="1" dirty="0"/>
              <a:t>lineární regrese pro dvě </a:t>
            </a:r>
            <a:r>
              <a:rPr lang="cs-CZ" sz="2000" b="1" dirty="0" smtClean="0"/>
              <a:t>veličiny x a y: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y = </a:t>
            </a:r>
            <a:r>
              <a:rPr lang="el-GR" sz="2000" dirty="0"/>
              <a:t>β</a:t>
            </a:r>
            <a:r>
              <a:rPr lang="cs-CZ" sz="2000" baseline="-25000" dirty="0" smtClean="0"/>
              <a:t>1</a:t>
            </a:r>
            <a:r>
              <a:rPr lang="cs-CZ" sz="2000" dirty="0" smtClean="0"/>
              <a:t>x </a:t>
            </a:r>
            <a:r>
              <a:rPr lang="cs-CZ" sz="2000" dirty="0"/>
              <a:t>+ </a:t>
            </a:r>
            <a:r>
              <a:rPr lang="el-GR" sz="2000" dirty="0"/>
              <a:t>β</a:t>
            </a:r>
            <a:r>
              <a:rPr lang="cs-CZ" sz="2000" baseline="-25000" dirty="0" smtClean="0"/>
              <a:t>0 </a:t>
            </a:r>
            <a:r>
              <a:rPr lang="cs-CZ" sz="2000" dirty="0"/>
              <a:t>+ </a:t>
            </a:r>
            <a:r>
              <a:rPr lang="cs-CZ" sz="2000" dirty="0">
                <a:sym typeface="Symbol" panose="05050102010706020507" pitchFamily="18" charset="2"/>
              </a:rPr>
              <a:t>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Hodnoty koeficientů (</a:t>
            </a:r>
            <a:r>
              <a:rPr lang="el-GR" sz="2400" dirty="0"/>
              <a:t>β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a </a:t>
            </a:r>
            <a:r>
              <a:rPr lang="el-GR" sz="2400" dirty="0"/>
              <a:t>β</a:t>
            </a:r>
            <a:r>
              <a:rPr lang="cs-CZ" sz="2400" baseline="-25000" dirty="0" smtClean="0"/>
              <a:t>0</a:t>
            </a:r>
            <a:r>
              <a:rPr lang="cs-CZ" sz="2400" dirty="0" smtClean="0"/>
              <a:t>) se</a:t>
            </a:r>
            <a:br>
              <a:rPr lang="cs-CZ" sz="2400" dirty="0" smtClean="0"/>
            </a:br>
            <a:r>
              <a:rPr lang="cs-CZ" sz="2400" dirty="0" smtClean="0"/>
              <a:t>zjišťují pomocí:</a:t>
            </a:r>
            <a:endParaRPr lang="cs-CZ" sz="2400" dirty="0"/>
          </a:p>
          <a:p>
            <a:pPr marL="0" lvl="0" indent="0">
              <a:buNone/>
            </a:pPr>
            <a:r>
              <a:rPr lang="cs-CZ" sz="2000" b="1" dirty="0" smtClean="0"/>
              <a:t>Metoda</a:t>
            </a:r>
            <a:r>
              <a:rPr lang="en-US" sz="2000" b="1" dirty="0" smtClean="0"/>
              <a:t> </a:t>
            </a:r>
            <a:r>
              <a:rPr lang="cs-CZ" sz="2000" b="1" dirty="0" smtClean="0"/>
              <a:t>nejmenších </a:t>
            </a:r>
            <a:r>
              <a:rPr lang="cs-CZ" sz="2000" b="1" dirty="0"/>
              <a:t>čtverců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Regresní analýza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17410" name="Picture 2" descr="T3-linearni regre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51670"/>
            <a:ext cx="356076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179512" y="2499742"/>
            <a:ext cx="237626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7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451319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sz="1900" dirty="0"/>
              <a:t>Tato metoda minimalizuje rozdíly mezi pozorovanou hodnotou </a:t>
            </a:r>
            <a:r>
              <a:rPr lang="cs-CZ" sz="1900" i="1" dirty="0"/>
              <a:t>y</a:t>
            </a:r>
            <a:r>
              <a:rPr lang="cs-CZ" sz="1900" dirty="0"/>
              <a:t> a očekávanou hodnotou </a:t>
            </a:r>
            <a:r>
              <a:rPr lang="cs-CZ" sz="1900" i="1" dirty="0"/>
              <a:t>ŷ=f(x)</a:t>
            </a:r>
            <a:r>
              <a:rPr lang="cs-CZ" sz="1900" dirty="0"/>
              <a:t> spočítanou v tomto případě na základě funkce </a:t>
            </a:r>
            <a:r>
              <a:rPr lang="el-GR" sz="2000" dirty="0"/>
              <a:t>β</a:t>
            </a:r>
            <a:r>
              <a:rPr lang="cs-CZ" sz="1900" baseline="-25000" dirty="0" smtClean="0"/>
              <a:t>1</a:t>
            </a:r>
            <a:r>
              <a:rPr lang="cs-CZ" sz="1900" dirty="0" smtClean="0"/>
              <a:t>x </a:t>
            </a:r>
            <a:r>
              <a:rPr lang="cs-CZ" sz="1900" dirty="0"/>
              <a:t>+ </a:t>
            </a:r>
            <a:r>
              <a:rPr lang="el-GR" sz="2000" dirty="0"/>
              <a:t>β</a:t>
            </a:r>
            <a:r>
              <a:rPr lang="cs-CZ" sz="1900" baseline="-25000" dirty="0" smtClean="0"/>
              <a:t>0</a:t>
            </a:r>
          </a:p>
          <a:p>
            <a:pPr marL="0" lvl="0" indent="0">
              <a:buNone/>
            </a:pPr>
            <a:endParaRPr lang="cs-CZ" sz="2000" baseline="-25000" dirty="0"/>
          </a:p>
          <a:p>
            <a:pPr marL="0" lvl="0" indent="0">
              <a:buNone/>
            </a:pPr>
            <a:endParaRPr lang="cs-CZ" sz="2000" baseline="-25000" dirty="0" smtClean="0"/>
          </a:p>
          <a:p>
            <a:pPr marL="0" lvl="0" indent="0">
              <a:buNone/>
            </a:pPr>
            <a:endParaRPr lang="cs-CZ" sz="2000" baseline="-25000" dirty="0" smtClean="0"/>
          </a:p>
          <a:p>
            <a:pPr marL="0" lvl="0" indent="0">
              <a:buNone/>
            </a:pPr>
            <a:endParaRPr lang="cs-CZ" sz="2000" baseline="-25000" dirty="0"/>
          </a:p>
          <a:p>
            <a:pPr marL="0" lvl="0" indent="0">
              <a:buNone/>
            </a:pPr>
            <a:endParaRPr lang="cs-CZ" sz="2000" baseline="-25000" dirty="0" smtClean="0"/>
          </a:p>
          <a:p>
            <a:pPr marL="0" lvl="0" indent="0">
              <a:buNone/>
            </a:pPr>
            <a:endParaRPr lang="cs-CZ" sz="2000" baseline="-25000" dirty="0"/>
          </a:p>
          <a:p>
            <a:pPr marL="0" lvl="0" indent="0">
              <a:buNone/>
            </a:pPr>
            <a:endParaRPr lang="cs-CZ" sz="2000" baseline="-25000" dirty="0" smtClean="0"/>
          </a:p>
          <a:p>
            <a:pPr marL="0" lvl="0" indent="0">
              <a:buNone/>
            </a:pPr>
            <a:endParaRPr lang="cs-CZ" sz="2000" baseline="-25000" dirty="0"/>
          </a:p>
          <a:p>
            <a:pPr marL="0" lvl="0" indent="0">
              <a:buNone/>
            </a:pPr>
            <a:endParaRPr lang="cs-CZ" sz="2000" baseline="-25000" dirty="0" smtClean="0"/>
          </a:p>
          <a:p>
            <a:pPr marL="0" lvl="0" indent="0">
              <a:buNone/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nejmenších čtverců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3"/>
          <a:srcRect l="14079" t="12430" r="24603" b="24078"/>
          <a:stretch/>
        </p:blipFill>
        <p:spPr bwMode="auto">
          <a:xfrm>
            <a:off x="971600" y="1668563"/>
            <a:ext cx="2868295" cy="1670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139952" y="1794582"/>
            <a:ext cx="4572000" cy="12824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uvažujeme druhou mocninu (kvadrát, čtverec) těchto rozdílů: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(y - f(x))</a:t>
            </a:r>
            <a:r>
              <a:rPr lang="cs-CZ" sz="200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délník 3"/>
              <p:cNvSpPr/>
              <p:nvPr/>
            </p:nvSpPr>
            <p:spPr>
              <a:xfrm>
                <a:off x="878665" y="3471567"/>
                <a:ext cx="7386669" cy="1295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Úlohu pro </a:t>
                </a:r>
                <a:r>
                  <a:rPr lang="cs-CZ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cs-CZ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pozorování lze tedy formálně zapsat jako hledání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l-GR" dirty="0"/>
                                <m:t>β</m:t>
                              </m:r>
                              <m:r>
                                <m:rPr>
                                  <m:nor/>
                                </m:rPr>
                                <a:rPr lang="cs-CZ" baseline="-25000" dirty="0"/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b="0" i="0" baseline="-25000" dirty="0" smtClean="0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l-GR" dirty="0"/>
                                <m:t>β</m:t>
                              </m:r>
                              <m:r>
                                <m:rPr>
                                  <m:nor/>
                                </m:rPr>
                                <a:rPr lang="cs-CZ" baseline="-25000" dirty="0"/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cs-CZ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65" y="3471567"/>
                <a:ext cx="7386669" cy="1295355"/>
              </a:xfrm>
              <a:prstGeom prst="rect">
                <a:avLst/>
              </a:prstGeom>
              <a:blipFill>
                <a:blip r:embed="rId4"/>
                <a:stretch>
                  <a:fillRect t="-9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aoblený obdélník 7"/>
          <p:cNvSpPr/>
          <p:nvPr/>
        </p:nvSpPr>
        <p:spPr>
          <a:xfrm>
            <a:off x="3059832" y="3898903"/>
            <a:ext cx="2973104" cy="8330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8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sz="2800" dirty="0"/>
              <a:t>pro odlišení  příkladů  patřících do různých tříd </a:t>
            </a:r>
          </a:p>
          <a:p>
            <a:pPr marL="0" indent="0">
              <a:buNone/>
            </a:pPr>
            <a:r>
              <a:rPr lang="cs-CZ" sz="2800" dirty="0"/>
              <a:t> </a:t>
            </a:r>
          </a:p>
          <a:p>
            <a:r>
              <a:rPr lang="cs-CZ" sz="2800" dirty="0" smtClean="0"/>
              <a:t>Předpokládáme, že </a:t>
            </a:r>
            <a:r>
              <a:rPr lang="cs-CZ" sz="2800" dirty="0" smtClean="0"/>
              <a:t>ke </a:t>
            </a:r>
            <a:r>
              <a:rPr lang="cs-CZ" sz="2800" dirty="0"/>
              <a:t>každé třídě (hodnotě nominální veličiny)  </a:t>
            </a:r>
            <a:r>
              <a:rPr lang="cs-CZ" sz="2800" dirty="0" err="1"/>
              <a:t>c</a:t>
            </a:r>
            <a:r>
              <a:rPr lang="cs-CZ" sz="2800" baseline="-25000" dirty="0" err="1"/>
              <a:t>j</a:t>
            </a:r>
            <a:r>
              <a:rPr lang="cs-CZ" sz="2800" dirty="0"/>
              <a:t>, j=1,…,R existuje (diskriminační) funkce </a:t>
            </a:r>
            <a:r>
              <a:rPr lang="cs-CZ" sz="2800" dirty="0" err="1"/>
              <a:t>f</a:t>
            </a:r>
            <a:r>
              <a:rPr lang="cs-CZ" sz="2800" baseline="-25000" dirty="0" err="1"/>
              <a:t>j</a:t>
            </a:r>
            <a:r>
              <a:rPr lang="cs-CZ" sz="2800" baseline="-25000" dirty="0"/>
              <a:t>  </a:t>
            </a:r>
            <a:r>
              <a:rPr lang="cs-CZ" sz="2800" dirty="0"/>
              <a:t>taková, že</a:t>
            </a:r>
          </a:p>
          <a:p>
            <a:pPr marL="0" indent="0" algn="ctr">
              <a:buNone/>
            </a:pPr>
            <a:r>
              <a:rPr lang="cs-CZ" sz="2800" dirty="0" err="1"/>
              <a:t>f</a:t>
            </a:r>
            <a:r>
              <a:rPr lang="cs-CZ" sz="2800" baseline="-25000" dirty="0" err="1"/>
              <a:t>j</a:t>
            </a:r>
            <a:r>
              <a:rPr lang="cs-CZ" sz="2800" dirty="0"/>
              <a:t>(</a:t>
            </a:r>
            <a:r>
              <a:rPr lang="cs-CZ" sz="2800" b="1" dirty="0"/>
              <a:t>x</a:t>
            </a:r>
            <a:r>
              <a:rPr lang="cs-CZ" sz="2800" dirty="0"/>
              <a:t>) = max</a:t>
            </a:r>
            <a:r>
              <a:rPr lang="cs-CZ" sz="2800" baseline="-25000" dirty="0"/>
              <a:t>i</a:t>
            </a:r>
            <a:r>
              <a:rPr lang="cs-CZ" sz="2800" dirty="0"/>
              <a:t> </a:t>
            </a:r>
            <a:r>
              <a:rPr lang="cs-CZ" sz="2800" dirty="0" err="1"/>
              <a:t>f</a:t>
            </a:r>
            <a:r>
              <a:rPr lang="cs-CZ" sz="2800" baseline="-25000" dirty="0" err="1"/>
              <a:t>i</a:t>
            </a:r>
            <a:r>
              <a:rPr lang="cs-CZ" sz="2800" dirty="0"/>
              <a:t>(</a:t>
            </a:r>
            <a:r>
              <a:rPr lang="cs-CZ" sz="2800" b="1" dirty="0"/>
              <a:t>x</a:t>
            </a:r>
            <a:r>
              <a:rPr lang="cs-CZ" sz="2800" dirty="0"/>
              <a:t>)</a:t>
            </a:r>
          </a:p>
          <a:p>
            <a:pPr marL="0" indent="0">
              <a:buNone/>
            </a:pPr>
            <a:r>
              <a:rPr lang="cs-CZ" sz="2800" dirty="0"/>
              <a:t>právě když příklad </a:t>
            </a:r>
            <a:r>
              <a:rPr lang="cs-CZ" sz="2800" b="1" dirty="0"/>
              <a:t>x</a:t>
            </a:r>
            <a:r>
              <a:rPr lang="cs-CZ" sz="2800" dirty="0" smtClean="0"/>
              <a:t>=[x</a:t>
            </a:r>
            <a:r>
              <a:rPr lang="cs-CZ" sz="2800" baseline="-25000" dirty="0" smtClean="0"/>
              <a:t>1</a:t>
            </a:r>
            <a:r>
              <a:rPr lang="cs-CZ" sz="2800" dirty="0"/>
              <a:t>, x</a:t>
            </a:r>
            <a:r>
              <a:rPr lang="cs-CZ" sz="2800" baseline="-25000" dirty="0"/>
              <a:t>2</a:t>
            </a:r>
            <a:r>
              <a:rPr lang="cs-CZ" sz="2800" dirty="0"/>
              <a:t>, …, </a:t>
            </a:r>
            <a:r>
              <a:rPr lang="cs-CZ" sz="2800" dirty="0" err="1"/>
              <a:t>x</a:t>
            </a:r>
            <a:r>
              <a:rPr lang="cs-CZ" sz="2800" baseline="-25000" dirty="0" err="1"/>
              <a:t>v</a:t>
            </a:r>
            <a:r>
              <a:rPr lang="cs-CZ" sz="2800" dirty="0"/>
              <a:t>] patří do třídy </a:t>
            </a:r>
            <a:r>
              <a:rPr lang="cs-CZ" sz="2800" dirty="0" err="1"/>
              <a:t>c</a:t>
            </a:r>
            <a:r>
              <a:rPr lang="cs-CZ" sz="2800" baseline="-25000" dirty="0" err="1"/>
              <a:t>j</a:t>
            </a:r>
            <a:r>
              <a:rPr lang="cs-CZ" sz="2800" dirty="0"/>
              <a:t>.</a:t>
            </a:r>
            <a:endParaRPr lang="cs-CZ" sz="1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Diskriminační analýza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2975</TotalTime>
  <Words>1131</Words>
  <Application>Microsoft Office PowerPoint</Application>
  <PresentationFormat>Předvádění na obrazovce (16:9)</PresentationFormat>
  <Paragraphs>204</Paragraphs>
  <Slides>24</Slides>
  <Notes>21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3" baseType="lpstr">
      <vt:lpstr>Arial</vt:lpstr>
      <vt:lpstr>Calibri</vt:lpstr>
      <vt:lpstr>Cambria Math</vt:lpstr>
      <vt:lpstr>Comic Sans MS</vt:lpstr>
      <vt:lpstr>Enriqueta</vt:lpstr>
      <vt:lpstr>Symbol</vt:lpstr>
      <vt:lpstr>Times New Roman</vt:lpstr>
      <vt:lpstr>SLU</vt:lpstr>
      <vt:lpstr>Equation.3</vt:lpstr>
      <vt:lpstr>Název prezentace</vt:lpstr>
      <vt:lpstr>Obsah přednášky</vt:lpstr>
      <vt:lpstr>Statistika </vt:lpstr>
      <vt:lpstr>Statistické metody</vt:lpstr>
      <vt:lpstr>Kontingenční tabulky </vt:lpstr>
      <vt:lpstr>Kontingenční tabulky </vt:lpstr>
      <vt:lpstr>Regresní analýza</vt:lpstr>
      <vt:lpstr>Metoda nejmenších čtverců</vt:lpstr>
      <vt:lpstr>Diskriminační analýza</vt:lpstr>
      <vt:lpstr>f1 i f2 stejný rozptyl</vt:lpstr>
      <vt:lpstr>f1 a f2 různý rozptyl</vt:lpstr>
      <vt:lpstr>Shluková analýza</vt:lpstr>
      <vt:lpstr>Hammingova vzdálenost</vt:lpstr>
      <vt:lpstr>Čebyševova vzdálenost</vt:lpstr>
      <vt:lpstr>Rozdíl mezi dH(x1,x2), dE(x1,x2) a dC(x1,x2) ve 2D</vt:lpstr>
      <vt:lpstr>Normování</vt:lpstr>
      <vt:lpstr>Metody shlukové analýzy </vt:lpstr>
      <vt:lpstr>Hierarchické shlukování</vt:lpstr>
      <vt:lpstr>Vzdálenost mezi shluky </vt:lpstr>
      <vt:lpstr>Dendrogram</vt:lpstr>
      <vt:lpstr>Příklad</vt:lpstr>
      <vt:lpstr>Metoda K –středů - Algoritmus </vt:lpstr>
      <vt:lpstr>Ukázka algoritmu K-středů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Jan Górecki</cp:lastModifiedBy>
  <cp:revision>153</cp:revision>
  <dcterms:created xsi:type="dcterms:W3CDTF">2016-07-06T15:42:34Z</dcterms:created>
  <dcterms:modified xsi:type="dcterms:W3CDTF">2020-10-07T16:00:36Z</dcterms:modified>
</cp:coreProperties>
</file>