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30" r:id="rId4"/>
    <p:sldId id="340" r:id="rId5"/>
    <p:sldId id="353" r:id="rId6"/>
    <p:sldId id="342" r:id="rId7"/>
    <p:sldId id="343" r:id="rId8"/>
    <p:sldId id="351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64" r:id="rId17"/>
    <p:sldId id="389" r:id="rId18"/>
    <p:sldId id="385" r:id="rId19"/>
    <p:sldId id="387" r:id="rId20"/>
    <p:sldId id="386" r:id="rId21"/>
    <p:sldId id="388" r:id="rId22"/>
    <p:sldId id="393" r:id="rId23"/>
    <p:sldId id="390" r:id="rId24"/>
    <p:sldId id="391" r:id="rId25"/>
    <p:sldId id="392" r:id="rId26"/>
    <p:sldId id="394" r:id="rId27"/>
    <p:sldId id="395" r:id="rId28"/>
    <p:sldId id="396" r:id="rId29"/>
    <p:sldId id="397" r:id="rId30"/>
    <p:sldId id="399" r:id="rId31"/>
    <p:sldId id="398" r:id="rId32"/>
    <p:sldId id="384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100" d="100"/>
          <a:sy n="100" d="100"/>
        </p:scale>
        <p:origin x="-528" y="15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e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7.emf"/><Relationship Id="rId1" Type="http://schemas.openxmlformats.org/officeDocument/2006/relationships/image" Target="../media/image36.e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e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360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94581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Microsoft_Excel_97-2003_Worksheet5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4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Microsoft_Excel_97-2003_Worksheet6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Microsoft_Excel_97-2003_Worksheet7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Microsoft_Excel_97-2003_Worksheet8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19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6.bin"/><Relationship Id="rId4" Type="http://schemas.openxmlformats.org/officeDocument/2006/relationships/image" Target="../media/image4.jpeg"/><Relationship Id="rId9" Type="http://schemas.openxmlformats.org/officeDocument/2006/relationships/image" Target="../media/image18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wmf"/><Relationship Id="rId4" Type="http://schemas.openxmlformats.org/officeDocument/2006/relationships/image" Target="../media/image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notesSlide" Target="../notesSlides/notesSlide16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24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Excel_97-2003_Worksheet9.xls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6.emf"/><Relationship Id="rId5" Type="http://schemas.openxmlformats.org/officeDocument/2006/relationships/oleObject" Target="../embeddings/Microsoft_Excel_97-2003_Worksheet10.xls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8.emf"/><Relationship Id="rId5" Type="http://schemas.openxmlformats.org/officeDocument/2006/relationships/oleObject" Target="../embeddings/Microsoft_Excel_97-2003_Worksheet11.xls"/><Relationship Id="rId4" Type="http://schemas.openxmlformats.org/officeDocument/2006/relationships/image" Target="../media/image4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4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0.emf"/><Relationship Id="rId5" Type="http://schemas.openxmlformats.org/officeDocument/2006/relationships/oleObject" Target="../embeddings/Microsoft_Excel_97-2003_Worksheet12.xls"/><Relationship Id="rId4" Type="http://schemas.openxmlformats.org/officeDocument/2006/relationships/image" Target="../media/image4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1.emf"/><Relationship Id="rId5" Type="http://schemas.openxmlformats.org/officeDocument/2006/relationships/oleObject" Target="../embeddings/Microsoft_Excel_97-2003_Worksheet13.xls"/><Relationship Id="rId4" Type="http://schemas.openxmlformats.org/officeDocument/2006/relationships/image" Target="../media/image4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2.emf"/><Relationship Id="rId5" Type="http://schemas.openxmlformats.org/officeDocument/2006/relationships/oleObject" Target="../embeddings/Microsoft_Excel_97-2003_Worksheet14.xls"/><Relationship Id="rId4" Type="http://schemas.openxmlformats.org/officeDocument/2006/relationships/image" Target="../media/image4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3.emf"/><Relationship Id="rId5" Type="http://schemas.openxmlformats.org/officeDocument/2006/relationships/oleObject" Target="../embeddings/Microsoft_Excel_97-2003_Worksheet15.xls"/><Relationship Id="rId4" Type="http://schemas.openxmlformats.org/officeDocument/2006/relationships/image" Target="../media/image4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emf"/><Relationship Id="rId5" Type="http://schemas.openxmlformats.org/officeDocument/2006/relationships/oleObject" Target="../embeddings/Microsoft_Excel_97-2003_Worksheet16.xls"/><Relationship Id="rId4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4.jpe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3" Type="http://schemas.openxmlformats.org/officeDocument/2006/relationships/notesSlide" Target="../notesSlides/notesSlide28.xml"/><Relationship Id="rId7" Type="http://schemas.openxmlformats.org/officeDocument/2006/relationships/oleObject" Target="../embeddings/Microsoft_Excel_97-2003_Worksheet1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36.emf"/><Relationship Id="rId5" Type="http://schemas.openxmlformats.org/officeDocument/2006/relationships/oleObject" Target="../embeddings/Microsoft_Excel_97-2003_Worksheet17.xls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17.bin"/><Relationship Id="rId3" Type="http://schemas.openxmlformats.org/officeDocument/2006/relationships/notesSlide" Target="../notesSlides/notesSlide29.xml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4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38.e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Microsoft_Word_97_-_2003_Document19.doc"/><Relationship Id="rId10" Type="http://schemas.openxmlformats.org/officeDocument/2006/relationships/image" Target="../media/image40.wmf"/><Relationship Id="rId4" Type="http://schemas.openxmlformats.org/officeDocument/2006/relationships/image" Target="../media/image4.jpeg"/><Relationship Id="rId9" Type="http://schemas.openxmlformats.org/officeDocument/2006/relationships/oleObject" Target="../embeddings/oleObject15.bin"/><Relationship Id="rId14" Type="http://schemas.openxmlformats.org/officeDocument/2006/relationships/image" Target="../media/image42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43.emf"/><Relationship Id="rId5" Type="http://schemas.openxmlformats.org/officeDocument/2006/relationships/oleObject" Target="../embeddings/Microsoft_Excel_97-2003_Worksheet20.xls"/><Relationship Id="rId4" Type="http://schemas.openxmlformats.org/officeDocument/2006/relationships/image" Target="../media/image4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Excel_97-2003_Worksheet1.xls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9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3.xls"/><Relationship Id="rId3" Type="http://schemas.openxmlformats.org/officeDocument/2006/relationships/notesSlide" Target="../notesSlides/notesSlide7.xml"/><Relationship Id="rId7" Type="http://schemas.openxmlformats.org/officeDocument/2006/relationships/image" Target="../media/image10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Microsoft_Excel_97-2003_Worksheet2.xls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9" Type="http://schemas.openxmlformats.org/officeDocument/2006/relationships/image" Target="../media/image11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Microsoft_Excel_97-2003_Worksheet4.xls"/><Relationship Id="rId5" Type="http://schemas.openxmlformats.org/officeDocument/2006/relationships/image" Target="../media/image5.wmf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10.přednáška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246" y="3730199"/>
            <a:ext cx="5503025" cy="1217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Text Box 4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79388" y="195263"/>
            <a:ext cx="7488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baseline="30000" dirty="0"/>
              <a:t>2</a:t>
            </a:r>
            <a:r>
              <a:rPr lang="cs-CZ" b="1" dirty="0"/>
              <a:t> = 0,98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169757"/>
              </p:ext>
            </p:extLst>
          </p:nvPr>
        </p:nvGraphicFramePr>
        <p:xfrm>
          <a:off x="413792" y="843558"/>
          <a:ext cx="5703544" cy="3456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5" name="Graf" r:id="rId6" imgW="5505450" imgH="2724150" progId="Excel.Sheet.8">
                  <p:embed/>
                </p:oleObj>
              </mc:Choice>
              <mc:Fallback>
                <p:oleObj name="Graf" r:id="rId6" imgW="5505450" imgH="272415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92" y="843558"/>
                        <a:ext cx="5703544" cy="34563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7312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79388" y="195263"/>
            <a:ext cx="7488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baseline="30000" dirty="0"/>
              <a:t>2</a:t>
            </a:r>
            <a:r>
              <a:rPr lang="cs-CZ" b="1" dirty="0"/>
              <a:t> = 0,99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0441907"/>
              </p:ext>
            </p:extLst>
          </p:nvPr>
        </p:nvGraphicFramePr>
        <p:xfrm>
          <a:off x="439368" y="987574"/>
          <a:ext cx="6508896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19" name="List" r:id="rId6" imgW="6076909" imgH="2628883" progId="Excel.Sheet.8">
                  <p:embed/>
                </p:oleObj>
              </mc:Choice>
              <mc:Fallback>
                <p:oleObj name="List" r:id="rId6" imgW="6076909" imgH="262888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368" y="987574"/>
                        <a:ext cx="6508896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20116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79388" y="195263"/>
            <a:ext cx="7488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baseline="30000" dirty="0"/>
              <a:t>2</a:t>
            </a:r>
            <a:r>
              <a:rPr lang="cs-CZ" b="1" dirty="0"/>
              <a:t> = 0,996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343341"/>
              </p:ext>
            </p:extLst>
          </p:nvPr>
        </p:nvGraphicFramePr>
        <p:xfrm>
          <a:off x="438150" y="967279"/>
          <a:ext cx="7014170" cy="333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3" name="List" r:id="rId6" imgW="6076909" imgH="2790843" progId="Excel.Sheet.8">
                  <p:embed/>
                </p:oleObj>
              </mc:Choice>
              <mc:Fallback>
                <p:oleObj name="List" r:id="rId6" imgW="6076909" imgH="279084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967279"/>
                        <a:ext cx="7014170" cy="333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033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79388" y="195263"/>
            <a:ext cx="7488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baseline="30000" dirty="0"/>
              <a:t>2</a:t>
            </a:r>
            <a:r>
              <a:rPr lang="cs-CZ" b="1" dirty="0"/>
              <a:t> = 0,985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7154157"/>
              </p:ext>
            </p:extLst>
          </p:nvPr>
        </p:nvGraphicFramePr>
        <p:xfrm>
          <a:off x="243980" y="1058998"/>
          <a:ext cx="6488260" cy="3406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67" name="List" r:id="rId6" imgW="5505444" imgH="2724170" progId="Excel.Sheet.8">
                  <p:embed/>
                </p:oleObj>
              </mc:Choice>
              <mc:Fallback>
                <p:oleObj name="List" r:id="rId6" imgW="5505444" imgH="272417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980" y="1058998"/>
                        <a:ext cx="6488260" cy="340643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187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Který model je lepší?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31807" y="743308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Model 1</a:t>
            </a:r>
            <a:r>
              <a:rPr lang="cs-CZ" sz="2400" dirty="0" smtClean="0"/>
              <a:t>: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cs-CZ" sz="2400" dirty="0" smtClean="0"/>
              <a:t> parametrů, </a:t>
            </a:r>
          </a:p>
          <a:p>
            <a:r>
              <a:rPr lang="cs-CZ" sz="2400" b="1" dirty="0" smtClean="0"/>
              <a:t>Model 2</a:t>
            </a:r>
            <a:r>
              <a:rPr lang="cs-CZ" sz="2400" dirty="0" smtClean="0"/>
              <a:t>: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cs-CZ" sz="2400" dirty="0" smtClean="0"/>
              <a:t> parametrů ( </a:t>
            </a:r>
            <a:r>
              <a:rPr lang="cs-CZ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aseline="-25000" dirty="0" smtClean="0"/>
              <a:t> </a:t>
            </a:r>
            <a:r>
              <a:rPr lang="en-US" sz="2400" dirty="0" smtClean="0"/>
              <a:t>&gt; 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/>
              <a:t>)</a:t>
            </a:r>
            <a:r>
              <a:rPr lang="cs-CZ" sz="2400" dirty="0" smtClean="0"/>
              <a:t>, </a:t>
            </a:r>
          </a:p>
          <a:p>
            <a:r>
              <a:rPr lang="cs-CZ" sz="2400" dirty="0" smtClean="0"/>
              <a:t>H</a:t>
            </a:r>
            <a:r>
              <a:rPr lang="cs-CZ" sz="2400" baseline="-25000" dirty="0" smtClean="0"/>
              <a:t>0</a:t>
            </a:r>
            <a:r>
              <a:rPr lang="cs-CZ" sz="2400" dirty="0" smtClean="0"/>
              <a:t>: Přiléhavost k datům u obou modelů se </a:t>
            </a:r>
            <a:r>
              <a:rPr lang="cs-CZ" sz="2400" b="1" i="1" dirty="0" smtClean="0"/>
              <a:t>neliší</a:t>
            </a:r>
          </a:p>
          <a:p>
            <a:pPr marL="0" indent="0">
              <a:buNone/>
            </a:pPr>
            <a:endParaRPr lang="cs-CZ" sz="2400" b="1" i="1" dirty="0" smtClean="0"/>
          </a:p>
          <a:p>
            <a:r>
              <a:rPr lang="cs-CZ" sz="2400" dirty="0" smtClean="0"/>
              <a:t>testové kritérium: </a:t>
            </a:r>
          </a:p>
          <a:p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 </a:t>
            </a:r>
          </a:p>
          <a:p>
            <a:r>
              <a:rPr lang="cs-CZ" sz="2400" dirty="0" smtClean="0"/>
              <a:t>kritický </a:t>
            </a:r>
            <a:r>
              <a:rPr lang="cs-CZ" sz="2000" dirty="0" smtClean="0"/>
              <a:t>obor</a:t>
            </a:r>
            <a:r>
              <a:rPr lang="cs-CZ" sz="2400" dirty="0" smtClean="0"/>
              <a:t>: </a:t>
            </a:r>
            <a:endParaRPr lang="cs-CZ" sz="2400" dirty="0"/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239366"/>
              </p:ext>
            </p:extLst>
          </p:nvPr>
        </p:nvGraphicFramePr>
        <p:xfrm>
          <a:off x="4022230" y="627534"/>
          <a:ext cx="549770" cy="5287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8" name="Rovnice" r:id="rId6" imgW="241300" imgH="228600" progId="Equation.3">
                  <p:embed/>
                </p:oleObj>
              </mc:Choice>
              <mc:Fallback>
                <p:oleObj name="Rovnice" r:id="rId6" imgW="241300" imgH="228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22230" y="627534"/>
                        <a:ext cx="549770" cy="52876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434060"/>
              </p:ext>
            </p:extLst>
          </p:nvPr>
        </p:nvGraphicFramePr>
        <p:xfrm>
          <a:off x="4788024" y="682073"/>
          <a:ext cx="504056" cy="4837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39" name="Rovnice" r:id="rId8" imgW="241300" imgH="228600" progId="Equation.3">
                  <p:embed/>
                </p:oleObj>
              </mc:Choice>
              <mc:Fallback>
                <p:oleObj name="Rovnice" r:id="rId8" imgW="241300" imgH="228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682073"/>
                        <a:ext cx="504056" cy="4837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8533313"/>
              </p:ext>
            </p:extLst>
          </p:nvPr>
        </p:nvGraphicFramePr>
        <p:xfrm>
          <a:off x="5220072" y="1152931"/>
          <a:ext cx="525756" cy="452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40" name="Rovnice" r:id="rId10" imgW="266584" imgH="228501" progId="Equation.3">
                  <p:embed/>
                </p:oleObj>
              </mc:Choice>
              <mc:Fallback>
                <p:oleObj name="Rovnice" r:id="rId10" imgW="266584" imgH="22850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0072" y="1152931"/>
                        <a:ext cx="525756" cy="452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3273767"/>
              </p:ext>
            </p:extLst>
          </p:nvPr>
        </p:nvGraphicFramePr>
        <p:xfrm>
          <a:off x="3341695" y="2139703"/>
          <a:ext cx="1374321" cy="14401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41" name="Rovnice" r:id="rId12" imgW="939392" imgH="863225" progId="Equation.3">
                  <p:embed/>
                </p:oleObj>
              </mc:Choice>
              <mc:Fallback>
                <p:oleObj name="Rovnice" r:id="rId12" imgW="939392" imgH="863225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1695" y="2139703"/>
                        <a:ext cx="1374321" cy="144015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2519772" y="3827293"/>
            <a:ext cx="41044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i="1" dirty="0">
                <a:latin typeface="Times New Roman" pitchFamily="18" charset="0"/>
              </a:rPr>
              <a:t>           </a:t>
            </a:r>
            <a:r>
              <a:rPr lang="cs-CZ" sz="2400" i="1" dirty="0">
                <a:latin typeface="Times New Roman" pitchFamily="18" charset="0"/>
              </a:rPr>
              <a:t>C = </a:t>
            </a:r>
            <a:r>
              <a:rPr lang="en-US" sz="2400" dirty="0">
                <a:latin typeface="Times New Roman" pitchFamily="18" charset="0"/>
              </a:rPr>
              <a:t>[</a:t>
            </a:r>
            <a:r>
              <a:rPr lang="cs-CZ" sz="2400" i="1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400" i="1" baseline="-25000" dirty="0">
                <a:latin typeface="Times New Roman" pitchFamily="18" charset="0"/>
                <a:sym typeface="Symbol" pitchFamily="18" charset="2"/>
              </a:rPr>
              <a:t>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(</a:t>
            </a:r>
            <a:r>
              <a:rPr lang="cs-CZ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lang="cs-CZ" sz="24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- </a:t>
            </a:r>
            <a:r>
              <a:rPr lang="cs-CZ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lang="cs-CZ" sz="2400" baseline="-25000" dirty="0">
                <a:latin typeface="Times New Roman" pitchFamily="18" charset="0"/>
                <a:sym typeface="Symbol" pitchFamily="18" charset="2"/>
              </a:rPr>
              <a:t>2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,</a:t>
            </a:r>
            <a:r>
              <a:rPr lang="cs-CZ" sz="2400" i="1" dirty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2400" i="1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-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cs-CZ" sz="2400" i="1" dirty="0">
                <a:latin typeface="Times New Roman" pitchFamily="18" charset="0"/>
                <a:sym typeface="Symbol" pitchFamily="18" charset="2"/>
              </a:rPr>
              <a:t>p</a:t>
            </a:r>
            <a:r>
              <a:rPr lang="cs-CZ" sz="2400" baseline="-25000" dirty="0">
                <a:latin typeface="Times New Roman" pitchFamily="18" charset="0"/>
                <a:sym typeface="Symbol" pitchFamily="18" charset="2"/>
              </a:rPr>
              <a:t>1</a:t>
            </a:r>
            <a:r>
              <a:rPr lang="cs-CZ" sz="2400" dirty="0">
                <a:latin typeface="Times New Roman" pitchFamily="18" charset="0"/>
                <a:sym typeface="Symbol" pitchFamily="18" charset="2"/>
              </a:rPr>
              <a:t>)</a:t>
            </a:r>
            <a:r>
              <a:rPr lang="en-US" sz="2400" dirty="0">
                <a:latin typeface="Times New Roman" pitchFamily="18" charset="0"/>
                <a:sym typeface="Symbol" pitchFamily="18" charset="2"/>
              </a:rPr>
              <a:t>, +</a:t>
            </a:r>
            <a:r>
              <a:rPr lang="en-US" sz="2400" dirty="0" smtClean="0">
                <a:latin typeface="Times New Roman" pitchFamily="18" charset="0"/>
                <a:sym typeface="Symbol" pitchFamily="18" charset="2"/>
              </a:rPr>
              <a:t></a:t>
            </a:r>
            <a:r>
              <a:rPr lang="cs-CZ" sz="2400" dirty="0" smtClean="0">
                <a:latin typeface="Times New Roman" pitchFamily="18" charset="0"/>
                <a:sym typeface="Symbol" pitchFamily="18" charset="2"/>
              </a:rPr>
              <a:t>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971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Který model je lepší? Lineární nebo kvadratický?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76" y="843559"/>
            <a:ext cx="8300356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0683818"/>
              </p:ext>
            </p:extLst>
          </p:nvPr>
        </p:nvGraphicFramePr>
        <p:xfrm>
          <a:off x="755576" y="3435847"/>
          <a:ext cx="4687380" cy="1097280"/>
        </p:xfrm>
        <a:graphic>
          <a:graphicData uri="http://schemas.openxmlformats.org/drawingml/2006/table">
            <a:tbl>
              <a:tblPr/>
              <a:tblGrid>
                <a:gridCol w="1404333"/>
                <a:gridCol w="721986"/>
                <a:gridCol w="721986"/>
                <a:gridCol w="395103"/>
                <a:gridCol w="721986"/>
                <a:gridCol w="721986"/>
              </a:tblGrid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=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-6,3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Fkrit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=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5,591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700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 &lt; </a:t>
                      </a:r>
                      <a:r>
                        <a:rPr lang="cs-CZ" sz="18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Fkrit</a:t>
                      </a:r>
                      <a:r>
                        <a:rPr lang="cs-CZ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Ho přijímáme - mezi modely není rozdíl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644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Analýza trendové složky – syntetické modely trendu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746184"/>
            <a:ext cx="6984776" cy="3719247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i="1" dirty="0" smtClean="0"/>
              <a:t>Nejsou</a:t>
            </a:r>
            <a:r>
              <a:rPr lang="cs-CZ" sz="2400" dirty="0" smtClean="0"/>
              <a:t> zadány explicitně vzorcem</a:t>
            </a:r>
          </a:p>
          <a:p>
            <a:r>
              <a:rPr lang="cs-CZ" sz="2400" b="1" i="1" dirty="0" smtClean="0"/>
              <a:t>Jsou</a:t>
            </a:r>
            <a:r>
              <a:rPr lang="cs-CZ" sz="2400" dirty="0" smtClean="0"/>
              <a:t> zadány hodnotami nové ČŘ (syntetického trendu)</a:t>
            </a:r>
          </a:p>
          <a:p>
            <a:r>
              <a:rPr lang="cs-CZ" sz="2400" b="1" dirty="0" smtClean="0"/>
              <a:t>Klouzavé průměry</a:t>
            </a:r>
            <a:r>
              <a:rPr lang="cs-CZ" sz="2400" dirty="0" smtClean="0"/>
              <a:t> – ČŘ posouvaných průměrů (mediánů) několika hodnot „okolo“ </a:t>
            </a:r>
            <a:r>
              <a:rPr lang="cs-CZ" sz="2400" i="1" dirty="0" smtClean="0"/>
              <a:t>t</a:t>
            </a:r>
            <a:endParaRPr lang="cs-CZ" sz="2400" dirty="0" smtClean="0"/>
          </a:p>
          <a:p>
            <a:r>
              <a:rPr lang="cs-CZ" sz="2400" b="1" dirty="0" smtClean="0"/>
              <a:t>Exponenciální vyrovnání</a:t>
            </a:r>
            <a:r>
              <a:rPr lang="cs-CZ" sz="2400" dirty="0" smtClean="0"/>
              <a:t> – ČŘ posouvaných vážených průměrů hodnot „před“ </a:t>
            </a:r>
            <a:r>
              <a:rPr lang="cs-CZ" sz="2400" i="1" dirty="0" smtClean="0"/>
              <a:t>t </a:t>
            </a:r>
            <a:r>
              <a:rPr lang="cs-CZ" sz="2400" dirty="0" smtClean="0"/>
              <a:t>(váhy exponenciálně ubývají)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92556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Klouzavé průměry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330996" y="949562"/>
            <a:ext cx="603376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b="1" dirty="0"/>
              <a:t>Prosté klouzavé průměry </a:t>
            </a:r>
            <a:r>
              <a:rPr lang="cs-CZ" sz="2200" dirty="0"/>
              <a:t>(lichá délka „kolem“ </a:t>
            </a:r>
            <a:r>
              <a:rPr lang="cs-CZ" sz="2200" i="1" dirty="0"/>
              <a:t>t </a:t>
            </a:r>
            <a:r>
              <a:rPr lang="cs-CZ" sz="2200" dirty="0"/>
              <a:t>):</a:t>
            </a: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460147"/>
              </p:ext>
            </p:extLst>
          </p:nvPr>
        </p:nvGraphicFramePr>
        <p:xfrm>
          <a:off x="683567" y="1550848"/>
          <a:ext cx="6552729" cy="776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8" name="Rovnice" r:id="rId5" imgW="3136680" imgH="457200" progId="Equation.3">
                  <p:embed/>
                </p:oleObj>
              </mc:Choice>
              <mc:Fallback>
                <p:oleObj name="Rovnice" r:id="rId5" imgW="31366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567" y="1550848"/>
                        <a:ext cx="6552729" cy="776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76080" y="2392252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i="1" dirty="0">
                <a:latin typeface="Times New Roman" pitchFamily="18" charset="0"/>
              </a:rPr>
              <a:t>m </a:t>
            </a:r>
            <a:r>
              <a:rPr lang="cs-CZ" dirty="0">
                <a:latin typeface="Times New Roman" pitchFamily="18" charset="0"/>
              </a:rPr>
              <a:t>= 2</a:t>
            </a:r>
            <a:r>
              <a:rPr lang="cs-CZ" i="1" dirty="0">
                <a:latin typeface="Times New Roman" pitchFamily="18" charset="0"/>
              </a:rPr>
              <a:t>p</a:t>
            </a:r>
            <a:r>
              <a:rPr lang="cs-CZ" dirty="0">
                <a:latin typeface="Times New Roman" pitchFamily="18" charset="0"/>
              </a:rPr>
              <a:t>+1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>
                <a:latin typeface="Times New Roman" pitchFamily="18" charset="0"/>
              </a:rPr>
              <a:t>kde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4517093"/>
              </p:ext>
            </p:extLst>
          </p:nvPr>
        </p:nvGraphicFramePr>
        <p:xfrm>
          <a:off x="2663906" y="2418219"/>
          <a:ext cx="3124200" cy="3321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29" r:id="rId7" imgW="1536700" imgH="190500" progId="Equation.2">
                  <p:embed/>
                </p:oleObj>
              </mc:Choice>
              <mc:Fallback>
                <p:oleObj r:id="rId7" imgW="1536700" imgH="190500" progId="Equation.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906" y="2418219"/>
                        <a:ext cx="3124200" cy="33218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9128" y="2831867"/>
            <a:ext cx="5398978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b="1" dirty="0"/>
              <a:t>Centrované klouzavé průměry</a:t>
            </a:r>
            <a:r>
              <a:rPr lang="cs-CZ" sz="2200" dirty="0"/>
              <a:t> (sudá délka):</a:t>
            </a:r>
          </a:p>
        </p:txBody>
      </p:sp>
      <p:graphicFrame>
        <p:nvGraphicFramePr>
          <p:cNvPr id="1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0207209"/>
              </p:ext>
            </p:extLst>
          </p:nvPr>
        </p:nvGraphicFramePr>
        <p:xfrm>
          <a:off x="393712" y="3307753"/>
          <a:ext cx="5971052" cy="1007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30" name="Rovnice" r:id="rId9" imgW="2908080" imgH="609480" progId="Equation.3">
                  <p:embed/>
                </p:oleObj>
              </mc:Choice>
              <mc:Fallback>
                <p:oleObj name="Rovnice" r:id="rId9" imgW="2908080" imgH="609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12" y="3307753"/>
                        <a:ext cx="5971052" cy="100793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Box 12"/>
          <p:cNvSpPr txBox="1">
            <a:spLocks noChangeArrowheads="1"/>
          </p:cNvSpPr>
          <p:nvPr/>
        </p:nvSpPr>
        <p:spPr bwMode="auto">
          <a:xfrm>
            <a:off x="394888" y="4332817"/>
            <a:ext cx="16962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o délce </a:t>
            </a:r>
            <a:r>
              <a:rPr lang="cs-CZ" sz="2000" i="1" dirty="0">
                <a:latin typeface="Times New Roman" pitchFamily="18" charset="0"/>
              </a:rPr>
              <a:t>m </a:t>
            </a:r>
            <a:r>
              <a:rPr lang="cs-CZ" sz="2000" dirty="0">
                <a:latin typeface="Times New Roman" pitchFamily="18" charset="0"/>
              </a:rPr>
              <a:t>= 2</a:t>
            </a:r>
            <a:r>
              <a:rPr lang="cs-CZ" sz="2000" i="1" dirty="0">
                <a:latin typeface="Times New Roman" pitchFamily="18" charset="0"/>
              </a:rPr>
              <a:t>p</a:t>
            </a:r>
          </a:p>
        </p:txBody>
      </p:sp>
    </p:spTree>
    <p:extLst>
      <p:ext uri="{BB962C8B-B14F-4D97-AF65-F5344CB8AC3E}">
        <p14:creationId xmlns:p14="http://schemas.microsoft.com/office/powerpoint/2010/main" val="116235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Příklad: prostý 3-členný klouzavý průměr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8565923"/>
              </p:ext>
            </p:extLst>
          </p:nvPr>
        </p:nvGraphicFramePr>
        <p:xfrm>
          <a:off x="211168" y="735579"/>
          <a:ext cx="6593080" cy="3729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2" name="Graf" r:id="rId5" imgW="7667630" imgH="4924268" progId="Excel.Sheet.8">
                  <p:embed/>
                </p:oleObj>
              </mc:Choice>
              <mc:Fallback>
                <p:oleObj name="Graf" r:id="rId5" imgW="7667630" imgH="4924268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1168" y="735579"/>
                        <a:ext cx="6593080" cy="37298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84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/>
              <a:t>Příklad: centrovaný 4-členný klouzavý průměr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0777053"/>
              </p:ext>
            </p:extLst>
          </p:nvPr>
        </p:nvGraphicFramePr>
        <p:xfrm>
          <a:off x="179513" y="843558"/>
          <a:ext cx="6480719" cy="3621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5" name="Graf" r:id="rId5" imgW="5523840" imgH="3206160" progId="Excel.Sheet.8">
                  <p:embed/>
                </p:oleObj>
              </mc:Choice>
              <mc:Fallback>
                <p:oleObj name="Graf" r:id="rId5" imgW="5523840" imgH="320616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3" y="843558"/>
                        <a:ext cx="6480719" cy="36218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70109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843558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r>
              <a:rPr lang="cs-CZ" sz="4400" b="1" dirty="0" smtClean="0"/>
              <a:t>Analýza časových řad (2)</a:t>
            </a:r>
            <a:endParaRPr lang="cs-CZ" sz="4400" b="1" dirty="0"/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 přednášky: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Exponenciální vyrovnání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79513" y="2022946"/>
            <a:ext cx="62646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i="1" dirty="0">
                <a:latin typeface="Times New Roman" pitchFamily="18" charset="0"/>
              </a:rPr>
              <a:t>w</a:t>
            </a:r>
            <a:r>
              <a:rPr lang="cs-CZ" dirty="0">
                <a:latin typeface="Times New Roman" pitchFamily="18" charset="0"/>
              </a:rPr>
              <a:t> - </a:t>
            </a:r>
            <a:r>
              <a:rPr lang="cs-CZ" b="1" i="1" dirty="0">
                <a:latin typeface="Arial" pitchFamily="34" charset="0"/>
                <a:cs typeface="Arial" pitchFamily="34" charset="0"/>
              </a:rPr>
              <a:t>koeficient</a:t>
            </a:r>
            <a:r>
              <a:rPr lang="cs-CZ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i="1" dirty="0">
                <a:latin typeface="Arial" pitchFamily="34" charset="0"/>
                <a:cs typeface="Arial" pitchFamily="34" charset="0"/>
              </a:rPr>
              <a:t>exponenciálního zapomínání</a:t>
            </a:r>
            <a:r>
              <a:rPr lang="cs-CZ" dirty="0">
                <a:latin typeface="Times New Roman" pitchFamily="18" charset="0"/>
              </a:rPr>
              <a:t>, 0</a:t>
            </a:r>
            <a:r>
              <a:rPr lang="en-US" dirty="0">
                <a:latin typeface="Times New Roman" pitchFamily="18" charset="0"/>
              </a:rPr>
              <a:t> &lt; </a:t>
            </a:r>
            <a:r>
              <a:rPr lang="en-US" i="1" dirty="0">
                <a:latin typeface="Times New Roman" pitchFamily="18" charset="0"/>
              </a:rPr>
              <a:t>w </a:t>
            </a:r>
            <a:r>
              <a:rPr lang="en-US" dirty="0">
                <a:latin typeface="Times New Roman" pitchFamily="18" charset="0"/>
              </a:rPr>
              <a:t>&lt; 1</a:t>
            </a:r>
            <a:endParaRPr lang="cs-CZ" dirty="0">
              <a:latin typeface="Times New Roman" pitchFamily="18" charset="0"/>
            </a:endParaRPr>
          </a:p>
          <a:p>
            <a:r>
              <a:rPr lang="cs-CZ" dirty="0">
                <a:latin typeface="Times New Roman" pitchFamily="18" charset="0"/>
              </a:rPr>
              <a:t>	</a:t>
            </a:r>
            <a:r>
              <a:rPr lang="cs-CZ" dirty="0">
                <a:latin typeface="Arial" charset="0"/>
              </a:rPr>
              <a:t>„kolik procent se zapomene z předchozího“</a:t>
            </a:r>
          </a:p>
        </p:txBody>
      </p:sp>
      <p:graphicFrame>
        <p:nvGraphicFramePr>
          <p:cNvPr id="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4126510"/>
              </p:ext>
            </p:extLst>
          </p:nvPr>
        </p:nvGraphicFramePr>
        <p:xfrm>
          <a:off x="323528" y="3074364"/>
          <a:ext cx="82296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9" r:id="rId5" imgW="4508500" imgH="228600" progId="Equation.3">
                  <p:embed/>
                </p:oleObj>
              </mc:Choice>
              <mc:Fallback>
                <p:oleObj r:id="rId5" imgW="4508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8" y="3074364"/>
                        <a:ext cx="8229600" cy="417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4347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Příklad: exponenciální vyrovnání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527970"/>
              </p:ext>
            </p:extLst>
          </p:nvPr>
        </p:nvGraphicFramePr>
        <p:xfrm>
          <a:off x="445046" y="706628"/>
          <a:ext cx="5855146" cy="3829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02" name="Graf" r:id="rId5" imgW="4295851" imgH="3562502" progId="Excel.Sheet.8">
                  <p:embed/>
                </p:oleObj>
              </mc:Choice>
              <mc:Fallback>
                <p:oleObj name="Graf" r:id="rId5" imgW="4295851" imgH="3562502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5046" y="706628"/>
                        <a:ext cx="5855146" cy="38290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401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Analýza sezónní složky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79512" y="824110"/>
            <a:ext cx="8040688" cy="66752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cs-CZ" sz="2400" b="1" i="1" dirty="0" smtClean="0">
                <a:latin typeface="Arial" pitchFamily="34" charset="0"/>
                <a:cs typeface="Arial" pitchFamily="34" charset="0"/>
              </a:rPr>
              <a:t>Dekompoziční model:	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cs-CZ" sz="2400" b="1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b="1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400" b="1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</a:t>
            </a:r>
            <a:r>
              <a:rPr lang="cs-CZ" sz="2400" b="1" i="1" baseline="-30000" dirty="0" smtClean="0">
                <a:latin typeface="Times New Roman" pitchFamily="18" charset="0"/>
                <a:cs typeface="Times New Roman" pitchFamily="18" charset="0"/>
              </a:rPr>
              <a:t>t </a:t>
            </a:r>
            <a:endParaRPr lang="cs-CZ" sz="2400" b="1" i="1" baseline="-30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01752" y="1381718"/>
            <a:ext cx="63184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cs-CZ" b="1" i="1" dirty="0" err="1">
                <a:latin typeface="Times New Roman" pitchFamily="18" charset="0"/>
              </a:rPr>
              <a:t>P</a:t>
            </a:r>
            <a:r>
              <a:rPr lang="cs-CZ" b="1" i="1" baseline="-25000" dirty="0" err="1">
                <a:latin typeface="Times New Roman" pitchFamily="18" charset="0"/>
              </a:rPr>
              <a:t>t</a:t>
            </a:r>
            <a:r>
              <a:rPr lang="cs-CZ" dirty="0">
                <a:latin typeface="Times New Roman" pitchFamily="18" charset="0"/>
              </a:rPr>
              <a:t> </a:t>
            </a:r>
            <a:r>
              <a:rPr lang="cs-CZ" dirty="0">
                <a:latin typeface="Arial" pitchFamily="34" charset="0"/>
                <a:cs typeface="Arial" pitchFamily="34" charset="0"/>
              </a:rPr>
              <a:t>- periodická složka (sezónní, cyklická)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2904233"/>
              </p:ext>
            </p:extLst>
          </p:nvPr>
        </p:nvGraphicFramePr>
        <p:xfrm>
          <a:off x="4256907" y="1783825"/>
          <a:ext cx="1608138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6" r:id="rId5" imgW="774364" imgH="203112" progId="Equation.3">
                  <p:embed/>
                </p:oleObj>
              </mc:Choice>
              <mc:Fallback>
                <p:oleObj r:id="rId5" imgW="774364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6907" y="1783825"/>
                        <a:ext cx="1608138" cy="4270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2"/>
          <p:cNvSpPr txBox="1">
            <a:spLocks noChangeArrowheads="1"/>
          </p:cNvSpPr>
          <p:nvPr/>
        </p:nvSpPr>
        <p:spPr bwMode="auto">
          <a:xfrm>
            <a:off x="395536" y="2521361"/>
            <a:ext cx="74206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Cíl analýzy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: nalézt vhodný model 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periodické složky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416144" y="3257343"/>
            <a:ext cx="802174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400" b="1" dirty="0">
                <a:latin typeface="Arial" pitchFamily="34" charset="0"/>
                <a:cs typeface="Arial" pitchFamily="34" charset="0"/>
              </a:rPr>
              <a:t>Metody: -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harmonická analýza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	    - exponenciální vyrovnání (</a:t>
            </a:r>
            <a:r>
              <a:rPr lang="cs-CZ" sz="2400" dirty="0" err="1">
                <a:latin typeface="Arial" pitchFamily="34" charset="0"/>
                <a:cs typeface="Arial" pitchFamily="34" charset="0"/>
              </a:rPr>
              <a:t>Wintersův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model)</a:t>
            </a: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	    - modely sezónnosti (konstantní, proporcionální)</a:t>
            </a:r>
          </a:p>
        </p:txBody>
      </p:sp>
    </p:spTree>
    <p:extLst>
      <p:ext uri="{BB962C8B-B14F-4D97-AF65-F5344CB8AC3E}">
        <p14:creationId xmlns:p14="http://schemas.microsoft.com/office/powerpoint/2010/main" val="2918986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Příklad: sezónní časová řada, lineární trend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697502"/>
              </p:ext>
            </p:extLst>
          </p:nvPr>
        </p:nvGraphicFramePr>
        <p:xfrm>
          <a:off x="179512" y="843558"/>
          <a:ext cx="7128792" cy="3621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9" name="Graf" r:id="rId5" imgW="6311160" imgH="4522680" progId="Excel.Sheet.8">
                  <p:embed/>
                </p:oleObj>
              </mc:Choice>
              <mc:Fallback>
                <p:oleObj name="Graf" r:id="rId5" imgW="6311160" imgH="452268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843558"/>
                        <a:ext cx="7128792" cy="362187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433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Příklad: sezónní časová řada, exponenciální trend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2311532"/>
              </p:ext>
            </p:extLst>
          </p:nvPr>
        </p:nvGraphicFramePr>
        <p:xfrm>
          <a:off x="187153" y="721867"/>
          <a:ext cx="6689104" cy="38138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073" name="Graf" r:id="rId5" imgW="6907680" imgH="4488840" progId="Excel.Sheet.8">
                  <p:embed/>
                </p:oleObj>
              </mc:Choice>
              <mc:Fallback>
                <p:oleObj name="Graf" r:id="rId5" imgW="6907680" imgH="44888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153" y="721867"/>
                        <a:ext cx="6689104" cy="38138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64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Příklad: časová řada s cyklickou složkou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0141180"/>
              </p:ext>
            </p:extLst>
          </p:nvPr>
        </p:nvGraphicFramePr>
        <p:xfrm>
          <a:off x="395536" y="780747"/>
          <a:ext cx="6192688" cy="36846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7" name="Graf" r:id="rId5" imgW="6762750" imgH="4238625" progId="Excel.Sheet.8">
                  <p:embed/>
                </p:oleObj>
              </mc:Choice>
              <mc:Fallback>
                <p:oleObj name="Graf" r:id="rId5" imgW="6762750" imgH="4238625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780747"/>
                        <a:ext cx="6192688" cy="36846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38414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 – odstranění trendu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347703"/>
              </p:ext>
            </p:extLst>
          </p:nvPr>
        </p:nvGraphicFramePr>
        <p:xfrm>
          <a:off x="395537" y="728724"/>
          <a:ext cx="6048672" cy="38069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21" name="List" r:id="rId5" imgW="5476879" imgH="4000500" progId="Excel.Sheet.8">
                  <p:embed/>
                </p:oleObj>
              </mc:Choice>
              <mc:Fallback>
                <p:oleObj name="List" r:id="rId5" imgW="5476879" imgH="40005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7" y="728724"/>
                        <a:ext cx="6048672" cy="38069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9421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 – odstranění trendu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3544739"/>
              </p:ext>
            </p:extLst>
          </p:nvPr>
        </p:nvGraphicFramePr>
        <p:xfrm>
          <a:off x="258024" y="843558"/>
          <a:ext cx="7122288" cy="36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45" name="Graf" r:id="rId5" imgW="6907680" imgH="4488840" progId="Excel.Sheet.8">
                  <p:embed/>
                </p:oleObj>
              </mc:Choice>
              <mc:Fallback>
                <p:oleObj name="Graf" r:id="rId5" imgW="6907680" imgH="448884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024" y="843558"/>
                        <a:ext cx="7122288" cy="3692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0809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95263"/>
            <a:ext cx="7488237" cy="508000"/>
          </a:xfrm>
        </p:spPr>
        <p:txBody>
          <a:bodyPr/>
          <a:lstStyle/>
          <a:p>
            <a:r>
              <a:rPr lang="cs-CZ" b="1" dirty="0"/>
              <a:t>Harmonická analýza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95536" y="832048"/>
            <a:ext cx="7235132" cy="346789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b="1" dirty="0" smtClean="0">
                <a:cs typeface="Times New Roman" pitchFamily="18" charset="0"/>
              </a:rPr>
              <a:t>Základní id</a:t>
            </a:r>
            <a:r>
              <a:rPr lang="cs-CZ" sz="2200" b="1" dirty="0" smtClean="0"/>
              <a:t>ea -</a:t>
            </a:r>
            <a:r>
              <a:rPr lang="cs-CZ" sz="2200" b="1" dirty="0" smtClean="0">
                <a:cs typeface="Times New Roman" pitchFamily="18" charset="0"/>
              </a:rPr>
              <a:t> vyjád</a:t>
            </a:r>
            <a:r>
              <a:rPr lang="cs-CZ" sz="2200" b="1" dirty="0" smtClean="0"/>
              <a:t>ř</a:t>
            </a:r>
            <a:r>
              <a:rPr lang="cs-CZ" sz="2200" b="1" dirty="0" smtClean="0">
                <a:cs typeface="Times New Roman" pitchFamily="18" charset="0"/>
              </a:rPr>
              <a:t>it periodickou slo</a:t>
            </a:r>
            <a:r>
              <a:rPr lang="cs-CZ" sz="2200" b="1" dirty="0" smtClean="0"/>
              <a:t>ž</a:t>
            </a:r>
            <a:r>
              <a:rPr lang="cs-CZ" sz="2200" b="1" dirty="0" smtClean="0">
                <a:cs typeface="Times New Roman" pitchFamily="18" charset="0"/>
              </a:rPr>
              <a:t>ku jako sou</a:t>
            </a:r>
            <a:r>
              <a:rPr lang="cs-CZ" sz="2200" b="1" dirty="0" smtClean="0"/>
              <a:t>č</a:t>
            </a:r>
            <a:r>
              <a:rPr lang="cs-CZ" sz="2200" b="1" dirty="0" smtClean="0">
                <a:cs typeface="Times New Roman" pitchFamily="18" charset="0"/>
              </a:rPr>
              <a:t>et ur</a:t>
            </a:r>
            <a:r>
              <a:rPr lang="cs-CZ" sz="2200" b="1" dirty="0" smtClean="0"/>
              <a:t>č</a:t>
            </a:r>
            <a:r>
              <a:rPr lang="cs-CZ" sz="2200" b="1" dirty="0" smtClean="0">
                <a:cs typeface="Times New Roman" pitchFamily="18" charset="0"/>
              </a:rPr>
              <a:t>itého po</a:t>
            </a:r>
            <a:r>
              <a:rPr lang="cs-CZ" sz="2200" b="1" dirty="0" smtClean="0"/>
              <a:t>č</a:t>
            </a:r>
            <a:r>
              <a:rPr lang="cs-CZ" sz="2200" b="1" dirty="0" smtClean="0">
                <a:cs typeface="Times New Roman" pitchFamily="18" charset="0"/>
              </a:rPr>
              <a:t>tu vln známých periodických goniometrických funkcí </a:t>
            </a:r>
            <a:r>
              <a:rPr lang="cs-CZ" sz="2200" b="1" dirty="0" smtClean="0"/>
              <a:t>:</a:t>
            </a:r>
          </a:p>
          <a:p>
            <a:r>
              <a:rPr lang="cs-CZ" sz="2200" b="1" i="1" dirty="0" smtClean="0">
                <a:cs typeface="Times New Roman" pitchFamily="18" charset="0"/>
              </a:rPr>
              <a:t>sinus</a:t>
            </a:r>
            <a:r>
              <a:rPr lang="cs-CZ" sz="2200" b="1" dirty="0" smtClean="0">
                <a:cs typeface="Times New Roman" pitchFamily="18" charset="0"/>
              </a:rPr>
              <a:t> a </a:t>
            </a:r>
            <a:r>
              <a:rPr lang="cs-CZ" sz="2200" b="1" i="1" dirty="0" smtClean="0">
                <a:cs typeface="Times New Roman" pitchFamily="18" charset="0"/>
              </a:rPr>
              <a:t>kosinus</a:t>
            </a:r>
            <a:endParaRPr lang="cs-CZ" sz="2200" b="1" i="1" dirty="0" smtClean="0"/>
          </a:p>
          <a:p>
            <a:pPr>
              <a:buFont typeface="Wingdings" pitchFamily="2" charset="2"/>
              <a:buNone/>
            </a:pPr>
            <a:endParaRPr lang="cs-CZ" sz="2200" b="1" dirty="0" smtClean="0"/>
          </a:p>
          <a:p>
            <a:r>
              <a:rPr lang="cs-CZ" sz="2200" b="1" i="1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cs-CZ" sz="2200" b="1" i="1" baseline="-30000" dirty="0" err="1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=    </a:t>
            </a:r>
            <a:r>
              <a:rPr lang="cs-CZ" sz="2200" b="1" dirty="0" smtClean="0">
                <a:latin typeface="Times New Roman" pitchFamily="18" charset="0"/>
              </a:rPr>
              <a:t>                                                    , 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t =</a:t>
            </a:r>
            <a:r>
              <a:rPr lang="cs-CZ" sz="2200" b="1" dirty="0" smtClean="0">
                <a:latin typeface="Times New Roman" pitchFamily="18" charset="0"/>
                <a:cs typeface="Times New Roman" pitchFamily="18" charset="0"/>
              </a:rPr>
              <a:t> 1,2,…,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n</a:t>
            </a:r>
            <a:endParaRPr lang="cs-CZ" sz="2200" b="1" i="1" dirty="0" smtClean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cs-CZ" sz="2200" b="1" i="1" dirty="0" smtClean="0"/>
          </a:p>
          <a:p>
            <a:pPr>
              <a:buFont typeface="Wingdings" pitchFamily="2" charset="2"/>
              <a:buNone/>
            </a:pPr>
            <a:r>
              <a:rPr lang="cs-CZ" sz="2200" b="1" i="1" dirty="0" smtClean="0">
                <a:cs typeface="Times New Roman" pitchFamily="18" charset="0"/>
              </a:rPr>
              <a:t>trigonometrický polynom</a:t>
            </a:r>
            <a:r>
              <a:rPr lang="cs-CZ" sz="2200" b="1" dirty="0" smtClean="0">
                <a:cs typeface="Times New Roman" pitchFamily="18" charset="0"/>
              </a:rPr>
              <a:t>   </a:t>
            </a:r>
            <a:endParaRPr lang="cs-CZ" sz="2200" b="1" dirty="0">
              <a:cs typeface="Times New Roman" pitchFamily="18" charset="0"/>
            </a:endParaRP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2134125"/>
              </p:ext>
            </p:extLst>
          </p:nvPr>
        </p:nvGraphicFramePr>
        <p:xfrm>
          <a:off x="1331640" y="2565995"/>
          <a:ext cx="3312368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7" r:id="rId5" imgW="1689100" imgH="457200" progId="Equation.3">
                  <p:embed/>
                </p:oleObj>
              </mc:Choice>
              <mc:Fallback>
                <p:oleObj r:id="rId5" imgW="16891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2565995"/>
                        <a:ext cx="3312368" cy="720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1599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41836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092598"/>
              </p:ext>
            </p:extLst>
          </p:nvPr>
        </p:nvGraphicFramePr>
        <p:xfrm>
          <a:off x="332907" y="771550"/>
          <a:ext cx="4455117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4" name="List" r:id="rId5" imgW="5772146" imgH="3819560" progId="Excel.Sheet.8">
                  <p:embed/>
                </p:oleObj>
              </mc:Choice>
              <mc:Fallback>
                <p:oleObj name="List" r:id="rId5" imgW="5772146" imgH="3819560" progId="Excel.Shee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2907" y="771550"/>
                        <a:ext cx="4455117" cy="30243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2320999"/>
              </p:ext>
            </p:extLst>
          </p:nvPr>
        </p:nvGraphicFramePr>
        <p:xfrm>
          <a:off x="5004048" y="1131590"/>
          <a:ext cx="3888432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195" name="List" r:id="rId7" imgW="5172067" imgH="3000312" progId="Excel.Sheet.8">
                  <p:embed/>
                </p:oleObj>
              </mc:Choice>
              <mc:Fallback>
                <p:oleObj name="List" r:id="rId7" imgW="5172067" imgH="3000312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4048" y="1131590"/>
                        <a:ext cx="3888432" cy="254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5315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Obsah přednášky 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23528" y="846767"/>
            <a:ext cx="7772400" cy="361866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400" b="1" dirty="0" smtClean="0"/>
              <a:t>Volba vhodného modelu trendu</a:t>
            </a:r>
          </a:p>
          <a:p>
            <a:r>
              <a:rPr lang="cs-CZ" sz="2400" b="1" dirty="0" smtClean="0"/>
              <a:t>Analýza trendové složky – syntetické modely:</a:t>
            </a:r>
          </a:p>
          <a:p>
            <a:pPr>
              <a:buFontTx/>
              <a:buChar char="-"/>
            </a:pPr>
            <a:r>
              <a:rPr lang="cs-CZ" sz="2400" dirty="0" smtClean="0"/>
              <a:t>Klouzavé průměry, exponenciální vyrovnání</a:t>
            </a:r>
          </a:p>
          <a:p>
            <a:pPr marL="0" indent="0">
              <a:buNone/>
            </a:pPr>
            <a:endParaRPr lang="cs-CZ" sz="1200" dirty="0" smtClean="0"/>
          </a:p>
          <a:p>
            <a:r>
              <a:rPr lang="cs-CZ" sz="2400" b="1" dirty="0" smtClean="0"/>
              <a:t>Analýza sezónní složky</a:t>
            </a:r>
          </a:p>
          <a:p>
            <a:pPr>
              <a:buFontTx/>
              <a:buChar char="-"/>
            </a:pPr>
            <a:r>
              <a:rPr lang="cs-CZ" sz="2400" dirty="0" smtClean="0"/>
              <a:t>Modely konstantní sezónnosti</a:t>
            </a:r>
          </a:p>
          <a:p>
            <a:pPr marL="0" indent="0">
              <a:buNone/>
            </a:pPr>
            <a:endParaRPr lang="cs-CZ" sz="1200" dirty="0" smtClean="0"/>
          </a:p>
          <a:p>
            <a:r>
              <a:rPr lang="cs-CZ" sz="2400" b="1" dirty="0" smtClean="0"/>
              <a:t>Analýza náhodné složky</a:t>
            </a:r>
          </a:p>
          <a:p>
            <a:r>
              <a:rPr lang="cs-CZ" sz="2400" b="1" dirty="0" smtClean="0"/>
              <a:t>Prognózování v ČR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395536" y="2427734"/>
            <a:ext cx="7416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17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Stanovení regresních koeficientů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051720" y="480033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894774775"/>
              </p:ext>
            </p:extLst>
          </p:nvPr>
        </p:nvGraphicFramePr>
        <p:xfrm>
          <a:off x="374555" y="843558"/>
          <a:ext cx="5753100" cy="1019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5" name="Document" r:id="rId5" imgW="5753166" imgH="1022588" progId="Word.Document.8">
                  <p:embed/>
                </p:oleObj>
              </mc:Choice>
              <mc:Fallback>
                <p:oleObj name="Document" r:id="rId5" imgW="5753166" imgH="1022588" progId="Word.Document.8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555" y="843558"/>
                        <a:ext cx="5753100" cy="1019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574991"/>
              </p:ext>
            </p:extLst>
          </p:nvPr>
        </p:nvGraphicFramePr>
        <p:xfrm>
          <a:off x="1259632" y="1851670"/>
          <a:ext cx="1944687" cy="941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6" name="Rovnice" r:id="rId7" imgW="863225" imgH="418918" progId="Equation.3">
                  <p:embed/>
                </p:oleObj>
              </mc:Choice>
              <mc:Fallback>
                <p:oleObj name="Rovnice" r:id="rId7" imgW="863225" imgH="418918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9632" y="1851670"/>
                        <a:ext cx="1944687" cy="941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6233848"/>
              </p:ext>
            </p:extLst>
          </p:nvPr>
        </p:nvGraphicFramePr>
        <p:xfrm>
          <a:off x="1115616" y="2859782"/>
          <a:ext cx="2590800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7" name="Rovnice" r:id="rId9" imgW="1054100" imgH="419100" progId="Equation.3">
                  <p:embed/>
                </p:oleObj>
              </mc:Choice>
              <mc:Fallback>
                <p:oleObj name="Rovnice" r:id="rId9" imgW="10541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5616" y="2859782"/>
                        <a:ext cx="2590800" cy="1020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034928"/>
              </p:ext>
            </p:extLst>
          </p:nvPr>
        </p:nvGraphicFramePr>
        <p:xfrm>
          <a:off x="4211960" y="1923678"/>
          <a:ext cx="26638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8" name="Rovnice" r:id="rId11" imgW="1066800" imgH="419100" progId="Equation.3">
                  <p:embed/>
                </p:oleObj>
              </mc:Choice>
              <mc:Fallback>
                <p:oleObj name="Rovnice" r:id="rId11" imgW="1066800" imgH="4191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960" y="1923678"/>
                        <a:ext cx="266382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094700"/>
              </p:ext>
            </p:extLst>
          </p:nvPr>
        </p:nvGraphicFramePr>
        <p:xfrm>
          <a:off x="4067944" y="3147814"/>
          <a:ext cx="3101975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229" name="Rovnice" r:id="rId13" imgW="1244060" imgH="355446" progId="Equation.3">
                  <p:embed/>
                </p:oleObj>
              </mc:Choice>
              <mc:Fallback>
                <p:oleObj name="Rovnice" r:id="rId13" imgW="1244060" imgH="355446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3147814"/>
                        <a:ext cx="3101975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756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Příklad – výsledek harmonické analýzy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793586"/>
              </p:ext>
            </p:extLst>
          </p:nvPr>
        </p:nvGraphicFramePr>
        <p:xfrm>
          <a:off x="323529" y="1076119"/>
          <a:ext cx="6912768" cy="2935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237" name="List" r:id="rId5" imgW="6658092" imgH="2514701" progId="Excel.Sheet.8">
                  <p:embed/>
                </p:oleObj>
              </mc:Choice>
              <mc:Fallback>
                <p:oleObj name="List" r:id="rId5" imgW="6658092" imgH="2514701" progId="Excel.Shee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529" y="1076119"/>
                        <a:ext cx="6912768" cy="29357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07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latin typeface="Arial" charset="0"/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390525" y="1131590"/>
            <a:ext cx="8362950" cy="2981325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endParaRPr lang="cs-CZ" b="1" dirty="0" smtClean="0">
              <a:latin typeface="Arial" charset="0"/>
            </a:endParaRPr>
          </a:p>
          <a:p>
            <a:pPr algn="ctr">
              <a:buFontTx/>
              <a:buNone/>
            </a:pPr>
            <a:endParaRPr lang="cs-CZ" b="1" dirty="0">
              <a:latin typeface="Arial" charset="0"/>
            </a:endParaRPr>
          </a:p>
          <a:p>
            <a:pPr algn="ctr">
              <a:buFontTx/>
              <a:buNone/>
            </a:pPr>
            <a:r>
              <a:rPr lang="cs-CZ" b="1" dirty="0" smtClean="0">
                <a:latin typeface="Arial" charset="0"/>
              </a:rPr>
              <a:t>Děkuji Vám za pozornost!!!</a:t>
            </a:r>
          </a:p>
          <a:p>
            <a:pPr algn="ctr"/>
            <a:endParaRPr lang="cs-CZ" sz="2400" dirty="0" smtClean="0"/>
          </a:p>
          <a:p>
            <a:pPr lvl="3" algn="ctr">
              <a:buFontTx/>
              <a:buNone/>
            </a:pP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1871153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Volba vhodného modelu trendu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395536" y="834893"/>
            <a:ext cx="7128792" cy="332103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/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stanovení konkrétního typu trendové funkce</a:t>
            </a:r>
            <a:endParaRPr lang="cs-CZ" sz="2800" dirty="0" smtClean="0">
              <a:sym typeface="Symbol" pitchFamily="18" charset="2"/>
            </a:endParaRPr>
          </a:p>
          <a:p>
            <a:pPr marL="609600" indent="-609600"/>
            <a:r>
              <a:rPr lang="cs-CZ" sz="2800" dirty="0" smtClean="0">
                <a:sym typeface="Symbol" pitchFamily="18" charset="2"/>
              </a:rPr>
              <a:t>př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iléhavost dat k trendové (regresní) k</a:t>
            </a:r>
            <a:r>
              <a:rPr lang="cs-CZ" sz="2800" dirty="0" smtClean="0">
                <a:sym typeface="Symbol" pitchFamily="18" charset="2"/>
              </a:rPr>
              <a:t>ř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ivce </a:t>
            </a:r>
            <a:r>
              <a:rPr lang="cs-CZ" sz="2800" dirty="0" smtClean="0">
                <a:sym typeface="Symbol" pitchFamily="18" charset="2"/>
              </a:rPr>
              <a:t>- 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koeficient determinace </a:t>
            </a:r>
            <a:r>
              <a:rPr lang="cs-CZ" sz="2800" i="1" dirty="0" smtClean="0">
                <a:latin typeface="Times New Roman" pitchFamily="18" charset="0"/>
                <a:sym typeface="Symbol" pitchFamily="18" charset="2"/>
              </a:rPr>
              <a:t>R</a:t>
            </a:r>
            <a:r>
              <a:rPr lang="cs-CZ" sz="2800" baseline="30000" dirty="0" smtClean="0">
                <a:sym typeface="Symbol" pitchFamily="18" charset="2"/>
              </a:rPr>
              <a:t>2</a:t>
            </a:r>
            <a:r>
              <a:rPr lang="cs-CZ" sz="2800" dirty="0" smtClean="0">
                <a:cs typeface="Times New Roman" pitchFamily="18" charset="0"/>
                <a:sym typeface="Symbol" pitchFamily="18" charset="2"/>
              </a:rPr>
              <a:t> </a:t>
            </a:r>
            <a:r>
              <a:rPr lang="cs-CZ" sz="2800" dirty="0" smtClean="0">
                <a:sym typeface="Symbol" pitchFamily="18" charset="2"/>
              </a:rPr>
              <a:t> nevýhoda: více parametrů </a:t>
            </a:r>
            <a:r>
              <a:rPr lang="cs-CZ" sz="2800" b="1" dirty="0" smtClean="0">
                <a:sym typeface="Symbol" pitchFamily="18" charset="2"/>
              </a:rPr>
              <a:t></a:t>
            </a:r>
            <a:r>
              <a:rPr lang="cs-CZ" sz="2800" dirty="0" smtClean="0">
                <a:sym typeface="Symbol" pitchFamily="18" charset="2"/>
              </a:rPr>
              <a:t> větší </a:t>
            </a:r>
            <a:r>
              <a:rPr lang="cs-CZ" sz="2800" i="1" dirty="0" smtClean="0">
                <a:latin typeface="Times New Roman" pitchFamily="18" charset="0"/>
                <a:sym typeface="Symbol" pitchFamily="18" charset="2"/>
              </a:rPr>
              <a:t>R</a:t>
            </a:r>
            <a:r>
              <a:rPr lang="cs-CZ" sz="2800" baseline="30000" dirty="0" smtClean="0">
                <a:sym typeface="Symbol" pitchFamily="18" charset="2"/>
              </a:rPr>
              <a:t>2</a:t>
            </a:r>
            <a:endParaRPr lang="cs-CZ" sz="2800" dirty="0" smtClean="0">
              <a:sym typeface="Symbol" pitchFamily="18" charset="2"/>
            </a:endParaRPr>
          </a:p>
          <a:p>
            <a:pPr marL="609600" indent="-609600"/>
            <a:r>
              <a:rPr lang="cs-CZ" sz="2800" dirty="0" smtClean="0">
                <a:sym typeface="Symbol" pitchFamily="18" charset="2"/>
              </a:rPr>
              <a:t>lepší míra přiléhavosti     </a:t>
            </a:r>
            <a:r>
              <a:rPr lang="cs-CZ" sz="2800" b="1" dirty="0" smtClean="0">
                <a:sym typeface="Symbol" pitchFamily="18" charset="2"/>
              </a:rPr>
              <a:t></a:t>
            </a:r>
            <a:r>
              <a:rPr lang="cs-CZ" sz="2800" dirty="0" smtClean="0">
                <a:sym typeface="Symbol" pitchFamily="18" charset="2"/>
              </a:rPr>
              <a:t> </a:t>
            </a:r>
            <a:r>
              <a:rPr lang="cs-CZ" sz="2800" b="1" dirty="0" smtClean="0">
                <a:sym typeface="Symbol" pitchFamily="18" charset="2"/>
              </a:rPr>
              <a:t>reziduální rozptyl</a:t>
            </a:r>
            <a:endParaRPr lang="cs-CZ" sz="2800" b="1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47309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Trendové funkce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323528" y="834893"/>
            <a:ext cx="7772400" cy="3033001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rgbClr val="307871"/>
                </a:solidFill>
              </a:rPr>
              <a:t>Lineární trend</a:t>
            </a:r>
          </a:p>
          <a:p>
            <a:pPr>
              <a:lnSpc>
                <a:spcPct val="90000"/>
              </a:lnSpc>
            </a:pPr>
            <a:r>
              <a:rPr lang="cs-CZ" sz="2800" dirty="0">
                <a:solidFill>
                  <a:srgbClr val="307871"/>
                </a:solidFill>
              </a:rPr>
              <a:t>K</a:t>
            </a:r>
            <a:r>
              <a:rPr lang="cs-CZ" sz="2800" dirty="0" smtClean="0">
                <a:solidFill>
                  <a:srgbClr val="307871"/>
                </a:solidFill>
              </a:rPr>
              <a:t>vadratický trend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rgbClr val="307871"/>
                </a:solidFill>
              </a:rPr>
              <a:t>Mocninný trend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rgbClr val="307871"/>
                </a:solidFill>
              </a:rPr>
              <a:t>Exponenciální trend</a:t>
            </a:r>
          </a:p>
          <a:p>
            <a:pPr>
              <a:lnSpc>
                <a:spcPct val="90000"/>
              </a:lnSpc>
            </a:pPr>
            <a:r>
              <a:rPr lang="cs-CZ" sz="2800" dirty="0" smtClean="0">
                <a:solidFill>
                  <a:srgbClr val="307871"/>
                </a:solidFill>
              </a:rPr>
              <a:t>Logistický trend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9845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Logistický trend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graphicFrame>
        <p:nvGraphicFramePr>
          <p:cNvPr id="5" name="Objekt 4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448231451"/>
              </p:ext>
            </p:extLst>
          </p:nvPr>
        </p:nvGraphicFramePr>
        <p:xfrm>
          <a:off x="362787" y="987574"/>
          <a:ext cx="5754550" cy="3092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8" name="List" r:id="rId6" imgW="4400576" imgH="2762230" progId="Excel.Sheet.8">
                  <p:embed/>
                </p:oleObj>
              </mc:Choice>
              <mc:Fallback>
                <p:oleObj name="List" r:id="rId6" imgW="4400576" imgH="2762230" progId="Excel.Sheet.8">
                  <p:embed/>
                  <p:pic>
                    <p:nvPicPr>
                      <p:cNvPr id="0" name="Object 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2787" y="987574"/>
                        <a:ext cx="5754550" cy="3092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000969"/>
              </p:ext>
            </p:extLst>
          </p:nvPr>
        </p:nvGraphicFramePr>
        <p:xfrm>
          <a:off x="6300192" y="1779662"/>
          <a:ext cx="1949698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39" name="Rovnice" r:id="rId8" imgW="1409088" imgH="571252" progId="Equation.3">
                  <p:embed/>
                </p:oleObj>
              </mc:Choice>
              <mc:Fallback>
                <p:oleObj name="Rovnice" r:id="rId8" imgW="1409088" imgH="571252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00192" y="1779662"/>
                        <a:ext cx="1949698" cy="792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541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Reziduální rozptyl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13792" y="1837655"/>
            <a:ext cx="263245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000" dirty="0"/>
              <a:t>kde</a:t>
            </a:r>
          </a:p>
          <a:p>
            <a:endParaRPr lang="cs-CZ" sz="2000" i="1" dirty="0" smtClean="0">
              <a:latin typeface="Times New Roman" pitchFamily="18" charset="0"/>
            </a:endParaRPr>
          </a:p>
          <a:p>
            <a:r>
              <a:rPr lang="cs-CZ" sz="2000" i="1" dirty="0" smtClean="0">
                <a:latin typeface="Times New Roman" pitchFamily="18" charset="0"/>
              </a:rPr>
              <a:t>n</a:t>
            </a:r>
            <a:r>
              <a:rPr lang="cs-CZ" sz="2000" dirty="0" smtClean="0">
                <a:latin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</a:rPr>
              <a:t>– </a:t>
            </a:r>
            <a:r>
              <a:rPr lang="cs-CZ" sz="2000" dirty="0"/>
              <a:t>počet členů ČŘ</a:t>
            </a:r>
          </a:p>
          <a:p>
            <a:r>
              <a:rPr lang="cs-CZ" sz="2000" i="1" dirty="0">
                <a:latin typeface="Times New Roman" pitchFamily="18" charset="0"/>
              </a:rPr>
              <a:t>p</a:t>
            </a:r>
            <a:r>
              <a:rPr lang="cs-CZ" sz="2000" dirty="0">
                <a:latin typeface="Times New Roman" pitchFamily="18" charset="0"/>
              </a:rPr>
              <a:t> – </a:t>
            </a:r>
            <a:r>
              <a:rPr lang="cs-CZ" sz="2000" dirty="0"/>
              <a:t>počet parametrů ČŘ</a:t>
            </a:r>
          </a:p>
          <a:p>
            <a:endParaRPr lang="cs-CZ" sz="2000" dirty="0">
              <a:latin typeface="Times New Roman" pitchFamily="18" charset="0"/>
            </a:endParaRPr>
          </a:p>
          <a:p>
            <a:r>
              <a:rPr lang="cs-CZ" sz="2000" i="1" dirty="0">
                <a:latin typeface="Times New Roman" pitchFamily="18" charset="0"/>
              </a:rPr>
              <a:t>S</a:t>
            </a:r>
            <a:r>
              <a:rPr lang="cs-CZ" sz="2000" i="1" baseline="-25000" dirty="0">
                <a:latin typeface="Times New Roman" pitchFamily="18" charset="0"/>
              </a:rPr>
              <a:t>R</a:t>
            </a:r>
            <a:r>
              <a:rPr lang="cs-CZ" sz="2000" dirty="0">
                <a:latin typeface="Times New Roman" pitchFamily="18" charset="0"/>
              </a:rPr>
              <a:t> = </a:t>
            </a:r>
          </a:p>
        </p:txBody>
      </p:sp>
      <p:graphicFrame>
        <p:nvGraphicFramePr>
          <p:cNvPr id="4" name="Objekt 3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34781474"/>
              </p:ext>
            </p:extLst>
          </p:nvPr>
        </p:nvGraphicFramePr>
        <p:xfrm>
          <a:off x="3002723" y="843558"/>
          <a:ext cx="1698393" cy="868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1" r:id="rId6" imgW="685800" imgH="419100" progId="Equation.3">
                  <p:embed/>
                </p:oleObj>
              </mc:Choice>
              <mc:Fallback>
                <p:oleObj r:id="rId6" imgW="685800" imgH="419100" progId="Equation.3">
                  <p:embed/>
                  <p:pic>
                    <p:nvPicPr>
                      <p:cNvPr id="0" name="Object 0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2723" y="843558"/>
                        <a:ext cx="1698393" cy="8680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902714"/>
              </p:ext>
            </p:extLst>
          </p:nvPr>
        </p:nvGraphicFramePr>
        <p:xfrm>
          <a:off x="937930" y="3215705"/>
          <a:ext cx="1584176" cy="744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02" r:id="rId8" imgW="812800" imgH="431800" progId="Equation.3">
                  <p:embed/>
                </p:oleObj>
              </mc:Choice>
              <mc:Fallback>
                <p:oleObj r:id="rId8" imgW="812800" imgH="4318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7930" y="3215705"/>
                        <a:ext cx="1584176" cy="7440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627784" y="3346054"/>
            <a:ext cx="3348481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cs-CZ" sz="2200" dirty="0">
                <a:latin typeface="Times New Roman" pitchFamily="18" charset="0"/>
              </a:rPr>
              <a:t>- </a:t>
            </a:r>
            <a:r>
              <a:rPr lang="cs-CZ" sz="2200" b="1" dirty="0"/>
              <a:t>reziduální součet čtverců</a:t>
            </a:r>
          </a:p>
        </p:txBody>
      </p:sp>
    </p:spTree>
    <p:extLst>
      <p:ext uri="{BB962C8B-B14F-4D97-AF65-F5344CB8AC3E}">
        <p14:creationId xmlns:p14="http://schemas.microsoft.com/office/powerpoint/2010/main" val="340027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 smtClean="0"/>
              <a:t>Který z modelů je lepší?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5663665"/>
              </p:ext>
            </p:extLst>
          </p:nvPr>
        </p:nvGraphicFramePr>
        <p:xfrm>
          <a:off x="6464308" y="1635646"/>
          <a:ext cx="1241425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5" name="List" r:id="rId6" imgW="1228771" imgH="2143003" progId="Excel.Sheet.8">
                  <p:embed/>
                </p:oleObj>
              </mc:Choice>
              <mc:Fallback>
                <p:oleObj name="List" r:id="rId6" imgW="1228771" imgH="2143003" progId="Excel.Sheet.8">
                  <p:embed/>
                  <p:pic>
                    <p:nvPicPr>
                      <p:cNvPr id="0" name="Object 9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4308" y="1635646"/>
                        <a:ext cx="1241425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k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3738658"/>
              </p:ext>
            </p:extLst>
          </p:nvPr>
        </p:nvGraphicFramePr>
        <p:xfrm>
          <a:off x="398671" y="843558"/>
          <a:ext cx="5253449" cy="3621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46" name="List" r:id="rId8" imgW="5914944" imgH="4410175" progId="Excel.Sheet.8">
                  <p:embed/>
                </p:oleObj>
              </mc:Choice>
              <mc:Fallback>
                <p:oleObj name="List" r:id="rId8" imgW="5914944" imgH="4410175" progId="Excel.Sheet.8">
                  <p:embed/>
                  <p:pic>
                    <p:nvPicPr>
                      <p:cNvPr id="0" name="Object 9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671" y="843558"/>
                        <a:ext cx="5253449" cy="3621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8696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7336" y="4465431"/>
            <a:ext cx="3026664" cy="669798"/>
          </a:xfrm>
          <a:prstGeom prst="rect">
            <a:avLst/>
          </a:prstGeom>
        </p:spPr>
      </p:pic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467544" y="1131590"/>
            <a:ext cx="7920879" cy="2880320"/>
          </a:xfrm>
        </p:spPr>
      </p:pic>
      <p:sp>
        <p:nvSpPr>
          <p:cNvPr id="8" name="Obdélník 7"/>
          <p:cNvSpPr/>
          <p:nvPr/>
        </p:nvSpPr>
        <p:spPr>
          <a:xfrm>
            <a:off x="413792" y="843558"/>
            <a:ext cx="7216876" cy="53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</p:txBody>
      </p:sp>
      <p:sp>
        <p:nvSpPr>
          <p:cNvPr id="9" name="Text Box 3"/>
          <p:cNvSpPr txBox="1">
            <a:spLocks noGrp="1" noChangeArrowheads="1"/>
          </p:cNvSpPr>
          <p:nvPr>
            <p:ph type="title"/>
          </p:nvPr>
        </p:nvSpPr>
        <p:spPr bwMode="auto">
          <a:xfrm>
            <a:off x="179388" y="195263"/>
            <a:ext cx="74882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i="1" dirty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cs-CZ" b="1" baseline="30000" dirty="0"/>
              <a:t>2</a:t>
            </a:r>
            <a:r>
              <a:rPr lang="cs-CZ" b="1" dirty="0"/>
              <a:t> = 0,97</a:t>
            </a:r>
          </a:p>
        </p:txBody>
      </p:sp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4659863"/>
              </p:ext>
            </p:extLst>
          </p:nvPr>
        </p:nvGraphicFramePr>
        <p:xfrm>
          <a:off x="413792" y="843558"/>
          <a:ext cx="6030416" cy="36218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1" name="Graf" r:id="rId6" imgW="5476875" imgH="3429000" progId="Excel.Sheet.8">
                  <p:embed/>
                </p:oleObj>
              </mc:Choice>
              <mc:Fallback>
                <p:oleObj name="Graf" r:id="rId6" imgW="5476875" imgH="34290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792" y="843558"/>
                        <a:ext cx="6030416" cy="362187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3665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17110</TotalTime>
  <Words>478</Words>
  <Application>Microsoft Office PowerPoint</Application>
  <PresentationFormat>Předvádění na obrazovce (16:9)</PresentationFormat>
  <Paragraphs>160</Paragraphs>
  <Slides>32</Slides>
  <Notes>31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7</vt:i4>
      </vt:variant>
      <vt:variant>
        <vt:lpstr>Nadpisy snímků</vt:lpstr>
      </vt:variant>
      <vt:variant>
        <vt:i4>32</vt:i4>
      </vt:variant>
    </vt:vector>
  </HeadingPairs>
  <TitlesOfParts>
    <vt:vector size="40" baseType="lpstr">
      <vt:lpstr>SLU</vt:lpstr>
      <vt:lpstr>List</vt:lpstr>
      <vt:lpstr>Rovnice</vt:lpstr>
      <vt:lpstr>Equation.3</vt:lpstr>
      <vt:lpstr>Graf</vt:lpstr>
      <vt:lpstr>Equation.2</vt:lpstr>
      <vt:lpstr>Microsoft Excel 97-2003 Worksheet</vt:lpstr>
      <vt:lpstr>Microsoft Word 97 - 2003 Document</vt:lpstr>
      <vt:lpstr>Statistické zpracování dat  10.přednáška </vt:lpstr>
      <vt:lpstr>Téma přednášky:</vt:lpstr>
      <vt:lpstr>Obsah přednášky </vt:lpstr>
      <vt:lpstr>Volba vhodného modelu trendu</vt:lpstr>
      <vt:lpstr>Trendové funkce</vt:lpstr>
      <vt:lpstr>Logistický trend</vt:lpstr>
      <vt:lpstr>Reziduální rozptyl</vt:lpstr>
      <vt:lpstr>Který z modelů je lepší?</vt:lpstr>
      <vt:lpstr>R2 = 0,97</vt:lpstr>
      <vt:lpstr>R2 = 0,98</vt:lpstr>
      <vt:lpstr>R2 = 0,99</vt:lpstr>
      <vt:lpstr>R2 = 0,996</vt:lpstr>
      <vt:lpstr>R2 = 0,985</vt:lpstr>
      <vt:lpstr>Který model je lepší?</vt:lpstr>
      <vt:lpstr>Který model je lepší? Lineární nebo kvadratický?</vt:lpstr>
      <vt:lpstr>Analýza trendové složky – syntetické modely trendu</vt:lpstr>
      <vt:lpstr>Klouzavé průměry</vt:lpstr>
      <vt:lpstr>Příklad: prostý 3-členný klouzavý průměr</vt:lpstr>
      <vt:lpstr>Příklad: centrovaný 4-členný klouzavý průměr</vt:lpstr>
      <vt:lpstr>Exponenciální vyrovnání</vt:lpstr>
      <vt:lpstr>Příklad: exponenciální vyrovnání</vt:lpstr>
      <vt:lpstr>Analýza sezónní složky</vt:lpstr>
      <vt:lpstr>Příklad: sezónní časová řada, lineární trend</vt:lpstr>
      <vt:lpstr>Příklad: sezónní časová řada, exponenciální trend</vt:lpstr>
      <vt:lpstr>Příklad: časová řada s cyklickou složkou</vt:lpstr>
      <vt:lpstr>Příklad – odstranění trendu</vt:lpstr>
      <vt:lpstr>Příklad – odstranění trendu</vt:lpstr>
      <vt:lpstr>Harmonická analýza</vt:lpstr>
      <vt:lpstr>Příklad</vt:lpstr>
      <vt:lpstr>Stanovení regresních koeficientů</vt:lpstr>
      <vt:lpstr>Příklad – výsledek harmonické analýzy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270</cp:revision>
  <dcterms:created xsi:type="dcterms:W3CDTF">2016-07-06T15:42:34Z</dcterms:created>
  <dcterms:modified xsi:type="dcterms:W3CDTF">2018-02-20T06:06:02Z</dcterms:modified>
</cp:coreProperties>
</file>