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302" r:id="rId4"/>
    <p:sldId id="303" r:id="rId5"/>
    <p:sldId id="335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3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Novotna" initials="VN" lastIdx="5" clrIdx="0">
    <p:extLst>
      <p:ext uri="{19B8F6BF-5375-455C-9EA6-DF929625EA0E}">
        <p15:presenceInfo xmlns:p15="http://schemas.microsoft.com/office/powerpoint/2012/main" userId="d53e47134c9fb1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3792" autoAdjust="0"/>
  </p:normalViewPr>
  <p:slideViewPr>
    <p:cSldViewPr snapToGrid="0">
      <p:cViewPr varScale="1">
        <p:scale>
          <a:sx n="155" d="100"/>
          <a:sy n="155" d="100"/>
        </p:scale>
        <p:origin x="13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D2FB0-B886-4B9E-B500-D54266B79B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08AE0-DEB9-49EE-B68D-F3401475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71BA0-261F-4D91-A480-D2F4C5ECD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4871C7-65D8-4C87-AE5D-C127859B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435F10-EB31-445C-B646-9FF597A9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4114-0969-41CA-B86C-6D0A2E63271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08C033-2A32-4A2E-928C-5A223E8D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492CC2-6F29-4B09-A624-8ED14A16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A1B2-C39F-40D9-BAE3-DC5922EC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8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D1431-8EA7-431A-8049-2BBDD927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DD4215-F0F8-4DAA-8DE8-BD516A4EC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D9D425-44A3-490C-9303-3A69270E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4114-0969-41CA-B86C-6D0A2E63271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116190-FA8B-4CDE-9300-B7595612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978F9A-0FCE-4F5D-AF0D-8843209D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A1B2-C39F-40D9-BAE3-DC5922EC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0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E0F01A2-CF18-4A56-BE21-9E55FAEB5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6438A4-44F2-4D75-9653-D002817CC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EE1C6A-C6A5-463F-9446-5DE9EE81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4114-0969-41CA-B86C-6D0A2E63271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94042B-F30E-4439-92A3-6E2F5E83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049BBA-38FA-43AE-8FD2-03896DA0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A1B2-C39F-40D9-BAE3-DC5922EC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8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09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61A2C-57C6-4C1A-B40B-A3E7D5A2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B88D8E-13C0-4AAE-8E76-9C7A6A432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CF7308-3CBC-446E-BDC1-C20AA9C4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4114-0969-41CA-B86C-6D0A2E63271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DEAC7A-3DFB-4520-9103-F6C687F9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AAC6D1-EB7D-4571-B71F-D22FCA92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A1B2-C39F-40D9-BAE3-DC5922EC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1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C4BD0-6B56-4099-8B9D-46EF3151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959BA55-438C-4FFF-BC25-B742CBD43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CC3DEB-5EB6-45FE-A9C6-A3892B35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4114-0969-41CA-B86C-6D0A2E63271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EE2926-FAD8-4AF3-ACE1-8B190BC7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A6F6F6-A510-4ADF-B3DB-08356A16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A1B2-C39F-40D9-BAE3-DC5922EC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0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04678-C2A0-40DF-B609-EED7F885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030F84-96A2-4C1A-8A3E-04D993C47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1868F4E-3BF9-4590-BD35-9A619EF2A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C8DD32-F79C-4A36-B49C-B16302E8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4114-0969-41CA-B86C-6D0A2E63271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779F35-42AB-4930-BD00-BEF70277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C9F842-A6D4-4A1E-90F7-24B0FAA1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A1B2-C39F-40D9-BAE3-DC5922EC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3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5A48E-E5C5-4598-A41D-F2CCAE70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30B737-F0FE-4688-97B9-6639EF39A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3B12C0-136D-48CC-8815-ACE153EB8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93466BF-9510-4EAF-BCFB-1E29F22A5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A65DE5D-EB13-4535-9129-CE48659E1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59D360-8722-43C5-95EC-0EDA6447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4114-0969-41CA-B86C-6D0A2E63271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D646988-74FB-4A3D-9D93-93BC2ED5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5DCF8A-1FFC-4C61-983D-BCB9DBAE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A1B2-C39F-40D9-BAE3-DC5922EC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3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D7C31-2F67-4F26-A8B5-134EFF26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36D7BF-21D9-4714-AA17-1950FE0A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4114-0969-41CA-B86C-6D0A2E63271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F3E402-C993-4787-B08F-4AC00F8B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B1D3D9-CE74-4567-BE75-D69A0C71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A1B2-C39F-40D9-BAE3-DC5922EC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6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265915-D546-4C55-A9EC-822992E3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4114-0969-41CA-B86C-6D0A2E63271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5736C0-6836-4744-8006-2B50C7A5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AE3F50-E48D-4766-8661-6CCE1262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A1B2-C39F-40D9-BAE3-DC5922EC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0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5034B-6EE4-4D22-9070-EA8F261F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ADFC1A-8919-4F0F-AD58-2CED6731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AA886C7-B844-4350-B6CF-679AB0688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822846-E2E1-49CD-81AB-1C6AE3F0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4114-0969-41CA-B86C-6D0A2E63271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125A5D-35A7-4E68-BADA-1E4F05A4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FCA1A5-B869-4621-A5FC-8B9A155A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A1B2-C39F-40D9-BAE3-DC5922EC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65B78-992F-4B96-B9DC-3ED08D3C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6D666C-90C5-41ED-BB19-FF3C00959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33752D4-B89F-4679-983C-0B130ABCA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751E63-A086-4FDC-B007-A9B51F27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4114-0969-41CA-B86C-6D0A2E63271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704552-21FF-411A-BC3E-89D6DFD0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D5E4C1-0D08-491A-AD1F-0BD72FB9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A1B2-C39F-40D9-BAE3-DC5922EC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5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22853EF-07D8-4497-A537-07A68D4E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E51B24-668A-497F-AA59-C920F386E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1CD83A-AFF8-4937-900F-C85A9E613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B4114-0969-41CA-B86C-6D0A2E63271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5E5904-2DA6-458E-B875-2B1959E09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D12E41-347F-44F3-A8AA-1191B4F3E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A1B2-C39F-40D9-BAE3-DC5922EC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slu.cz/auth/el/opf/zima2020/OPFBOPF/index.qwarp" TargetMode="External"/><Relationship Id="rId2" Type="http://schemas.openxmlformats.org/officeDocument/2006/relationships/hyperlink" Target="https://is.slu.cz/auth/el/opf/zima2021/OPFBAOPF/index.qwarp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35360" y="45266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71397" y="1508787"/>
            <a:ext cx="6480720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of the 1</a:t>
            </a:r>
            <a:r>
              <a:rPr lang="en-US" sz="4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 students</a:t>
            </a:r>
            <a:endParaRPr lang="en-US" sz="29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719403" y="4963358"/>
            <a:ext cx="5952661" cy="7680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 Protection, Occupational Safety and Health Protection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Dagmar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Kloknerová</a:t>
            </a: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kloknerova@opf.slu.cz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2021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0FD2BC-4A20-4AA2-82A1-00A147948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4" y="625046"/>
            <a:ext cx="2295489" cy="17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5">
            <a:extLst>
              <a:ext uri="{FF2B5EF4-FFF2-40B4-BE49-F238E27FC236}">
                <a16:creationId xmlns:a16="http://schemas.microsoft.com/office/drawing/2014/main" id="{9041FB20-1F48-4F1A-8403-799F4B59C874}"/>
              </a:ext>
            </a:extLst>
          </p:cNvPr>
          <p:cNvSpPr txBox="1">
            <a:spLocks/>
          </p:cNvSpPr>
          <p:nvPr/>
        </p:nvSpPr>
        <p:spPr>
          <a:xfrm>
            <a:off x="222042" y="418477"/>
            <a:ext cx="5040560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Fire Alarm Guidelines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8A1B297-E421-4167-92F0-DE4D4369BAE4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93" y="1147548"/>
            <a:ext cx="3404030" cy="48111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0" y="1153726"/>
            <a:ext cx="3404030" cy="48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6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0A4BAF2-FC52-46D0-A471-31CD7D849962}"/>
              </a:ext>
            </a:extLst>
          </p:cNvPr>
          <p:cNvSpPr txBox="1">
            <a:spLocks/>
          </p:cNvSpPr>
          <p:nvPr/>
        </p:nvSpPr>
        <p:spPr>
          <a:xfrm>
            <a:off x="299309" y="488347"/>
            <a:ext cx="9091825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Evacuation Plan 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– </a:t>
            </a:r>
            <a:r>
              <a:rPr lang="cs-CZ" dirty="0" err="1" smtClean="0">
                <a:solidFill>
                  <a:srgbClr val="307871"/>
                </a:solidFill>
                <a:latin typeface="Times New Roman"/>
              </a:rPr>
              <a:t>Large</a:t>
            </a:r>
            <a:r>
              <a:rPr lang="cs-CZ" dirty="0" smtClean="0">
                <a:solidFill>
                  <a:srgbClr val="307871"/>
                </a:solidFill>
                <a:latin typeface="Times New Roman"/>
              </a:rPr>
              <a:t> Auditorium (Velký sál), Univerzitní náměstí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E57588-B4CA-4389-9A9D-7314F3A78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0" y="996050"/>
            <a:ext cx="7591582" cy="52247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7548CA14-EF8C-4E20-BC91-36C2FFACE2CD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8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8D034E9C-2630-4C7E-AC50-76346483EB70}"/>
              </a:ext>
            </a:extLst>
          </p:cNvPr>
          <p:cNvSpPr txBox="1">
            <a:spLocks/>
          </p:cNvSpPr>
          <p:nvPr/>
        </p:nvSpPr>
        <p:spPr>
          <a:xfrm>
            <a:off x="241995" y="433611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ortable fire extinguishers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CC51B03-9A89-45E9-A2B9-E4DF34E564CA}"/>
              </a:ext>
            </a:extLst>
          </p:cNvPr>
          <p:cNvSpPr/>
          <p:nvPr/>
        </p:nvSpPr>
        <p:spPr>
          <a:xfrm>
            <a:off x="350389" y="1306165"/>
            <a:ext cx="98826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Powder fire extinguisher</a:t>
            </a:r>
          </a:p>
          <a:p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referred to as universal, as it is suitable for </a:t>
            </a:r>
            <a:r>
              <a:rPr lang="en-US" sz="20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all types of fires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 for </a:t>
            </a:r>
            <a:r>
              <a:rPr lang="en-US" sz="2000" b="1" u="sng" dirty="0">
                <a:solidFill>
                  <a:srgbClr val="307871"/>
                </a:solidFill>
                <a:latin typeface="Times New Roman"/>
              </a:rPr>
              <a:t>extinguishing fires of electrical equipment with a voltage of up to 1000 V.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solidFill>
                <a:srgbClr val="EEECE1">
                  <a:lumMod val="10000"/>
                </a:srgbClr>
              </a:solidFill>
              <a:latin typeface="Times New Roman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Snow extinguisher</a:t>
            </a:r>
          </a:p>
          <a:p>
            <a:r>
              <a:rPr lang="en-US" sz="2000" b="1" dirty="0">
                <a:solidFill>
                  <a:srgbClr val="307871"/>
                </a:solidFill>
                <a:latin typeface="Times New Roman"/>
              </a:rPr>
              <a:t>It is used for </a:t>
            </a:r>
            <a:r>
              <a:rPr lang="en-US" sz="2000" b="1" u="sng" dirty="0">
                <a:solidFill>
                  <a:srgbClr val="307871"/>
                </a:solidFill>
                <a:latin typeface="Times New Roman"/>
              </a:rPr>
              <a:t>extinguishing electrical equipment of all kinds and liquid substances burning with a flame</a:t>
            </a:r>
            <a:r>
              <a:rPr lang="en-US" sz="2000" dirty="0">
                <a:solidFill>
                  <a:srgbClr val="307871"/>
                </a:solidFill>
                <a:latin typeface="Times New Roman"/>
              </a:rPr>
              <a:t>. </a:t>
            </a:r>
            <a:r>
              <a:rPr lang="en-US" sz="2000" b="1" dirty="0">
                <a:solidFill>
                  <a:srgbClr val="307871"/>
                </a:solidFill>
                <a:latin typeface="Times New Roman"/>
              </a:rPr>
              <a:t>It cannot be used to extinguish bulk substances that could be agitated by a gas stream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000" dirty="0">
              <a:solidFill>
                <a:srgbClr val="EEECE1">
                  <a:lumMod val="10000"/>
                </a:srgbClr>
              </a:solidFill>
              <a:latin typeface="Times New Roman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Water fire extinguisher</a:t>
            </a:r>
          </a:p>
          <a:p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extinguishing </a:t>
            </a:r>
            <a:r>
              <a:rPr lang="en-US" sz="20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burning solids - wood, paper, plastics, rubber, coal, straw, etc.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suitable for flammable liquids, paints, tar, grease. Do not extinguish equipment under electrical voltage.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D82C70B-4B61-4384-A029-DCE8E64AF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80" y="1799513"/>
            <a:ext cx="819019" cy="123020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71B744E-3D7B-4A98-817F-20D476956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80" y="3029714"/>
            <a:ext cx="895615" cy="117457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D5BC167-2DAA-4FD0-BFBD-1A49A3D96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80" y="4204293"/>
            <a:ext cx="770052" cy="1408132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6D73225-6AEB-44BA-9162-781E54C365CF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1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19C1AD6-3760-4937-BD96-4C33E49BDB81}"/>
              </a:ext>
            </a:extLst>
          </p:cNvPr>
          <p:cNvSpPr txBox="1">
            <a:spLocks/>
          </p:cNvSpPr>
          <p:nvPr/>
        </p:nvSpPr>
        <p:spPr>
          <a:xfrm>
            <a:off x="232470" y="408717"/>
            <a:ext cx="63367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Occupational Safety and Health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97F34-4A73-4229-B4CA-607D6A47F518}"/>
              </a:ext>
            </a:extLst>
          </p:cNvPr>
          <p:cNvSpPr/>
          <p:nvPr/>
        </p:nvSpPr>
        <p:spPr>
          <a:xfrm>
            <a:off x="651569" y="1530871"/>
            <a:ext cx="94735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Rector’s Directive No. 1/2015 on the Provision of OSH </a:t>
            </a:r>
          </a:p>
          <a:p>
            <a:endParaRPr lang="en-US" sz="2200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1F497D">
                  <a:lumMod val="75000"/>
                </a:srgbClr>
              </a:solidFill>
              <a:latin typeface="Times New Roman"/>
            </a:endParaRPr>
          </a:p>
          <a:p>
            <a:endParaRPr lang="en-US" sz="2200" b="1" dirty="0">
              <a:solidFill>
                <a:srgbClr val="1F497D">
                  <a:lumMod val="75000"/>
                </a:srgbClr>
              </a:solidFill>
              <a:latin typeface="Times New Roman"/>
            </a:endParaRPr>
          </a:p>
          <a:p>
            <a:pPr algn="r"/>
            <a:endParaRPr lang="en-US" sz="2200" b="1" dirty="0">
              <a:solidFill>
                <a:srgbClr val="1F497D">
                  <a:lumMod val="75000"/>
                </a:srgbClr>
              </a:solidFill>
              <a:latin typeface="Times New Roman"/>
            </a:endParaRPr>
          </a:p>
          <a:p>
            <a:pPr algn="r"/>
            <a:r>
              <a:rPr lang="en-US" sz="2200" b="1" dirty="0">
                <a:solidFill>
                  <a:srgbClr val="1F497D">
                    <a:lumMod val="75000"/>
                  </a:srgbClr>
                </a:solidFill>
                <a:latin typeface="Times New Roman"/>
              </a:rPr>
              <a:t>A student who violates the provisions of this Directive or the provisions of legal regulations relating to OSH constitutes a serious breach of obligations arising from legal regulations relating to studies in accordance with the relevant provisions of the disciplinary rules. </a:t>
            </a:r>
            <a:r>
              <a:rPr lang="en-US" sz="2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95486E-7297-4F58-BBCD-50DFA3F69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2" y="2041683"/>
            <a:ext cx="3146125" cy="11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4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3159FD8-ADB6-4C64-BE29-B72C4E4D54B9}"/>
              </a:ext>
            </a:extLst>
          </p:cNvPr>
          <p:cNvSpPr txBox="1">
            <a:spLocks/>
          </p:cNvSpPr>
          <p:nvPr/>
        </p:nvSpPr>
        <p:spPr>
          <a:xfrm>
            <a:off x="408413" y="1388418"/>
            <a:ext cx="9763004" cy="4802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7 – Students’ Obligations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mindful of his/her own safety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his/her health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safety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health of individuals directly affected by his/her actions as a student.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Comply with legal and other regulations to ensure occupational safety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safety of technical equipment and occupational health, as well as other regulations and instructions, the principles of safe conduct in the workplace and the established work procedures with which he/she has been duly acquainted.</a:t>
            </a:r>
          </a:p>
          <a:p>
            <a:pPr marL="285750" indent="-285750">
              <a:lnSpc>
                <a:spcPct val="80000"/>
              </a:lnSpc>
            </a:pP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5B8A35E5-322A-43DD-9B30-D22F8E16D759}"/>
              </a:ext>
            </a:extLst>
          </p:cNvPr>
          <p:cNvSpPr txBox="1">
            <a:spLocks/>
          </p:cNvSpPr>
          <p:nvPr/>
        </p:nvSpPr>
        <p:spPr>
          <a:xfrm>
            <a:off x="313188" y="371194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SH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AE787D9-2B3E-43E0-A621-40D65D019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92" y="1172870"/>
            <a:ext cx="2079025" cy="12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3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0517F8F7-DF50-4201-940F-56F79C02AEB5}"/>
              </a:ext>
            </a:extLst>
          </p:cNvPr>
          <p:cNvSpPr txBox="1">
            <a:spLocks/>
          </p:cNvSpPr>
          <p:nvPr/>
        </p:nvSpPr>
        <p:spPr>
          <a:xfrm>
            <a:off x="323527" y="1351665"/>
            <a:ext cx="9734873" cy="39244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to consume alcoholic beverages or other addictive substances 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University premises and not to study under their influence.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Inform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your teacher or another employee of the University about deficiencies and 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defects that could endanger 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people’s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lives 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health, and, to the best of your ability, help to eliminate them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Undergo a screening 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conducted by the authorized government authority or senior staff member to assess 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whether the student is under the influence of alcohol or other addictive substances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student is liable for any damage caused to the University as a result of a culpable breach of his/her obligations 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performance of his/her study tasks or in direct connection with them.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Report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any 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accidents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occurring during the performance of tasks to the relevant Head of Department.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46DD97-E6AB-4E15-AADA-8A8B908FF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992" y="3313883"/>
            <a:ext cx="1478707" cy="2992483"/>
          </a:xfrm>
          <a:prstGeom prst="rect">
            <a:avLst/>
          </a:prstGeom>
        </p:spPr>
      </p:pic>
      <p:sp>
        <p:nvSpPr>
          <p:cNvPr id="9" name="Nadpis 5">
            <a:extLst>
              <a:ext uri="{FF2B5EF4-FFF2-40B4-BE49-F238E27FC236}">
                <a16:creationId xmlns:a16="http://schemas.microsoft.com/office/drawing/2014/main" id="{C7E8A08E-E30C-4906-B76A-DC4CE2DE174A}"/>
              </a:ext>
            </a:extLst>
          </p:cNvPr>
          <p:cNvSpPr txBox="1">
            <a:spLocks/>
          </p:cNvSpPr>
          <p:nvPr/>
        </p:nvSpPr>
        <p:spPr>
          <a:xfrm>
            <a:off x="313188" y="371194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SH</a:t>
            </a:r>
          </a:p>
        </p:txBody>
      </p:sp>
    </p:spTree>
    <p:extLst>
      <p:ext uri="{BB962C8B-B14F-4D97-AF65-F5344CB8AC3E}">
        <p14:creationId xmlns:p14="http://schemas.microsoft.com/office/powerpoint/2010/main" val="279782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CB28936-81A6-41C8-87CD-5CF4630F51E1}"/>
              </a:ext>
            </a:extLst>
          </p:cNvPr>
          <p:cNvSpPr txBox="1">
            <a:spLocks/>
          </p:cNvSpPr>
          <p:nvPr/>
        </p:nvSpPr>
        <p:spPr>
          <a:xfrm>
            <a:off x="251520" y="442632"/>
            <a:ext cx="1512168" cy="36368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Measures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24FFF6B-7DE4-48AA-B74F-902CCDFB9D80}"/>
              </a:ext>
            </a:extLst>
          </p:cNvPr>
          <p:cNvSpPr/>
          <p:nvPr/>
        </p:nvSpPr>
        <p:spPr>
          <a:xfrm>
            <a:off x="251521" y="1062878"/>
            <a:ext cx="100301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07871"/>
                </a:solidFill>
                <a:latin typeface="Times New Roman"/>
              </a:rPr>
              <a:t>Measures to protect against damage caused by tobacco, alcohol and other addictive substances</a:t>
            </a:r>
            <a:endParaRPr lang="en-US" sz="2000" dirty="0">
              <a:solidFill>
                <a:srgbClr val="EEECE1">
                  <a:lumMod val="10000"/>
                </a:srgbClr>
              </a:solidFill>
              <a:latin typeface="TimesNewRomanPSMT"/>
            </a:endParaRPr>
          </a:p>
          <a:p>
            <a:endParaRPr lang="en-US" sz="2000" dirty="0">
              <a:solidFill>
                <a:srgbClr val="EEECE1">
                  <a:lumMod val="10000"/>
                </a:srgbClr>
              </a:solidFill>
              <a:latin typeface="TimesNewRomanPSMT"/>
            </a:endParaRPr>
          </a:p>
          <a:p>
            <a:pPr algn="just"/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Pursuant to Act No. 379/2005 Coll., on measures to protect against damage caused by tobacco products, alcohol and other addictive substances and on amendments to related acts, as amended,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smoking is banned in all buildings and enclosed areas utilized and owned by the University.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person does not comply with the smoking ban in the above-mentioned locations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after the operator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(rector, authorized person, building manager, OSH officer or relevant senior employee)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asked him/her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to do so or to leave the premises,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operator has the right to request that the municipal police or the Police of the Czech Republic take action to enforce the ban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employee (student) who violates the provisions of this Annex to the Directive or the provisions of legislation relating to OSH fulfils the essence of a serious breach of an obligation arising from the legislation relating to the work (study) performed according to the related provisions of the Labor Code and the relevant disciplinary regulations.</a:t>
            </a:r>
          </a:p>
          <a:p>
            <a:endParaRPr lang="en-US" dirty="0">
              <a:solidFill>
                <a:srgbClr val="307871"/>
              </a:solidFill>
              <a:latin typeface="TimesNewRomanPSMT"/>
            </a:endParaRPr>
          </a:p>
          <a:p>
            <a:r>
              <a:rPr lang="en-US" i="1" dirty="0">
                <a:solidFill>
                  <a:srgbClr val="307871"/>
                </a:solidFill>
                <a:latin typeface="TimesNewRomanPSMT"/>
              </a:rPr>
              <a:t>Source: Annex No. 10 RD 1/2015</a:t>
            </a:r>
            <a:endParaRPr lang="en-US" i="1" dirty="0">
              <a:solidFill>
                <a:srgbClr val="307871"/>
              </a:solidFill>
              <a:latin typeface="Times New Roman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F91E514-0AD4-4B9C-9AEC-C505E2891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119" y="4091671"/>
            <a:ext cx="1990085" cy="1019269"/>
          </a:xfrm>
          <a:prstGeom prst="rect">
            <a:avLst/>
          </a:prstGeom>
        </p:spPr>
      </p:pic>
      <p:pic>
        <p:nvPicPr>
          <p:cNvPr id="2050" name="Picture 2" descr="No Smoking Sign, No Smoking Metal Sign, 10x7 Rust Free Heavy 0.40 Aluminum,  UV Protected, Weather/Fade Resistant, Easy Mounting, Indoor/Outdoor Use,  Made in USA by Sigo Signs: Amazon.com: Industrial &amp;amp; Scientific">
            <a:extLst>
              <a:ext uri="{FF2B5EF4-FFF2-40B4-BE49-F238E27FC236}">
                <a16:creationId xmlns:a16="http://schemas.microsoft.com/office/drawing/2014/main" id="{E9C7E3F3-2016-42F7-9990-99589A414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916" y="2063865"/>
            <a:ext cx="1924493" cy="19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7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BB53104-9431-4F52-A379-3E178813A25E}"/>
              </a:ext>
            </a:extLst>
          </p:cNvPr>
          <p:cNvSpPr txBox="1">
            <a:spLocks/>
          </p:cNvSpPr>
          <p:nvPr/>
        </p:nvSpPr>
        <p:spPr>
          <a:xfrm>
            <a:off x="451544" y="1540197"/>
            <a:ext cx="7854255" cy="39452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can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successful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he/she obtains a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 of 60%.</a:t>
            </a:r>
          </a:p>
          <a:p>
            <a:pPr algn="just"/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test can be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retaken.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limit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test.</a:t>
            </a:r>
            <a:endParaRPr lang="en-US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test is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time-efficient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taking only a few minutes to complete.</a:t>
            </a:r>
          </a:p>
          <a:p>
            <a:pPr algn="just"/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5BCA6E1B-2086-4B62-A614-245A920E83F2}"/>
              </a:ext>
            </a:extLst>
          </p:cNvPr>
          <p:cNvSpPr txBox="1">
            <a:spLocks/>
          </p:cNvSpPr>
          <p:nvPr/>
        </p:nvSpPr>
        <p:spPr>
          <a:xfrm>
            <a:off x="265236" y="364830"/>
            <a:ext cx="9802688" cy="932342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307871"/>
                </a:solidFill>
                <a:latin typeface="Times New Roman"/>
              </a:rPr>
              <a:t>Knowledge test in IS SU (ROPOT)</a:t>
            </a:r>
            <a:endParaRPr kumimoji="0" lang="en-US" sz="24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E22399-CF11-4D75-AB91-4498B82A1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15" y="1955304"/>
            <a:ext cx="3046619" cy="19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1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1E7C8F7E-8C39-4102-B61F-0FEC90AD9956}"/>
              </a:ext>
            </a:extLst>
          </p:cNvPr>
          <p:cNvSpPr txBox="1">
            <a:spLocks/>
          </p:cNvSpPr>
          <p:nvPr/>
        </p:nvSpPr>
        <p:spPr>
          <a:xfrm>
            <a:off x="265236" y="364830"/>
            <a:ext cx="9802688" cy="932342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307871"/>
                </a:solidFill>
                <a:latin typeface="Times New Roman"/>
              </a:rPr>
              <a:t>Knowledge test in IS SU (ROPOT)</a:t>
            </a:r>
            <a:endParaRPr kumimoji="0" lang="en-US" sz="24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15" y="802884"/>
            <a:ext cx="7595894" cy="55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40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2D2A52C-A357-42CA-8CED-573141ACBD8F}"/>
              </a:ext>
            </a:extLst>
          </p:cNvPr>
          <p:cNvSpPr txBox="1">
            <a:spLocks/>
          </p:cNvSpPr>
          <p:nvPr/>
        </p:nvSpPr>
        <p:spPr>
          <a:xfrm>
            <a:off x="255712" y="1484784"/>
            <a:ext cx="9628027" cy="3888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case of a fire, an emergency, a natural disaster, the student</a:t>
            </a:r>
            <a:r>
              <a:rPr lang="cs-C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</a:t>
            </a:r>
            <a:r>
              <a:rPr kumimoji="0" lang="en-US" sz="3200" b="1" i="0" u="sng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REQUIRED to</a:t>
            </a: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provide adequate personal and material assistance, as long as this does not expose it to a serious danger or threat to oneself or a close person  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inform the supervisor and take no action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take to his / her heels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AE96A52-9D32-4EBC-B18C-7515830C2E1F}"/>
              </a:ext>
            </a:extLst>
          </p:cNvPr>
          <p:cNvSpPr txBox="1">
            <a:spLocks/>
          </p:cNvSpPr>
          <p:nvPr/>
        </p:nvSpPr>
        <p:spPr>
          <a:xfrm>
            <a:off x="255712" y="471711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Knowledge verification test</a:t>
            </a:r>
          </a:p>
        </p:txBody>
      </p:sp>
    </p:spTree>
    <p:extLst>
      <p:ext uri="{BB962C8B-B14F-4D97-AF65-F5344CB8AC3E}">
        <p14:creationId xmlns:p14="http://schemas.microsoft.com/office/powerpoint/2010/main" val="314190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A2AA424-34BC-447B-862B-E42E909CF59A}"/>
              </a:ext>
            </a:extLst>
          </p:cNvPr>
          <p:cNvSpPr txBox="1">
            <a:spLocks/>
          </p:cNvSpPr>
          <p:nvPr/>
        </p:nvSpPr>
        <p:spPr>
          <a:xfrm>
            <a:off x="251520" y="479777"/>
            <a:ext cx="6281482" cy="71802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Notice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DF0235C-B19E-42C7-BC94-667F528A81D6}"/>
              </a:ext>
            </a:extLst>
          </p:cNvPr>
          <p:cNvSpPr/>
          <p:nvPr/>
        </p:nvSpPr>
        <p:spPr>
          <a:xfrm>
            <a:off x="251520" y="1059582"/>
            <a:ext cx="10032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07871"/>
              </a:solidFill>
              <a:latin typeface="Times New Roman"/>
            </a:endParaRPr>
          </a:p>
          <a:p>
            <a:r>
              <a:rPr lang="en-US" sz="2400" b="1" dirty="0">
                <a:solidFill>
                  <a:srgbClr val="307871"/>
                </a:solidFill>
                <a:latin typeface="Times New Roman"/>
              </a:rPr>
              <a:t>OSH and FP course </a:t>
            </a:r>
            <a:r>
              <a:rPr lang="en-US" sz="2400" dirty="0">
                <a:solidFill>
                  <a:srgbClr val="307871"/>
                </a:solidFill>
                <a:latin typeface="Times New Roman"/>
              </a:rPr>
              <a:t>is listed in the Faculty courses under the abbreviation </a:t>
            </a:r>
            <a:r>
              <a:rPr lang="en-US" sz="2400" b="1" u="sng" dirty="0">
                <a:solidFill>
                  <a:srgbClr val="307871"/>
                </a:solidFill>
                <a:latin typeface="Times New Roman"/>
              </a:rPr>
              <a:t>OPFBAOPF</a:t>
            </a:r>
            <a:r>
              <a:rPr lang="en-US" sz="2400" dirty="0">
                <a:solidFill>
                  <a:srgbClr val="307871"/>
                </a:solidFill>
                <a:latin typeface="Times New Roman"/>
              </a:rPr>
              <a:t>. </a:t>
            </a:r>
          </a:p>
          <a:p>
            <a:endParaRPr lang="en-US" sz="2400" i="1" dirty="0">
              <a:solidFill>
                <a:srgbClr val="307871"/>
              </a:solidFill>
              <a:latin typeface="Times New Roman"/>
            </a:endParaRPr>
          </a:p>
          <a:p>
            <a:r>
              <a:rPr lang="en-US" sz="2400" i="1" dirty="0">
                <a:solidFill>
                  <a:srgbClr val="307871"/>
                </a:solidFill>
                <a:latin typeface="Times New Roman"/>
              </a:rPr>
              <a:t>According to the Study and Examination Regulations, students are obliged to enroll in the course themselves.</a:t>
            </a:r>
          </a:p>
          <a:p>
            <a:endParaRPr lang="en-US" sz="2400" dirty="0">
              <a:solidFill>
                <a:srgbClr val="307871"/>
              </a:solidFill>
              <a:latin typeface="Times New Roman"/>
            </a:endParaRPr>
          </a:p>
          <a:p>
            <a:endParaRPr lang="en-US" sz="2400" dirty="0">
              <a:solidFill>
                <a:srgbClr val="307871"/>
              </a:solidFill>
              <a:latin typeface="Times New Roman"/>
            </a:endParaRPr>
          </a:p>
          <a:p>
            <a:r>
              <a:rPr lang="en-US" sz="2400" b="1" dirty="0">
                <a:solidFill>
                  <a:srgbClr val="307871"/>
                </a:solidFill>
                <a:latin typeface="Times New Roman"/>
              </a:rPr>
              <a:t>For students, training is provided within the scope of staff training.</a:t>
            </a:r>
            <a:endParaRPr lang="en-US" altLang="cs-CZ" sz="2400" b="1" dirty="0">
              <a:solidFill>
                <a:srgbClr val="307871"/>
              </a:solidFill>
              <a:latin typeface="Times New Roman"/>
            </a:endParaRPr>
          </a:p>
          <a:p>
            <a:endParaRPr lang="en-US" dirty="0">
              <a:solidFill>
                <a:srgbClr val="307871"/>
              </a:solidFill>
              <a:latin typeface="Times New Roman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0AE2185-C4A5-441A-99B1-344111DAD322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99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1543F5D-D059-43C4-A321-165D4E41C9F4}"/>
              </a:ext>
            </a:extLst>
          </p:cNvPr>
          <p:cNvSpPr txBox="1">
            <a:spLocks/>
          </p:cNvSpPr>
          <p:nvPr/>
        </p:nvSpPr>
        <p:spPr>
          <a:xfrm>
            <a:off x="255712" y="1484784"/>
            <a:ext cx="9987623" cy="3888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Students </a:t>
            </a:r>
            <a:r>
              <a:rPr kumimoji="0" lang="en-US" sz="3200" b="1" i="0" u="sng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MUSTN‘T: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carry out activities that could result in a fire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damage or misuse fire extinguishers or other fire protection equipment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use their own appliances (except for portable audio equipment, an exception may be made in the dormitory regulations)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AB7D5F25-6A04-41A4-8462-5D94FB1195E8}"/>
              </a:ext>
            </a:extLst>
          </p:cNvPr>
          <p:cNvSpPr txBox="1">
            <a:spLocks/>
          </p:cNvSpPr>
          <p:nvPr/>
        </p:nvSpPr>
        <p:spPr>
          <a:xfrm>
            <a:off x="255712" y="471711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Knowledge verification test</a:t>
            </a:r>
          </a:p>
        </p:txBody>
      </p:sp>
    </p:spTree>
    <p:extLst>
      <p:ext uri="{BB962C8B-B14F-4D97-AF65-F5344CB8AC3E}">
        <p14:creationId xmlns:p14="http://schemas.microsoft.com/office/powerpoint/2010/main" val="119689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DA25E40-F69E-42C4-A968-07903721EED4}"/>
              </a:ext>
            </a:extLst>
          </p:cNvPr>
          <p:cNvSpPr txBox="1">
            <a:spLocks/>
          </p:cNvSpPr>
          <p:nvPr/>
        </p:nvSpPr>
        <p:spPr>
          <a:xfrm>
            <a:off x="255712" y="1603581"/>
            <a:ext cx="9905430" cy="36508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Which injuries are considered work-related: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injuries arising out of or in direct connection with performing work tasks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all injuries arising solely in the workplace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all injuries occurring on the premises of the organization</a:t>
            </a: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A2F4B580-3445-4DC0-BDFD-B8FDE4801B4F}"/>
              </a:ext>
            </a:extLst>
          </p:cNvPr>
          <p:cNvSpPr txBox="1">
            <a:spLocks/>
          </p:cNvSpPr>
          <p:nvPr/>
        </p:nvSpPr>
        <p:spPr>
          <a:xfrm>
            <a:off x="255712" y="471711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Knowledge verification test</a:t>
            </a:r>
          </a:p>
        </p:txBody>
      </p:sp>
    </p:spTree>
    <p:extLst>
      <p:ext uri="{BB962C8B-B14F-4D97-AF65-F5344CB8AC3E}">
        <p14:creationId xmlns:p14="http://schemas.microsoft.com/office/powerpoint/2010/main" val="331406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1C6DCB3-FDF5-4287-9EF3-3244CDDEABBB}"/>
              </a:ext>
            </a:extLst>
          </p:cNvPr>
          <p:cNvSpPr txBox="1">
            <a:spLocks/>
          </p:cNvSpPr>
          <p:nvPr/>
        </p:nvSpPr>
        <p:spPr>
          <a:xfrm>
            <a:off x="255712" y="1484784"/>
            <a:ext cx="9997897" cy="3888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marR="0" lvl="0" indent="-3635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Smoking is permitted in the workplace, school or educational establishment: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anywhere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is not allowed in any case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only in designated areas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498639E8-FC16-4060-B83A-4E624AC3B136}"/>
              </a:ext>
            </a:extLst>
          </p:cNvPr>
          <p:cNvSpPr txBox="1">
            <a:spLocks/>
          </p:cNvSpPr>
          <p:nvPr/>
        </p:nvSpPr>
        <p:spPr>
          <a:xfrm>
            <a:off x="255712" y="471711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Knowledge verification test</a:t>
            </a:r>
          </a:p>
        </p:txBody>
      </p:sp>
    </p:spTree>
    <p:extLst>
      <p:ext uri="{BB962C8B-B14F-4D97-AF65-F5344CB8AC3E}">
        <p14:creationId xmlns:p14="http://schemas.microsoft.com/office/powerpoint/2010/main" val="451737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2AA947E-AD4D-47DC-A6F4-14AB5F0129C0}"/>
              </a:ext>
            </a:extLst>
          </p:cNvPr>
          <p:cNvSpPr txBox="1">
            <a:spLocks/>
          </p:cNvSpPr>
          <p:nvPr/>
        </p:nvSpPr>
        <p:spPr>
          <a:xfrm>
            <a:off x="217612" y="462186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07871"/>
                </a:solidFill>
                <a:latin typeface="Times New Roman"/>
              </a:rPr>
              <a:t>Signs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239068E-9F02-46C9-AC4B-D4F2A3F68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5" y="1644159"/>
            <a:ext cx="4759573" cy="35696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659D8E3-3DF5-48CC-8BB2-2B1DC99EA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74" y="1644159"/>
            <a:ext cx="4759574" cy="3569681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3C84D597-871A-4F68-A4B9-600119057FF7}"/>
              </a:ext>
            </a:extLst>
          </p:cNvPr>
          <p:cNvSpPr/>
          <p:nvPr/>
        </p:nvSpPr>
        <p:spPr>
          <a:xfrm>
            <a:off x="8338914" y="2527945"/>
            <a:ext cx="1368152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2A536CE0-1945-4F7B-A050-05231A5D1A88}"/>
              </a:ext>
            </a:extLst>
          </p:cNvPr>
          <p:cNvSpPr/>
          <p:nvPr/>
        </p:nvSpPr>
        <p:spPr>
          <a:xfrm>
            <a:off x="1548433" y="2420888"/>
            <a:ext cx="1368152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A158F1-BF51-4B3B-89C7-203A7519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32" y="4155634"/>
            <a:ext cx="1654684" cy="165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67EC846-C6EC-4741-81BE-CA829D666964}"/>
              </a:ext>
            </a:extLst>
          </p:cNvPr>
          <p:cNvSpPr txBox="1">
            <a:spLocks/>
          </p:cNvSpPr>
          <p:nvPr/>
        </p:nvSpPr>
        <p:spPr>
          <a:xfrm>
            <a:off x="255712" y="1484784"/>
            <a:ext cx="10080090" cy="3888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Every workplace injury: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has to be reported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has to be reported immediately and entered in the accident report book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does not have to be reported, it suffices to treat it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Nadpis 5">
            <a:extLst>
              <a:ext uri="{FF2B5EF4-FFF2-40B4-BE49-F238E27FC236}">
                <a16:creationId xmlns:a16="http://schemas.microsoft.com/office/drawing/2014/main" id="{6CF7E34A-9A4D-4F0D-9A5D-FDC26B536BEC}"/>
              </a:ext>
            </a:extLst>
          </p:cNvPr>
          <p:cNvSpPr txBox="1">
            <a:spLocks/>
          </p:cNvSpPr>
          <p:nvPr/>
        </p:nvSpPr>
        <p:spPr>
          <a:xfrm>
            <a:off x="255712" y="471711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Knowledge verification test</a:t>
            </a:r>
          </a:p>
        </p:txBody>
      </p:sp>
    </p:spTree>
    <p:extLst>
      <p:ext uri="{BB962C8B-B14F-4D97-AF65-F5344CB8AC3E}">
        <p14:creationId xmlns:p14="http://schemas.microsoft.com/office/powerpoint/2010/main" val="417203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5F09F68-8496-46A2-9B84-C27BB0D86538}"/>
              </a:ext>
            </a:extLst>
          </p:cNvPr>
          <p:cNvSpPr txBox="1">
            <a:spLocks/>
          </p:cNvSpPr>
          <p:nvPr/>
        </p:nvSpPr>
        <p:spPr>
          <a:xfrm>
            <a:off x="255712" y="1484784"/>
            <a:ext cx="9954169" cy="3888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marR="0" lvl="0" indent="-3635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Own electrical and thermal appliances (e.g., kettles, hairdryers, etc.) are used: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as required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after approval by the State Fire Marshal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only with the permission of the landlord and employer and in designated areas 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A90C8DB2-F2EF-4703-8862-B362829737D4}"/>
              </a:ext>
            </a:extLst>
          </p:cNvPr>
          <p:cNvSpPr txBox="1">
            <a:spLocks/>
          </p:cNvSpPr>
          <p:nvPr/>
        </p:nvSpPr>
        <p:spPr>
          <a:xfrm>
            <a:off x="255712" y="471711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Knowledge verification test</a:t>
            </a:r>
          </a:p>
        </p:txBody>
      </p:sp>
    </p:spTree>
    <p:extLst>
      <p:ext uri="{BB962C8B-B14F-4D97-AF65-F5344CB8AC3E}">
        <p14:creationId xmlns:p14="http://schemas.microsoft.com/office/powerpoint/2010/main" val="2002144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BE364E2-35BF-4261-AA40-35399B4A6000}"/>
              </a:ext>
            </a:extLst>
          </p:cNvPr>
          <p:cNvSpPr txBox="1">
            <a:spLocks/>
          </p:cNvSpPr>
          <p:nvPr/>
        </p:nvSpPr>
        <p:spPr>
          <a:xfrm>
            <a:off x="255712" y="1484784"/>
            <a:ext cx="9864333" cy="3888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marR="0" lvl="0" indent="-3635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The obligation of a proper initial training applies in OSH to: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employees transferred from another workplace 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only employees newly admitted to the organization, apprentices, pupils and students coming to practice and part-time workers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senior staff only</a:t>
            </a: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90FAA734-C681-4E86-B8D4-5AF5F6C029C0}"/>
              </a:ext>
            </a:extLst>
          </p:cNvPr>
          <p:cNvSpPr txBox="1">
            <a:spLocks/>
          </p:cNvSpPr>
          <p:nvPr/>
        </p:nvSpPr>
        <p:spPr>
          <a:xfrm>
            <a:off x="255712" y="471711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Knowledge verification test</a:t>
            </a:r>
          </a:p>
        </p:txBody>
      </p:sp>
    </p:spTree>
    <p:extLst>
      <p:ext uri="{BB962C8B-B14F-4D97-AF65-F5344CB8AC3E}">
        <p14:creationId xmlns:p14="http://schemas.microsoft.com/office/powerpoint/2010/main" val="2573064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FDA2E2D-FB72-4F1F-B90C-57103B1E7C5C}"/>
              </a:ext>
            </a:extLst>
          </p:cNvPr>
          <p:cNvSpPr txBox="1">
            <a:spLocks/>
          </p:cNvSpPr>
          <p:nvPr/>
        </p:nvSpPr>
        <p:spPr>
          <a:xfrm>
            <a:off x="255712" y="1484784"/>
            <a:ext cx="9730769" cy="3888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marR="0" lvl="0" indent="-3635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Who is responsible for the performance of tasks in the care of OSH and order at the workplace: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university staff members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senior staff at all levels of management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security technician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D241DC3E-B28E-49FE-A3F8-18B777EB6CBD}"/>
              </a:ext>
            </a:extLst>
          </p:cNvPr>
          <p:cNvSpPr txBox="1">
            <a:spLocks/>
          </p:cNvSpPr>
          <p:nvPr/>
        </p:nvSpPr>
        <p:spPr>
          <a:xfrm>
            <a:off x="255712" y="471711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Knowledge verification test</a:t>
            </a:r>
          </a:p>
        </p:txBody>
      </p:sp>
    </p:spTree>
    <p:extLst>
      <p:ext uri="{BB962C8B-B14F-4D97-AF65-F5344CB8AC3E}">
        <p14:creationId xmlns:p14="http://schemas.microsoft.com/office/powerpoint/2010/main" val="2558491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D8616BC-3C1F-4C0A-A1AF-81A4BD556CC5}"/>
              </a:ext>
            </a:extLst>
          </p:cNvPr>
          <p:cNvSpPr txBox="1">
            <a:spLocks/>
          </p:cNvSpPr>
          <p:nvPr/>
        </p:nvSpPr>
        <p:spPr>
          <a:xfrm>
            <a:off x="255713" y="1484784"/>
            <a:ext cx="9648576" cy="3888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The water extinguisher is suitable for extinguishing: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solid organic substances burning with flame or glow, in enclosed spaces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light and alkali metals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live electrical equipment </a:t>
            </a: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A81F8203-B5BF-4315-A34D-8FB22BB78C92}"/>
              </a:ext>
            </a:extLst>
          </p:cNvPr>
          <p:cNvSpPr txBox="1">
            <a:spLocks/>
          </p:cNvSpPr>
          <p:nvPr/>
        </p:nvSpPr>
        <p:spPr>
          <a:xfrm>
            <a:off x="255712" y="471711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Knowledge verification test</a:t>
            </a:r>
          </a:p>
        </p:txBody>
      </p:sp>
    </p:spTree>
    <p:extLst>
      <p:ext uri="{BB962C8B-B14F-4D97-AF65-F5344CB8AC3E}">
        <p14:creationId xmlns:p14="http://schemas.microsoft.com/office/powerpoint/2010/main" val="1622056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DF24A9F-EFC0-474F-8BEC-94CC08C8F4FB}"/>
              </a:ext>
            </a:extLst>
          </p:cNvPr>
          <p:cNvSpPr txBox="1">
            <a:spLocks/>
          </p:cNvSpPr>
          <p:nvPr/>
        </p:nvSpPr>
        <p:spPr>
          <a:xfrm>
            <a:off x="255712" y="1484784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Escape routes in the workplace: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permanently free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may be temporarily blocked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need not to be free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099DE7E-6E46-462A-B7DF-6A3B3059D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22" y="1484784"/>
            <a:ext cx="2545482" cy="3731597"/>
          </a:xfrm>
          <a:prstGeom prst="rect">
            <a:avLst/>
          </a:prstGeom>
        </p:spPr>
      </p:pic>
      <p:sp>
        <p:nvSpPr>
          <p:cNvPr id="9" name="Nadpis 5">
            <a:extLst>
              <a:ext uri="{FF2B5EF4-FFF2-40B4-BE49-F238E27FC236}">
                <a16:creationId xmlns:a16="http://schemas.microsoft.com/office/drawing/2014/main" id="{3599CEFD-C01B-48CD-9544-D86E0189F856}"/>
              </a:ext>
            </a:extLst>
          </p:cNvPr>
          <p:cNvSpPr txBox="1">
            <a:spLocks/>
          </p:cNvSpPr>
          <p:nvPr/>
        </p:nvSpPr>
        <p:spPr>
          <a:xfrm>
            <a:off x="255712" y="471711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Knowledge verification test</a:t>
            </a:r>
          </a:p>
        </p:txBody>
      </p:sp>
    </p:spTree>
    <p:extLst>
      <p:ext uri="{BB962C8B-B14F-4D97-AF65-F5344CB8AC3E}">
        <p14:creationId xmlns:p14="http://schemas.microsoft.com/office/powerpoint/2010/main" val="322845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417E429-AC7F-4623-92DD-FACC0382DE6B}"/>
              </a:ext>
            </a:extLst>
          </p:cNvPr>
          <p:cNvSpPr/>
          <p:nvPr/>
        </p:nvSpPr>
        <p:spPr>
          <a:xfrm>
            <a:off x="251520" y="1152955"/>
            <a:ext cx="89438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07871"/>
                </a:solidFill>
                <a:latin typeface="Times New Roman"/>
              </a:rPr>
              <a:t>According to the applicable laws, newly admitted </a:t>
            </a:r>
            <a:r>
              <a:rPr lang="en-US" sz="2000" b="1" dirty="0">
                <a:solidFill>
                  <a:srgbClr val="307871"/>
                </a:solidFill>
                <a:latin typeface="Times New Roman"/>
              </a:rPr>
              <a:t>students are required to familiarize themselves </a:t>
            </a:r>
            <a:r>
              <a:rPr lang="en-US" sz="2000" dirty="0">
                <a:solidFill>
                  <a:srgbClr val="307871"/>
                </a:solidFill>
                <a:latin typeface="Times New Roman"/>
              </a:rPr>
              <a:t>with the </a:t>
            </a:r>
            <a:r>
              <a:rPr lang="en-US" sz="2000" b="1" dirty="0">
                <a:solidFill>
                  <a:srgbClr val="307871"/>
                </a:solidFill>
                <a:latin typeface="Times New Roman"/>
              </a:rPr>
              <a:t>regulations</a:t>
            </a:r>
            <a:r>
              <a:rPr lang="en-US" sz="2000" dirty="0">
                <a:solidFill>
                  <a:srgbClr val="307871"/>
                </a:solidFill>
                <a:latin typeface="Times New Roman"/>
              </a:rPr>
              <a:t> governing </a:t>
            </a:r>
            <a:r>
              <a:rPr lang="en-US" sz="2000" b="1" dirty="0">
                <a:solidFill>
                  <a:srgbClr val="307871"/>
                </a:solidFill>
                <a:latin typeface="Times New Roman"/>
              </a:rPr>
              <a:t>Fire Protection </a:t>
            </a:r>
            <a:r>
              <a:rPr lang="en-US" sz="2000" dirty="0">
                <a:solidFill>
                  <a:srgbClr val="307871"/>
                </a:solidFill>
                <a:latin typeface="Times New Roman"/>
              </a:rPr>
              <a:t>(abbreviation FP) and </a:t>
            </a:r>
            <a:r>
              <a:rPr lang="en-US" sz="2000" b="1" dirty="0">
                <a:solidFill>
                  <a:srgbClr val="307871"/>
                </a:solidFill>
                <a:latin typeface="Times New Roman"/>
              </a:rPr>
              <a:t>Occupational Safety and Health </a:t>
            </a:r>
            <a:r>
              <a:rPr lang="en-US" sz="2000" dirty="0">
                <a:solidFill>
                  <a:srgbClr val="307871"/>
                </a:solidFill>
                <a:latin typeface="Times New Roman"/>
              </a:rPr>
              <a:t>(OSH)</a:t>
            </a:r>
          </a:p>
          <a:p>
            <a:endParaRPr lang="en-US" sz="2000" dirty="0">
              <a:solidFill>
                <a:srgbClr val="EEECE1">
                  <a:lumMod val="10000"/>
                </a:srgbClr>
              </a:solidFill>
              <a:latin typeface="Times New Roman"/>
            </a:endParaRPr>
          </a:p>
          <a:p>
            <a:r>
              <a:rPr lang="en-US" sz="20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of information:</a:t>
            </a:r>
          </a:p>
          <a:p>
            <a:r>
              <a:rPr lang="en-US" sz="2000" b="1" dirty="0">
                <a:solidFill>
                  <a:srgbClr val="307871"/>
                </a:solidFill>
                <a:latin typeface="Times New Roman"/>
              </a:rPr>
              <a:t>Study materials for the course „OPF:OPF</a:t>
            </a:r>
            <a:r>
              <a:rPr lang="cs-CZ" sz="2000" b="1" dirty="0">
                <a:solidFill>
                  <a:srgbClr val="307871"/>
                </a:solidFill>
                <a:latin typeface="Times New Roman"/>
              </a:rPr>
              <a:t>BA</a:t>
            </a:r>
            <a:r>
              <a:rPr lang="en-US" sz="2000" b="1" dirty="0">
                <a:solidFill>
                  <a:srgbClr val="307871"/>
                </a:solidFill>
                <a:latin typeface="Times New Roman"/>
              </a:rPr>
              <a:t>OPF Initial training course in OSH and FP“ in the form of an </a:t>
            </a:r>
            <a:r>
              <a:rPr lang="en-US" sz="2000" b="1" dirty="0">
                <a:solidFill>
                  <a:srgbClr val="EEECE1">
                    <a:lumMod val="10000"/>
                  </a:srgbClr>
                </a:solidFill>
                <a:latin typeface="Times New Roman"/>
                <a:hlinkClick r:id="rId2"/>
              </a:rPr>
              <a:t>interactive</a:t>
            </a:r>
            <a:r>
              <a:rPr lang="en-US" sz="2000" b="1" dirty="0">
                <a:solidFill>
                  <a:srgbClr val="EEECE1">
                    <a:lumMod val="10000"/>
                  </a:srgbClr>
                </a:solidFill>
                <a:latin typeface="Times New Roman"/>
                <a:hlinkClick r:id="rId3"/>
              </a:rPr>
              <a:t> syllabus</a:t>
            </a:r>
            <a:r>
              <a:rPr lang="en-US" sz="2000" b="1" dirty="0">
                <a:solidFill>
                  <a:srgbClr val="307871"/>
                </a:solidFill>
                <a:latin typeface="Times New Roman"/>
              </a:rPr>
              <a:t>,</a:t>
            </a:r>
            <a:r>
              <a:rPr lang="en-US" sz="2000" b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/>
              </a:rPr>
              <a:t>which contains the text of the basic training, study materials, references to legislation and especially the </a:t>
            </a: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TEST – a credit requirement </a:t>
            </a:r>
            <a:r>
              <a:rPr lang="en-US" sz="2000" b="1" dirty="0">
                <a:solidFill>
                  <a:srgbClr val="307871"/>
                </a:solidFill>
                <a:latin typeface="Times New Roman"/>
              </a:rPr>
              <a:t>(min. success rate of 60%, the test can be retaken).</a:t>
            </a:r>
          </a:p>
          <a:p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 and links to the regulations are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and FP Initial Training for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Rector’s Directive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20/2018 and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1/2015</a:t>
            </a:r>
          </a:p>
          <a:p>
            <a:pPr>
              <a:lnSpc>
                <a:spcPct val="80000"/>
              </a:lnSpc>
            </a:pPr>
            <a:endParaRPr lang="en-US" sz="2000" i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Note.: The interactive syllabus (also for other courses) is accessible after logging into the IS SU using the „Student“ tile.</a:t>
            </a:r>
            <a:endParaRPr lang="en-US" sz="2000" dirty="0">
              <a:solidFill>
                <a:srgbClr val="307871"/>
              </a:solidFill>
              <a:latin typeface="Times New Roman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16737C7-D597-4F1F-A3B7-6D82C3356CC9}"/>
              </a:ext>
            </a:extLst>
          </p:cNvPr>
          <p:cNvSpPr txBox="1">
            <a:spLocks/>
          </p:cNvSpPr>
          <p:nvPr/>
        </p:nvSpPr>
        <p:spPr>
          <a:xfrm>
            <a:off x="251520" y="452002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Legislation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ADC7C4-8271-4177-98BF-8ACC7C9C5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98" y="1792714"/>
            <a:ext cx="2325239" cy="131978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6B96E1A-826F-44E9-B820-6C1154306DFD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39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62942" y="356658"/>
            <a:ext cx="11466115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6A1355C-73E7-4CE7-9226-806575E2DB87}"/>
              </a:ext>
            </a:extLst>
          </p:cNvPr>
          <p:cNvSpPr txBox="1">
            <a:spLocks/>
          </p:cNvSpPr>
          <p:nvPr/>
        </p:nvSpPr>
        <p:spPr>
          <a:xfrm>
            <a:off x="1417722" y="2280865"/>
            <a:ext cx="9640138" cy="2296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wish you a successful entry into the academic year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2021/2022 in good health, without injuries and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 events.</a:t>
            </a:r>
          </a:p>
        </p:txBody>
      </p:sp>
    </p:spTree>
    <p:extLst>
      <p:ext uri="{BB962C8B-B14F-4D97-AF65-F5344CB8AC3E}">
        <p14:creationId xmlns:p14="http://schemas.microsoft.com/office/powerpoint/2010/main" val="22014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757465" y="6378223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OSH and Fire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7" y="132740"/>
            <a:ext cx="9528492" cy="61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873B0B-3624-4C62-91F6-CB27CEF0CF0B}"/>
              </a:ext>
            </a:extLst>
          </p:cNvPr>
          <p:cNvSpPr txBox="1">
            <a:spLocks/>
          </p:cNvSpPr>
          <p:nvPr/>
        </p:nvSpPr>
        <p:spPr>
          <a:xfrm>
            <a:off x="3757465" y="6378223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OSH and Fire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15" y="132732"/>
            <a:ext cx="8325571" cy="61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6B42FEBD-5358-4CAB-A0BB-602448073AEF}"/>
              </a:ext>
            </a:extLst>
          </p:cNvPr>
          <p:cNvSpPr txBox="1">
            <a:spLocks/>
          </p:cNvSpPr>
          <p:nvPr/>
        </p:nvSpPr>
        <p:spPr>
          <a:xfrm>
            <a:off x="304682" y="441827"/>
            <a:ext cx="8764889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Fire Protection – </a:t>
            </a:r>
            <a:r>
              <a:rPr lang="en-US" sz="1800" dirty="0">
                <a:solidFill>
                  <a:srgbClr val="307871"/>
                </a:solidFill>
                <a:latin typeface="Times New Roman"/>
              </a:rPr>
              <a:t>B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asic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obligations under the Fire Protection Act No. 133/1985 Coll.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A43394F-C4FB-4D78-B13C-ED35432D6D5F}"/>
              </a:ext>
            </a:extLst>
          </p:cNvPr>
          <p:cNvSpPr/>
          <p:nvPr/>
        </p:nvSpPr>
        <p:spPr>
          <a:xfrm>
            <a:off x="304683" y="1680738"/>
            <a:ext cx="9934470" cy="296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200" b="1" dirty="0">
                <a:solidFill>
                  <a:srgbClr val="307871"/>
                </a:solidFill>
                <a:latin typeface="Times New Roman"/>
              </a:rPr>
              <a:t>Everyone is obliged to act in such a way as not to cause a fire </a:t>
            </a:r>
            <a:r>
              <a:rPr lang="en-US" sz="2200" dirty="0">
                <a:solidFill>
                  <a:srgbClr val="307871"/>
                </a:solidFill>
                <a:latin typeface="Times New Roman"/>
              </a:rPr>
              <a:t>and to contribute to the proper performance of tasks in FP, especially by providing the necessary personal and material assistance.</a:t>
            </a:r>
            <a:endParaRPr lang="cs-CZ" sz="2200" dirty="0">
              <a:solidFill>
                <a:srgbClr val="307871"/>
              </a:solidFill>
              <a:latin typeface="Times New Roman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endParaRPr lang="cs-CZ" sz="2200" dirty="0">
              <a:solidFill>
                <a:srgbClr val="EEECE1">
                  <a:lumMod val="1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200" b="1" dirty="0">
                <a:solidFill>
                  <a:srgbClr val="307871"/>
                </a:solidFill>
                <a:latin typeface="Times New Roman"/>
              </a:rPr>
              <a:t>Anyone who observes a fire </a:t>
            </a:r>
            <a:r>
              <a:rPr lang="en-US" sz="2200" dirty="0">
                <a:solidFill>
                  <a:srgbClr val="307871"/>
                </a:solidFill>
                <a:latin typeface="Times New Roman"/>
              </a:rPr>
              <a:t>that he or she cannot extinguish on his or her own </a:t>
            </a:r>
            <a:r>
              <a:rPr lang="en-US" sz="2200" b="1" dirty="0">
                <a:solidFill>
                  <a:srgbClr val="307871"/>
                </a:solidFill>
                <a:latin typeface="Times New Roman"/>
              </a:rPr>
              <a:t>is required to sound the alarm immediately in accordance with the displayed fire alarm guidelines </a:t>
            </a:r>
            <a:r>
              <a:rPr lang="en-US" sz="2200" dirty="0">
                <a:solidFill>
                  <a:srgbClr val="307871"/>
                </a:solidFill>
                <a:latin typeface="Times New Roman"/>
              </a:rPr>
              <a:t>posted in all SU facilities and to notify the fire brigade so that they can intervene as soon as possible.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EFE742-97AA-4737-B47F-A52426B68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60" y="4287466"/>
            <a:ext cx="3418118" cy="177959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033FB86-8676-4516-8217-C015F3ABF7D9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0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5">
            <a:extLst>
              <a:ext uri="{FF2B5EF4-FFF2-40B4-BE49-F238E27FC236}">
                <a16:creationId xmlns:a16="http://schemas.microsoft.com/office/drawing/2014/main" id="{004E0B92-1A75-4C02-BE63-13B08F1742FA}"/>
              </a:ext>
            </a:extLst>
          </p:cNvPr>
          <p:cNvSpPr txBox="1">
            <a:spLocks/>
          </p:cNvSpPr>
          <p:nvPr/>
        </p:nvSpPr>
        <p:spPr>
          <a:xfrm>
            <a:off x="243307" y="471934"/>
            <a:ext cx="532859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Fire Protection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3C88FDBE-8131-4409-A766-EE8A777FCC81}"/>
              </a:ext>
            </a:extLst>
          </p:cNvPr>
          <p:cNvSpPr txBox="1">
            <a:spLocks/>
          </p:cNvSpPr>
          <p:nvPr/>
        </p:nvSpPr>
        <p:spPr>
          <a:xfrm>
            <a:off x="243308" y="1224890"/>
            <a:ext cx="10164414" cy="4408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Rector’s Directive No. 20/2018 on the Provision of Fire Protection at the SU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6 – Students’ Obligations</a:t>
            </a:r>
          </a:p>
          <a:p>
            <a:pPr marL="285750" indent="-285750"/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conduct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themselves at work and study in such a way that </a:t>
            </a:r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do not cause a fire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</a:t>
            </a:r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using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thermal, electrical, gas and other </a:t>
            </a:r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appliances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chimneys, when storing, and using flammable or fire-hazardous substances or handling them or open flames or other sources of ignition; </a:t>
            </a:r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observe regulations and instructions to ensure fire protection</a:t>
            </a:r>
          </a:p>
          <a:p>
            <a:pPr marL="285750" indent="-285750"/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fire protection training</a:t>
            </a:r>
          </a:p>
          <a:p>
            <a:pPr marL="285750" indent="-285750"/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report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defects that could jeopardize fire safety to the nearest University staff member and, to the greatest extent possible, to participate in their elimination </a:t>
            </a:r>
          </a:p>
          <a:p>
            <a:pPr marL="285750" indent="-285750"/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clear access to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electrical, water and gas </a:t>
            </a:r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facilities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clear escape routes</a:t>
            </a:r>
          </a:p>
          <a:p>
            <a:pPr marL="285750" indent="-285750"/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observing a fire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take the necessary measures to rescue endangered persons, </a:t>
            </a:r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out the fire or take the necessary measures to prevent its spread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if this is not possible, immediately report it in the manner specified by the fire alarm directives, or </a:t>
            </a:r>
            <a:r>
              <a:rPr lang="en-US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its notification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provide personal and material assistance at the request of the intervention commander, the fire brigade commander or the municipality</a:t>
            </a:r>
          </a:p>
          <a:p>
            <a:pPr marL="627063" indent="0"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EDE2DC0-7593-4401-B4A9-A31CE6C6B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50" y="1118748"/>
            <a:ext cx="1267333" cy="1182382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90A9DF4-23E6-401A-BA84-0FEFB7B9C6D3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8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9009C005-A943-4261-8F40-F0E7CF65D218}"/>
              </a:ext>
            </a:extLst>
          </p:cNvPr>
          <p:cNvSpPr txBox="1">
            <a:spLocks/>
          </p:cNvSpPr>
          <p:nvPr/>
        </p:nvSpPr>
        <p:spPr>
          <a:xfrm>
            <a:off x="243307" y="1317191"/>
            <a:ext cx="10174689" cy="39604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Students mustn’t 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perform activities that may result in a fire</a:t>
            </a:r>
            <a:endParaRPr lang="en-US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smoke and handle open fire in </a:t>
            </a:r>
            <a:r>
              <a:rPr lang="en-US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buildings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damage or misuse fire extinguishers or other fire protection equipment</a:t>
            </a: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use their own appliances (except for portable audio equipment, an exception may be the provisions of the dormitory regulations) </a:t>
            </a:r>
            <a:endParaRPr kumimoji="0" lang="en-US" sz="22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deliberately call a fire brigade for no reason or use the emergency line inappropriately  </a:t>
            </a:r>
            <a:endParaRPr kumimoji="0" lang="en-US" sz="2200" b="1" i="0" u="none" strike="noStrike" kern="1200" cap="none" spc="0" normalizeH="0" baseline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0B9F0C3-9D84-48BF-A533-0FBB48542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7191"/>
            <a:ext cx="2238630" cy="1676813"/>
          </a:xfrm>
          <a:prstGeom prst="rect">
            <a:avLst/>
          </a:prstGeom>
        </p:spPr>
      </p:pic>
      <p:sp>
        <p:nvSpPr>
          <p:cNvPr id="18" name="Nadpis 5">
            <a:extLst>
              <a:ext uri="{FF2B5EF4-FFF2-40B4-BE49-F238E27FC236}">
                <a16:creationId xmlns:a16="http://schemas.microsoft.com/office/drawing/2014/main" id="{8A731E4D-C46B-4683-81C1-1152FE1E8AEC}"/>
              </a:ext>
            </a:extLst>
          </p:cNvPr>
          <p:cNvSpPr txBox="1">
            <a:spLocks/>
          </p:cNvSpPr>
          <p:nvPr/>
        </p:nvSpPr>
        <p:spPr>
          <a:xfrm>
            <a:off x="243307" y="471934"/>
            <a:ext cx="532859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Fire Protection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EAF6075-3374-4477-A60A-D7F2A8796C3B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3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C40F6F-CDD2-46E4-9FC0-03B4368EA07E}"/>
              </a:ext>
            </a:extLst>
          </p:cNvPr>
          <p:cNvSpPr txBox="1">
            <a:spLocks/>
          </p:cNvSpPr>
          <p:nvPr/>
        </p:nvSpPr>
        <p:spPr>
          <a:xfrm>
            <a:off x="222042" y="418477"/>
            <a:ext cx="5040560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Fire Alarm Guidelines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7E323D14-9EE9-45FC-806C-A49F443DC434}"/>
              </a:ext>
            </a:extLst>
          </p:cNvPr>
          <p:cNvSpPr txBox="1">
            <a:spLocks/>
          </p:cNvSpPr>
          <p:nvPr/>
        </p:nvSpPr>
        <p:spPr>
          <a:xfrm>
            <a:off x="3320463" y="6406798"/>
            <a:ext cx="5551074" cy="28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of students – OSH and Fire Protection</a:t>
            </a:r>
          </a:p>
          <a:p>
            <a:pPr marL="0" indent="0">
              <a:buNone/>
            </a:pPr>
            <a:endParaRPr lang="en-US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93" y="1147548"/>
            <a:ext cx="3404030" cy="48111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19" y="1131163"/>
            <a:ext cx="3404030" cy="48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961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1948</Words>
  <Application>Microsoft Office PowerPoint</Application>
  <PresentationFormat>Širokoúhlá obrazovka</PresentationFormat>
  <Paragraphs>194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Enriqueta</vt:lpstr>
      <vt:lpstr>Times New Roman</vt:lpstr>
      <vt:lpstr>TimesNewRomanPSMT</vt:lpstr>
      <vt:lpstr>Motiv Office</vt:lpstr>
      <vt:lpstr>Training of the 1st year students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of the 1st year students</dc:title>
  <dc:creator>Veronika Novotná</dc:creator>
  <cp:lastModifiedBy>Robert Kempný</cp:lastModifiedBy>
  <cp:revision>22</cp:revision>
  <dcterms:created xsi:type="dcterms:W3CDTF">2021-10-18T15:09:55Z</dcterms:created>
  <dcterms:modified xsi:type="dcterms:W3CDTF">2021-11-09T12:36:05Z</dcterms:modified>
</cp:coreProperties>
</file>