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1" r:id="rId3"/>
    <p:sldId id="287" r:id="rId4"/>
    <p:sldId id="301" r:id="rId5"/>
    <p:sldId id="293" r:id="rId6"/>
    <p:sldId id="269" r:id="rId7"/>
    <p:sldId id="290" r:id="rId8"/>
    <p:sldId id="270" r:id="rId9"/>
    <p:sldId id="297" r:id="rId10"/>
    <p:sldId id="292" r:id="rId11"/>
    <p:sldId id="289" r:id="rId12"/>
    <p:sldId id="294" r:id="rId13"/>
    <p:sldId id="274" r:id="rId14"/>
    <p:sldId id="273" r:id="rId15"/>
    <p:sldId id="296" r:id="rId16"/>
    <p:sldId id="276" r:id="rId17"/>
    <p:sldId id="300" r:id="rId18"/>
    <p:sldId id="277" r:id="rId19"/>
    <p:sldId id="285" r:id="rId20"/>
    <p:sldId id="286" r:id="rId21"/>
    <p:sldId id="284" r:id="rId22"/>
    <p:sldId id="299" r:id="rId23"/>
    <p:sldId id="278" r:id="rId24"/>
    <p:sldId id="279" r:id="rId25"/>
    <p:sldId id="280" r:id="rId26"/>
    <p:sldId id="281" r:id="rId27"/>
    <p:sldId id="282" r:id="rId28"/>
    <p:sldId id="283" r:id="rId29"/>
    <p:sldId id="272" r:id="rId30"/>
  </p:sldIdLst>
  <p:sldSz cx="9144000" cy="5143500" type="screen16x9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475" y="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18.09.2020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959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01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074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007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196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494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533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640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394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810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19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03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11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26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13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58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304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37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36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valentiny@opf.slu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slu.cz/auth/el/opf/zima2020/OPFBOPF/index.qwar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339502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03548" y="1131590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ŠKOLENÍ  STUDENTŮ </a:t>
            </a: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ROČNÍKU</a:t>
            </a:r>
            <a:b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115616" y="3219822"/>
            <a:ext cx="4536504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POŽÁRNÍ OCHRANĚ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BEZPEČNOSTI A OCHRANĚ ZDRAVÍ PŘI PRÁCI</a:t>
            </a:r>
            <a:endParaRPr lang="cs-CZ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Miroslava </a:t>
            </a:r>
            <a:r>
              <a:rPr lang="cs-CZ" altLang="cs-CZ" sz="9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Šromková</a:t>
            </a:r>
            <a:endParaRPr lang="cs-CZ" altLang="cs-CZ" sz="9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sromkova@opf.slu.cz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září 2020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Evakuační plán - UN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1550"/>
            <a:ext cx="5724682" cy="3939902"/>
          </a:xfrm>
          <a:prstGeom prst="rect">
            <a:avLst/>
          </a:prstGeom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Přenosné hasicí přístroje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39552" y="863590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Práškový hasicí přístroj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označován  jako  universální, protože je vhodný 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téměř na všechny druhy požárů </a:t>
            </a:r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hašení požárů elektrických zařízení pod napětím do 1000 V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Sněhový hasicí přístroj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Používá se na hašení 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elektrických zařízení všeho druhu a kapalných látek hořících plamenem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Nelze jej použít k hašení volně ložených látek, které by mohl proud plynu rozvířit. </a:t>
            </a:r>
          </a:p>
          <a:p>
            <a:endParaRPr lang="cs-CZ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Vodní hasicí přístroj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Vhodný k </a:t>
            </a:r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hašení </a:t>
            </a:r>
            <a:r>
              <a:rPr lang="cs-CZ" sz="1600" b="1" u="sng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žhnoucích pevných 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látek – dřevo, papír, plast. hmoty, pryž, uhlí, sláma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aj. </a:t>
            </a:r>
            <a:r>
              <a:rPr 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Nevhodný – na hořlavé kapaliny, barvy, dehet, tuky. Nehasit zařízení pod elektrickým napětím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14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cs-CZ" dirty="0" smtClean="0"/>
              <a:t>Bezpečnost a ochrana zdraví při práci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22712" y="1059582"/>
            <a:ext cx="74456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rektora č. 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1/2015 pro zajištění BOZP </a:t>
            </a:r>
          </a:p>
          <a:p>
            <a:endParaRPr lang="cs-CZ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Student, který poruší ustanovení této směrnice, nebo ustanovení právních předpisů týkajících se BOZP, naplňuje svým jednáním podstatu závažného porušení povinností, vyplývajících z právních předpisů vztahujících se ke studiu dle souvisejících ustanovení disciplinárního řádu. </a:t>
            </a:r>
          </a:p>
        </p:txBody>
      </p:sp>
    </p:spTree>
    <p:extLst>
      <p:ext uri="{BB962C8B-B14F-4D97-AF65-F5344CB8AC3E}">
        <p14:creationId xmlns:p14="http://schemas.microsoft.com/office/powerpoint/2010/main" val="37219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0449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Čl. 7 - Povinnosti 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studentů</a:t>
            </a:r>
          </a:p>
          <a:p>
            <a:pPr marL="0" indent="0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Dbát o svou vlastní bezpečnost, o své zdraví i o bezpečnost a zdraví fyzických osob, kterých se bezprostředně dotýká jeho jednání studenta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80000"/>
              </a:lnSpc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Dodržovat právní a ostatní předpisy k zajištění bezpečnosti práce, bezpečnosti technických zařízení a ochrany zdraví při práci, dodržovat ostatní předpisy a pokyny, zásady bezpečného chování na pracovišti a stanovené pracovní postupy, s nimiž byl řádně seznámen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80000"/>
              </a:lnSpc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BOZP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07554"/>
            <a:ext cx="7488832" cy="39244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lnSpc>
                <a:spcPct val="80000"/>
              </a:lnSpc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Nepožívat alkoholické nápoje a nezneužívat jiné návykové látky na pracovištích univerzity a nenastupovat pod jejich vlivem do studia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Oznamovat svému pedagogovi popř. jinému zaměstnanci univerzity nedostatky a závady, které by mohly ohrozit životy a zdraví osob a podle svých možností účastnit se na jejich odstraňování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80000"/>
              </a:lnSpc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Podrobit se vyšetření, které provádí příslušný orgán státní správy, popř. příslušný vedoucí zaměstnanec, aby zjistili, zda student není pod vlivem alkoholu nebo jiných návykových látek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80000"/>
              </a:lnSpc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odpovídá za škodu, kterou způsobil univerzitě zaviněným porušením povinností při plnění studijních úkolů nebo v přímé souvislosti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ním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80000"/>
              </a:lnSpc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Nahlásit příslušnému vedoucímu pracoviště každý úraz ke kterému došlo v době plnění úkolů.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BOZP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ochrana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1296144" cy="363687"/>
          </a:xfrm>
        </p:spPr>
        <p:txBody>
          <a:bodyPr/>
          <a:lstStyle/>
          <a:p>
            <a:r>
              <a:rPr lang="cs-CZ" dirty="0"/>
              <a:t>Opatření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771550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Opatření k ochraně před škodami působenými tabákovými výrobky,</a:t>
            </a:r>
            <a:br>
              <a:rPr lang="cs-CZ" b="1" dirty="0"/>
            </a:br>
            <a:r>
              <a:rPr lang="cs-CZ" b="1" dirty="0"/>
              <a:t>alkoholem a jinými návykovými látkami</a:t>
            </a:r>
            <a:endParaRPr lang="cs-CZ" dirty="0" smtClean="0">
              <a:solidFill>
                <a:schemeClr val="bg2">
                  <a:lumMod val="10000"/>
                </a:schemeClr>
              </a:solidFill>
              <a:latin typeface="TimesNewRomanPSMT"/>
            </a:endParaRPr>
          </a:p>
          <a:p>
            <a:endParaRPr lang="cs-CZ" sz="1400" dirty="0" smtClean="0">
              <a:solidFill>
                <a:schemeClr val="bg2">
                  <a:lumMod val="10000"/>
                </a:schemeClr>
              </a:solidFill>
              <a:latin typeface="TimesNewRomanPSMT"/>
            </a:endParaRPr>
          </a:p>
          <a:p>
            <a:pPr algn="just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návaznosti na zákon č. 379/2005 Sb., o opatřeních k ochraně před škodami působenými tabákovými výrobky, alkoholem a jinými návykovými látkami a o změně souvisejících zákonů, v platném znění se </a:t>
            </a:r>
            <a:r>
              <a:rPr lang="cs-CZ" sz="1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zakazuje kouřit ve všech objektech a uzavřených prostorách, které jsou v užívání a majetku univerzity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Nedodržuje-li osoba zákaz kouření na výše uvedených místech</a:t>
            </a:r>
            <a:r>
              <a:rPr lang="cs-C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to ani po výzvě provozovatele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(rektor, pověřená osoba, správce objektu, referent BOZP popř. příslušný vedoucí zaměstnanec), aby v tomto jednání nepokračovala nebo prostor opustila, </a:t>
            </a:r>
            <a:r>
              <a:rPr lang="cs-C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provozovatel oprávněn požádat obecní policii, nebo PČR o zákrok směřující k dodržení zákazu.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Zaměstnanec (student), který poruší ustanovení této přílohy směrnice nebo ustanovení právních předpisů týkajících se BOZP, naplňuje svým jednáním podstatu závažného porušení povinnosti vyplývající z právních předpisů vztahujících se k vykonávané práci (studiu) dle souvisejících ustanovení zákoníku práce a příslušného disciplinárního řádu.</a:t>
            </a:r>
          </a:p>
          <a:p>
            <a:endParaRPr lang="cs-CZ" sz="1400" dirty="0">
              <a:latin typeface="TimesNewRomanPSMT"/>
            </a:endParaRPr>
          </a:p>
          <a:p>
            <a:r>
              <a:rPr lang="cs-CZ" sz="1000" dirty="0" smtClean="0">
                <a:latin typeface="TimesNewRomanPSMT"/>
              </a:rPr>
              <a:t>Zdroj: příloha č. 10 SR 1/2015</a:t>
            </a:r>
            <a:endParaRPr lang="cs-CZ" sz="1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131590"/>
            <a:ext cx="7488832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Úspěšný 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 být ten student, který získá min. 60 % (bodů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Odpovědník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lze opakovat.</a:t>
            </a: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Spuštěný pokus nemá časové omezení.</a:t>
            </a:r>
          </a:p>
          <a:p>
            <a:pPr algn="just"/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Odpovědník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časově nenáročný lze zvládnout v řádu několika málo minut.</a:t>
            </a:r>
          </a:p>
          <a:p>
            <a:pPr algn="just"/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dirty="0" smtClean="0"/>
              <a:t>Test formou </a:t>
            </a:r>
            <a:r>
              <a:rPr lang="cs-CZ" dirty="0" err="1" smtClean="0"/>
              <a:t>ODPOVĚDNÍKu</a:t>
            </a:r>
            <a:r>
              <a:rPr lang="cs-CZ" dirty="0" smtClean="0"/>
              <a:t> v IS SU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ODPOVĚDNÍKu</a:t>
            </a:r>
            <a:r>
              <a:rPr lang="cs-CZ" dirty="0"/>
              <a:t> v IS SU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2" y="771998"/>
            <a:ext cx="5573992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1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60769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požáru, mimořádných událostí, živelných pohrom je student POVINEN:</a:t>
            </a:r>
          </a:p>
          <a:p>
            <a:pPr marL="0" indent="0">
              <a:buNone/>
            </a:pPr>
            <a:endParaRPr lang="cs-CZ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cs-CZ" sz="2400" dirty="0" smtClean="0"/>
              <a:t>poskytnout </a:t>
            </a:r>
            <a:r>
              <a:rPr lang="cs-CZ" sz="2400" dirty="0"/>
              <a:t>přiměřenou osobní a věcnou pomoc, nevystaví-li se tím vážnému nebezpečí nebo ohrožení sebe nebo osoby blízké    </a:t>
            </a:r>
          </a:p>
          <a:p>
            <a:pPr>
              <a:buFont typeface="+mj-lt"/>
              <a:buAutoNum type="alphaLcParenR"/>
            </a:pPr>
            <a:r>
              <a:rPr lang="cs-CZ" sz="2400" dirty="0"/>
              <a:t> informuje nadřízeného a nečiní žádné úkony</a:t>
            </a:r>
          </a:p>
          <a:p>
            <a:pPr>
              <a:buFont typeface="+mj-lt"/>
              <a:buAutoNum type="alphaLcParenR"/>
            </a:pPr>
            <a:r>
              <a:rPr lang="cs-CZ" sz="2400" dirty="0" smtClean="0"/>
              <a:t> bere </a:t>
            </a:r>
            <a:r>
              <a:rPr lang="cs-CZ" sz="2400" dirty="0"/>
              <a:t>nohy na </a:t>
            </a:r>
            <a:r>
              <a:rPr lang="cs-CZ" sz="2400" dirty="0" smtClean="0"/>
              <a:t>ramena </a:t>
            </a:r>
            <a:endParaRPr lang="cs-CZ" sz="2400" dirty="0"/>
          </a:p>
          <a:p>
            <a:pPr algn="just"/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7223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Studenti nesmí:</a:t>
            </a:r>
          </a:p>
          <a:p>
            <a:pPr marL="0" indent="0">
              <a:buNone/>
            </a:pPr>
            <a:endParaRPr lang="cs-CZ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provádět činnosti, které mohou vést ke vzniku požáru,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poškozovat nebo zneužívat hasicí přístroje nebo jiné věcné prostředky požární </a:t>
            </a:r>
            <a:r>
              <a:rPr lang="cs-CZ" sz="2400" dirty="0" smtClean="0"/>
              <a:t>ochrany</a:t>
            </a:r>
            <a:endParaRPr lang="cs-CZ" sz="2400" dirty="0"/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používat vlastní spotřebiče (mimo přenosnou audiotechniku, výjimku může tvořit ustanovení kolejního řádu</a:t>
            </a:r>
            <a:r>
              <a:rPr lang="cs-CZ" sz="2400" dirty="0" smtClean="0"/>
              <a:t>)</a:t>
            </a:r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Upozornění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1059582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Dle </a:t>
            </a:r>
            <a:r>
              <a:rPr lang="cs-CZ" dirty="0"/>
              <a:t>nového </a:t>
            </a:r>
            <a:r>
              <a:rPr lang="cs-CZ" dirty="0" smtClean="0"/>
              <a:t>Studijního a zkušebního řádu jsou studenti povinni </a:t>
            </a:r>
            <a:r>
              <a:rPr lang="cs-CZ" dirty="0"/>
              <a:t>zapisovat předměty sami.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Tento předmět BOZP a PO </a:t>
            </a:r>
            <a:r>
              <a:rPr lang="cs-CZ" dirty="0"/>
              <a:t>je uveden ve fakultních </a:t>
            </a:r>
            <a:r>
              <a:rPr lang="cs-CZ" dirty="0" smtClean="0"/>
              <a:t>předmětech</a:t>
            </a:r>
            <a:r>
              <a:rPr lang="cs-CZ" dirty="0"/>
              <a:t> </a:t>
            </a:r>
            <a:r>
              <a:rPr lang="cs-CZ" dirty="0" smtClean="0"/>
              <a:t>pod zkratkou </a:t>
            </a:r>
            <a:r>
              <a:rPr lang="cs-CZ" b="1" u="sng" dirty="0"/>
              <a:t>OPF</a:t>
            </a:r>
            <a:r>
              <a:rPr lang="cs-CZ" b="1" u="sng" dirty="0" smtClean="0"/>
              <a:t>BOPF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Pokud si jej zapomenete zapsat, případně nestihnete, informujte se na adrese </a:t>
            </a:r>
            <a:r>
              <a:rPr lang="cs-CZ" dirty="0" smtClean="0">
                <a:hlinkClick r:id="rId2"/>
              </a:rPr>
              <a:t>valentiny@opf.slu.cz</a:t>
            </a:r>
            <a:endParaRPr lang="cs-CZ" dirty="0" smtClean="0"/>
          </a:p>
          <a:p>
            <a:endParaRPr lang="cs-CZ" dirty="0"/>
          </a:p>
          <a:p>
            <a:r>
              <a:rPr lang="cs-CZ" b="1" dirty="0"/>
              <a:t>Pro studenty se školení  zabezpečuje v rozsahu školení </a:t>
            </a:r>
            <a:r>
              <a:rPr lang="cs-CZ" b="1" dirty="0" smtClean="0"/>
              <a:t>zaměstnanců.</a:t>
            </a:r>
            <a:endParaRPr lang="cs-CZ" altLang="cs-CZ" b="1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79789"/>
            <a:ext cx="7488832" cy="36508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Které úrazy považujeme za pracovní:</a:t>
            </a:r>
          </a:p>
          <a:p>
            <a:pPr marL="0" indent="0">
              <a:buNone/>
            </a:pPr>
            <a:endParaRPr lang="cs-CZ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úrazy vzniklé při plnění pracovních úkolů nebo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</a:t>
            </a:r>
            <a:r>
              <a:rPr lang="cs-CZ" sz="2400" dirty="0"/>
              <a:t>přímé souvislosti s nimi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všechny úrazy vzniklé pouze na pracovišti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všechny úrazy vzniklé v prostorách </a:t>
            </a:r>
            <a:r>
              <a:rPr lang="cs-CZ" sz="2400" dirty="0" smtClean="0"/>
              <a:t>organizace</a:t>
            </a: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Kouřit </a:t>
            </a: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pracovišti, ve škole nebo </a:t>
            </a: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školském zařízení se </a:t>
            </a: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smí: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kdekoliv 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nesmí v žádném případě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pouze ve vyhrazených prostorách </a:t>
            </a:r>
          </a:p>
          <a:p>
            <a:pPr algn="just"/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OZNAČENÍ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5" y="1281508"/>
            <a:ext cx="3829549" cy="28721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81508"/>
            <a:ext cx="3829550" cy="2872163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6948264" y="1851670"/>
            <a:ext cx="136815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043608" y="1779662"/>
            <a:ext cx="136815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Každý úraz na pracovišti: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se musí ohlásit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se musí neprodleně ohlásit a zapsat do knihy úrazů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se nemusí ohlásit, stačí je pouze ošetřit </a:t>
            </a:r>
          </a:p>
          <a:p>
            <a:pPr algn="just"/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Vlastní elektrické a tepelné spotřebiče ( např. varné konvice, fény, apod.) se používají: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podle potřeby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 schválení státním požárním dozorem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jen se svolením  ubytovatele a zaměstnavatele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na vyhrazených místech </a:t>
            </a:r>
          </a:p>
          <a:p>
            <a:pPr algn="just"/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7223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Povinnost řádné vstupní instruktáže se vztahuje v BOZP: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na zaměstnance převedené z jiného pracoviště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jen na zaměstnance nově přijaté do organizace, učně, žáky a na studenty přicházející do praxe a brigádníky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pouze na vedoucí </a:t>
            </a:r>
            <a:r>
              <a:rPr lang="cs-CZ" sz="2400" dirty="0" smtClean="0"/>
              <a:t>zaměstnance</a:t>
            </a:r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53996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Kdo zodpovídá za plnění úkolů v péči BOZP a pořádek na pracovišti: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zaměstnanci školy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vedoucí zaměstnanci na všech stupních řízen</a:t>
            </a:r>
            <a:r>
              <a:rPr lang="cs-CZ" sz="2400" b="1" dirty="0"/>
              <a:t>í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bezpečnostní technik</a:t>
            </a: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ochrana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Vodní hasící přístroj je vhodný k hašení: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tuhých organických látek hořících plamenem nebo žhnutím, v uzavřených prostorách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lehkých a alkalických kovů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elektrického zařízení pod napětím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ochrana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Únikové cesty na pracovišti 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trvale volné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mohou být dočasně zatarasené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nemusí být volné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75606"/>
            <a:ext cx="18192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91680" y="1635646"/>
            <a:ext cx="5760640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Přeji Vám úspěšný vstup </a:t>
            </a:r>
          </a:p>
          <a:p>
            <a:pPr algn="ctr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akademického </a:t>
            </a:r>
            <a:r>
              <a:rPr lang="cs-CZ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</a:t>
            </a:r>
            <a:r>
              <a:rPr lang="cs-CZ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2020/2021</a:t>
            </a:r>
          </a:p>
          <a:p>
            <a:pPr algn="ctr">
              <a:buNone/>
            </a:pPr>
            <a:r>
              <a:rPr lang="cs-CZ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úrazů a nežádoucích událostí</a:t>
            </a:r>
          </a:p>
        </p:txBody>
      </p:sp>
    </p:spTree>
    <p:extLst>
      <p:ext uri="{BB962C8B-B14F-4D97-AF65-F5344CB8AC3E}">
        <p14:creationId xmlns:p14="http://schemas.microsoft.com/office/powerpoint/2010/main" val="17776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51520" y="721338"/>
            <a:ext cx="7488832" cy="316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Podle </a:t>
            </a:r>
            <a:r>
              <a:rPr lang="cs-CZ" dirty="0"/>
              <a:t>platných zákonů jsou nově přijatí studenti povinni seznámit se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b="1" dirty="0"/>
              <a:t>předpisy</a:t>
            </a:r>
            <a:r>
              <a:rPr lang="cs-CZ" dirty="0"/>
              <a:t> týkajícími se požární ochrany (zkratka PO)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bezpečnosti a ochrany zdraví při práci (BOZP</a:t>
            </a:r>
            <a:r>
              <a:rPr lang="cs-CZ" dirty="0" smtClean="0"/>
              <a:t>)</a:t>
            </a:r>
          </a:p>
          <a:p>
            <a:endParaRPr lang="cs-CZ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 informací</a:t>
            </a:r>
            <a:r>
              <a:rPr lang="cs-C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1400" b="1" dirty="0">
                <a:solidFill>
                  <a:schemeClr val="bg2">
                    <a:lumMod val="10000"/>
                  </a:schemeClr>
                </a:solidFill>
              </a:rPr>
              <a:t>Studijní materiály kurzu „OPF:OPFBOPF Úvodní školení BOZP a 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PO“ formou 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interaktivní osnovy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, která obsahuje text základního školení, studijní materiály, odkazy na legislativu a zejména </a:t>
            </a:r>
            <a:r>
              <a:rPr lang="cs-CZ" sz="1400" b="1" dirty="0" smtClean="0">
                <a:solidFill>
                  <a:srgbClr val="FF0000"/>
                </a:solidFill>
              </a:rPr>
              <a:t>TEST – nutné splnit pro udělení zápočtu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 (min. úspěšnost 60%, test lze opakovat).</a:t>
            </a:r>
          </a:p>
          <a:p>
            <a:r>
              <a:rPr lang="cs-C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dispozici jsou soubory a odkazy na předpisy: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BOZP a PO pro studenty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rektora </a:t>
            </a: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č. 20/2018 a č. 1/2015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cs-CZ" sz="1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Pozn.: Interaktivní osnova (i jiných kurzů) je přístupná po přihlášení do IS SU pomocí dlaždice „Student“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 smtClean="0"/>
              <a:t>Náhled z IS SU – </a:t>
            </a:r>
            <a:r>
              <a:rPr lang="cs-CZ" dirty="0" smtClean="0"/>
              <a:t>dlaždice </a:t>
            </a:r>
            <a:r>
              <a:rPr lang="cs-CZ" dirty="0" smtClean="0"/>
              <a:t>„Student“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5566"/>
            <a:ext cx="7476281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7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84776" cy="507703"/>
          </a:xfrm>
        </p:spPr>
        <p:txBody>
          <a:bodyPr/>
          <a:lstStyle/>
          <a:p>
            <a:r>
              <a:rPr lang="cs-CZ" dirty="0"/>
              <a:t>Požární ochrana – </a:t>
            </a:r>
            <a:r>
              <a:rPr lang="cs-CZ" sz="1200" dirty="0"/>
              <a:t>základní povinnosti ze zákona o požární </a:t>
            </a:r>
            <a:r>
              <a:rPr lang="cs-CZ" sz="1200" dirty="0" smtClean="0"/>
              <a:t>ochraně č. 133/1985 Sb.</a:t>
            </a:r>
            <a:endParaRPr lang="cs-CZ" sz="1200" dirty="0"/>
          </a:p>
        </p:txBody>
      </p:sp>
      <p:sp>
        <p:nvSpPr>
          <p:cNvPr id="3" name="Obdélník 2"/>
          <p:cNvSpPr/>
          <p:nvPr/>
        </p:nvSpPr>
        <p:spPr>
          <a:xfrm>
            <a:off x="233098" y="1059582"/>
            <a:ext cx="7507253" cy="210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/>
              <a:t>Každý je povinen počínat si tak, aby nezavdal příčinu ke vzniku požáru a aby přispěl podle svých sil k řádnému plnění úkolů v PO, zejména poskytnutím potřebné osobní a věcné </a:t>
            </a:r>
            <a:r>
              <a:rPr lang="cs-CZ" dirty="0" smtClean="0"/>
              <a:t>pomoci.</a:t>
            </a:r>
            <a:endParaRPr lang="cs-CZ" dirty="0"/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cs-CZ" sz="1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cs-CZ" dirty="0"/>
              <a:t>Každý, kdo zpozoruje požár, který sám nemůže </a:t>
            </a:r>
            <a:r>
              <a:rPr lang="cs-CZ" dirty="0" smtClean="0"/>
              <a:t>uhasit, </a:t>
            </a:r>
            <a:r>
              <a:rPr lang="cs-CZ" dirty="0"/>
              <a:t>je povinen ihned vyhlásit poplach (v objektech SU jsou vyvěšeny požární poplachové směrnice) a oznámit to tak, aby hasiči mohli zasáhnout co </a:t>
            </a:r>
            <a:r>
              <a:rPr lang="cs-CZ" dirty="0" smtClean="0"/>
              <a:t>nejdříve.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 smtClean="0"/>
              <a:t>Požární ochrana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00103"/>
            <a:ext cx="7400284" cy="3634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rektora č. </a:t>
            </a:r>
            <a:r>
              <a:rPr lang="cs-CZ" sz="4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20/2018 </a:t>
            </a:r>
            <a:r>
              <a:rPr lang="cs-CZ" sz="4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zajištění požární ochrany na SU </a:t>
            </a:r>
          </a:p>
          <a:p>
            <a:pPr>
              <a:buNone/>
            </a:pPr>
            <a:endParaRPr lang="cs-CZ" sz="4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Čl. 6 – povinnosti studentů</a:t>
            </a:r>
          </a:p>
          <a:p>
            <a:pPr marL="627063" indent="0" algn="ctr">
              <a:lnSpc>
                <a:spcPct val="80000"/>
              </a:lnSpc>
              <a:buNone/>
            </a:pPr>
            <a:endParaRPr lang="cs-CZ" sz="3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cs-CZ" sz="4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počínat si při práci a studiu tak, aby nezapříčinili vznik požáru, zejména při </a:t>
            </a:r>
            <a:r>
              <a:rPr lang="cs-CZ" sz="43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používání</a:t>
            </a:r>
            <a:r>
              <a:rPr lang="cs-CZ" sz="4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tepelných, elektrických, plynových a jiných </a:t>
            </a:r>
            <a:r>
              <a:rPr lang="cs-CZ" sz="43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spotřebičů</a:t>
            </a:r>
            <a:r>
              <a:rPr lang="cs-CZ" sz="4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komínů, při skladování a používání hořlavých nebo požárně nebezpečných látek, manipulaci s nimi nebo s otevřeným ohněm či jiným zdrojem zapálení; dodržovat předpisy a pokyny k zajištění požární ochrany</a:t>
            </a:r>
          </a:p>
          <a:p>
            <a:pPr marL="285750" indent="-285750"/>
            <a:r>
              <a:rPr lang="cs-CZ" sz="4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účastnit se školení o požární ochraně</a:t>
            </a:r>
          </a:p>
          <a:p>
            <a:pPr marL="285750" indent="-285750"/>
            <a:r>
              <a:rPr lang="cs-CZ" sz="4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oznamovat nejbližšímu zaměstnanci univerzity závady, které by mohly ohrozit požární bezpečnost a podle svých možností se účastnit na jejich odstraňování</a:t>
            </a:r>
          </a:p>
          <a:p>
            <a:pPr marL="285750" indent="-285750"/>
            <a:r>
              <a:rPr lang="cs-CZ" sz="4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udržovat volný přístup k rozvodným zařízením elektrické energie, vody, plynu a volné únikové cesty</a:t>
            </a:r>
          </a:p>
          <a:p>
            <a:pPr marL="285750" indent="-285750"/>
            <a:r>
              <a:rPr lang="cs-CZ" sz="4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zpozorování požáru provést nutná opatření pro záchranu ohrožených osob, požár uhasit nebo provést nutná opatření k zamezení jeho šíření; není-li to možné, bezodkladně to ohlásit způsobem stanoveným požárními poplachovými směrnicemi, případně zabezpečit jeho ohlášení a na výzvu velitele zásahu, velitele jednotky požární ochrany nebo obce poskytovat osobní a věcnou pomoc</a:t>
            </a:r>
          </a:p>
          <a:p>
            <a:pPr marL="1084263" indent="-457200" algn="just">
              <a:lnSpc>
                <a:spcPct val="80000"/>
              </a:lnSpc>
            </a:pPr>
            <a:endParaRPr lang="cs-CZ" sz="3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 nesmí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provádět činnosti, které mohou vést ke vzniku </a:t>
            </a:r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požáru</a:t>
            </a:r>
          </a:p>
          <a:p>
            <a:pPr>
              <a:lnSpc>
                <a:spcPct val="80000"/>
              </a:lnSpc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kouřit a manipulovat s otevřeným ohněm ve všech </a:t>
            </a:r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objektech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poškozovat nebo zneužívat hasicí přístroje nebo jiné věcné prostředky požární </a:t>
            </a:r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ochrany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používat vlastní spotřebiče (mimo přenosnou audiotechniku, výjimku může tvořit ustanovení kolejního řádu</a:t>
            </a:r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vědomě bezdůvodně přivolat jednotku požární ochrany nebo zneužít linku tísňového volání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Požární ochrana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ochrana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 smtClean="0"/>
              <a:t>Požární poplachové směrnice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03188"/>
            <a:ext cx="2575628" cy="402880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46" y="703188"/>
            <a:ext cx="2732896" cy="40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 smtClean="0"/>
              <a:t>Požární poplachové směrnice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0080"/>
            <a:ext cx="2800415" cy="40119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3222"/>
            <a:ext cx="2824918" cy="39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ctr">
          <a:buNone/>
          <a:defRPr sz="800" dirty="0" smtClean="0">
            <a:solidFill>
              <a:srgbClr val="30787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1721</Words>
  <Application>Microsoft Office PowerPoint</Application>
  <PresentationFormat>Předvádění na obrazovce (16:9)</PresentationFormat>
  <Paragraphs>224</Paragraphs>
  <Slides>29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Enriqueta</vt:lpstr>
      <vt:lpstr>Times New Roman</vt:lpstr>
      <vt:lpstr>TimesNewRomanPSMT</vt:lpstr>
      <vt:lpstr>SLU</vt:lpstr>
      <vt:lpstr>ŠKOLENÍ  STUDENTŮ  1. ROČNÍKU   </vt:lpstr>
      <vt:lpstr>Upozornění</vt:lpstr>
      <vt:lpstr>Legislativa</vt:lpstr>
      <vt:lpstr>Náhled z IS SU – dlaždice „Student“</vt:lpstr>
      <vt:lpstr>Požární ochrana – základní povinnosti ze zákona o požární ochraně č. 133/1985 Sb.</vt:lpstr>
      <vt:lpstr>Požární ochrana</vt:lpstr>
      <vt:lpstr>Požární ochrana</vt:lpstr>
      <vt:lpstr>Požární poplachové směrnice</vt:lpstr>
      <vt:lpstr>Požární poplachové směrnice</vt:lpstr>
      <vt:lpstr>Evakuační plán - UN</vt:lpstr>
      <vt:lpstr>Přenosné hasicí přístroje</vt:lpstr>
      <vt:lpstr>Bezpečnost a ochrana zdraví při práci</vt:lpstr>
      <vt:lpstr>BOZP</vt:lpstr>
      <vt:lpstr>BOZP</vt:lpstr>
      <vt:lpstr>Opatření</vt:lpstr>
      <vt:lpstr>Test formou ODPOVĚDNÍKu v IS SU ověření znalostí</vt:lpstr>
      <vt:lpstr>ODPOVĚDNÍKu v IS SU</vt:lpstr>
      <vt:lpstr>Test ověření znalostí</vt:lpstr>
      <vt:lpstr>Test ověření znalostí</vt:lpstr>
      <vt:lpstr>Test ověření znalostí</vt:lpstr>
      <vt:lpstr>Test ověření znalostí</vt:lpstr>
      <vt:lpstr>OZNAČENÍ</vt:lpstr>
      <vt:lpstr>Test ověření znalostí</vt:lpstr>
      <vt:lpstr>Test ověření znalostí</vt:lpstr>
      <vt:lpstr>Test ověření znalostí</vt:lpstr>
      <vt:lpstr>Test ověření znalostí</vt:lpstr>
      <vt:lpstr>Test ověření znalostí</vt:lpstr>
      <vt:lpstr>Test ověření znalostí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Minařík, pro účely OPF přepracovala Ing. M. Šromková (doplnil o informce o IS SU Ing. R. Kempný)</dc:creator>
  <cp:lastModifiedBy>Robert Kempný</cp:lastModifiedBy>
  <cp:revision>110</cp:revision>
  <cp:lastPrinted>2018-09-24T11:11:46Z</cp:lastPrinted>
  <dcterms:created xsi:type="dcterms:W3CDTF">2016-07-06T15:42:34Z</dcterms:created>
  <dcterms:modified xsi:type="dcterms:W3CDTF">2020-09-18T06:53:05Z</dcterms:modified>
</cp:coreProperties>
</file>