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68" r:id="rId15"/>
    <p:sldId id="270" r:id="rId16"/>
    <p:sldId id="271" r:id="rId17"/>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82F"/>
    <a:srgbClr val="004C22"/>
    <a:srgbClr val="397F2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74" d="100"/>
          <a:sy n="74" d="100"/>
        </p:scale>
        <p:origin x="1044" y="54"/>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7" name="Přímá spojovací čára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Nadpis 28"/>
          <p:cNvSpPr>
            <a:spLocks noGrp="1"/>
          </p:cNvSpPr>
          <p:nvPr>
            <p:ph type="ctrTitle"/>
          </p:nvPr>
        </p:nvSpPr>
        <p:spPr>
          <a:xfrm>
            <a:off x="381000" y="4853411"/>
            <a:ext cx="8458200" cy="1222375"/>
          </a:xfrm>
        </p:spPr>
        <p:txBody>
          <a:bodyPr anchor="t"/>
          <a:lstStyle/>
          <a:p>
            <a:r>
              <a:rPr kumimoji="0" lang="cs-CZ"/>
              <a:t>Klepnutím lze upravit styl předlohy nadpisů.</a:t>
            </a:r>
            <a:endParaRPr kumimoji="0" lang="en-US"/>
          </a:p>
        </p:txBody>
      </p:sp>
      <p:sp>
        <p:nvSpPr>
          <p:cNvPr id="9" name="Podnadpis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cs-CZ"/>
              <a:t>Klepnutím lze upravit styl předlohy podnadpisů.</a:t>
            </a:r>
            <a:endParaRPr kumimoji="0" lang="en-US"/>
          </a:p>
        </p:txBody>
      </p:sp>
      <p:sp>
        <p:nvSpPr>
          <p:cNvPr id="16" name="Zástupný symbol pro datum 15"/>
          <p:cNvSpPr>
            <a:spLocks noGrp="1"/>
          </p:cNvSpPr>
          <p:nvPr>
            <p:ph type="dt" sz="half" idx="10"/>
          </p:nvPr>
        </p:nvSpPr>
        <p:spPr/>
        <p:txBody>
          <a:bodyPr/>
          <a:lstStyle/>
          <a:p>
            <a:fld id="{18A2481B-5154-415F-B752-558547769AA3}" type="datetimeFigureOut">
              <a:rPr lang="cs-CZ" smtClean="0"/>
              <a:pPr/>
              <a:t>26.04.2021</a:t>
            </a:fld>
            <a:endParaRPr lang="cs-CZ"/>
          </a:p>
        </p:txBody>
      </p:sp>
      <p:sp>
        <p:nvSpPr>
          <p:cNvPr id="2" name="Zástupný symbol pro zápatí 1"/>
          <p:cNvSpPr>
            <a:spLocks noGrp="1"/>
          </p:cNvSpPr>
          <p:nvPr>
            <p:ph type="ftr" sz="quarter" idx="11"/>
          </p:nvPr>
        </p:nvSpPr>
        <p:spPr/>
        <p:txBody>
          <a:bodyPr/>
          <a:lstStyle/>
          <a:p>
            <a:endParaRPr lang="cs-CZ"/>
          </a:p>
        </p:txBody>
      </p:sp>
      <p:sp>
        <p:nvSpPr>
          <p:cNvPr id="15" name="Zástupný symbol pro číslo snímku 14"/>
          <p:cNvSpPr>
            <a:spLocks noGrp="1"/>
          </p:cNvSpPr>
          <p:nvPr>
            <p:ph type="sldNum" sz="quarter" idx="12"/>
          </p:nvPr>
        </p:nvSpPr>
        <p:spPr>
          <a:xfrm>
            <a:off x="8229600" y="6473952"/>
            <a:ext cx="758952" cy="246888"/>
          </a:xfrm>
        </p:spPr>
        <p:txBody>
          <a:bodyPr/>
          <a:lstStyle/>
          <a:p>
            <a:fld id="{20264769-77EF-4CD0-90DE-F7D7F2D423C4}" type="slidenum">
              <a:rPr lang="cs-CZ" smtClean="0"/>
              <a:pPr/>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a:t>Klepnutím lze upravit styl předlohy nadpisů.</a:t>
            </a:r>
            <a:endParaRPr kumimoji="0" lang="en-US"/>
          </a:p>
        </p:txBody>
      </p:sp>
      <p:sp>
        <p:nvSpPr>
          <p:cNvPr id="3" name="Zástupný symbol pro svislý text 2"/>
          <p:cNvSpPr>
            <a:spLocks noGrp="1"/>
          </p:cNvSpPr>
          <p:nvPr>
            <p:ph type="body" orient="vert" idx="1"/>
          </p:nvPr>
        </p:nvSpPr>
        <p:spPr/>
        <p:txBody>
          <a:bodyPr vert="eaVert"/>
          <a:lstStyle/>
          <a:p>
            <a:pPr lvl="0" eaLnBrk="1" latinLnBrk="0" hangingPunct="1"/>
            <a:r>
              <a:rPr lang="cs-CZ"/>
              <a:t>Klepnutím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4" name="Zástupný symbol pro datum 3"/>
          <p:cNvSpPr>
            <a:spLocks noGrp="1"/>
          </p:cNvSpPr>
          <p:nvPr>
            <p:ph type="dt" sz="half" idx="10"/>
          </p:nvPr>
        </p:nvSpPr>
        <p:spPr/>
        <p:txBody>
          <a:bodyPr/>
          <a:lstStyle/>
          <a:p>
            <a:fld id="{18A2481B-5154-415F-B752-558547769AA3}" type="datetimeFigureOut">
              <a:rPr lang="cs-CZ" smtClean="0"/>
              <a:pPr/>
              <a:t>26.04.2021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0264769-77EF-4CD0-90DE-F7D7F2D423C4}" type="slidenum">
              <a:rPr lang="cs-CZ" smtClean="0"/>
              <a:pPr/>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858000" y="549276"/>
            <a:ext cx="1828800" cy="5851525"/>
          </a:xfrm>
        </p:spPr>
        <p:txBody>
          <a:bodyPr vert="eaVert"/>
          <a:lstStyle/>
          <a:p>
            <a:r>
              <a:rPr kumimoji="0" lang="cs-CZ"/>
              <a:t>Klepnutím lze upravit styl předlohy nadpisů.</a:t>
            </a:r>
            <a:endParaRPr kumimoji="0" lang="en-US"/>
          </a:p>
        </p:txBody>
      </p:sp>
      <p:sp>
        <p:nvSpPr>
          <p:cNvPr id="3" name="Zástupný symbol pro svislý text 2"/>
          <p:cNvSpPr>
            <a:spLocks noGrp="1"/>
          </p:cNvSpPr>
          <p:nvPr>
            <p:ph type="body" orient="vert" idx="1"/>
          </p:nvPr>
        </p:nvSpPr>
        <p:spPr>
          <a:xfrm>
            <a:off x="457200" y="549276"/>
            <a:ext cx="6248400" cy="5851525"/>
          </a:xfrm>
        </p:spPr>
        <p:txBody>
          <a:bodyPr vert="eaVert"/>
          <a:lstStyle/>
          <a:p>
            <a:pPr lvl="0" eaLnBrk="1" latinLnBrk="0" hangingPunct="1"/>
            <a:r>
              <a:rPr lang="cs-CZ"/>
              <a:t>Klepnutím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4" name="Zástupný symbol pro datum 3"/>
          <p:cNvSpPr>
            <a:spLocks noGrp="1"/>
          </p:cNvSpPr>
          <p:nvPr>
            <p:ph type="dt" sz="half" idx="10"/>
          </p:nvPr>
        </p:nvSpPr>
        <p:spPr/>
        <p:txBody>
          <a:bodyPr/>
          <a:lstStyle/>
          <a:p>
            <a:fld id="{18A2481B-5154-415F-B752-558547769AA3}" type="datetimeFigureOut">
              <a:rPr lang="cs-CZ" smtClean="0"/>
              <a:pPr/>
              <a:t>26.04.2021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0264769-77EF-4CD0-90DE-F7D7F2D423C4}" type="slidenum">
              <a:rPr lang="cs-CZ" smtClean="0"/>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2" name="Nadpis 21"/>
          <p:cNvSpPr>
            <a:spLocks noGrp="1"/>
          </p:cNvSpPr>
          <p:nvPr>
            <p:ph type="title"/>
          </p:nvPr>
        </p:nvSpPr>
        <p:spPr/>
        <p:txBody>
          <a:bodyPr/>
          <a:lstStyle/>
          <a:p>
            <a:r>
              <a:rPr kumimoji="0" lang="cs-CZ"/>
              <a:t>Klepnutím lze upravit styl předlohy nadpisů.</a:t>
            </a:r>
            <a:endParaRPr kumimoji="0" lang="en-US"/>
          </a:p>
        </p:txBody>
      </p:sp>
      <p:sp>
        <p:nvSpPr>
          <p:cNvPr id="27" name="Zástupný symbol pro obsah 26"/>
          <p:cNvSpPr>
            <a:spLocks noGrp="1"/>
          </p:cNvSpPr>
          <p:nvPr>
            <p:ph idx="1"/>
          </p:nvPr>
        </p:nvSpPr>
        <p:spPr/>
        <p:txBody>
          <a:bodyPr/>
          <a:lstStyle/>
          <a:p>
            <a:pPr lvl="0" eaLnBrk="1" latinLnBrk="0" hangingPunct="1"/>
            <a:r>
              <a:rPr lang="cs-CZ"/>
              <a:t>Klepnutím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25" name="Zástupný symbol pro datum 24"/>
          <p:cNvSpPr>
            <a:spLocks noGrp="1"/>
          </p:cNvSpPr>
          <p:nvPr>
            <p:ph type="dt" sz="half" idx="10"/>
          </p:nvPr>
        </p:nvSpPr>
        <p:spPr/>
        <p:txBody>
          <a:bodyPr/>
          <a:lstStyle/>
          <a:p>
            <a:fld id="{18A2481B-5154-415F-B752-558547769AA3}" type="datetimeFigureOut">
              <a:rPr lang="cs-CZ" smtClean="0"/>
              <a:pPr/>
              <a:t>26.04.2021</a:t>
            </a:fld>
            <a:endParaRPr lang="cs-CZ"/>
          </a:p>
        </p:txBody>
      </p:sp>
      <p:sp>
        <p:nvSpPr>
          <p:cNvPr id="19" name="Zástupný symbol pro zápatí 18"/>
          <p:cNvSpPr>
            <a:spLocks noGrp="1"/>
          </p:cNvSpPr>
          <p:nvPr>
            <p:ph type="ftr" sz="quarter" idx="11"/>
          </p:nvPr>
        </p:nvSpPr>
        <p:spPr>
          <a:xfrm>
            <a:off x="3581400" y="76200"/>
            <a:ext cx="2895600" cy="288925"/>
          </a:xfrm>
        </p:spPr>
        <p:txBody>
          <a:bodyPr/>
          <a:lstStyle/>
          <a:p>
            <a:endParaRPr lang="cs-CZ"/>
          </a:p>
        </p:txBody>
      </p:sp>
      <p:sp>
        <p:nvSpPr>
          <p:cNvPr id="16" name="Zástupný symbol pro číslo snímku 15"/>
          <p:cNvSpPr>
            <a:spLocks noGrp="1"/>
          </p:cNvSpPr>
          <p:nvPr>
            <p:ph type="sldNum" sz="quarter" idx="12"/>
          </p:nvPr>
        </p:nvSpPr>
        <p:spPr>
          <a:xfrm>
            <a:off x="8229600" y="6473952"/>
            <a:ext cx="758952" cy="246888"/>
          </a:xfrm>
        </p:spPr>
        <p:txBody>
          <a:bodyPr/>
          <a:lstStyle/>
          <a:p>
            <a:fld id="{20264769-77EF-4CD0-90DE-F7D7F2D423C4}" type="slidenum">
              <a:rPr lang="cs-CZ" smtClean="0"/>
              <a:pPr/>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7" name="Přímá spojovací čára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Zástupný symbol pro text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cs-CZ"/>
              <a:t>Klepnutím lze upravit styly předlohy textu.</a:t>
            </a:r>
          </a:p>
        </p:txBody>
      </p:sp>
      <p:sp>
        <p:nvSpPr>
          <p:cNvPr id="19" name="Zástupný symbol pro datum 18"/>
          <p:cNvSpPr>
            <a:spLocks noGrp="1"/>
          </p:cNvSpPr>
          <p:nvPr>
            <p:ph type="dt" sz="half" idx="10"/>
          </p:nvPr>
        </p:nvSpPr>
        <p:spPr/>
        <p:txBody>
          <a:bodyPr/>
          <a:lstStyle/>
          <a:p>
            <a:fld id="{18A2481B-5154-415F-B752-558547769AA3}" type="datetimeFigureOut">
              <a:rPr lang="cs-CZ" smtClean="0"/>
              <a:pPr/>
              <a:t>26.04.2021</a:t>
            </a:fld>
            <a:endParaRPr lang="cs-CZ"/>
          </a:p>
        </p:txBody>
      </p:sp>
      <p:sp>
        <p:nvSpPr>
          <p:cNvPr id="11" name="Zástupný symbol pro zápatí 10"/>
          <p:cNvSpPr>
            <a:spLocks noGrp="1"/>
          </p:cNvSpPr>
          <p:nvPr>
            <p:ph type="ftr" sz="quarter" idx="11"/>
          </p:nvPr>
        </p:nvSpPr>
        <p:spPr/>
        <p:txBody>
          <a:bodyPr/>
          <a:lstStyle/>
          <a:p>
            <a:endParaRPr lang="cs-CZ"/>
          </a:p>
        </p:txBody>
      </p:sp>
      <p:sp>
        <p:nvSpPr>
          <p:cNvPr id="16" name="Zástupný symbol pro číslo snímku 15"/>
          <p:cNvSpPr>
            <a:spLocks noGrp="1"/>
          </p:cNvSpPr>
          <p:nvPr>
            <p:ph type="sldNum" sz="quarter" idx="12"/>
          </p:nvPr>
        </p:nvSpPr>
        <p:spPr/>
        <p:txBody>
          <a:bodyPr/>
          <a:lstStyle/>
          <a:p>
            <a:fld id="{20264769-77EF-4CD0-90DE-F7D7F2D423C4}" type="slidenum">
              <a:rPr lang="cs-CZ" smtClean="0"/>
              <a:pPr/>
              <a:t>‹#›</a:t>
            </a:fld>
            <a:endParaRPr lang="cs-CZ"/>
          </a:p>
        </p:txBody>
      </p:sp>
      <p:sp>
        <p:nvSpPr>
          <p:cNvPr id="8" name="Nadpis 7"/>
          <p:cNvSpPr>
            <a:spLocks noGrp="1"/>
          </p:cNvSpPr>
          <p:nvPr>
            <p:ph type="title"/>
          </p:nvPr>
        </p:nvSpPr>
        <p:spPr>
          <a:xfrm>
            <a:off x="180475" y="2947085"/>
            <a:ext cx="8686800" cy="1184825"/>
          </a:xfrm>
        </p:spPr>
        <p:txBody>
          <a:bodyPr rtlCol="0" anchor="t"/>
          <a:lstStyle>
            <a:lvl1pPr algn="r">
              <a:defRPr/>
            </a:lvl1pPr>
          </a:lstStyle>
          <a:p>
            <a:r>
              <a:rPr kumimoji="0" lang="cs-CZ"/>
              <a:t>Klepnutím lze upravit styl předlohy nadpisů.</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0" name="Nadpis 19"/>
          <p:cNvSpPr>
            <a:spLocks noGrp="1"/>
          </p:cNvSpPr>
          <p:nvPr>
            <p:ph type="title"/>
          </p:nvPr>
        </p:nvSpPr>
        <p:spPr>
          <a:xfrm>
            <a:off x="301752" y="457200"/>
            <a:ext cx="8686800" cy="841248"/>
          </a:xfrm>
        </p:spPr>
        <p:txBody>
          <a:bodyPr/>
          <a:lstStyle/>
          <a:p>
            <a:r>
              <a:rPr kumimoji="0" lang="cs-CZ"/>
              <a:t>Klepnutím lze upravit styl předlohy nadpisů.</a:t>
            </a:r>
            <a:endParaRPr kumimoji="0" lang="en-US"/>
          </a:p>
        </p:txBody>
      </p:sp>
      <p:sp>
        <p:nvSpPr>
          <p:cNvPr id="14" name="Zástupný symbol pro obsah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cs-CZ"/>
              <a:t>Klepnutím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13" name="Zástupný symbol pro obsah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cs-CZ"/>
              <a:t>Klepnutím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21" name="Zástupný symbol pro datum 20"/>
          <p:cNvSpPr>
            <a:spLocks noGrp="1"/>
          </p:cNvSpPr>
          <p:nvPr>
            <p:ph type="dt" sz="half" idx="10"/>
          </p:nvPr>
        </p:nvSpPr>
        <p:spPr/>
        <p:txBody>
          <a:bodyPr/>
          <a:lstStyle/>
          <a:p>
            <a:fld id="{18A2481B-5154-415F-B752-558547769AA3}" type="datetimeFigureOut">
              <a:rPr lang="cs-CZ" smtClean="0"/>
              <a:pPr/>
              <a:t>26.04.2021</a:t>
            </a:fld>
            <a:endParaRPr lang="cs-CZ"/>
          </a:p>
        </p:txBody>
      </p:sp>
      <p:sp>
        <p:nvSpPr>
          <p:cNvPr id="10" name="Zástupný symbol pro zápatí 9"/>
          <p:cNvSpPr>
            <a:spLocks noGrp="1"/>
          </p:cNvSpPr>
          <p:nvPr>
            <p:ph type="ftr" sz="quarter" idx="11"/>
          </p:nvPr>
        </p:nvSpPr>
        <p:spPr/>
        <p:txBody>
          <a:bodyPr/>
          <a:lstStyle/>
          <a:p>
            <a:endParaRPr lang="cs-CZ"/>
          </a:p>
        </p:txBody>
      </p:sp>
      <p:sp>
        <p:nvSpPr>
          <p:cNvPr id="31" name="Zástupný symbol pro číslo snímku 30"/>
          <p:cNvSpPr>
            <a:spLocks noGrp="1"/>
          </p:cNvSpPr>
          <p:nvPr>
            <p:ph type="sldNum" sz="quarter" idx="12"/>
          </p:nvPr>
        </p:nvSpPr>
        <p:spPr/>
        <p:txBody>
          <a:bodyPr/>
          <a:lstStyle/>
          <a:p>
            <a:fld id="{20264769-77EF-4CD0-90DE-F7D7F2D423C4}" type="slidenum">
              <a:rPr lang="cs-CZ" smtClean="0"/>
              <a:pPr/>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9" name="Nadpis 28"/>
          <p:cNvSpPr>
            <a:spLocks noGrp="1"/>
          </p:cNvSpPr>
          <p:nvPr>
            <p:ph type="title"/>
          </p:nvPr>
        </p:nvSpPr>
        <p:spPr>
          <a:xfrm>
            <a:off x="304800" y="5410200"/>
            <a:ext cx="8610600" cy="882650"/>
          </a:xfrm>
        </p:spPr>
        <p:txBody>
          <a:bodyPr anchor="ctr"/>
          <a:lstStyle>
            <a:lvl1pPr>
              <a:defRPr/>
            </a:lvl1pPr>
          </a:lstStyle>
          <a:p>
            <a:r>
              <a:rPr kumimoji="0" lang="cs-CZ"/>
              <a:t>Klepnutím lze upravit styl předlohy nadpisů.</a:t>
            </a:r>
            <a:endParaRPr kumimoji="0" lang="en-US"/>
          </a:p>
        </p:txBody>
      </p:sp>
      <p:sp>
        <p:nvSpPr>
          <p:cNvPr id="13" name="Zástupný symbol pro text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cs-CZ"/>
              <a:t>Klepnutím lze upravit styly předlohy textu.</a:t>
            </a:r>
          </a:p>
        </p:txBody>
      </p:sp>
      <p:sp>
        <p:nvSpPr>
          <p:cNvPr id="25" name="Zástupný symbol pro text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cs-CZ"/>
              <a:t>Klepnutím lze upravit styly předlohy textu.</a:t>
            </a:r>
          </a:p>
        </p:txBody>
      </p:sp>
      <p:sp>
        <p:nvSpPr>
          <p:cNvPr id="4" name="Zástupný symbol pro obsah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cs-CZ"/>
              <a:t>Klepnutím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28" name="Zástupný symbol pro obsah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cs-CZ"/>
              <a:t>Klepnutím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10" name="Zástupný symbol pro datum 9"/>
          <p:cNvSpPr>
            <a:spLocks noGrp="1"/>
          </p:cNvSpPr>
          <p:nvPr>
            <p:ph type="dt" sz="half" idx="10"/>
          </p:nvPr>
        </p:nvSpPr>
        <p:spPr/>
        <p:txBody>
          <a:bodyPr/>
          <a:lstStyle/>
          <a:p>
            <a:fld id="{18A2481B-5154-415F-B752-558547769AA3}" type="datetimeFigureOut">
              <a:rPr lang="cs-CZ" smtClean="0"/>
              <a:pPr/>
              <a:t>26.04.2021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a:xfrm>
            <a:off x="8229600" y="6477000"/>
            <a:ext cx="762000" cy="246888"/>
          </a:xfrm>
        </p:spPr>
        <p:txBody>
          <a:bodyPr/>
          <a:lstStyle/>
          <a:p>
            <a:fld id="{20264769-77EF-4CD0-90DE-F7D7F2D423C4}" type="slidenum">
              <a:rPr lang="cs-CZ" smtClean="0"/>
              <a:pPr/>
              <a:t>‹#›</a:t>
            </a:fld>
            <a:endParaRPr lang="cs-CZ"/>
          </a:p>
        </p:txBody>
      </p:sp>
      <p:sp>
        <p:nvSpPr>
          <p:cNvPr id="11" name="Přímá spojovací čára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30" name="Nadpis 29"/>
          <p:cNvSpPr>
            <a:spLocks noGrp="1"/>
          </p:cNvSpPr>
          <p:nvPr>
            <p:ph type="title"/>
          </p:nvPr>
        </p:nvSpPr>
        <p:spPr>
          <a:xfrm>
            <a:off x="301752" y="457200"/>
            <a:ext cx="8686800" cy="841248"/>
          </a:xfrm>
        </p:spPr>
        <p:txBody>
          <a:bodyPr/>
          <a:lstStyle/>
          <a:p>
            <a:r>
              <a:rPr kumimoji="0" lang="cs-CZ"/>
              <a:t>Klepnutím lze upravit styl předlohy nadpisů.</a:t>
            </a:r>
            <a:endParaRPr kumimoji="0" lang="en-US"/>
          </a:p>
        </p:txBody>
      </p:sp>
      <p:sp>
        <p:nvSpPr>
          <p:cNvPr id="12" name="Zástupný symbol pro datum 11"/>
          <p:cNvSpPr>
            <a:spLocks noGrp="1"/>
          </p:cNvSpPr>
          <p:nvPr>
            <p:ph type="dt" sz="half" idx="10"/>
          </p:nvPr>
        </p:nvSpPr>
        <p:spPr/>
        <p:txBody>
          <a:bodyPr/>
          <a:lstStyle/>
          <a:p>
            <a:fld id="{18A2481B-5154-415F-B752-558547769AA3}" type="datetimeFigureOut">
              <a:rPr lang="cs-CZ" smtClean="0"/>
              <a:pPr/>
              <a:t>26.04.2021</a:t>
            </a:fld>
            <a:endParaRPr lang="cs-CZ"/>
          </a:p>
        </p:txBody>
      </p:sp>
      <p:sp>
        <p:nvSpPr>
          <p:cNvPr id="21" name="Zástupný symbol pro zápatí 20"/>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0264769-77EF-4CD0-90DE-F7D7F2D423C4}" type="slidenum">
              <a:rPr lang="cs-CZ" smtClean="0"/>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3" name="Zástupný symbol pro datum 2"/>
          <p:cNvSpPr>
            <a:spLocks noGrp="1"/>
          </p:cNvSpPr>
          <p:nvPr>
            <p:ph type="dt" sz="half" idx="10"/>
          </p:nvPr>
        </p:nvSpPr>
        <p:spPr/>
        <p:txBody>
          <a:bodyPr/>
          <a:lstStyle/>
          <a:p>
            <a:fld id="{18A2481B-5154-415F-B752-558547769AA3}" type="datetimeFigureOut">
              <a:rPr lang="cs-CZ" smtClean="0"/>
              <a:pPr/>
              <a:t>26.04.2021</a:t>
            </a:fld>
            <a:endParaRPr lang="cs-CZ"/>
          </a:p>
        </p:txBody>
      </p:sp>
      <p:sp>
        <p:nvSpPr>
          <p:cNvPr id="24" name="Zástupný symbol pro zápatí 23"/>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0264769-77EF-4CD0-90DE-F7D7F2D423C4}" type="slidenum">
              <a:rPr lang="cs-CZ" smtClean="0"/>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8" name="Přímá spojovací čára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Nadpis 11"/>
          <p:cNvSpPr>
            <a:spLocks noGrp="1"/>
          </p:cNvSpPr>
          <p:nvPr>
            <p:ph type="title"/>
          </p:nvPr>
        </p:nvSpPr>
        <p:spPr>
          <a:xfrm>
            <a:off x="457200" y="5486400"/>
            <a:ext cx="8458200" cy="520700"/>
          </a:xfrm>
        </p:spPr>
        <p:txBody>
          <a:bodyPr anchor="ctr"/>
          <a:lstStyle>
            <a:lvl1pPr algn="l">
              <a:buNone/>
              <a:defRPr sz="2000" b="1"/>
            </a:lvl1pPr>
          </a:lstStyle>
          <a:p>
            <a:r>
              <a:rPr kumimoji="0" lang="cs-CZ"/>
              <a:t>Klepnutím lze upravit styl předlohy nadpisů.</a:t>
            </a:r>
            <a:endParaRPr kumimoji="0" lang="en-US"/>
          </a:p>
        </p:txBody>
      </p:sp>
      <p:sp>
        <p:nvSpPr>
          <p:cNvPr id="26" name="Zástupný symbol pro text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cs-CZ"/>
              <a:t>Klepnutím lze upravit styly předlohy textu.</a:t>
            </a:r>
          </a:p>
        </p:txBody>
      </p:sp>
      <p:sp>
        <p:nvSpPr>
          <p:cNvPr id="14" name="Zástupný symbol pro obsah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cs-CZ"/>
              <a:t>Klepnutím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25" name="Zástupný symbol pro datum 24"/>
          <p:cNvSpPr>
            <a:spLocks noGrp="1"/>
          </p:cNvSpPr>
          <p:nvPr>
            <p:ph type="dt" sz="half" idx="10"/>
          </p:nvPr>
        </p:nvSpPr>
        <p:spPr/>
        <p:txBody>
          <a:bodyPr/>
          <a:lstStyle/>
          <a:p>
            <a:fld id="{18A2481B-5154-415F-B752-558547769AA3}" type="datetimeFigureOut">
              <a:rPr lang="cs-CZ" smtClean="0"/>
              <a:pPr/>
              <a:t>26.04.2021</a:t>
            </a:fld>
            <a:endParaRPr lang="cs-CZ"/>
          </a:p>
        </p:txBody>
      </p:sp>
      <p:sp>
        <p:nvSpPr>
          <p:cNvPr id="29" name="Zástupný symbol pro zápatí 28"/>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0264769-77EF-4CD0-90DE-F7D7F2D423C4}" type="slidenum">
              <a:rPr lang="cs-CZ" smtClean="0"/>
              <a:pPr/>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13" name="Zástupný symbol pro obrázek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cs-CZ"/>
              <a:t>Klepnutím na ikonu přidáte obrázek.</a:t>
            </a:r>
            <a:endParaRPr kumimoji="0" lang="en-US" dirty="0"/>
          </a:p>
        </p:txBody>
      </p:sp>
      <p:sp>
        <p:nvSpPr>
          <p:cNvPr id="7" name="Zástupný symbol pro datum 6"/>
          <p:cNvSpPr>
            <a:spLocks noGrp="1"/>
          </p:cNvSpPr>
          <p:nvPr>
            <p:ph type="dt" sz="half" idx="10"/>
          </p:nvPr>
        </p:nvSpPr>
        <p:spPr/>
        <p:txBody>
          <a:bodyPr/>
          <a:lstStyle/>
          <a:p>
            <a:fld id="{18A2481B-5154-415F-B752-558547769AA3}" type="datetimeFigureOut">
              <a:rPr lang="cs-CZ" smtClean="0"/>
              <a:pPr/>
              <a:t>26.04.2021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31" name="Zástupný symbol pro číslo snímku 30"/>
          <p:cNvSpPr>
            <a:spLocks noGrp="1"/>
          </p:cNvSpPr>
          <p:nvPr>
            <p:ph type="sldNum" sz="quarter" idx="12"/>
          </p:nvPr>
        </p:nvSpPr>
        <p:spPr/>
        <p:txBody>
          <a:bodyPr/>
          <a:lstStyle/>
          <a:p>
            <a:fld id="{20264769-77EF-4CD0-90DE-F7D7F2D423C4}" type="slidenum">
              <a:rPr lang="cs-CZ" smtClean="0"/>
              <a:pPr/>
              <a:t>‹#›</a:t>
            </a:fld>
            <a:endParaRPr lang="cs-CZ"/>
          </a:p>
        </p:txBody>
      </p:sp>
      <p:sp>
        <p:nvSpPr>
          <p:cNvPr id="17" name="Nadpis 16"/>
          <p:cNvSpPr>
            <a:spLocks noGrp="1"/>
          </p:cNvSpPr>
          <p:nvPr>
            <p:ph type="title"/>
          </p:nvPr>
        </p:nvSpPr>
        <p:spPr>
          <a:xfrm>
            <a:off x="381000" y="4993760"/>
            <a:ext cx="5867400" cy="522288"/>
          </a:xfrm>
        </p:spPr>
        <p:txBody>
          <a:bodyPr anchor="ctr"/>
          <a:lstStyle>
            <a:lvl1pPr algn="l">
              <a:buNone/>
              <a:defRPr sz="2000" b="1"/>
            </a:lvl1pPr>
          </a:lstStyle>
          <a:p>
            <a:r>
              <a:rPr kumimoji="0" lang="cs-CZ"/>
              <a:t>Klepnutím lze upravit styl předlohy nadpisů.</a:t>
            </a:r>
            <a:endParaRPr kumimoji="0" lang="en-US"/>
          </a:p>
        </p:txBody>
      </p:sp>
      <p:sp>
        <p:nvSpPr>
          <p:cNvPr id="26" name="Zástupný symbol pro text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cs-CZ"/>
              <a:t>Klepnutím lze upravit styly předlohy textu.</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7" name="Přímá spojovací čára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Zástupný symbol pro text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cs-CZ"/>
              <a:t>Klepnutím lze upravit styly předlohy textu.</a:t>
            </a:r>
          </a:p>
          <a:p>
            <a:pPr lvl="1" eaLnBrk="1" latinLnBrk="0" hangingPunct="1"/>
            <a:r>
              <a:rPr kumimoji="0" lang="cs-CZ"/>
              <a:t>Druhá úroveň</a:t>
            </a:r>
          </a:p>
          <a:p>
            <a:pPr lvl="2" eaLnBrk="1" latinLnBrk="0" hangingPunct="1"/>
            <a:r>
              <a:rPr kumimoji="0" lang="cs-CZ"/>
              <a:t>Třetí úroveň</a:t>
            </a:r>
          </a:p>
          <a:p>
            <a:pPr lvl="3" eaLnBrk="1" latinLnBrk="0" hangingPunct="1"/>
            <a:r>
              <a:rPr kumimoji="0" lang="cs-CZ"/>
              <a:t>Čtvrtá úroveň</a:t>
            </a:r>
          </a:p>
          <a:p>
            <a:pPr lvl="4" eaLnBrk="1" latinLnBrk="0" hangingPunct="1"/>
            <a:r>
              <a:rPr kumimoji="0" lang="cs-CZ"/>
              <a:t>Pátá úroveň</a:t>
            </a:r>
            <a:endParaRPr kumimoji="0" lang="en-US"/>
          </a:p>
        </p:txBody>
      </p:sp>
      <p:sp>
        <p:nvSpPr>
          <p:cNvPr id="11" name="Zástupný symbol pro datum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18A2481B-5154-415F-B752-558547769AA3}" type="datetimeFigureOut">
              <a:rPr lang="cs-CZ" smtClean="0"/>
              <a:pPr/>
              <a:t>26.04.2021</a:t>
            </a:fld>
            <a:endParaRPr lang="cs-CZ"/>
          </a:p>
        </p:txBody>
      </p:sp>
      <p:sp>
        <p:nvSpPr>
          <p:cNvPr id="28" name="Zástupný symbol pro zápatí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cs-CZ"/>
          </a:p>
        </p:txBody>
      </p:sp>
      <p:sp>
        <p:nvSpPr>
          <p:cNvPr id="5" name="Zástupný symbol pro číslo snímku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20264769-77EF-4CD0-90DE-F7D7F2D423C4}" type="slidenum">
              <a:rPr lang="cs-CZ" smtClean="0"/>
              <a:pPr/>
              <a:t>‹#›</a:t>
            </a:fld>
            <a:endParaRPr lang="cs-CZ"/>
          </a:p>
        </p:txBody>
      </p:sp>
      <p:sp>
        <p:nvSpPr>
          <p:cNvPr id="10" name="Zástupný symbol pro nadpis 9"/>
          <p:cNvSpPr>
            <a:spLocks noGrp="1"/>
          </p:cNvSpPr>
          <p:nvPr>
            <p:ph type="title"/>
          </p:nvPr>
        </p:nvSpPr>
        <p:spPr>
          <a:xfrm>
            <a:off x="304800" y="457200"/>
            <a:ext cx="8686800" cy="838200"/>
          </a:xfrm>
          <a:prstGeom prst="rect">
            <a:avLst/>
          </a:prstGeom>
        </p:spPr>
        <p:txBody>
          <a:bodyPr vert="horz" anchor="ctr">
            <a:normAutofit/>
          </a:bodyPr>
          <a:lstStyle/>
          <a:p>
            <a:r>
              <a:rPr kumimoji="0" lang="cs-CZ"/>
              <a:t>Klepnutím lze upravit styl předlohy nadpisů.</a:t>
            </a:r>
            <a:endParaRPr kumimoji="0" lang="en-US"/>
          </a:p>
        </p:txBody>
      </p:sp>
      <p:sp>
        <p:nvSpPr>
          <p:cNvPr id="9" name="Přímá spojovací čára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Přímá spojovací čára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truecolors.com/"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err="1">
                <a:solidFill>
                  <a:srgbClr val="00B050"/>
                </a:solidFill>
              </a:rPr>
              <a:t>Leadership</a:t>
            </a:r>
            <a:r>
              <a:rPr lang="cs-CZ" dirty="0">
                <a:solidFill>
                  <a:srgbClr val="00B050"/>
                </a:solidFill>
              </a:rPr>
              <a:t> </a:t>
            </a:r>
            <a:r>
              <a:rPr lang="cs-CZ" dirty="0" err="1">
                <a:solidFill>
                  <a:srgbClr val="00B050"/>
                </a:solidFill>
              </a:rPr>
              <a:t>and</a:t>
            </a:r>
            <a:r>
              <a:rPr lang="cs-CZ" dirty="0">
                <a:solidFill>
                  <a:srgbClr val="00B050"/>
                </a:solidFill>
              </a:rPr>
              <a:t> team </a:t>
            </a:r>
            <a:r>
              <a:rPr lang="cs-CZ" dirty="0" err="1">
                <a:solidFill>
                  <a:srgbClr val="00B050"/>
                </a:solidFill>
              </a:rPr>
              <a:t>roles</a:t>
            </a:r>
            <a:endParaRPr lang="cs-CZ" dirty="0">
              <a:solidFill>
                <a:srgbClr val="00B050"/>
              </a:solidFill>
            </a:endParaRPr>
          </a:p>
        </p:txBody>
      </p:sp>
      <p:sp>
        <p:nvSpPr>
          <p:cNvPr id="3" name="Podnadpis 2"/>
          <p:cNvSpPr>
            <a:spLocks noGrp="1"/>
          </p:cNvSpPr>
          <p:nvPr>
            <p:ph type="subTitle" idx="1"/>
          </p:nvPr>
        </p:nvSpPr>
        <p:spPr>
          <a:xfrm>
            <a:off x="323528" y="3933056"/>
            <a:ext cx="8458200" cy="914400"/>
          </a:xfrm>
        </p:spPr>
        <p:txBody>
          <a:bodyPr>
            <a:noAutofit/>
          </a:bodyPr>
          <a:lstStyle/>
          <a:p>
            <a:r>
              <a:rPr lang="cs-CZ" sz="6000" b="1" dirty="0" err="1">
                <a:solidFill>
                  <a:srgbClr val="00682F"/>
                </a:solidFill>
              </a:rPr>
              <a:t>Intercultural</a:t>
            </a:r>
            <a:r>
              <a:rPr lang="cs-CZ" sz="6000" b="1" dirty="0">
                <a:solidFill>
                  <a:srgbClr val="00682F"/>
                </a:solidFill>
              </a:rPr>
              <a:t> team </a:t>
            </a:r>
            <a:r>
              <a:rPr lang="cs-CZ" sz="6000" b="1" dirty="0" err="1">
                <a:solidFill>
                  <a:srgbClr val="00682F"/>
                </a:solidFill>
              </a:rPr>
              <a:t>working</a:t>
            </a:r>
            <a:r>
              <a:rPr lang="cs-CZ" sz="6000" b="1" dirty="0">
                <a:solidFill>
                  <a:srgbClr val="00682F"/>
                </a:solidFill>
              </a:rPr>
              <a: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solidFill>
                  <a:srgbClr val="00682F"/>
                </a:solidFill>
              </a:rPr>
              <a:t>Tuckman</a:t>
            </a:r>
            <a:r>
              <a:rPr lang="cs-CZ" dirty="0">
                <a:solidFill>
                  <a:srgbClr val="00682F"/>
                </a:solidFill>
              </a:rPr>
              <a:t> ´s model – </a:t>
            </a:r>
            <a:r>
              <a:rPr lang="cs-CZ" dirty="0" err="1">
                <a:solidFill>
                  <a:srgbClr val="00682F"/>
                </a:solidFill>
              </a:rPr>
              <a:t>teams</a:t>
            </a:r>
            <a:r>
              <a:rPr lang="cs-CZ" dirty="0">
                <a:solidFill>
                  <a:srgbClr val="00682F"/>
                </a:solidFill>
              </a:rPr>
              <a:t> </a:t>
            </a:r>
            <a:r>
              <a:rPr lang="cs-CZ" dirty="0" err="1">
                <a:solidFill>
                  <a:srgbClr val="00682F"/>
                </a:solidFill>
              </a:rPr>
              <a:t>dynamics</a:t>
            </a:r>
            <a:endParaRPr lang="cs-CZ" dirty="0"/>
          </a:p>
        </p:txBody>
      </p:sp>
      <p:sp>
        <p:nvSpPr>
          <p:cNvPr id="3" name="Zástupný symbol pro obsah 2"/>
          <p:cNvSpPr>
            <a:spLocks noGrp="1"/>
          </p:cNvSpPr>
          <p:nvPr>
            <p:ph idx="1"/>
          </p:nvPr>
        </p:nvSpPr>
        <p:spPr/>
        <p:txBody>
          <a:bodyPr/>
          <a:lstStyle/>
          <a:p>
            <a:r>
              <a:rPr lang="cs-CZ" dirty="0" err="1">
                <a:solidFill>
                  <a:srgbClr val="397F2D"/>
                </a:solidFill>
                <a:latin typeface="Times New Roman" pitchFamily="18" charset="0"/>
                <a:cs typeface="Times New Roman" pitchFamily="18" charset="0"/>
              </a:rPr>
              <a:t>The</a:t>
            </a:r>
            <a:r>
              <a:rPr lang="cs-CZ" dirty="0">
                <a:solidFill>
                  <a:srgbClr val="397F2D"/>
                </a:solidFill>
                <a:latin typeface="Times New Roman" pitchFamily="18" charset="0"/>
                <a:cs typeface="Times New Roman" pitchFamily="18" charset="0"/>
              </a:rPr>
              <a:t> 5th </a:t>
            </a:r>
            <a:r>
              <a:rPr lang="cs-CZ" dirty="0" err="1">
                <a:solidFill>
                  <a:srgbClr val="397F2D"/>
                </a:solidFill>
                <a:latin typeface="Times New Roman" pitchFamily="18" charset="0"/>
                <a:cs typeface="Times New Roman" pitchFamily="18" charset="0"/>
              </a:rPr>
              <a:t>stage</a:t>
            </a:r>
            <a:r>
              <a:rPr lang="cs-CZ" dirty="0">
                <a:solidFill>
                  <a:srgbClr val="397F2D"/>
                </a:solidFill>
                <a:latin typeface="Times New Roman" pitchFamily="18" charset="0"/>
                <a:cs typeface="Times New Roman" pitchFamily="18" charset="0"/>
              </a:rPr>
              <a:t> – </a:t>
            </a:r>
            <a:r>
              <a:rPr lang="cs-CZ" dirty="0" err="1">
                <a:solidFill>
                  <a:srgbClr val="397F2D"/>
                </a:solidFill>
                <a:latin typeface="Times New Roman" pitchFamily="18" charset="0"/>
                <a:cs typeface="Times New Roman" pitchFamily="18" charset="0"/>
              </a:rPr>
              <a:t>added</a:t>
            </a:r>
            <a:r>
              <a:rPr lang="cs-CZ" dirty="0">
                <a:solidFill>
                  <a:srgbClr val="397F2D"/>
                </a:solidFill>
                <a:latin typeface="Times New Roman" pitchFamily="18" charset="0"/>
                <a:cs typeface="Times New Roman" pitchFamily="18" charset="0"/>
              </a:rPr>
              <a:t> </a:t>
            </a:r>
            <a:r>
              <a:rPr lang="cs-CZ" dirty="0" err="1">
                <a:solidFill>
                  <a:srgbClr val="397F2D"/>
                </a:solidFill>
                <a:latin typeface="Times New Roman" pitchFamily="18" charset="0"/>
                <a:cs typeface="Times New Roman" pitchFamily="18" charset="0"/>
              </a:rPr>
              <a:t>later</a:t>
            </a:r>
            <a:r>
              <a:rPr lang="cs-CZ" dirty="0">
                <a:solidFill>
                  <a:srgbClr val="397F2D"/>
                </a:solidFill>
                <a:latin typeface="Times New Roman" pitchFamily="18" charset="0"/>
                <a:cs typeface="Times New Roman" pitchFamily="18" charset="0"/>
              </a:rPr>
              <a:t> - </a:t>
            </a:r>
            <a:r>
              <a:rPr lang="cs-CZ" b="1" dirty="0">
                <a:solidFill>
                  <a:srgbClr val="397F2D"/>
                </a:solidFill>
                <a:latin typeface="Times New Roman" pitchFamily="18" charset="0"/>
                <a:cs typeface="Times New Roman" pitchFamily="18" charset="0"/>
              </a:rPr>
              <a:t>T</a:t>
            </a:r>
            <a:r>
              <a:rPr lang="en-US" b="1" dirty="0" err="1">
                <a:solidFill>
                  <a:srgbClr val="397F2D"/>
                </a:solidFill>
                <a:latin typeface="Times New Roman" pitchFamily="18" charset="0"/>
                <a:cs typeface="Times New Roman" pitchFamily="18" charset="0"/>
              </a:rPr>
              <a:t>uckman</a:t>
            </a:r>
            <a:r>
              <a:rPr lang="en-US" b="1" dirty="0">
                <a:solidFill>
                  <a:srgbClr val="397F2D"/>
                </a:solidFill>
                <a:latin typeface="Times New Roman" pitchFamily="18" charset="0"/>
                <a:cs typeface="Times New Roman" pitchFamily="18" charset="0"/>
              </a:rPr>
              <a:t> and Jensen </a:t>
            </a:r>
            <a:endParaRPr lang="cs-CZ" b="1" dirty="0">
              <a:solidFill>
                <a:srgbClr val="397F2D"/>
              </a:solidFill>
              <a:latin typeface="Times New Roman" pitchFamily="18" charset="0"/>
              <a:cs typeface="Times New Roman" pitchFamily="18" charset="0"/>
            </a:endParaRPr>
          </a:p>
          <a:p>
            <a:r>
              <a:rPr lang="cs-CZ" b="1" dirty="0">
                <a:solidFill>
                  <a:srgbClr val="397F2D"/>
                </a:solidFill>
                <a:latin typeface="Times New Roman" pitchFamily="18" charset="0"/>
                <a:cs typeface="Times New Roman" pitchFamily="18" charset="0"/>
              </a:rPr>
              <a:t>5 A</a:t>
            </a:r>
            <a:r>
              <a:rPr lang="en-US" b="1" dirty="0" err="1">
                <a:solidFill>
                  <a:srgbClr val="397F2D"/>
                </a:solidFill>
                <a:latin typeface="Times New Roman" pitchFamily="18" charset="0"/>
                <a:cs typeface="Times New Roman" pitchFamily="18" charset="0"/>
              </a:rPr>
              <a:t>djourning</a:t>
            </a:r>
            <a:r>
              <a:rPr lang="cs-CZ" dirty="0">
                <a:latin typeface="Times New Roman" pitchFamily="18" charset="0"/>
                <a:cs typeface="Times New Roman" pitchFamily="18" charset="0"/>
              </a:rPr>
              <a:t> - </a:t>
            </a:r>
            <a:r>
              <a:rPr lang="en-US" dirty="0">
                <a:solidFill>
                  <a:srgbClr val="397F2D"/>
                </a:solidFill>
                <a:latin typeface="Times New Roman" pitchFamily="18" charset="0"/>
                <a:cs typeface="Times New Roman" pitchFamily="18" charset="0"/>
              </a:rPr>
              <a:t>involves dissolution, </a:t>
            </a:r>
            <a:r>
              <a:rPr lang="cs-CZ" dirty="0" err="1">
                <a:solidFill>
                  <a:srgbClr val="397F2D"/>
                </a:solidFill>
                <a:latin typeface="Times New Roman" pitchFamily="18" charset="0"/>
                <a:cs typeface="Times New Roman" pitchFamily="18" charset="0"/>
              </a:rPr>
              <a:t>finishing</a:t>
            </a:r>
            <a:r>
              <a:rPr lang="cs-CZ" dirty="0">
                <a:solidFill>
                  <a:srgbClr val="397F2D"/>
                </a:solidFill>
                <a:latin typeface="Times New Roman" pitchFamily="18" charset="0"/>
                <a:cs typeface="Times New Roman" pitchFamily="18" charset="0"/>
              </a:rPr>
              <a:t> </a:t>
            </a:r>
            <a:r>
              <a:rPr lang="en-US" dirty="0">
                <a:solidFill>
                  <a:srgbClr val="397F2D"/>
                </a:solidFill>
                <a:latin typeface="Times New Roman" pitchFamily="18" charset="0"/>
                <a:cs typeface="Times New Roman" pitchFamily="18" charset="0"/>
              </a:rPr>
              <a:t>roles, completing tasks, and reducing dependency </a:t>
            </a:r>
            <a:endParaRPr lang="cs-CZ" dirty="0">
              <a:solidFill>
                <a:srgbClr val="397F2D"/>
              </a:solidFill>
              <a:latin typeface="Times New Roman" pitchFamily="18" charset="0"/>
              <a:cs typeface="Times New Roman" pitchFamily="18" charset="0"/>
            </a:endParaRPr>
          </a:p>
          <a:p>
            <a:endParaRPr lang="cs-CZ" dirty="0">
              <a:solidFill>
                <a:srgbClr val="397F2D"/>
              </a:solidFill>
              <a:latin typeface="Times New Roman" pitchFamily="18" charset="0"/>
              <a:cs typeface="Times New Roman" pitchFamily="18" charset="0"/>
            </a:endParaRPr>
          </a:p>
          <a:p>
            <a:r>
              <a:rPr lang="cs-CZ" dirty="0" err="1">
                <a:solidFill>
                  <a:srgbClr val="397F2D"/>
                </a:solidFill>
                <a:latin typeface="Times New Roman" pitchFamily="18" charset="0"/>
                <a:cs typeface="Times New Roman" pitchFamily="18" charset="0"/>
              </a:rPr>
              <a:t>Sometimes</a:t>
            </a:r>
            <a:r>
              <a:rPr lang="cs-CZ" dirty="0">
                <a:solidFill>
                  <a:srgbClr val="397F2D"/>
                </a:solidFill>
                <a:latin typeface="Times New Roman" pitchFamily="18" charset="0"/>
                <a:cs typeface="Times New Roman" pitchFamily="18" charset="0"/>
              </a:rPr>
              <a:t> </a:t>
            </a:r>
            <a:r>
              <a:rPr lang="cs-CZ" dirty="0" err="1">
                <a:solidFill>
                  <a:srgbClr val="397F2D"/>
                </a:solidFill>
                <a:latin typeface="Times New Roman" pitchFamily="18" charset="0"/>
                <a:cs typeface="Times New Roman" pitchFamily="18" charset="0"/>
              </a:rPr>
              <a:t>the</a:t>
            </a:r>
            <a:r>
              <a:rPr lang="cs-CZ" dirty="0">
                <a:solidFill>
                  <a:srgbClr val="397F2D"/>
                </a:solidFill>
                <a:latin typeface="Times New Roman" pitchFamily="18" charset="0"/>
                <a:cs typeface="Times New Roman" pitchFamily="18" charset="0"/>
              </a:rPr>
              <a:t> </a:t>
            </a:r>
            <a:r>
              <a:rPr lang="cs-CZ" dirty="0" err="1">
                <a:solidFill>
                  <a:srgbClr val="397F2D"/>
                </a:solidFill>
                <a:latin typeface="Times New Roman" pitchFamily="18" charset="0"/>
                <a:cs typeface="Times New Roman" pitchFamily="18" charset="0"/>
              </a:rPr>
              <a:t>stage</a:t>
            </a:r>
            <a:r>
              <a:rPr lang="cs-CZ" dirty="0">
                <a:solidFill>
                  <a:srgbClr val="397F2D"/>
                </a:solidFill>
                <a:latin typeface="Times New Roman" pitchFamily="18" charset="0"/>
                <a:cs typeface="Times New Roman" pitchFamily="18" charset="0"/>
              </a:rPr>
              <a:t>- </a:t>
            </a:r>
            <a:r>
              <a:rPr lang="cs-CZ" dirty="0" err="1">
                <a:solidFill>
                  <a:srgbClr val="397F2D"/>
                </a:solidFill>
                <a:latin typeface="Times New Roman" pitchFamily="18" charset="0"/>
                <a:cs typeface="Times New Roman" pitchFamily="18" charset="0"/>
              </a:rPr>
              <a:t>called</a:t>
            </a:r>
            <a:r>
              <a:rPr lang="cs-CZ" dirty="0">
                <a:solidFill>
                  <a:srgbClr val="397F2D"/>
                </a:solidFill>
                <a:latin typeface="Times New Roman" pitchFamily="18" charset="0"/>
                <a:cs typeface="Times New Roman" pitchFamily="18" charset="0"/>
              </a:rPr>
              <a:t> </a:t>
            </a:r>
            <a:r>
              <a:rPr lang="en-US" b="1" dirty="0">
                <a:solidFill>
                  <a:srgbClr val="397F2D"/>
                </a:solidFill>
                <a:latin typeface="Times New Roman" pitchFamily="18" charset="0"/>
                <a:cs typeface="Times New Roman" pitchFamily="18" charset="0"/>
              </a:rPr>
              <a:t>mourning</a:t>
            </a:r>
            <a:r>
              <a:rPr lang="en-US" dirty="0">
                <a:solidFill>
                  <a:srgbClr val="397F2D"/>
                </a:solidFill>
                <a:latin typeface="Times New Roman" pitchFamily="18" charset="0"/>
                <a:cs typeface="Times New Roman" pitchFamily="18" charset="0"/>
              </a:rPr>
              <a:t>, former group members often experience </a:t>
            </a:r>
            <a:r>
              <a:rPr lang="en-US" b="1" dirty="0">
                <a:solidFill>
                  <a:srgbClr val="397F2D"/>
                </a:solidFill>
                <a:latin typeface="Times New Roman" pitchFamily="18" charset="0"/>
                <a:cs typeface="Times New Roman" pitchFamily="18" charset="0"/>
              </a:rPr>
              <a:t>loss</a:t>
            </a:r>
            <a:r>
              <a:rPr lang="en-US" dirty="0">
                <a:solidFill>
                  <a:srgbClr val="397F2D"/>
                </a:solidFill>
                <a:latin typeface="Times New Roman" pitchFamily="18" charset="0"/>
                <a:cs typeface="Times New Roman" pitchFamily="18" charset="0"/>
              </a:rPr>
              <a:t>—</a:t>
            </a:r>
            <a:r>
              <a:rPr lang="cs-CZ" dirty="0" err="1">
                <a:solidFill>
                  <a:srgbClr val="397F2D"/>
                </a:solidFill>
                <a:latin typeface="Times New Roman" pitchFamily="18" charset="0"/>
                <a:cs typeface="Times New Roman" pitchFamily="18" charset="0"/>
              </a:rPr>
              <a:t>especially</a:t>
            </a:r>
            <a:r>
              <a:rPr lang="cs-CZ" dirty="0">
                <a:solidFill>
                  <a:srgbClr val="397F2D"/>
                </a:solidFill>
                <a:latin typeface="Times New Roman" pitchFamily="18" charset="0"/>
                <a:cs typeface="Times New Roman" pitchFamily="18" charset="0"/>
              </a:rPr>
              <a:t> </a:t>
            </a:r>
            <a:r>
              <a:rPr lang="en-US" dirty="0">
                <a:solidFill>
                  <a:srgbClr val="397F2D"/>
                </a:solidFill>
                <a:latin typeface="Times New Roman" pitchFamily="18" charset="0"/>
                <a:cs typeface="Times New Roman" pitchFamily="18" charset="0"/>
              </a:rPr>
              <a:t>when </a:t>
            </a:r>
            <a:r>
              <a:rPr lang="cs-CZ" dirty="0" err="1">
                <a:solidFill>
                  <a:srgbClr val="397F2D"/>
                </a:solidFill>
                <a:latin typeface="Times New Roman" pitchFamily="18" charset="0"/>
                <a:cs typeface="Times New Roman" pitchFamily="18" charset="0"/>
              </a:rPr>
              <a:t>the</a:t>
            </a:r>
            <a:r>
              <a:rPr lang="cs-CZ" dirty="0">
                <a:solidFill>
                  <a:srgbClr val="397F2D"/>
                </a:solidFill>
                <a:latin typeface="Times New Roman" pitchFamily="18" charset="0"/>
                <a:cs typeface="Times New Roman" pitchFamily="18" charset="0"/>
              </a:rPr>
              <a:t> team </a:t>
            </a:r>
            <a:r>
              <a:rPr lang="en-US" dirty="0">
                <a:solidFill>
                  <a:srgbClr val="397F2D"/>
                </a:solidFill>
                <a:latin typeface="Times New Roman" pitchFamily="18" charset="0"/>
                <a:cs typeface="Times New Roman" pitchFamily="18" charset="0"/>
              </a:rPr>
              <a:t>is dissolved suddenly</a:t>
            </a:r>
            <a:endParaRPr lang="cs-CZ" dirty="0">
              <a:solidFill>
                <a:srgbClr val="397F2D"/>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solidFill>
                  <a:srgbClr val="00682F"/>
                </a:solidFill>
              </a:rPr>
              <a:t>Tuckman</a:t>
            </a:r>
            <a:r>
              <a:rPr lang="cs-CZ" dirty="0">
                <a:solidFill>
                  <a:srgbClr val="00682F"/>
                </a:solidFill>
              </a:rPr>
              <a:t> ´s model – </a:t>
            </a:r>
            <a:r>
              <a:rPr lang="cs-CZ" dirty="0" err="1">
                <a:solidFill>
                  <a:srgbClr val="00682F"/>
                </a:solidFill>
              </a:rPr>
              <a:t>teams</a:t>
            </a:r>
            <a:r>
              <a:rPr lang="cs-CZ" dirty="0">
                <a:solidFill>
                  <a:srgbClr val="00682F"/>
                </a:solidFill>
              </a:rPr>
              <a:t> </a:t>
            </a:r>
            <a:r>
              <a:rPr lang="cs-CZ" dirty="0" err="1">
                <a:solidFill>
                  <a:srgbClr val="00682F"/>
                </a:solidFill>
              </a:rPr>
              <a:t>dynamics</a:t>
            </a:r>
            <a:endParaRPr lang="cs-CZ" dirty="0"/>
          </a:p>
        </p:txBody>
      </p:sp>
      <p:sp>
        <p:nvSpPr>
          <p:cNvPr id="3" name="Zástupný symbol pro obsah 2"/>
          <p:cNvSpPr>
            <a:spLocks noGrp="1"/>
          </p:cNvSpPr>
          <p:nvPr>
            <p:ph idx="1"/>
          </p:nvPr>
        </p:nvSpPr>
        <p:spPr>
          <a:xfrm>
            <a:off x="457200" y="1628800"/>
            <a:ext cx="8686800" cy="4525963"/>
          </a:xfrm>
        </p:spPr>
        <p:txBody>
          <a:bodyPr>
            <a:normAutofit/>
          </a:bodyPr>
          <a:lstStyle/>
          <a:p>
            <a:r>
              <a:rPr lang="cs-CZ" b="1" dirty="0" err="1">
                <a:solidFill>
                  <a:srgbClr val="397F2D"/>
                </a:solidFill>
                <a:latin typeface="Times New Roman" pitchFamily="18" charset="0"/>
                <a:cs typeface="Times New Roman" pitchFamily="18" charset="0"/>
              </a:rPr>
              <a:t>Criticism</a:t>
            </a:r>
            <a:r>
              <a:rPr lang="cs-CZ" b="1" dirty="0">
                <a:solidFill>
                  <a:srgbClr val="397F2D"/>
                </a:solidFill>
                <a:latin typeface="Times New Roman" pitchFamily="18" charset="0"/>
                <a:cs typeface="Times New Roman" pitchFamily="18" charset="0"/>
              </a:rPr>
              <a:t> </a:t>
            </a:r>
            <a:r>
              <a:rPr lang="cs-CZ" dirty="0">
                <a:latin typeface="Times New Roman" pitchFamily="18" charset="0"/>
                <a:cs typeface="Times New Roman" pitchFamily="18" charset="0"/>
              </a:rPr>
              <a:t>– </a:t>
            </a:r>
          </a:p>
          <a:p>
            <a:r>
              <a:rPr lang="en-US" dirty="0">
                <a:solidFill>
                  <a:srgbClr val="397F2D"/>
                </a:solidFill>
                <a:latin typeface="Times New Roman" pitchFamily="18" charset="0"/>
                <a:cs typeface="Times New Roman" pitchFamily="18" charset="0"/>
              </a:rPr>
              <a:t>real life group development is more </a:t>
            </a:r>
            <a:r>
              <a:rPr lang="cs-CZ" dirty="0" err="1">
                <a:solidFill>
                  <a:srgbClr val="397F2D"/>
                </a:solidFill>
                <a:latin typeface="Times New Roman" pitchFamily="18" charset="0"/>
                <a:cs typeface="Times New Roman" pitchFamily="18" charset="0"/>
              </a:rPr>
              <a:t>complex</a:t>
            </a:r>
            <a:r>
              <a:rPr lang="cs-CZ" dirty="0">
                <a:solidFill>
                  <a:srgbClr val="397F2D"/>
                </a:solidFill>
                <a:latin typeface="Times New Roman" pitchFamily="18" charset="0"/>
                <a:cs typeface="Times New Roman" pitchFamily="18" charset="0"/>
              </a:rPr>
              <a:t> </a:t>
            </a:r>
            <a:r>
              <a:rPr lang="cs-CZ" dirty="0" err="1">
                <a:solidFill>
                  <a:srgbClr val="397F2D"/>
                </a:solidFill>
                <a:latin typeface="Times New Roman" pitchFamily="18" charset="0"/>
                <a:cs typeface="Times New Roman" pitchFamily="18" charset="0"/>
              </a:rPr>
              <a:t>and</a:t>
            </a:r>
            <a:r>
              <a:rPr lang="cs-CZ" dirty="0">
                <a:solidFill>
                  <a:srgbClr val="397F2D"/>
                </a:solidFill>
                <a:latin typeface="Times New Roman" pitchFamily="18" charset="0"/>
                <a:cs typeface="Times New Roman" pitchFamily="18" charset="0"/>
              </a:rPr>
              <a:t> </a:t>
            </a:r>
            <a:r>
              <a:rPr lang="cs-CZ" dirty="0" err="1">
                <a:solidFill>
                  <a:srgbClr val="397F2D"/>
                </a:solidFill>
                <a:latin typeface="Times New Roman" pitchFamily="18" charset="0"/>
                <a:cs typeface="Times New Roman" pitchFamily="18" charset="0"/>
              </a:rPr>
              <a:t>develops</a:t>
            </a:r>
            <a:r>
              <a:rPr lang="cs-CZ" dirty="0">
                <a:solidFill>
                  <a:srgbClr val="397F2D"/>
                </a:solidFill>
                <a:latin typeface="Times New Roman" pitchFamily="18" charset="0"/>
                <a:cs typeface="Times New Roman" pitchFamily="18" charset="0"/>
              </a:rPr>
              <a:t> </a:t>
            </a:r>
            <a:r>
              <a:rPr lang="en-US" dirty="0">
                <a:solidFill>
                  <a:srgbClr val="397F2D"/>
                </a:solidFill>
                <a:latin typeface="Times New Roman" pitchFamily="18" charset="0"/>
                <a:cs typeface="Times New Roman" pitchFamily="18" charset="0"/>
              </a:rPr>
              <a:t>like a spiral</a:t>
            </a:r>
            <a:r>
              <a:rPr lang="cs-CZ" dirty="0">
                <a:solidFill>
                  <a:srgbClr val="397F2D"/>
                </a:solidFill>
                <a:latin typeface="Times New Roman" pitchFamily="18" charset="0"/>
                <a:cs typeface="Times New Roman" pitchFamily="18" charset="0"/>
              </a:rPr>
              <a:t>, not in </a:t>
            </a:r>
            <a:r>
              <a:rPr lang="cs-CZ" dirty="0" err="1">
                <a:solidFill>
                  <a:srgbClr val="397F2D"/>
                </a:solidFill>
                <a:latin typeface="Times New Roman" pitchFamily="18" charset="0"/>
                <a:cs typeface="Times New Roman" pitchFamily="18" charset="0"/>
              </a:rPr>
              <a:t>steps</a:t>
            </a:r>
            <a:endParaRPr lang="en-US" dirty="0">
              <a:solidFill>
                <a:srgbClr val="397F2D"/>
              </a:solidFill>
              <a:latin typeface="Times New Roman" pitchFamily="18" charset="0"/>
              <a:cs typeface="Times New Roman" pitchFamily="18" charset="0"/>
            </a:endParaRPr>
          </a:p>
          <a:p>
            <a:r>
              <a:rPr lang="cs-CZ" dirty="0" err="1">
                <a:solidFill>
                  <a:srgbClr val="397F2D"/>
                </a:solidFill>
                <a:latin typeface="Times New Roman" pitchFamily="18" charset="0"/>
                <a:cs typeface="Times New Roman" pitchFamily="18" charset="0"/>
              </a:rPr>
              <a:t>sometimes</a:t>
            </a:r>
            <a:r>
              <a:rPr lang="cs-CZ" dirty="0">
                <a:solidFill>
                  <a:srgbClr val="397F2D"/>
                </a:solidFill>
                <a:latin typeface="Times New Roman" pitchFamily="18" charset="0"/>
                <a:cs typeface="Times New Roman" pitchFamily="18" charset="0"/>
              </a:rPr>
              <a:t> –</a:t>
            </a:r>
            <a:r>
              <a:rPr lang="cs-CZ" dirty="0" err="1">
                <a:solidFill>
                  <a:srgbClr val="397F2D"/>
                </a:solidFill>
                <a:latin typeface="Times New Roman" pitchFamily="18" charset="0"/>
                <a:cs typeface="Times New Roman" pitchFamily="18" charset="0"/>
              </a:rPr>
              <a:t>each</a:t>
            </a:r>
            <a:r>
              <a:rPr lang="cs-CZ" dirty="0">
                <a:solidFill>
                  <a:srgbClr val="397F2D"/>
                </a:solidFill>
                <a:latin typeface="Times New Roman" pitchFamily="18" charset="0"/>
                <a:cs typeface="Times New Roman" pitchFamily="18" charset="0"/>
              </a:rPr>
              <a:t> team </a:t>
            </a:r>
            <a:r>
              <a:rPr lang="cs-CZ" dirty="0" err="1">
                <a:solidFill>
                  <a:srgbClr val="397F2D"/>
                </a:solidFill>
                <a:latin typeface="Times New Roman" pitchFamily="18" charset="0"/>
                <a:cs typeface="Times New Roman" pitchFamily="18" charset="0"/>
              </a:rPr>
              <a:t>is</a:t>
            </a:r>
            <a:r>
              <a:rPr lang="cs-CZ" dirty="0">
                <a:solidFill>
                  <a:srgbClr val="397F2D"/>
                </a:solidFill>
                <a:latin typeface="Times New Roman" pitchFamily="18" charset="0"/>
                <a:cs typeface="Times New Roman" pitchFamily="18" charset="0"/>
              </a:rPr>
              <a:t> </a:t>
            </a:r>
            <a:r>
              <a:rPr lang="cs-CZ" dirty="0" err="1">
                <a:solidFill>
                  <a:srgbClr val="397F2D"/>
                </a:solidFill>
                <a:latin typeface="Times New Roman" pitchFamily="18" charset="0"/>
                <a:cs typeface="Times New Roman" pitchFamily="18" charset="0"/>
              </a:rPr>
              <a:t>unique</a:t>
            </a:r>
            <a:r>
              <a:rPr lang="cs-CZ" dirty="0">
                <a:solidFill>
                  <a:srgbClr val="397F2D"/>
                </a:solidFill>
                <a:latin typeface="Times New Roman" pitchFamily="18" charset="0"/>
                <a:cs typeface="Times New Roman" pitchFamily="18" charset="0"/>
              </a:rPr>
              <a:t>, </a:t>
            </a:r>
            <a:r>
              <a:rPr lang="cs-CZ" dirty="0" err="1">
                <a:solidFill>
                  <a:srgbClr val="397F2D"/>
                </a:solidFill>
                <a:latin typeface="Times New Roman" pitchFamily="18" charset="0"/>
                <a:cs typeface="Times New Roman" pitchFamily="18" charset="0"/>
              </a:rPr>
              <a:t>less</a:t>
            </a:r>
            <a:r>
              <a:rPr lang="cs-CZ" dirty="0">
                <a:solidFill>
                  <a:srgbClr val="397F2D"/>
                </a:solidFill>
                <a:latin typeface="Times New Roman" pitchFamily="18" charset="0"/>
                <a:cs typeface="Times New Roman" pitchFamily="18" charset="0"/>
              </a:rPr>
              <a:t> </a:t>
            </a:r>
            <a:r>
              <a:rPr lang="cs-CZ" dirty="0" err="1">
                <a:solidFill>
                  <a:srgbClr val="397F2D"/>
                </a:solidFill>
                <a:latin typeface="Times New Roman" pitchFamily="18" charset="0"/>
                <a:cs typeface="Times New Roman" pitchFamily="18" charset="0"/>
              </a:rPr>
              <a:t>than</a:t>
            </a:r>
            <a:r>
              <a:rPr lang="cs-CZ" dirty="0">
                <a:solidFill>
                  <a:srgbClr val="397F2D"/>
                </a:solidFill>
                <a:latin typeface="Times New Roman" pitchFamily="18" charset="0"/>
                <a:cs typeface="Times New Roman" pitchFamily="18" charset="0"/>
              </a:rPr>
              <a:t> </a:t>
            </a:r>
            <a:r>
              <a:rPr lang="en-US" dirty="0">
                <a:solidFill>
                  <a:srgbClr val="397F2D"/>
                </a:solidFill>
                <a:latin typeface="Times New Roman" pitchFamily="18" charset="0"/>
                <a:cs typeface="Times New Roman" pitchFamily="18" charset="0"/>
              </a:rPr>
              <a:t>the four-stages</a:t>
            </a:r>
            <a:endParaRPr lang="cs-CZ" dirty="0">
              <a:solidFill>
                <a:srgbClr val="397F2D"/>
              </a:solidFill>
              <a:latin typeface="Times New Roman" pitchFamily="18" charset="0"/>
              <a:cs typeface="Times New Roman" pitchFamily="18" charset="0"/>
            </a:endParaRPr>
          </a:p>
          <a:p>
            <a:r>
              <a:rPr lang="cs-CZ" b="1" dirty="0">
                <a:solidFill>
                  <a:srgbClr val="FF0000"/>
                </a:solidFill>
                <a:latin typeface="Times New Roman" pitchFamily="18" charset="0"/>
                <a:cs typeface="Times New Roman" pitchFamily="18" charset="0"/>
              </a:rPr>
              <a:t>https://www.youtube.com/watch?v=9-wxCH287Ws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solidFill>
                  <a:srgbClr val="397F2D"/>
                </a:solidFill>
              </a:rPr>
              <a:t>Kalil´s  </a:t>
            </a:r>
            <a:r>
              <a:rPr lang="cs-CZ" dirty="0" err="1">
                <a:solidFill>
                  <a:srgbClr val="397F2D"/>
                </a:solidFill>
              </a:rPr>
              <a:t>Colour</a:t>
            </a:r>
            <a:r>
              <a:rPr lang="cs-CZ" dirty="0">
                <a:solidFill>
                  <a:srgbClr val="397F2D"/>
                </a:solidFill>
              </a:rPr>
              <a:t> </a:t>
            </a:r>
            <a:r>
              <a:rPr lang="cs-CZ" dirty="0" err="1">
                <a:solidFill>
                  <a:srgbClr val="397F2D"/>
                </a:solidFill>
              </a:rPr>
              <a:t>theory</a:t>
            </a:r>
            <a:endParaRPr lang="cs-CZ" dirty="0">
              <a:solidFill>
                <a:srgbClr val="397F2D"/>
              </a:solidFill>
            </a:endParaRPr>
          </a:p>
        </p:txBody>
      </p:sp>
      <p:sp>
        <p:nvSpPr>
          <p:cNvPr id="3" name="Zástupný symbol pro obsah 2"/>
          <p:cNvSpPr>
            <a:spLocks noGrp="1"/>
          </p:cNvSpPr>
          <p:nvPr>
            <p:ph idx="1"/>
          </p:nvPr>
        </p:nvSpPr>
        <p:spPr/>
        <p:txBody>
          <a:bodyPr>
            <a:normAutofit fontScale="77500" lnSpcReduction="20000"/>
          </a:bodyPr>
          <a:lstStyle/>
          <a:p>
            <a:r>
              <a:rPr lang="cs-CZ" sz="3100" b="1" dirty="0">
                <a:solidFill>
                  <a:srgbClr val="397F2D"/>
                </a:solidFill>
                <a:latin typeface="Times New Roman" pitchFamily="18" charset="0"/>
                <a:cs typeface="Times New Roman" pitchFamily="18" charset="0"/>
              </a:rPr>
              <a:t>C</a:t>
            </a:r>
            <a:r>
              <a:rPr lang="en-GB" sz="3100" b="1" dirty="0" err="1">
                <a:solidFill>
                  <a:srgbClr val="397F2D"/>
                </a:solidFill>
                <a:latin typeface="Times New Roman" pitchFamily="18" charset="0"/>
                <a:cs typeface="Times New Roman" pitchFamily="18" charset="0"/>
              </a:rPr>
              <a:t>olours</a:t>
            </a:r>
            <a:r>
              <a:rPr lang="en-GB" sz="3100" b="1" dirty="0">
                <a:solidFill>
                  <a:srgbClr val="397F2D"/>
                </a:solidFill>
                <a:latin typeface="Times New Roman" pitchFamily="18" charset="0"/>
                <a:cs typeface="Times New Roman" pitchFamily="18" charset="0"/>
              </a:rPr>
              <a:t> </a:t>
            </a:r>
            <a:r>
              <a:rPr lang="cs-CZ" sz="3100" dirty="0">
                <a:solidFill>
                  <a:srgbClr val="397F2D"/>
                </a:solidFill>
                <a:latin typeface="Times New Roman" pitchFamily="18" charset="0"/>
                <a:cs typeface="Times New Roman" pitchFamily="18" charset="0"/>
              </a:rPr>
              <a:t>– </a:t>
            </a:r>
            <a:r>
              <a:rPr lang="en-GB" sz="3100" dirty="0" err="1">
                <a:solidFill>
                  <a:srgbClr val="397F2D"/>
                </a:solidFill>
                <a:latin typeface="Times New Roman" pitchFamily="18" charset="0"/>
                <a:cs typeface="Times New Roman" pitchFamily="18" charset="0"/>
              </a:rPr>
              <a:t>indicat</a:t>
            </a:r>
            <a:r>
              <a:rPr lang="cs-CZ" sz="3100" dirty="0">
                <a:solidFill>
                  <a:srgbClr val="397F2D"/>
                </a:solidFill>
                <a:latin typeface="Times New Roman" pitchFamily="18" charset="0"/>
                <a:cs typeface="Times New Roman" pitchFamily="18" charset="0"/>
              </a:rPr>
              <a:t>e </a:t>
            </a:r>
            <a:r>
              <a:rPr lang="en-GB" sz="3100" dirty="0">
                <a:solidFill>
                  <a:srgbClr val="397F2D"/>
                </a:solidFill>
                <a:latin typeface="Times New Roman" pitchFamily="18" charset="0"/>
                <a:cs typeface="Times New Roman" pitchFamily="18" charset="0"/>
              </a:rPr>
              <a:t> personality and </a:t>
            </a:r>
            <a:r>
              <a:rPr lang="en-GB" sz="3100" dirty="0" err="1">
                <a:solidFill>
                  <a:srgbClr val="397F2D"/>
                </a:solidFill>
                <a:latin typeface="Times New Roman" pitchFamily="18" charset="0"/>
                <a:cs typeface="Times New Roman" pitchFamily="18" charset="0"/>
              </a:rPr>
              <a:t>determin</a:t>
            </a:r>
            <a:r>
              <a:rPr lang="cs-CZ" sz="3100" dirty="0">
                <a:solidFill>
                  <a:srgbClr val="397F2D"/>
                </a:solidFill>
                <a:latin typeface="Times New Roman" pitchFamily="18" charset="0"/>
                <a:cs typeface="Times New Roman" pitchFamily="18" charset="0"/>
              </a:rPr>
              <a:t>e</a:t>
            </a:r>
            <a:r>
              <a:rPr lang="en-GB" sz="3100" dirty="0">
                <a:solidFill>
                  <a:srgbClr val="397F2D"/>
                </a:solidFill>
                <a:latin typeface="Times New Roman" pitchFamily="18" charset="0"/>
                <a:cs typeface="Times New Roman" pitchFamily="18" charset="0"/>
              </a:rPr>
              <a:t> roles within a team </a:t>
            </a:r>
            <a:endParaRPr lang="cs-CZ" sz="3100" dirty="0">
              <a:solidFill>
                <a:srgbClr val="397F2D"/>
              </a:solidFill>
              <a:latin typeface="Times New Roman" pitchFamily="18" charset="0"/>
              <a:cs typeface="Times New Roman" pitchFamily="18" charset="0"/>
            </a:endParaRPr>
          </a:p>
          <a:p>
            <a:endParaRPr lang="cs-CZ" sz="3100" dirty="0">
              <a:solidFill>
                <a:srgbClr val="397F2D"/>
              </a:solidFill>
              <a:latin typeface="Times New Roman" pitchFamily="18" charset="0"/>
              <a:cs typeface="Times New Roman" pitchFamily="18" charset="0"/>
            </a:endParaRPr>
          </a:p>
          <a:p>
            <a:r>
              <a:rPr lang="cs-CZ" sz="3100" b="1" dirty="0">
                <a:solidFill>
                  <a:srgbClr val="00682F"/>
                </a:solidFill>
                <a:latin typeface="Times New Roman" pitchFamily="18" charset="0"/>
                <a:cs typeface="Times New Roman" pitchFamily="18" charset="0"/>
              </a:rPr>
              <a:t>t</a:t>
            </a:r>
            <a:r>
              <a:rPr lang="en-GB" sz="3100" b="1" dirty="0">
                <a:solidFill>
                  <a:srgbClr val="00682F"/>
                </a:solidFill>
                <a:latin typeface="Times New Roman" pitchFamily="18" charset="0"/>
                <a:cs typeface="Times New Roman" pitchFamily="18" charset="0"/>
              </a:rPr>
              <a:t>he quiz </a:t>
            </a:r>
            <a:r>
              <a:rPr lang="en-GB" sz="3100" dirty="0">
                <a:solidFill>
                  <a:srgbClr val="397F2D"/>
                </a:solidFill>
                <a:latin typeface="Times New Roman" pitchFamily="18" charset="0"/>
                <a:cs typeface="Times New Roman" pitchFamily="18" charset="0"/>
              </a:rPr>
              <a:t>consists of 35 questions divided into 7 modules </a:t>
            </a:r>
            <a:r>
              <a:rPr lang="cs-CZ" sz="3100" dirty="0">
                <a:solidFill>
                  <a:srgbClr val="397F2D"/>
                </a:solidFill>
                <a:latin typeface="Times New Roman" pitchFamily="18" charset="0"/>
                <a:cs typeface="Times New Roman" pitchFamily="18" charset="0"/>
              </a:rPr>
              <a:t>- </a:t>
            </a:r>
            <a:r>
              <a:rPr lang="en-GB" sz="3100" dirty="0">
                <a:solidFill>
                  <a:srgbClr val="397F2D"/>
                </a:solidFill>
                <a:latin typeface="Times New Roman" pitchFamily="18" charset="0"/>
                <a:cs typeface="Times New Roman" pitchFamily="18" charset="0"/>
              </a:rPr>
              <a:t> the specific person is asked to select one statement that describes him/her in the best way</a:t>
            </a:r>
            <a:endParaRPr lang="cs-CZ" sz="3100" dirty="0">
              <a:solidFill>
                <a:srgbClr val="397F2D"/>
              </a:solidFill>
              <a:latin typeface="Times New Roman" pitchFamily="18" charset="0"/>
              <a:cs typeface="Times New Roman" pitchFamily="18" charset="0"/>
            </a:endParaRPr>
          </a:p>
          <a:p>
            <a:endParaRPr lang="cs-CZ" sz="3100" dirty="0">
              <a:solidFill>
                <a:srgbClr val="397F2D"/>
              </a:solidFill>
              <a:latin typeface="Times New Roman" pitchFamily="18" charset="0"/>
              <a:cs typeface="Times New Roman" pitchFamily="18" charset="0"/>
            </a:endParaRPr>
          </a:p>
          <a:p>
            <a:r>
              <a:rPr lang="cs-CZ" sz="3100" dirty="0">
                <a:solidFill>
                  <a:srgbClr val="397F2D"/>
                </a:solidFill>
                <a:latin typeface="Times New Roman" pitchFamily="18" charset="0"/>
                <a:cs typeface="Times New Roman" pitchFamily="18" charset="0"/>
              </a:rPr>
              <a:t>t</a:t>
            </a:r>
            <a:r>
              <a:rPr lang="en-GB" sz="3100" dirty="0">
                <a:solidFill>
                  <a:srgbClr val="397F2D"/>
                </a:solidFill>
                <a:latin typeface="Times New Roman" pitchFamily="18" charset="0"/>
                <a:cs typeface="Times New Roman" pitchFamily="18" charset="0"/>
              </a:rPr>
              <a:t>he answers are evaluated and the respondents are given the primary, and also three secondary colours</a:t>
            </a:r>
            <a:endParaRPr lang="cs-CZ" sz="3100" dirty="0">
              <a:solidFill>
                <a:srgbClr val="397F2D"/>
              </a:solidFill>
              <a:latin typeface="Times New Roman" pitchFamily="18" charset="0"/>
              <a:cs typeface="Times New Roman" pitchFamily="18" charset="0"/>
            </a:endParaRPr>
          </a:p>
          <a:p>
            <a:endParaRPr lang="cs-CZ" sz="3100" dirty="0">
              <a:solidFill>
                <a:srgbClr val="397F2D"/>
              </a:solidFill>
              <a:latin typeface="Times New Roman" pitchFamily="18" charset="0"/>
              <a:cs typeface="Times New Roman" pitchFamily="18" charset="0"/>
            </a:endParaRPr>
          </a:p>
          <a:p>
            <a:r>
              <a:rPr lang="en-GB" sz="3100" dirty="0">
                <a:solidFill>
                  <a:srgbClr val="397F2D"/>
                </a:solidFill>
                <a:latin typeface="Times New Roman" pitchFamily="18" charset="0"/>
                <a:cs typeface="Times New Roman" pitchFamily="18" charset="0"/>
              </a:rPr>
              <a:t> The person’s qualities can be compared to other people’s ones and used in building an </a:t>
            </a:r>
            <a:r>
              <a:rPr lang="en-GB" sz="3100" b="1" dirty="0">
                <a:solidFill>
                  <a:srgbClr val="397F2D"/>
                </a:solidFill>
                <a:latin typeface="Times New Roman" pitchFamily="18" charset="0"/>
                <a:cs typeface="Times New Roman" pitchFamily="18" charset="0"/>
              </a:rPr>
              <a:t>effective team of people </a:t>
            </a:r>
            <a:endParaRPr lang="cs-CZ" sz="3100" b="1" dirty="0">
              <a:solidFill>
                <a:srgbClr val="397F2D"/>
              </a:solidFill>
              <a:latin typeface="Times New Roman" pitchFamily="18" charset="0"/>
              <a:cs typeface="Times New Roman" pitchFamily="18" charset="0"/>
            </a:endParaRPr>
          </a:p>
          <a:p>
            <a:endParaRPr lang="cs-CZ" sz="3100" dirty="0">
              <a:solidFill>
                <a:srgbClr val="397F2D"/>
              </a:solidFill>
              <a:latin typeface="Times New Roman" pitchFamily="18" charset="0"/>
              <a:cs typeface="Times New Roman" pitchFamily="18" charset="0"/>
            </a:endParaRPr>
          </a:p>
          <a:p>
            <a:r>
              <a:rPr lang="en-GB" sz="3100" dirty="0">
                <a:solidFill>
                  <a:srgbClr val="397F2D"/>
                </a:solidFill>
              </a:rPr>
              <a:t>KALIL, C. </a:t>
            </a:r>
            <a:r>
              <a:rPr lang="en-GB" sz="3100" i="1" dirty="0">
                <a:solidFill>
                  <a:srgbClr val="397F2D"/>
                </a:solidFill>
              </a:rPr>
              <a:t>Free Personality Quiz</a:t>
            </a:r>
            <a:r>
              <a:rPr lang="en-GB" sz="3100" dirty="0">
                <a:solidFill>
                  <a:srgbClr val="397F2D"/>
                </a:solidFill>
              </a:rPr>
              <a:t>, </a:t>
            </a:r>
            <a:r>
              <a:rPr lang="en-GB" sz="3100" u="sng" dirty="0">
                <a:solidFill>
                  <a:srgbClr val="397F2D"/>
                </a:solidFill>
                <a:hlinkClick r:id="rId2"/>
              </a:rPr>
              <a:t>www.truecolors.com</a:t>
            </a:r>
            <a:endParaRPr lang="cs-CZ" sz="3100" dirty="0">
              <a:solidFill>
                <a:srgbClr val="397F2D"/>
              </a:solidFill>
            </a:endParaRPr>
          </a:p>
          <a:p>
            <a:endParaRPr lang="cs-CZ" dirty="0">
              <a:solidFill>
                <a:srgbClr val="397F2D"/>
              </a:solidFill>
            </a:endParaRPr>
          </a:p>
          <a:p>
            <a:endParaRPr lang="cs-CZ"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solidFill>
                  <a:srgbClr val="397F2D"/>
                </a:solidFill>
              </a:rPr>
              <a:t>Main</a:t>
            </a:r>
            <a:r>
              <a:rPr lang="cs-CZ" dirty="0">
                <a:solidFill>
                  <a:srgbClr val="397F2D"/>
                </a:solidFill>
              </a:rPr>
              <a:t> </a:t>
            </a:r>
            <a:r>
              <a:rPr lang="cs-CZ" dirty="0" err="1">
                <a:solidFill>
                  <a:srgbClr val="397F2D"/>
                </a:solidFill>
              </a:rPr>
              <a:t>tasks</a:t>
            </a:r>
            <a:r>
              <a:rPr lang="cs-CZ" dirty="0">
                <a:solidFill>
                  <a:srgbClr val="397F2D"/>
                </a:solidFill>
              </a:rPr>
              <a:t> </a:t>
            </a:r>
            <a:r>
              <a:rPr lang="cs-CZ" dirty="0" err="1">
                <a:solidFill>
                  <a:srgbClr val="397F2D"/>
                </a:solidFill>
              </a:rPr>
              <a:t>of</a:t>
            </a:r>
            <a:r>
              <a:rPr lang="cs-CZ" dirty="0">
                <a:solidFill>
                  <a:srgbClr val="397F2D"/>
                </a:solidFill>
              </a:rPr>
              <a:t> </a:t>
            </a:r>
            <a:r>
              <a:rPr lang="cs-CZ" dirty="0" err="1">
                <a:solidFill>
                  <a:srgbClr val="397F2D"/>
                </a:solidFill>
              </a:rPr>
              <a:t>the</a:t>
            </a:r>
            <a:r>
              <a:rPr lang="cs-CZ" dirty="0">
                <a:solidFill>
                  <a:srgbClr val="397F2D"/>
                </a:solidFill>
              </a:rPr>
              <a:t> team leader</a:t>
            </a:r>
          </a:p>
        </p:txBody>
      </p:sp>
      <p:sp>
        <p:nvSpPr>
          <p:cNvPr id="3" name="Zástupný symbol pro obsah 2"/>
          <p:cNvSpPr>
            <a:spLocks noGrp="1"/>
          </p:cNvSpPr>
          <p:nvPr>
            <p:ph idx="1"/>
          </p:nvPr>
        </p:nvSpPr>
        <p:spPr/>
        <p:txBody>
          <a:bodyPr/>
          <a:lstStyle/>
          <a:p>
            <a:r>
              <a:rPr lang="cs-CZ" b="1" dirty="0">
                <a:solidFill>
                  <a:srgbClr val="00682F"/>
                </a:solidFill>
                <a:latin typeface="Times New Roman" pitchFamily="18" charset="0"/>
                <a:cs typeface="Times New Roman" pitchFamily="18" charset="0"/>
              </a:rPr>
              <a:t>1 team </a:t>
            </a:r>
            <a:r>
              <a:rPr lang="cs-CZ" b="1" dirty="0" err="1">
                <a:solidFill>
                  <a:srgbClr val="00682F"/>
                </a:solidFill>
                <a:latin typeface="Times New Roman" pitchFamily="18" charset="0"/>
                <a:cs typeface="Times New Roman" pitchFamily="18" charset="0"/>
              </a:rPr>
              <a:t>building</a:t>
            </a:r>
            <a:r>
              <a:rPr lang="cs-CZ" b="1" dirty="0">
                <a:solidFill>
                  <a:srgbClr val="00682F"/>
                </a:solidFill>
                <a:latin typeface="Times New Roman" pitchFamily="18" charset="0"/>
                <a:cs typeface="Times New Roman" pitchFamily="18" charset="0"/>
              </a:rPr>
              <a:t> </a:t>
            </a:r>
            <a:r>
              <a:rPr lang="cs-CZ" dirty="0">
                <a:solidFill>
                  <a:srgbClr val="397F2D"/>
                </a:solidFill>
                <a:latin typeface="Times New Roman" pitchFamily="18" charset="0"/>
                <a:cs typeface="Times New Roman" pitchFamily="18" charset="0"/>
              </a:rPr>
              <a:t>– brainstorming </a:t>
            </a:r>
            <a:r>
              <a:rPr lang="cs-CZ" dirty="0" err="1">
                <a:solidFill>
                  <a:srgbClr val="397F2D"/>
                </a:solidFill>
                <a:latin typeface="Times New Roman" pitchFamily="18" charset="0"/>
                <a:cs typeface="Times New Roman" pitchFamily="18" charset="0"/>
              </a:rPr>
              <a:t>new</a:t>
            </a:r>
            <a:r>
              <a:rPr lang="cs-CZ" dirty="0">
                <a:solidFill>
                  <a:srgbClr val="397F2D"/>
                </a:solidFill>
                <a:latin typeface="Times New Roman" pitchFamily="18" charset="0"/>
                <a:cs typeface="Times New Roman" pitchFamily="18" charset="0"/>
              </a:rPr>
              <a:t> </a:t>
            </a:r>
            <a:r>
              <a:rPr lang="cs-CZ" dirty="0" err="1">
                <a:solidFill>
                  <a:srgbClr val="397F2D"/>
                </a:solidFill>
                <a:latin typeface="Times New Roman" pitchFamily="18" charset="0"/>
                <a:cs typeface="Times New Roman" pitchFamily="18" charset="0"/>
              </a:rPr>
              <a:t>ideas</a:t>
            </a:r>
            <a:r>
              <a:rPr lang="cs-CZ" dirty="0">
                <a:solidFill>
                  <a:srgbClr val="397F2D"/>
                </a:solidFill>
                <a:latin typeface="Times New Roman" pitchFamily="18" charset="0"/>
                <a:cs typeface="Times New Roman" pitchFamily="18" charset="0"/>
              </a:rPr>
              <a:t>, </a:t>
            </a:r>
            <a:r>
              <a:rPr lang="cs-CZ" dirty="0" err="1">
                <a:solidFill>
                  <a:srgbClr val="397F2D"/>
                </a:solidFill>
                <a:latin typeface="Times New Roman" pitchFamily="18" charset="0"/>
                <a:cs typeface="Times New Roman" pitchFamily="18" charset="0"/>
              </a:rPr>
              <a:t>exchanging</a:t>
            </a:r>
            <a:r>
              <a:rPr lang="cs-CZ" dirty="0">
                <a:solidFill>
                  <a:srgbClr val="397F2D"/>
                </a:solidFill>
                <a:latin typeface="Times New Roman" pitchFamily="18" charset="0"/>
                <a:cs typeface="Times New Roman" pitchFamily="18" charset="0"/>
              </a:rPr>
              <a:t> </a:t>
            </a:r>
            <a:r>
              <a:rPr lang="cs-CZ" dirty="0" err="1">
                <a:solidFill>
                  <a:srgbClr val="397F2D"/>
                </a:solidFill>
                <a:latin typeface="Times New Roman" pitchFamily="18" charset="0"/>
                <a:cs typeface="Times New Roman" pitchFamily="18" charset="0"/>
              </a:rPr>
              <a:t>experiences</a:t>
            </a:r>
            <a:r>
              <a:rPr lang="cs-CZ" dirty="0">
                <a:solidFill>
                  <a:srgbClr val="397F2D"/>
                </a:solidFill>
                <a:latin typeface="Times New Roman" pitchFamily="18" charset="0"/>
                <a:cs typeface="Times New Roman" pitchFamily="18" charset="0"/>
              </a:rPr>
              <a:t>, </a:t>
            </a:r>
            <a:r>
              <a:rPr lang="cs-CZ" dirty="0" err="1">
                <a:solidFill>
                  <a:srgbClr val="397F2D"/>
                </a:solidFill>
                <a:latin typeface="Times New Roman" pitchFamily="18" charset="0"/>
                <a:cs typeface="Times New Roman" pitchFamily="18" charset="0"/>
              </a:rPr>
              <a:t>social</a:t>
            </a:r>
            <a:r>
              <a:rPr lang="cs-CZ" dirty="0">
                <a:solidFill>
                  <a:srgbClr val="397F2D"/>
                </a:solidFill>
                <a:latin typeface="Times New Roman" pitchFamily="18" charset="0"/>
                <a:cs typeface="Times New Roman" pitchFamily="18" charset="0"/>
              </a:rPr>
              <a:t> </a:t>
            </a:r>
            <a:r>
              <a:rPr lang="cs-CZ" dirty="0" err="1">
                <a:solidFill>
                  <a:srgbClr val="397F2D"/>
                </a:solidFill>
                <a:latin typeface="Times New Roman" pitchFamily="18" charset="0"/>
                <a:cs typeface="Times New Roman" pitchFamily="18" charset="0"/>
              </a:rPr>
              <a:t>gatherings</a:t>
            </a:r>
            <a:endParaRPr lang="cs-CZ" dirty="0">
              <a:solidFill>
                <a:srgbClr val="397F2D"/>
              </a:solidFill>
              <a:latin typeface="Times New Roman" pitchFamily="18" charset="0"/>
              <a:cs typeface="Times New Roman" pitchFamily="18" charset="0"/>
            </a:endParaRPr>
          </a:p>
          <a:p>
            <a:endParaRPr lang="cs-CZ" dirty="0">
              <a:solidFill>
                <a:srgbClr val="397F2D"/>
              </a:solidFill>
              <a:latin typeface="Times New Roman" pitchFamily="18" charset="0"/>
              <a:cs typeface="Times New Roman" pitchFamily="18" charset="0"/>
            </a:endParaRPr>
          </a:p>
          <a:p>
            <a:r>
              <a:rPr lang="cs-CZ" b="1" dirty="0">
                <a:solidFill>
                  <a:srgbClr val="004C22"/>
                </a:solidFill>
                <a:latin typeface="Times New Roman" pitchFamily="18" charset="0"/>
                <a:cs typeface="Times New Roman" pitchFamily="18" charset="0"/>
              </a:rPr>
              <a:t>2 </a:t>
            </a:r>
            <a:r>
              <a:rPr lang="cs-CZ" b="1" dirty="0" err="1">
                <a:solidFill>
                  <a:srgbClr val="004C22"/>
                </a:solidFill>
                <a:latin typeface="Times New Roman" pitchFamily="18" charset="0"/>
                <a:cs typeface="Times New Roman" pitchFamily="18" charset="0"/>
              </a:rPr>
              <a:t>defining</a:t>
            </a:r>
            <a:r>
              <a:rPr lang="cs-CZ" b="1" dirty="0">
                <a:solidFill>
                  <a:srgbClr val="004C22"/>
                </a:solidFill>
                <a:latin typeface="Times New Roman" pitchFamily="18" charset="0"/>
                <a:cs typeface="Times New Roman" pitchFamily="18" charset="0"/>
              </a:rPr>
              <a:t> </a:t>
            </a:r>
            <a:r>
              <a:rPr lang="cs-CZ" dirty="0" err="1">
                <a:solidFill>
                  <a:srgbClr val="00682F"/>
                </a:solidFill>
                <a:latin typeface="Times New Roman" pitchFamily="18" charset="0"/>
                <a:cs typeface="Times New Roman" pitchFamily="18" charset="0"/>
              </a:rPr>
              <a:t>strengths</a:t>
            </a:r>
            <a:r>
              <a:rPr lang="cs-CZ" dirty="0">
                <a:solidFill>
                  <a:srgbClr val="00682F"/>
                </a:solidFill>
                <a:latin typeface="Times New Roman" pitchFamily="18" charset="0"/>
                <a:cs typeface="Times New Roman" pitchFamily="18" charset="0"/>
              </a:rPr>
              <a:t> </a:t>
            </a:r>
            <a:r>
              <a:rPr lang="cs-CZ" dirty="0" err="1">
                <a:solidFill>
                  <a:srgbClr val="00682F"/>
                </a:solidFill>
                <a:latin typeface="Times New Roman" pitchFamily="18" charset="0"/>
                <a:cs typeface="Times New Roman" pitchFamily="18" charset="0"/>
              </a:rPr>
              <a:t>and</a:t>
            </a:r>
            <a:r>
              <a:rPr lang="cs-CZ" dirty="0">
                <a:solidFill>
                  <a:srgbClr val="00682F"/>
                </a:solidFill>
                <a:latin typeface="Times New Roman" pitchFamily="18" charset="0"/>
                <a:cs typeface="Times New Roman" pitchFamily="18" charset="0"/>
              </a:rPr>
              <a:t> </a:t>
            </a:r>
            <a:r>
              <a:rPr lang="cs-CZ" dirty="0" err="1">
                <a:solidFill>
                  <a:srgbClr val="00682F"/>
                </a:solidFill>
                <a:latin typeface="Times New Roman" pitchFamily="18" charset="0"/>
                <a:cs typeface="Times New Roman" pitchFamily="18" charset="0"/>
              </a:rPr>
              <a:t>weaknesses</a:t>
            </a:r>
            <a:r>
              <a:rPr lang="cs-CZ" dirty="0">
                <a:solidFill>
                  <a:srgbClr val="00682F"/>
                </a:solidFill>
                <a:latin typeface="Times New Roman" pitchFamily="18" charset="0"/>
                <a:cs typeface="Times New Roman" pitchFamily="18" charset="0"/>
              </a:rPr>
              <a:t> </a:t>
            </a:r>
            <a:r>
              <a:rPr lang="cs-CZ" dirty="0" err="1">
                <a:solidFill>
                  <a:srgbClr val="00682F"/>
                </a:solidFill>
                <a:latin typeface="Times New Roman" pitchFamily="18" charset="0"/>
                <a:cs typeface="Times New Roman" pitchFamily="18" charset="0"/>
              </a:rPr>
              <a:t>of</a:t>
            </a:r>
            <a:r>
              <a:rPr lang="cs-CZ" dirty="0">
                <a:solidFill>
                  <a:srgbClr val="00682F"/>
                </a:solidFill>
                <a:latin typeface="Times New Roman" pitchFamily="18" charset="0"/>
                <a:cs typeface="Times New Roman" pitchFamily="18" charset="0"/>
              </a:rPr>
              <a:t> </a:t>
            </a:r>
            <a:r>
              <a:rPr lang="cs-CZ" dirty="0" err="1">
                <a:solidFill>
                  <a:srgbClr val="00682F"/>
                </a:solidFill>
                <a:latin typeface="Times New Roman" pitchFamily="18" charset="0"/>
                <a:cs typeface="Times New Roman" pitchFamily="18" charset="0"/>
              </a:rPr>
              <a:t>the</a:t>
            </a:r>
            <a:r>
              <a:rPr lang="cs-CZ" dirty="0">
                <a:solidFill>
                  <a:srgbClr val="00682F"/>
                </a:solidFill>
                <a:latin typeface="Times New Roman" pitchFamily="18" charset="0"/>
                <a:cs typeface="Times New Roman" pitchFamily="18" charset="0"/>
              </a:rPr>
              <a:t> team – 		</a:t>
            </a:r>
            <a:r>
              <a:rPr lang="cs-CZ" dirty="0" err="1">
                <a:solidFill>
                  <a:srgbClr val="00682F"/>
                </a:solidFill>
                <a:latin typeface="Times New Roman" pitchFamily="18" charset="0"/>
                <a:cs typeface="Times New Roman" pitchFamily="18" charset="0"/>
              </a:rPr>
              <a:t>training</a:t>
            </a:r>
            <a:r>
              <a:rPr lang="cs-CZ" dirty="0">
                <a:solidFill>
                  <a:srgbClr val="00682F"/>
                </a:solidFill>
                <a:latin typeface="Times New Roman" pitchFamily="18" charset="0"/>
                <a:cs typeface="Times New Roman" pitchFamily="18" charset="0"/>
              </a:rPr>
              <a:t> </a:t>
            </a:r>
            <a:r>
              <a:rPr lang="cs-CZ" dirty="0" err="1">
                <a:solidFill>
                  <a:srgbClr val="00682F"/>
                </a:solidFill>
                <a:latin typeface="Times New Roman" pitchFamily="18" charset="0"/>
                <a:cs typeface="Times New Roman" pitchFamily="18" charset="0"/>
              </a:rPr>
              <a:t>for</a:t>
            </a:r>
            <a:r>
              <a:rPr lang="cs-CZ" dirty="0">
                <a:solidFill>
                  <a:srgbClr val="00682F"/>
                </a:solidFill>
                <a:latin typeface="Times New Roman" pitchFamily="18" charset="0"/>
                <a:cs typeface="Times New Roman" pitchFamily="18" charset="0"/>
              </a:rPr>
              <a:t> </a:t>
            </a:r>
            <a:r>
              <a:rPr lang="cs-CZ" dirty="0" err="1">
                <a:solidFill>
                  <a:srgbClr val="00682F"/>
                </a:solidFill>
                <a:latin typeface="Times New Roman" pitchFamily="18" charset="0"/>
                <a:cs typeface="Times New Roman" pitchFamily="18" charset="0"/>
              </a:rPr>
              <a:t>missing</a:t>
            </a:r>
            <a:r>
              <a:rPr lang="cs-CZ" dirty="0">
                <a:solidFill>
                  <a:srgbClr val="00682F"/>
                </a:solidFill>
                <a:latin typeface="Times New Roman" pitchFamily="18" charset="0"/>
                <a:cs typeface="Times New Roman" pitchFamily="18" charset="0"/>
              </a:rPr>
              <a:t> </a:t>
            </a:r>
            <a:r>
              <a:rPr lang="cs-CZ" dirty="0" err="1">
                <a:solidFill>
                  <a:srgbClr val="00682F"/>
                </a:solidFill>
                <a:latin typeface="Times New Roman" pitchFamily="18" charset="0"/>
                <a:cs typeface="Times New Roman" pitchFamily="18" charset="0"/>
              </a:rPr>
              <a:t>competences</a:t>
            </a:r>
            <a:r>
              <a:rPr lang="cs-CZ" dirty="0">
                <a:solidFill>
                  <a:srgbClr val="00682F"/>
                </a:solidFill>
                <a:latin typeface="Times New Roman" pitchFamily="18" charset="0"/>
                <a:cs typeface="Times New Roman" pitchFamily="18" charset="0"/>
              </a:rPr>
              <a:t> </a:t>
            </a:r>
          </a:p>
          <a:p>
            <a:endParaRPr lang="cs-CZ" dirty="0">
              <a:solidFill>
                <a:srgbClr val="00682F"/>
              </a:solidFill>
              <a:latin typeface="Times New Roman" pitchFamily="18" charset="0"/>
              <a:cs typeface="Times New Roman" pitchFamily="18" charset="0"/>
            </a:endParaRPr>
          </a:p>
          <a:p>
            <a:r>
              <a:rPr lang="cs-CZ" b="1" dirty="0">
                <a:solidFill>
                  <a:srgbClr val="004C22"/>
                </a:solidFill>
                <a:latin typeface="Times New Roman" pitchFamily="18" charset="0"/>
                <a:cs typeface="Times New Roman" pitchFamily="18" charset="0"/>
              </a:rPr>
              <a:t>3</a:t>
            </a:r>
            <a:r>
              <a:rPr lang="cs-CZ" b="1" dirty="0">
                <a:solidFill>
                  <a:srgbClr val="00682F"/>
                </a:solidFill>
                <a:latin typeface="Times New Roman" pitchFamily="18" charset="0"/>
                <a:cs typeface="Times New Roman" pitchFamily="18" charset="0"/>
              </a:rPr>
              <a:t> </a:t>
            </a:r>
            <a:r>
              <a:rPr lang="cs-CZ" b="1" dirty="0" err="1">
                <a:solidFill>
                  <a:srgbClr val="004C22"/>
                </a:solidFill>
                <a:latin typeface="Times New Roman" pitchFamily="18" charset="0"/>
                <a:cs typeface="Times New Roman" pitchFamily="18" charset="0"/>
              </a:rPr>
              <a:t>explaining</a:t>
            </a:r>
            <a:r>
              <a:rPr lang="cs-CZ" b="1" dirty="0">
                <a:solidFill>
                  <a:srgbClr val="004C22"/>
                </a:solidFill>
                <a:latin typeface="Times New Roman" pitchFamily="18" charset="0"/>
                <a:cs typeface="Times New Roman" pitchFamily="18" charset="0"/>
              </a:rPr>
              <a:t> </a:t>
            </a:r>
            <a:r>
              <a:rPr lang="cs-CZ" b="1" dirty="0" err="1">
                <a:solidFill>
                  <a:srgbClr val="004C22"/>
                </a:solidFill>
                <a:latin typeface="Times New Roman" pitchFamily="18" charset="0"/>
                <a:cs typeface="Times New Roman" pitchFamily="18" charset="0"/>
              </a:rPr>
              <a:t>goals</a:t>
            </a:r>
            <a:r>
              <a:rPr lang="cs-CZ" b="1" dirty="0">
                <a:solidFill>
                  <a:srgbClr val="004C22"/>
                </a:solidFill>
                <a:latin typeface="Times New Roman" pitchFamily="18" charset="0"/>
                <a:cs typeface="Times New Roman" pitchFamily="18" charset="0"/>
              </a:rPr>
              <a:t> – </a:t>
            </a:r>
            <a:r>
              <a:rPr lang="cs-CZ" dirty="0" err="1">
                <a:solidFill>
                  <a:srgbClr val="00682F"/>
                </a:solidFill>
                <a:latin typeface="Times New Roman" pitchFamily="18" charset="0"/>
                <a:cs typeface="Times New Roman" pitchFamily="18" charset="0"/>
              </a:rPr>
              <a:t>responsibility</a:t>
            </a:r>
            <a:r>
              <a:rPr lang="cs-CZ" dirty="0">
                <a:solidFill>
                  <a:srgbClr val="00682F"/>
                </a:solidFill>
                <a:latin typeface="Times New Roman" pitchFamily="18" charset="0"/>
                <a:cs typeface="Times New Roman" pitchFamily="18" charset="0"/>
              </a:rPr>
              <a:t> </a:t>
            </a:r>
            <a:r>
              <a:rPr lang="cs-CZ" dirty="0" err="1">
                <a:solidFill>
                  <a:srgbClr val="00682F"/>
                </a:solidFill>
                <a:latin typeface="Times New Roman" pitchFamily="18" charset="0"/>
                <a:cs typeface="Times New Roman" pitchFamily="18" charset="0"/>
              </a:rPr>
              <a:t>and</a:t>
            </a:r>
            <a:r>
              <a:rPr lang="cs-CZ" dirty="0">
                <a:solidFill>
                  <a:srgbClr val="00682F"/>
                </a:solidFill>
                <a:latin typeface="Times New Roman" pitchFamily="18" charset="0"/>
                <a:cs typeface="Times New Roman" pitchFamily="18" charset="0"/>
              </a:rPr>
              <a:t> </a:t>
            </a:r>
            <a:r>
              <a:rPr lang="cs-CZ" dirty="0" err="1">
                <a:solidFill>
                  <a:srgbClr val="00682F"/>
                </a:solidFill>
                <a:latin typeface="Times New Roman" pitchFamily="18" charset="0"/>
                <a:cs typeface="Times New Roman" pitchFamily="18" charset="0"/>
              </a:rPr>
              <a:t>authority</a:t>
            </a:r>
            <a:endParaRPr lang="cs-CZ" dirty="0">
              <a:solidFill>
                <a:srgbClr val="00682F"/>
              </a:solidFill>
              <a:latin typeface="Times New Roman" pitchFamily="18" charset="0"/>
              <a:cs typeface="Times New Roman" pitchFamily="18" charset="0"/>
            </a:endParaRPr>
          </a:p>
        </p:txBody>
      </p:sp>
      <p:sp>
        <p:nvSpPr>
          <p:cNvPr id="4" name="Šipka doprava 3"/>
          <p:cNvSpPr/>
          <p:nvPr/>
        </p:nvSpPr>
        <p:spPr>
          <a:xfrm>
            <a:off x="827584" y="3861048"/>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solidFill>
                  <a:srgbClr val="397F2D"/>
                </a:solidFill>
              </a:rPr>
              <a:t>Main</a:t>
            </a:r>
            <a:r>
              <a:rPr lang="cs-CZ" dirty="0">
                <a:solidFill>
                  <a:srgbClr val="397F2D"/>
                </a:solidFill>
              </a:rPr>
              <a:t> </a:t>
            </a:r>
            <a:r>
              <a:rPr lang="cs-CZ" dirty="0" err="1">
                <a:solidFill>
                  <a:srgbClr val="397F2D"/>
                </a:solidFill>
              </a:rPr>
              <a:t>tasks</a:t>
            </a:r>
            <a:r>
              <a:rPr lang="cs-CZ" dirty="0">
                <a:solidFill>
                  <a:srgbClr val="397F2D"/>
                </a:solidFill>
              </a:rPr>
              <a:t> </a:t>
            </a:r>
            <a:r>
              <a:rPr lang="cs-CZ" dirty="0" err="1">
                <a:solidFill>
                  <a:srgbClr val="397F2D"/>
                </a:solidFill>
              </a:rPr>
              <a:t>of</a:t>
            </a:r>
            <a:r>
              <a:rPr lang="cs-CZ" dirty="0">
                <a:solidFill>
                  <a:srgbClr val="397F2D"/>
                </a:solidFill>
              </a:rPr>
              <a:t> </a:t>
            </a:r>
            <a:r>
              <a:rPr lang="cs-CZ" dirty="0" err="1">
                <a:solidFill>
                  <a:srgbClr val="397F2D"/>
                </a:solidFill>
              </a:rPr>
              <a:t>the</a:t>
            </a:r>
            <a:r>
              <a:rPr lang="cs-CZ" dirty="0">
                <a:solidFill>
                  <a:srgbClr val="397F2D"/>
                </a:solidFill>
              </a:rPr>
              <a:t> team leader</a:t>
            </a:r>
            <a:endParaRPr lang="cs-CZ" dirty="0"/>
          </a:p>
        </p:txBody>
      </p:sp>
      <p:sp>
        <p:nvSpPr>
          <p:cNvPr id="3" name="Zástupný symbol pro obsah 2"/>
          <p:cNvSpPr>
            <a:spLocks noGrp="1"/>
          </p:cNvSpPr>
          <p:nvPr>
            <p:ph idx="1"/>
          </p:nvPr>
        </p:nvSpPr>
        <p:spPr/>
        <p:txBody>
          <a:bodyPr>
            <a:normAutofit lnSpcReduction="10000"/>
          </a:bodyPr>
          <a:lstStyle/>
          <a:p>
            <a:r>
              <a:rPr lang="cs-CZ" b="1" dirty="0">
                <a:solidFill>
                  <a:srgbClr val="004C22"/>
                </a:solidFill>
              </a:rPr>
              <a:t>4</a:t>
            </a:r>
            <a:r>
              <a:rPr lang="cs-CZ" b="1" dirty="0"/>
              <a:t> </a:t>
            </a:r>
            <a:r>
              <a:rPr lang="cs-CZ" b="1" dirty="0" err="1">
                <a:solidFill>
                  <a:srgbClr val="004C22"/>
                </a:solidFill>
                <a:latin typeface="Times New Roman" pitchFamily="18" charset="0"/>
                <a:cs typeface="Times New Roman" pitchFamily="18" charset="0"/>
              </a:rPr>
              <a:t>ensuring</a:t>
            </a:r>
            <a:r>
              <a:rPr lang="cs-CZ" b="1" dirty="0">
                <a:solidFill>
                  <a:srgbClr val="004C22"/>
                </a:solidFill>
                <a:latin typeface="Times New Roman" pitchFamily="18" charset="0"/>
                <a:cs typeface="Times New Roman" pitchFamily="18" charset="0"/>
              </a:rPr>
              <a:t> </a:t>
            </a:r>
            <a:r>
              <a:rPr lang="cs-CZ" dirty="0" err="1">
                <a:solidFill>
                  <a:srgbClr val="00682F"/>
                </a:solidFill>
                <a:latin typeface="Times New Roman" pitchFamily="18" charset="0"/>
                <a:cs typeface="Times New Roman" pitchFamily="18" charset="0"/>
              </a:rPr>
              <a:t>creative</a:t>
            </a:r>
            <a:r>
              <a:rPr lang="cs-CZ" dirty="0">
                <a:solidFill>
                  <a:srgbClr val="00682F"/>
                </a:solidFill>
                <a:latin typeface="Times New Roman" pitchFamily="18" charset="0"/>
                <a:cs typeface="Times New Roman" pitchFamily="18" charset="0"/>
              </a:rPr>
              <a:t> use </a:t>
            </a:r>
            <a:r>
              <a:rPr lang="cs-CZ" dirty="0" err="1">
                <a:solidFill>
                  <a:srgbClr val="00682F"/>
                </a:solidFill>
                <a:latin typeface="Times New Roman" pitchFamily="18" charset="0"/>
                <a:cs typeface="Times New Roman" pitchFamily="18" charset="0"/>
              </a:rPr>
              <a:t>of</a:t>
            </a:r>
            <a:r>
              <a:rPr lang="cs-CZ" dirty="0">
                <a:solidFill>
                  <a:srgbClr val="00682F"/>
                </a:solidFill>
                <a:latin typeface="Times New Roman" pitchFamily="18" charset="0"/>
                <a:cs typeface="Times New Roman" pitchFamily="18" charset="0"/>
              </a:rPr>
              <a:t> </a:t>
            </a:r>
            <a:r>
              <a:rPr lang="cs-CZ" dirty="0" err="1">
                <a:solidFill>
                  <a:srgbClr val="00682F"/>
                </a:solidFill>
                <a:latin typeface="Times New Roman" pitchFamily="18" charset="0"/>
                <a:cs typeface="Times New Roman" pitchFamily="18" charset="0"/>
              </a:rPr>
              <a:t>culture</a:t>
            </a:r>
            <a:r>
              <a:rPr lang="cs-CZ" dirty="0">
                <a:solidFill>
                  <a:srgbClr val="00682F"/>
                </a:solidFill>
                <a:latin typeface="Times New Roman" pitchFamily="18" charset="0"/>
                <a:cs typeface="Times New Roman" pitchFamily="18" charset="0"/>
              </a:rPr>
              <a:t> </a:t>
            </a:r>
            <a:r>
              <a:rPr lang="cs-CZ" dirty="0" err="1">
                <a:solidFill>
                  <a:srgbClr val="00682F"/>
                </a:solidFill>
                <a:latin typeface="Times New Roman" pitchFamily="18" charset="0"/>
                <a:cs typeface="Times New Roman" pitchFamily="18" charset="0"/>
              </a:rPr>
              <a:t>differences</a:t>
            </a:r>
            <a:r>
              <a:rPr lang="cs-CZ" dirty="0">
                <a:solidFill>
                  <a:srgbClr val="00682F"/>
                </a:solidFill>
                <a:latin typeface="Times New Roman" pitchFamily="18" charset="0"/>
                <a:cs typeface="Times New Roman" pitchFamily="18" charset="0"/>
              </a:rPr>
              <a:t> –</a:t>
            </a:r>
            <a:r>
              <a:rPr lang="cs-CZ" dirty="0" err="1">
                <a:solidFill>
                  <a:srgbClr val="00682F"/>
                </a:solidFill>
                <a:latin typeface="Times New Roman" pitchFamily="18" charset="0"/>
                <a:cs typeface="Times New Roman" pitchFamily="18" charset="0"/>
              </a:rPr>
              <a:t>empathy</a:t>
            </a:r>
            <a:endParaRPr lang="cs-CZ" dirty="0">
              <a:solidFill>
                <a:srgbClr val="00682F"/>
              </a:solidFill>
              <a:latin typeface="Times New Roman" pitchFamily="18" charset="0"/>
              <a:cs typeface="Times New Roman" pitchFamily="18" charset="0"/>
            </a:endParaRPr>
          </a:p>
          <a:p>
            <a:endParaRPr lang="cs-CZ" dirty="0">
              <a:solidFill>
                <a:srgbClr val="00682F"/>
              </a:solidFill>
              <a:latin typeface="Times New Roman" pitchFamily="18" charset="0"/>
              <a:cs typeface="Times New Roman" pitchFamily="18" charset="0"/>
            </a:endParaRPr>
          </a:p>
          <a:p>
            <a:r>
              <a:rPr lang="cs-CZ" b="1" dirty="0">
                <a:solidFill>
                  <a:srgbClr val="004C22"/>
                </a:solidFill>
                <a:latin typeface="Times New Roman" pitchFamily="18" charset="0"/>
                <a:cs typeface="Times New Roman" pitchFamily="18" charset="0"/>
              </a:rPr>
              <a:t>5</a:t>
            </a:r>
            <a:r>
              <a:rPr lang="cs-CZ" dirty="0">
                <a:solidFill>
                  <a:srgbClr val="00682F"/>
                </a:solidFill>
                <a:latin typeface="Times New Roman" pitchFamily="18" charset="0"/>
                <a:cs typeface="Times New Roman" pitchFamily="18" charset="0"/>
              </a:rPr>
              <a:t> </a:t>
            </a:r>
            <a:r>
              <a:rPr lang="cs-CZ" b="1" dirty="0" err="1">
                <a:solidFill>
                  <a:srgbClr val="004C22"/>
                </a:solidFill>
                <a:latin typeface="Times New Roman" pitchFamily="18" charset="0"/>
                <a:cs typeface="Times New Roman" pitchFamily="18" charset="0"/>
              </a:rPr>
              <a:t>ensuring</a:t>
            </a:r>
            <a:r>
              <a:rPr lang="cs-CZ" b="1" dirty="0">
                <a:solidFill>
                  <a:srgbClr val="004C22"/>
                </a:solidFill>
                <a:latin typeface="Times New Roman" pitchFamily="18" charset="0"/>
                <a:cs typeface="Times New Roman" pitchFamily="18" charset="0"/>
              </a:rPr>
              <a:t> </a:t>
            </a:r>
            <a:r>
              <a:rPr lang="cs-CZ" b="1" dirty="0" err="1">
                <a:solidFill>
                  <a:srgbClr val="004C22"/>
                </a:solidFill>
                <a:latin typeface="Times New Roman" pitchFamily="18" charset="0"/>
                <a:cs typeface="Times New Roman" pitchFamily="18" charset="0"/>
              </a:rPr>
              <a:t>effective</a:t>
            </a:r>
            <a:r>
              <a:rPr lang="cs-CZ" b="1" dirty="0">
                <a:solidFill>
                  <a:srgbClr val="004C22"/>
                </a:solidFill>
                <a:latin typeface="Times New Roman" pitchFamily="18" charset="0"/>
                <a:cs typeface="Times New Roman" pitchFamily="18" charset="0"/>
              </a:rPr>
              <a:t> </a:t>
            </a:r>
            <a:r>
              <a:rPr lang="cs-CZ" b="1" dirty="0" err="1">
                <a:solidFill>
                  <a:srgbClr val="004C22"/>
                </a:solidFill>
                <a:latin typeface="Times New Roman" pitchFamily="18" charset="0"/>
                <a:cs typeface="Times New Roman" pitchFamily="18" charset="0"/>
              </a:rPr>
              <a:t>communication</a:t>
            </a:r>
            <a:r>
              <a:rPr lang="cs-CZ" b="1" dirty="0">
                <a:solidFill>
                  <a:srgbClr val="004C22"/>
                </a:solidFill>
                <a:latin typeface="Times New Roman" pitchFamily="18" charset="0"/>
                <a:cs typeface="Times New Roman" pitchFamily="18" charset="0"/>
              </a:rPr>
              <a:t> - </a:t>
            </a:r>
            <a:r>
              <a:rPr lang="cs-CZ" dirty="0" err="1">
                <a:solidFill>
                  <a:srgbClr val="397F2D"/>
                </a:solidFill>
                <a:latin typeface="Times New Roman" pitchFamily="18" charset="0"/>
                <a:cs typeface="Times New Roman" pitchFamily="18" charset="0"/>
              </a:rPr>
              <a:t>the</a:t>
            </a:r>
            <a:r>
              <a:rPr lang="cs-CZ" dirty="0">
                <a:solidFill>
                  <a:srgbClr val="397F2D"/>
                </a:solidFill>
                <a:latin typeface="Times New Roman" pitchFamily="18" charset="0"/>
                <a:cs typeface="Times New Roman" pitchFamily="18" charset="0"/>
              </a:rPr>
              <a:t> </a:t>
            </a:r>
            <a:r>
              <a:rPr lang="cs-CZ" dirty="0" err="1">
                <a:solidFill>
                  <a:srgbClr val="397F2D"/>
                </a:solidFill>
                <a:latin typeface="Times New Roman" pitchFamily="18" charset="0"/>
                <a:cs typeface="Times New Roman" pitchFamily="18" charset="0"/>
              </a:rPr>
              <a:t>common</a:t>
            </a:r>
            <a:r>
              <a:rPr lang="cs-CZ" dirty="0">
                <a:solidFill>
                  <a:srgbClr val="397F2D"/>
                </a:solidFill>
                <a:latin typeface="Times New Roman" pitchFamily="18" charset="0"/>
                <a:cs typeface="Times New Roman" pitchFamily="18" charset="0"/>
              </a:rPr>
              <a:t> </a:t>
            </a:r>
            <a:r>
              <a:rPr lang="cs-CZ" dirty="0" err="1">
                <a:solidFill>
                  <a:srgbClr val="397F2D"/>
                </a:solidFill>
                <a:latin typeface="Times New Roman" pitchFamily="18" charset="0"/>
                <a:cs typeface="Times New Roman" pitchFamily="18" charset="0"/>
              </a:rPr>
              <a:t>language</a:t>
            </a:r>
            <a:r>
              <a:rPr lang="cs-CZ" dirty="0">
                <a:solidFill>
                  <a:srgbClr val="397F2D"/>
                </a:solidFill>
                <a:latin typeface="Times New Roman" pitchFamily="18" charset="0"/>
                <a:cs typeface="Times New Roman" pitchFamily="18" charset="0"/>
              </a:rPr>
              <a:t>, </a:t>
            </a:r>
            <a:r>
              <a:rPr lang="cs-CZ" dirty="0" err="1">
                <a:solidFill>
                  <a:srgbClr val="397F2D"/>
                </a:solidFill>
                <a:latin typeface="Times New Roman" pitchFamily="18" charset="0"/>
                <a:cs typeface="Times New Roman" pitchFamily="18" charset="0"/>
              </a:rPr>
              <a:t>communication</a:t>
            </a:r>
            <a:r>
              <a:rPr lang="cs-CZ" dirty="0">
                <a:solidFill>
                  <a:srgbClr val="397F2D"/>
                </a:solidFill>
                <a:latin typeface="Times New Roman" pitchFamily="18" charset="0"/>
                <a:cs typeface="Times New Roman" pitchFamily="18" charset="0"/>
              </a:rPr>
              <a:t> </a:t>
            </a:r>
            <a:r>
              <a:rPr lang="cs-CZ" dirty="0" err="1">
                <a:solidFill>
                  <a:srgbClr val="397F2D"/>
                </a:solidFill>
                <a:latin typeface="Times New Roman" pitchFamily="18" charset="0"/>
                <a:cs typeface="Times New Roman" pitchFamily="18" charset="0"/>
              </a:rPr>
              <a:t>channels</a:t>
            </a:r>
            <a:r>
              <a:rPr lang="cs-CZ" dirty="0">
                <a:solidFill>
                  <a:srgbClr val="397F2D"/>
                </a:solidFill>
                <a:latin typeface="Times New Roman" pitchFamily="18" charset="0"/>
                <a:cs typeface="Times New Roman" pitchFamily="18" charset="0"/>
              </a:rPr>
              <a:t>, </a:t>
            </a:r>
            <a:r>
              <a:rPr lang="cs-CZ" dirty="0" err="1">
                <a:solidFill>
                  <a:srgbClr val="397F2D"/>
                </a:solidFill>
                <a:latin typeface="Times New Roman" pitchFamily="18" charset="0"/>
                <a:cs typeface="Times New Roman" pitchFamily="18" charset="0"/>
              </a:rPr>
              <a:t>clear</a:t>
            </a:r>
            <a:r>
              <a:rPr lang="cs-CZ" dirty="0">
                <a:solidFill>
                  <a:srgbClr val="397F2D"/>
                </a:solidFill>
                <a:latin typeface="Times New Roman" pitchFamily="18" charset="0"/>
                <a:cs typeface="Times New Roman" pitchFamily="18" charset="0"/>
              </a:rPr>
              <a:t> </a:t>
            </a:r>
            <a:r>
              <a:rPr lang="cs-CZ" dirty="0" err="1">
                <a:solidFill>
                  <a:srgbClr val="397F2D"/>
                </a:solidFill>
                <a:latin typeface="Times New Roman" pitchFamily="18" charset="0"/>
                <a:cs typeface="Times New Roman" pitchFamily="18" charset="0"/>
              </a:rPr>
              <a:t>communication</a:t>
            </a:r>
            <a:r>
              <a:rPr lang="cs-CZ" dirty="0">
                <a:solidFill>
                  <a:srgbClr val="397F2D"/>
                </a:solidFill>
                <a:latin typeface="Times New Roman" pitchFamily="18" charset="0"/>
                <a:cs typeface="Times New Roman" pitchFamily="18" charset="0"/>
              </a:rPr>
              <a:t> </a:t>
            </a:r>
            <a:r>
              <a:rPr lang="cs-CZ" dirty="0" err="1">
                <a:solidFill>
                  <a:srgbClr val="397F2D"/>
                </a:solidFill>
                <a:latin typeface="Times New Roman" pitchFamily="18" charset="0"/>
                <a:cs typeface="Times New Roman" pitchFamily="18" charset="0"/>
              </a:rPr>
              <a:t>roles</a:t>
            </a:r>
            <a:endParaRPr lang="cs-CZ" dirty="0">
              <a:solidFill>
                <a:srgbClr val="397F2D"/>
              </a:solidFill>
              <a:latin typeface="Times New Roman" pitchFamily="18" charset="0"/>
              <a:cs typeface="Times New Roman" pitchFamily="18" charset="0"/>
            </a:endParaRPr>
          </a:p>
          <a:p>
            <a:endParaRPr lang="cs-CZ" b="1" dirty="0">
              <a:solidFill>
                <a:srgbClr val="397F2D"/>
              </a:solidFill>
              <a:latin typeface="Times New Roman" pitchFamily="18" charset="0"/>
              <a:cs typeface="Times New Roman" pitchFamily="18" charset="0"/>
            </a:endParaRPr>
          </a:p>
          <a:p>
            <a:r>
              <a:rPr lang="cs-CZ" b="1" dirty="0">
                <a:solidFill>
                  <a:srgbClr val="004C22"/>
                </a:solidFill>
                <a:latin typeface="Times New Roman" pitchFamily="18" charset="0"/>
                <a:cs typeface="Times New Roman" pitchFamily="18" charset="0"/>
              </a:rPr>
              <a:t>6 </a:t>
            </a:r>
            <a:r>
              <a:rPr lang="cs-CZ" b="1" dirty="0" err="1">
                <a:solidFill>
                  <a:srgbClr val="004C22"/>
                </a:solidFill>
                <a:latin typeface="Times New Roman" pitchFamily="18" charset="0"/>
                <a:cs typeface="Times New Roman" pitchFamily="18" charset="0"/>
              </a:rPr>
              <a:t>managing</a:t>
            </a:r>
            <a:r>
              <a:rPr lang="cs-CZ" b="1" dirty="0">
                <a:solidFill>
                  <a:srgbClr val="004C22"/>
                </a:solidFill>
                <a:latin typeface="Times New Roman" pitchFamily="18" charset="0"/>
                <a:cs typeface="Times New Roman" pitchFamily="18" charset="0"/>
              </a:rPr>
              <a:t> </a:t>
            </a:r>
            <a:r>
              <a:rPr lang="cs-CZ" b="1" dirty="0" err="1">
                <a:solidFill>
                  <a:srgbClr val="004C22"/>
                </a:solidFill>
                <a:latin typeface="Times New Roman" pitchFamily="18" charset="0"/>
                <a:cs typeface="Times New Roman" pitchFamily="18" charset="0"/>
              </a:rPr>
              <a:t>risks</a:t>
            </a:r>
            <a:r>
              <a:rPr lang="cs-CZ" b="1" dirty="0">
                <a:solidFill>
                  <a:srgbClr val="004C22"/>
                </a:solidFill>
                <a:latin typeface="Times New Roman" pitchFamily="18" charset="0"/>
                <a:cs typeface="Times New Roman" pitchFamily="18" charset="0"/>
              </a:rPr>
              <a:t> – </a:t>
            </a:r>
            <a:r>
              <a:rPr lang="cs-CZ" dirty="0" err="1">
                <a:solidFill>
                  <a:srgbClr val="397F2D"/>
                </a:solidFill>
                <a:latin typeface="Times New Roman" pitchFamily="18" charset="0"/>
                <a:cs typeface="Times New Roman" pitchFamily="18" charset="0"/>
              </a:rPr>
              <a:t>reduces</a:t>
            </a:r>
            <a:r>
              <a:rPr lang="cs-CZ" dirty="0">
                <a:solidFill>
                  <a:srgbClr val="397F2D"/>
                </a:solidFill>
                <a:latin typeface="Times New Roman" pitchFamily="18" charset="0"/>
                <a:cs typeface="Times New Roman" pitchFamily="18" charset="0"/>
              </a:rPr>
              <a:t> </a:t>
            </a:r>
            <a:r>
              <a:rPr lang="cs-CZ" dirty="0" err="1">
                <a:solidFill>
                  <a:srgbClr val="397F2D"/>
                </a:solidFill>
                <a:latin typeface="Times New Roman" pitchFamily="18" charset="0"/>
                <a:cs typeface="Times New Roman" pitchFamily="18" charset="0"/>
              </a:rPr>
              <a:t>insecurity</a:t>
            </a:r>
            <a:r>
              <a:rPr lang="cs-CZ" dirty="0">
                <a:solidFill>
                  <a:srgbClr val="397F2D"/>
                </a:solidFill>
                <a:latin typeface="Times New Roman" pitchFamily="18" charset="0"/>
                <a:cs typeface="Times New Roman" pitchFamily="18" charset="0"/>
              </a:rPr>
              <a:t> </a:t>
            </a:r>
            <a:r>
              <a:rPr lang="cs-CZ" dirty="0" err="1">
                <a:solidFill>
                  <a:srgbClr val="397F2D"/>
                </a:solidFill>
                <a:latin typeface="Times New Roman" pitchFamily="18" charset="0"/>
                <a:cs typeface="Times New Roman" pitchFamily="18" charset="0"/>
              </a:rPr>
              <a:t>of</a:t>
            </a:r>
            <a:r>
              <a:rPr lang="cs-CZ" dirty="0">
                <a:solidFill>
                  <a:srgbClr val="397F2D"/>
                </a:solidFill>
                <a:latin typeface="Times New Roman" pitchFamily="18" charset="0"/>
                <a:cs typeface="Times New Roman" pitchFamily="18" charset="0"/>
              </a:rPr>
              <a:t> </a:t>
            </a:r>
            <a:r>
              <a:rPr lang="cs-CZ" dirty="0" err="1">
                <a:solidFill>
                  <a:srgbClr val="397F2D"/>
                </a:solidFill>
                <a:latin typeface="Times New Roman" pitchFamily="18" charset="0"/>
                <a:cs typeface="Times New Roman" pitchFamily="18" charset="0"/>
              </a:rPr>
              <a:t>the</a:t>
            </a:r>
            <a:r>
              <a:rPr lang="cs-CZ" dirty="0">
                <a:solidFill>
                  <a:srgbClr val="397F2D"/>
                </a:solidFill>
                <a:latin typeface="Times New Roman" pitchFamily="18" charset="0"/>
                <a:cs typeface="Times New Roman" pitchFamily="18" charset="0"/>
              </a:rPr>
              <a:t> team </a:t>
            </a:r>
            <a:r>
              <a:rPr lang="cs-CZ" dirty="0" err="1">
                <a:solidFill>
                  <a:srgbClr val="397F2D"/>
                </a:solidFill>
                <a:latin typeface="Times New Roman" pitchFamily="18" charset="0"/>
                <a:cs typeface="Times New Roman" pitchFamily="18" charset="0"/>
              </a:rPr>
              <a:t>members</a:t>
            </a:r>
            <a:endParaRPr lang="cs-CZ" b="1" dirty="0">
              <a:solidFill>
                <a:srgbClr val="004C22"/>
              </a:solidFill>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solidFill>
                  <a:srgbClr val="004C22"/>
                </a:solidFill>
              </a:rPr>
              <a:t>A mini case study</a:t>
            </a:r>
          </a:p>
        </p:txBody>
      </p:sp>
      <p:sp>
        <p:nvSpPr>
          <p:cNvPr id="3" name="Zástupný symbol pro obsah 2"/>
          <p:cNvSpPr>
            <a:spLocks noGrp="1"/>
          </p:cNvSpPr>
          <p:nvPr>
            <p:ph idx="1"/>
          </p:nvPr>
        </p:nvSpPr>
        <p:spPr/>
        <p:txBody>
          <a:bodyPr/>
          <a:lstStyle/>
          <a:p>
            <a:pPr algn="just"/>
            <a:r>
              <a:rPr lang="cs-CZ" dirty="0" err="1">
                <a:solidFill>
                  <a:srgbClr val="397F2D"/>
                </a:solidFill>
                <a:latin typeface="Times New Roman" pitchFamily="18" charset="0"/>
                <a:cs typeface="Times New Roman" pitchFamily="18" charset="0"/>
              </a:rPr>
              <a:t>Susan</a:t>
            </a:r>
            <a:r>
              <a:rPr lang="cs-CZ" dirty="0">
                <a:solidFill>
                  <a:srgbClr val="397F2D"/>
                </a:solidFill>
                <a:latin typeface="Times New Roman" pitchFamily="18" charset="0"/>
                <a:cs typeface="Times New Roman" pitchFamily="18" charset="0"/>
              </a:rPr>
              <a:t>, a </a:t>
            </a:r>
            <a:r>
              <a:rPr lang="en-GB" dirty="0">
                <a:solidFill>
                  <a:srgbClr val="397F2D"/>
                </a:solidFill>
                <a:latin typeface="Times New Roman" pitchFamily="18" charset="0"/>
                <a:cs typeface="Times New Roman" pitchFamily="18" charset="0"/>
              </a:rPr>
              <a:t>US manager</a:t>
            </a:r>
            <a:r>
              <a:rPr lang="cs-CZ" dirty="0">
                <a:solidFill>
                  <a:srgbClr val="397F2D"/>
                </a:solidFill>
                <a:latin typeface="Times New Roman" pitchFamily="18" charset="0"/>
                <a:cs typeface="Times New Roman" pitchFamily="18" charset="0"/>
              </a:rPr>
              <a:t>,</a:t>
            </a:r>
            <a:r>
              <a:rPr lang="en-GB" dirty="0">
                <a:solidFill>
                  <a:srgbClr val="397F2D"/>
                </a:solidFill>
                <a:latin typeface="Times New Roman" pitchFamily="18" charset="0"/>
                <a:cs typeface="Times New Roman" pitchFamily="18" charset="0"/>
              </a:rPr>
              <a:t> was leading a team in Japan building a customer-data system. She was working closely with the Japanese team and discovered several problems in the </a:t>
            </a:r>
            <a:r>
              <a:rPr lang="en-GB" dirty="0" err="1">
                <a:solidFill>
                  <a:srgbClr val="397F2D"/>
                </a:solidFill>
                <a:latin typeface="Times New Roman" pitchFamily="18" charset="0"/>
                <a:cs typeface="Times New Roman" pitchFamily="18" charset="0"/>
              </a:rPr>
              <a:t>syst</a:t>
            </a:r>
            <a:r>
              <a:rPr lang="cs-CZ" dirty="0">
                <a:solidFill>
                  <a:srgbClr val="397F2D"/>
                </a:solidFill>
                <a:latin typeface="Times New Roman" pitchFamily="18" charset="0"/>
                <a:cs typeface="Times New Roman" pitchFamily="18" charset="0"/>
              </a:rPr>
              <a:t>e</a:t>
            </a:r>
            <a:r>
              <a:rPr lang="en-GB" dirty="0">
                <a:solidFill>
                  <a:srgbClr val="397F2D"/>
                </a:solidFill>
                <a:latin typeface="Times New Roman" pitchFamily="18" charset="0"/>
                <a:cs typeface="Times New Roman" pitchFamily="18" charset="0"/>
              </a:rPr>
              <a:t>m that could have a severe impact on operations. She quickly informed her boss in the US by email and gave copies of her report to the Japanese team members. Her boss was happy, but she felt something was wrong between her and </a:t>
            </a:r>
            <a:r>
              <a:rPr lang="cs-CZ" dirty="0">
                <a:solidFill>
                  <a:srgbClr val="397F2D"/>
                </a:solidFill>
                <a:latin typeface="Times New Roman" pitchFamily="18" charset="0"/>
                <a:cs typeface="Times New Roman" pitchFamily="18" charset="0"/>
              </a:rPr>
              <a:t>her </a:t>
            </a:r>
            <a:r>
              <a:rPr lang="en-GB" dirty="0">
                <a:solidFill>
                  <a:srgbClr val="397F2D"/>
                </a:solidFill>
                <a:latin typeface="Times New Roman" pitchFamily="18" charset="0"/>
                <a:cs typeface="Times New Roman" pitchFamily="18" charset="0"/>
              </a:rPr>
              <a:t>team</a:t>
            </a:r>
            <a:r>
              <a:rPr lang="cs-CZ" dirty="0">
                <a:solidFill>
                  <a:srgbClr val="397F2D"/>
                </a:solidFill>
                <a:latin typeface="Times New Roman" pitchFamily="18" charset="0"/>
                <a:cs typeface="Times New Roman" pitchFamily="18" charset="0"/>
              </a:rPr>
              <a: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solidFill>
                  <a:srgbClr val="004C22"/>
                </a:solidFill>
              </a:rPr>
              <a:t>A mini case study – </a:t>
            </a:r>
            <a:r>
              <a:rPr lang="cs-CZ" dirty="0" err="1">
                <a:solidFill>
                  <a:srgbClr val="004C22"/>
                </a:solidFill>
              </a:rPr>
              <a:t>cont</a:t>
            </a:r>
            <a:r>
              <a:rPr lang="cs-CZ" dirty="0">
                <a:solidFill>
                  <a:srgbClr val="004C22"/>
                </a:solidFill>
              </a:rPr>
              <a:t>.</a:t>
            </a:r>
            <a:endParaRPr lang="cs-CZ" dirty="0"/>
          </a:p>
        </p:txBody>
      </p:sp>
      <p:sp>
        <p:nvSpPr>
          <p:cNvPr id="3" name="Zástupný symbol pro obsah 2"/>
          <p:cNvSpPr>
            <a:spLocks noGrp="1"/>
          </p:cNvSpPr>
          <p:nvPr>
            <p:ph idx="1"/>
          </p:nvPr>
        </p:nvSpPr>
        <p:spPr/>
        <p:txBody>
          <a:bodyPr/>
          <a:lstStyle/>
          <a:p>
            <a:r>
              <a:rPr lang="cs-CZ" dirty="0" err="1">
                <a:solidFill>
                  <a:srgbClr val="397F2D"/>
                </a:solidFill>
                <a:latin typeface="Times New Roman" pitchFamily="18" charset="0"/>
                <a:cs typeface="Times New Roman" pitchFamily="18" charset="0"/>
              </a:rPr>
              <a:t>She</a:t>
            </a:r>
            <a:r>
              <a:rPr lang="cs-CZ" dirty="0">
                <a:solidFill>
                  <a:srgbClr val="397F2D"/>
                </a:solidFill>
                <a:latin typeface="Times New Roman" pitchFamily="18" charset="0"/>
                <a:cs typeface="Times New Roman" pitchFamily="18" charset="0"/>
              </a:rPr>
              <a:t> had </a:t>
            </a:r>
            <a:r>
              <a:rPr lang="cs-CZ" dirty="0" err="1">
                <a:solidFill>
                  <a:srgbClr val="397F2D"/>
                </a:solidFill>
                <a:latin typeface="Times New Roman" pitchFamily="18" charset="0"/>
                <a:cs typeface="Times New Roman" pitchFamily="18" charset="0"/>
              </a:rPr>
              <a:t>an</a:t>
            </a:r>
            <a:r>
              <a:rPr lang="cs-CZ" dirty="0">
                <a:solidFill>
                  <a:srgbClr val="397F2D"/>
                </a:solidFill>
                <a:latin typeface="Times New Roman" pitchFamily="18" charset="0"/>
                <a:cs typeface="Times New Roman" pitchFamily="18" charset="0"/>
              </a:rPr>
              <a:t> </a:t>
            </a:r>
            <a:r>
              <a:rPr lang="cs-CZ" dirty="0" err="1">
                <a:solidFill>
                  <a:srgbClr val="397F2D"/>
                </a:solidFill>
                <a:latin typeface="Times New Roman" pitchFamily="18" charset="0"/>
                <a:cs typeface="Times New Roman" pitchFamily="18" charset="0"/>
              </a:rPr>
              <a:t>impression</a:t>
            </a:r>
            <a:r>
              <a:rPr lang="cs-CZ" dirty="0">
                <a:solidFill>
                  <a:srgbClr val="397F2D"/>
                </a:solidFill>
                <a:latin typeface="Times New Roman" pitchFamily="18" charset="0"/>
                <a:cs typeface="Times New Roman" pitchFamily="18" charset="0"/>
              </a:rPr>
              <a:t> </a:t>
            </a:r>
            <a:r>
              <a:rPr lang="cs-CZ" dirty="0" err="1">
                <a:solidFill>
                  <a:srgbClr val="397F2D"/>
                </a:solidFill>
                <a:latin typeface="Times New Roman" pitchFamily="18" charset="0"/>
                <a:cs typeface="Times New Roman" pitchFamily="18" charset="0"/>
              </a:rPr>
              <a:t>that</a:t>
            </a:r>
            <a:r>
              <a:rPr lang="cs-CZ" dirty="0">
                <a:solidFill>
                  <a:srgbClr val="397F2D"/>
                </a:solidFill>
                <a:latin typeface="Times New Roman" pitchFamily="18" charset="0"/>
                <a:cs typeface="Times New Roman" pitchFamily="18" charset="0"/>
              </a:rPr>
              <a:t> </a:t>
            </a:r>
            <a:r>
              <a:rPr lang="cs-CZ" dirty="0" err="1">
                <a:solidFill>
                  <a:srgbClr val="397F2D"/>
                </a:solidFill>
                <a:latin typeface="Times New Roman" pitchFamily="18" charset="0"/>
                <a:cs typeface="Times New Roman" pitchFamily="18" charset="0"/>
              </a:rPr>
              <a:t>she</a:t>
            </a:r>
            <a:r>
              <a:rPr lang="cs-CZ" dirty="0">
                <a:solidFill>
                  <a:srgbClr val="397F2D"/>
                </a:solidFill>
                <a:latin typeface="Times New Roman" pitchFamily="18" charset="0"/>
                <a:cs typeface="Times New Roman" pitchFamily="18" charset="0"/>
              </a:rPr>
              <a:t> </a:t>
            </a:r>
            <a:r>
              <a:rPr lang="cs-CZ" dirty="0" err="1">
                <a:solidFill>
                  <a:srgbClr val="397F2D"/>
                </a:solidFill>
                <a:latin typeface="Times New Roman" pitchFamily="18" charset="0"/>
                <a:cs typeface="Times New Roman" pitchFamily="18" charset="0"/>
              </a:rPr>
              <a:t>was</a:t>
            </a:r>
            <a:r>
              <a:rPr lang="cs-CZ" dirty="0">
                <a:solidFill>
                  <a:srgbClr val="397F2D"/>
                </a:solidFill>
                <a:latin typeface="Times New Roman" pitchFamily="18" charset="0"/>
                <a:cs typeface="Times New Roman" pitchFamily="18" charset="0"/>
              </a:rPr>
              <a:t> not </a:t>
            </a:r>
            <a:r>
              <a:rPr lang="cs-CZ" dirty="0" err="1">
                <a:solidFill>
                  <a:srgbClr val="397F2D"/>
                </a:solidFill>
                <a:latin typeface="Times New Roman" pitchFamily="18" charset="0"/>
                <a:cs typeface="Times New Roman" pitchFamily="18" charset="0"/>
              </a:rPr>
              <a:t>given</a:t>
            </a:r>
            <a:r>
              <a:rPr lang="cs-CZ" dirty="0">
                <a:solidFill>
                  <a:srgbClr val="397F2D"/>
                </a:solidFill>
                <a:latin typeface="Times New Roman" pitchFamily="18" charset="0"/>
                <a:cs typeface="Times New Roman" pitchFamily="18" charset="0"/>
              </a:rPr>
              <a:t> </a:t>
            </a:r>
            <a:r>
              <a:rPr lang="cs-CZ" dirty="0" err="1">
                <a:solidFill>
                  <a:srgbClr val="397F2D"/>
                </a:solidFill>
                <a:latin typeface="Times New Roman" pitchFamily="18" charset="0"/>
                <a:cs typeface="Times New Roman" pitchFamily="18" charset="0"/>
              </a:rPr>
              <a:t>all</a:t>
            </a:r>
            <a:r>
              <a:rPr lang="cs-CZ" dirty="0">
                <a:solidFill>
                  <a:srgbClr val="397F2D"/>
                </a:solidFill>
                <a:latin typeface="Times New Roman" pitchFamily="18" charset="0"/>
                <a:cs typeface="Times New Roman" pitchFamily="18" charset="0"/>
              </a:rPr>
              <a:t> </a:t>
            </a:r>
            <a:r>
              <a:rPr lang="cs-CZ" dirty="0" err="1">
                <a:solidFill>
                  <a:srgbClr val="397F2D"/>
                </a:solidFill>
                <a:latin typeface="Times New Roman" pitchFamily="18" charset="0"/>
                <a:cs typeface="Times New Roman" pitchFamily="18" charset="0"/>
              </a:rPr>
              <a:t>information</a:t>
            </a:r>
            <a:r>
              <a:rPr lang="cs-CZ" dirty="0">
                <a:solidFill>
                  <a:srgbClr val="397F2D"/>
                </a:solidFill>
                <a:latin typeface="Times New Roman" pitchFamily="18" charset="0"/>
                <a:cs typeface="Times New Roman" pitchFamily="18" charset="0"/>
              </a:rPr>
              <a:t> </a:t>
            </a:r>
            <a:r>
              <a:rPr lang="cs-CZ" dirty="0" err="1">
                <a:solidFill>
                  <a:srgbClr val="397F2D"/>
                </a:solidFill>
                <a:latin typeface="Times New Roman" pitchFamily="18" charset="0"/>
                <a:cs typeface="Times New Roman" pitchFamily="18" charset="0"/>
              </a:rPr>
              <a:t>and</a:t>
            </a:r>
            <a:r>
              <a:rPr lang="cs-CZ" dirty="0">
                <a:solidFill>
                  <a:srgbClr val="397F2D"/>
                </a:solidFill>
                <a:latin typeface="Times New Roman" pitchFamily="18" charset="0"/>
                <a:cs typeface="Times New Roman" pitchFamily="18" charset="0"/>
              </a:rPr>
              <a:t> </a:t>
            </a:r>
            <a:r>
              <a:rPr lang="cs-CZ" dirty="0" err="1">
                <a:solidFill>
                  <a:srgbClr val="397F2D"/>
                </a:solidFill>
                <a:latin typeface="Times New Roman" pitchFamily="18" charset="0"/>
                <a:cs typeface="Times New Roman" pitchFamily="18" charset="0"/>
              </a:rPr>
              <a:t>that</a:t>
            </a:r>
            <a:r>
              <a:rPr lang="cs-CZ" dirty="0">
                <a:solidFill>
                  <a:srgbClr val="397F2D"/>
                </a:solidFill>
                <a:latin typeface="Times New Roman" pitchFamily="18" charset="0"/>
                <a:cs typeface="Times New Roman" pitchFamily="18" charset="0"/>
              </a:rPr>
              <a:t> </a:t>
            </a:r>
            <a:r>
              <a:rPr lang="cs-CZ" dirty="0" err="1">
                <a:solidFill>
                  <a:srgbClr val="397F2D"/>
                </a:solidFill>
                <a:latin typeface="Times New Roman" pitchFamily="18" charset="0"/>
                <a:cs typeface="Times New Roman" pitchFamily="18" charset="0"/>
              </a:rPr>
              <a:t>some</a:t>
            </a:r>
            <a:r>
              <a:rPr lang="cs-CZ" dirty="0">
                <a:solidFill>
                  <a:srgbClr val="397F2D"/>
                </a:solidFill>
                <a:latin typeface="Times New Roman" pitchFamily="18" charset="0"/>
                <a:cs typeface="Times New Roman" pitchFamily="18" charset="0"/>
              </a:rPr>
              <a:t> </a:t>
            </a:r>
            <a:r>
              <a:rPr lang="cs-CZ" dirty="0" err="1">
                <a:solidFill>
                  <a:srgbClr val="397F2D"/>
                </a:solidFill>
                <a:latin typeface="Times New Roman" pitchFamily="18" charset="0"/>
                <a:cs typeface="Times New Roman" pitchFamily="18" charset="0"/>
              </a:rPr>
              <a:t>documents</a:t>
            </a:r>
            <a:r>
              <a:rPr lang="cs-CZ" dirty="0">
                <a:solidFill>
                  <a:srgbClr val="397F2D"/>
                </a:solidFill>
                <a:latin typeface="Times New Roman" pitchFamily="18" charset="0"/>
                <a:cs typeface="Times New Roman" pitchFamily="18" charset="0"/>
              </a:rPr>
              <a:t> </a:t>
            </a:r>
            <a:r>
              <a:rPr lang="cs-CZ" dirty="0" err="1">
                <a:solidFill>
                  <a:srgbClr val="397F2D"/>
                </a:solidFill>
                <a:latin typeface="Times New Roman" pitchFamily="18" charset="0"/>
                <a:cs typeface="Times New Roman" pitchFamily="18" charset="0"/>
              </a:rPr>
              <a:t>were</a:t>
            </a:r>
            <a:r>
              <a:rPr lang="cs-CZ" dirty="0">
                <a:solidFill>
                  <a:srgbClr val="397F2D"/>
                </a:solidFill>
                <a:latin typeface="Times New Roman" pitchFamily="18" charset="0"/>
                <a:cs typeface="Times New Roman" pitchFamily="18" charset="0"/>
              </a:rPr>
              <a:t> not </a:t>
            </a:r>
            <a:r>
              <a:rPr lang="cs-CZ" dirty="0" err="1">
                <a:solidFill>
                  <a:srgbClr val="397F2D"/>
                </a:solidFill>
                <a:latin typeface="Times New Roman" pitchFamily="18" charset="0"/>
                <a:cs typeface="Times New Roman" pitchFamily="18" charset="0"/>
              </a:rPr>
              <a:t>translated</a:t>
            </a:r>
            <a:r>
              <a:rPr lang="cs-CZ" dirty="0">
                <a:solidFill>
                  <a:srgbClr val="397F2D"/>
                </a:solidFill>
                <a:latin typeface="Times New Roman" pitchFamily="18" charset="0"/>
                <a:cs typeface="Times New Roman" pitchFamily="18" charset="0"/>
              </a:rPr>
              <a:t> </a:t>
            </a:r>
            <a:r>
              <a:rPr lang="cs-CZ" dirty="0" err="1">
                <a:solidFill>
                  <a:srgbClr val="397F2D"/>
                </a:solidFill>
                <a:latin typeface="Times New Roman" pitchFamily="18" charset="0"/>
                <a:cs typeface="Times New Roman" pitchFamily="18" charset="0"/>
              </a:rPr>
              <a:t>into</a:t>
            </a:r>
            <a:r>
              <a:rPr lang="cs-CZ" dirty="0">
                <a:solidFill>
                  <a:srgbClr val="397F2D"/>
                </a:solidFill>
                <a:latin typeface="Times New Roman" pitchFamily="18" charset="0"/>
                <a:cs typeface="Times New Roman" pitchFamily="18" charset="0"/>
              </a:rPr>
              <a:t> </a:t>
            </a:r>
            <a:r>
              <a:rPr lang="cs-CZ" dirty="0" err="1">
                <a:solidFill>
                  <a:srgbClr val="397F2D"/>
                </a:solidFill>
                <a:latin typeface="Times New Roman" pitchFamily="18" charset="0"/>
                <a:cs typeface="Times New Roman" pitchFamily="18" charset="0"/>
              </a:rPr>
              <a:t>English</a:t>
            </a:r>
            <a:endParaRPr lang="cs-CZ" dirty="0">
              <a:solidFill>
                <a:srgbClr val="397F2D"/>
              </a:solidFill>
              <a:latin typeface="Times New Roman" pitchFamily="18" charset="0"/>
              <a:cs typeface="Times New Roman" pitchFamily="18" charset="0"/>
            </a:endParaRPr>
          </a:p>
          <a:p>
            <a:endParaRPr lang="cs-CZ" dirty="0">
              <a:solidFill>
                <a:srgbClr val="397F2D"/>
              </a:solidFill>
              <a:latin typeface="Times New Roman" pitchFamily="18" charset="0"/>
              <a:cs typeface="Times New Roman" pitchFamily="18" charset="0"/>
            </a:endParaRPr>
          </a:p>
          <a:p>
            <a:r>
              <a:rPr lang="cs-CZ" dirty="0" err="1">
                <a:solidFill>
                  <a:srgbClr val="00682F"/>
                </a:solidFill>
                <a:latin typeface="Times New Roman" pitchFamily="18" charset="0"/>
                <a:cs typeface="Times New Roman" pitchFamily="18" charset="0"/>
              </a:rPr>
              <a:t>What</a:t>
            </a:r>
            <a:r>
              <a:rPr lang="cs-CZ" dirty="0">
                <a:solidFill>
                  <a:srgbClr val="00682F"/>
                </a:solidFill>
                <a:latin typeface="Times New Roman" pitchFamily="18" charset="0"/>
                <a:cs typeface="Times New Roman" pitchFamily="18" charset="0"/>
              </a:rPr>
              <a:t> </a:t>
            </a:r>
            <a:r>
              <a:rPr lang="cs-CZ" dirty="0" err="1">
                <a:solidFill>
                  <a:srgbClr val="00682F"/>
                </a:solidFill>
                <a:latin typeface="Times New Roman" pitchFamily="18" charset="0"/>
                <a:cs typeface="Times New Roman" pitchFamily="18" charset="0"/>
              </a:rPr>
              <a:t>was</a:t>
            </a:r>
            <a:r>
              <a:rPr lang="cs-CZ" dirty="0">
                <a:solidFill>
                  <a:srgbClr val="00682F"/>
                </a:solidFill>
                <a:latin typeface="Times New Roman" pitchFamily="18" charset="0"/>
                <a:cs typeface="Times New Roman" pitchFamily="18" charset="0"/>
              </a:rPr>
              <a:t> </a:t>
            </a:r>
            <a:r>
              <a:rPr lang="cs-CZ" dirty="0" err="1">
                <a:solidFill>
                  <a:srgbClr val="00682F"/>
                </a:solidFill>
                <a:latin typeface="Times New Roman" pitchFamily="18" charset="0"/>
                <a:cs typeface="Times New Roman" pitchFamily="18" charset="0"/>
              </a:rPr>
              <a:t>the</a:t>
            </a:r>
            <a:r>
              <a:rPr lang="cs-CZ" dirty="0">
                <a:solidFill>
                  <a:srgbClr val="00682F"/>
                </a:solidFill>
                <a:latin typeface="Times New Roman" pitchFamily="18" charset="0"/>
                <a:cs typeface="Times New Roman" pitchFamily="18" charset="0"/>
              </a:rPr>
              <a:t> </a:t>
            </a:r>
            <a:r>
              <a:rPr lang="cs-CZ" dirty="0" err="1">
                <a:solidFill>
                  <a:srgbClr val="00682F"/>
                </a:solidFill>
                <a:latin typeface="Times New Roman" pitchFamily="18" charset="0"/>
                <a:cs typeface="Times New Roman" pitchFamily="18" charset="0"/>
              </a:rPr>
              <a:t>problem</a:t>
            </a:r>
            <a:r>
              <a:rPr lang="cs-CZ" dirty="0">
                <a:solidFill>
                  <a:srgbClr val="00682F"/>
                </a:solidFill>
                <a:latin typeface="Times New Roman" pitchFamily="18" charset="0"/>
                <a:cs typeface="Times New Roman" pitchFamily="18" charset="0"/>
              </a:rPr>
              <a:t>?</a:t>
            </a:r>
          </a:p>
          <a:p>
            <a:r>
              <a:rPr lang="cs-CZ" dirty="0" err="1">
                <a:solidFill>
                  <a:srgbClr val="00682F"/>
                </a:solidFill>
                <a:latin typeface="Times New Roman" pitchFamily="18" charset="0"/>
                <a:cs typeface="Times New Roman" pitchFamily="18" charset="0"/>
              </a:rPr>
              <a:t>What</a:t>
            </a:r>
            <a:r>
              <a:rPr lang="cs-CZ" dirty="0">
                <a:solidFill>
                  <a:srgbClr val="00682F"/>
                </a:solidFill>
                <a:latin typeface="Times New Roman" pitchFamily="18" charset="0"/>
                <a:cs typeface="Times New Roman" pitchFamily="18" charset="0"/>
              </a:rPr>
              <a:t> </a:t>
            </a:r>
            <a:r>
              <a:rPr lang="cs-CZ" dirty="0" err="1">
                <a:solidFill>
                  <a:srgbClr val="00682F"/>
                </a:solidFill>
                <a:latin typeface="Times New Roman" pitchFamily="18" charset="0"/>
                <a:cs typeface="Times New Roman" pitchFamily="18" charset="0"/>
              </a:rPr>
              <a:t>kind</a:t>
            </a:r>
            <a:r>
              <a:rPr lang="cs-CZ" dirty="0">
                <a:solidFill>
                  <a:srgbClr val="00682F"/>
                </a:solidFill>
                <a:latin typeface="Times New Roman" pitchFamily="18" charset="0"/>
                <a:cs typeface="Times New Roman" pitchFamily="18" charset="0"/>
              </a:rPr>
              <a:t> </a:t>
            </a:r>
            <a:r>
              <a:rPr lang="cs-CZ" dirty="0" err="1">
                <a:solidFill>
                  <a:srgbClr val="00682F"/>
                </a:solidFill>
                <a:latin typeface="Times New Roman" pitchFamily="18" charset="0"/>
                <a:cs typeface="Times New Roman" pitchFamily="18" charset="0"/>
              </a:rPr>
              <a:t>of</a:t>
            </a:r>
            <a:r>
              <a:rPr lang="cs-CZ" dirty="0">
                <a:solidFill>
                  <a:srgbClr val="00682F"/>
                </a:solidFill>
                <a:latin typeface="Times New Roman" pitchFamily="18" charset="0"/>
                <a:cs typeface="Times New Roman" pitchFamily="18" charset="0"/>
              </a:rPr>
              <a:t> </a:t>
            </a:r>
            <a:r>
              <a:rPr lang="cs-CZ" dirty="0" err="1">
                <a:solidFill>
                  <a:srgbClr val="00682F"/>
                </a:solidFill>
                <a:latin typeface="Times New Roman" pitchFamily="18" charset="0"/>
                <a:cs typeface="Times New Roman" pitchFamily="18" charset="0"/>
              </a:rPr>
              <a:t>mistakes</a:t>
            </a:r>
            <a:r>
              <a:rPr lang="cs-CZ" dirty="0">
                <a:solidFill>
                  <a:srgbClr val="00682F"/>
                </a:solidFill>
                <a:latin typeface="Times New Roman" pitchFamily="18" charset="0"/>
                <a:cs typeface="Times New Roman" pitchFamily="18" charset="0"/>
              </a:rPr>
              <a:t> </a:t>
            </a:r>
            <a:r>
              <a:rPr lang="cs-CZ" dirty="0" err="1">
                <a:solidFill>
                  <a:srgbClr val="00682F"/>
                </a:solidFill>
                <a:latin typeface="Times New Roman" pitchFamily="18" charset="0"/>
                <a:cs typeface="Times New Roman" pitchFamily="18" charset="0"/>
              </a:rPr>
              <a:t>did</a:t>
            </a:r>
            <a:r>
              <a:rPr lang="cs-CZ" dirty="0">
                <a:solidFill>
                  <a:srgbClr val="00682F"/>
                </a:solidFill>
                <a:latin typeface="Times New Roman" pitchFamily="18" charset="0"/>
                <a:cs typeface="Times New Roman" pitchFamily="18" charset="0"/>
              </a:rPr>
              <a:t> </a:t>
            </a:r>
            <a:r>
              <a:rPr lang="cs-CZ" dirty="0" err="1">
                <a:solidFill>
                  <a:srgbClr val="00682F"/>
                </a:solidFill>
                <a:latin typeface="Times New Roman" pitchFamily="18" charset="0"/>
                <a:cs typeface="Times New Roman" pitchFamily="18" charset="0"/>
              </a:rPr>
              <a:t>Susan</a:t>
            </a:r>
            <a:r>
              <a:rPr lang="cs-CZ" dirty="0">
                <a:solidFill>
                  <a:srgbClr val="00682F"/>
                </a:solidFill>
                <a:latin typeface="Times New Roman" pitchFamily="18" charset="0"/>
                <a:cs typeface="Times New Roman" pitchFamily="18" charset="0"/>
              </a:rPr>
              <a:t> </a:t>
            </a:r>
            <a:r>
              <a:rPr lang="cs-CZ" dirty="0" err="1">
                <a:solidFill>
                  <a:srgbClr val="00682F"/>
                </a:solidFill>
                <a:latin typeface="Times New Roman" pitchFamily="18" charset="0"/>
                <a:cs typeface="Times New Roman" pitchFamily="18" charset="0"/>
              </a:rPr>
              <a:t>make</a:t>
            </a:r>
            <a:r>
              <a:rPr lang="cs-CZ" dirty="0">
                <a:solidFill>
                  <a:srgbClr val="00682F"/>
                </a:solidFill>
                <a:latin typeface="Times New Roman" pitchFamily="18" charset="0"/>
                <a:cs typeface="Times New Roman" pitchFamily="18" charset="0"/>
              </a:rPr>
              <a:t>?</a:t>
            </a:r>
          </a:p>
          <a:p>
            <a:r>
              <a:rPr lang="cs-CZ" dirty="0" err="1">
                <a:solidFill>
                  <a:srgbClr val="00682F"/>
                </a:solidFill>
                <a:latin typeface="Times New Roman" pitchFamily="18" charset="0"/>
                <a:cs typeface="Times New Roman" pitchFamily="18" charset="0"/>
              </a:rPr>
              <a:t>How</a:t>
            </a:r>
            <a:r>
              <a:rPr lang="cs-CZ" dirty="0">
                <a:solidFill>
                  <a:srgbClr val="00682F"/>
                </a:solidFill>
                <a:latin typeface="Times New Roman" pitchFamily="18" charset="0"/>
                <a:cs typeface="Times New Roman" pitchFamily="18" charset="0"/>
              </a:rPr>
              <a:t> </a:t>
            </a:r>
            <a:r>
              <a:rPr lang="cs-CZ" dirty="0" err="1">
                <a:solidFill>
                  <a:srgbClr val="00682F"/>
                </a:solidFill>
                <a:latin typeface="Times New Roman" pitchFamily="18" charset="0"/>
                <a:cs typeface="Times New Roman" pitchFamily="18" charset="0"/>
              </a:rPr>
              <a:t>would</a:t>
            </a:r>
            <a:r>
              <a:rPr lang="cs-CZ" dirty="0">
                <a:solidFill>
                  <a:srgbClr val="00682F"/>
                </a:solidFill>
                <a:latin typeface="Times New Roman" pitchFamily="18" charset="0"/>
                <a:cs typeface="Times New Roman" pitchFamily="18" charset="0"/>
              </a:rPr>
              <a:t> </a:t>
            </a:r>
            <a:r>
              <a:rPr lang="cs-CZ" dirty="0" err="1">
                <a:solidFill>
                  <a:srgbClr val="00682F"/>
                </a:solidFill>
                <a:latin typeface="Times New Roman" pitchFamily="18" charset="0"/>
                <a:cs typeface="Times New Roman" pitchFamily="18" charset="0"/>
              </a:rPr>
              <a:t>you</a:t>
            </a:r>
            <a:r>
              <a:rPr lang="cs-CZ" dirty="0">
                <a:solidFill>
                  <a:srgbClr val="00682F"/>
                </a:solidFill>
                <a:latin typeface="Times New Roman" pitchFamily="18" charset="0"/>
                <a:cs typeface="Times New Roman" pitchFamily="18" charset="0"/>
              </a:rPr>
              <a:t> handle the situation?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p:txBody>
          <a:bodyPr/>
          <a:lstStyle/>
          <a:p>
            <a:r>
              <a:rPr lang="cs-CZ" dirty="0">
                <a:solidFill>
                  <a:srgbClr val="00682F"/>
                </a:solidFill>
              </a:rPr>
              <a:t>Team </a:t>
            </a:r>
            <a:r>
              <a:rPr lang="cs-CZ" dirty="0" err="1">
                <a:solidFill>
                  <a:srgbClr val="00682F"/>
                </a:solidFill>
              </a:rPr>
              <a:t>working</a:t>
            </a:r>
            <a:endParaRPr lang="cs-CZ" dirty="0">
              <a:solidFill>
                <a:srgbClr val="00682F"/>
              </a:solidFill>
            </a:endParaRPr>
          </a:p>
        </p:txBody>
      </p:sp>
      <p:sp>
        <p:nvSpPr>
          <p:cNvPr id="5" name="Zástupný symbol pro obsah 4"/>
          <p:cNvSpPr>
            <a:spLocks noGrp="1"/>
          </p:cNvSpPr>
          <p:nvPr>
            <p:ph idx="1"/>
          </p:nvPr>
        </p:nvSpPr>
        <p:spPr/>
        <p:txBody>
          <a:bodyPr>
            <a:normAutofit fontScale="92500" lnSpcReduction="10000"/>
          </a:bodyPr>
          <a:lstStyle/>
          <a:p>
            <a:pPr algn="just"/>
            <a:r>
              <a:rPr lang="en-GB" dirty="0">
                <a:solidFill>
                  <a:srgbClr val="00B050"/>
                </a:solidFill>
                <a:latin typeface="Timesd"/>
              </a:rPr>
              <a:t>Professionals in multicultural corporations </a:t>
            </a:r>
            <a:endParaRPr lang="cs-CZ" dirty="0">
              <a:solidFill>
                <a:srgbClr val="00B050"/>
              </a:solidFill>
              <a:latin typeface="Timesd"/>
            </a:endParaRPr>
          </a:p>
          <a:p>
            <a:pPr algn="just"/>
            <a:endParaRPr lang="cs-CZ" dirty="0">
              <a:solidFill>
                <a:srgbClr val="00B050"/>
              </a:solidFill>
              <a:latin typeface="Timesd"/>
            </a:endParaRPr>
          </a:p>
          <a:p>
            <a:pPr algn="just"/>
            <a:r>
              <a:rPr lang="en-GB" dirty="0">
                <a:solidFill>
                  <a:srgbClr val="00B050"/>
                </a:solidFill>
                <a:latin typeface="Timesd"/>
              </a:rPr>
              <a:t>in a team context </a:t>
            </a:r>
            <a:endParaRPr lang="cs-CZ" dirty="0">
              <a:solidFill>
                <a:srgbClr val="00B050"/>
              </a:solidFill>
              <a:latin typeface="Timesd"/>
            </a:endParaRPr>
          </a:p>
          <a:p>
            <a:pPr algn="just"/>
            <a:endParaRPr lang="cs-CZ" dirty="0">
              <a:solidFill>
                <a:srgbClr val="00B050"/>
              </a:solidFill>
              <a:latin typeface="Timesd"/>
            </a:endParaRPr>
          </a:p>
          <a:p>
            <a:pPr algn="just"/>
            <a:r>
              <a:rPr lang="cs-CZ" dirty="0" err="1">
                <a:solidFill>
                  <a:srgbClr val="00B050"/>
                </a:solidFill>
                <a:latin typeface="Timesd"/>
              </a:rPr>
              <a:t>terms</a:t>
            </a:r>
            <a:r>
              <a:rPr lang="cs-CZ" dirty="0">
                <a:solidFill>
                  <a:srgbClr val="00B050"/>
                </a:solidFill>
                <a:latin typeface="Timesd"/>
              </a:rPr>
              <a:t> - </a:t>
            </a:r>
            <a:r>
              <a:rPr lang="en-GB" dirty="0">
                <a:solidFill>
                  <a:srgbClr val="00B050"/>
                </a:solidFill>
                <a:latin typeface="Timesd"/>
              </a:rPr>
              <a:t> team player, team skills, team building</a:t>
            </a:r>
            <a:endParaRPr lang="cs-CZ" dirty="0">
              <a:solidFill>
                <a:srgbClr val="00B050"/>
              </a:solidFill>
              <a:latin typeface="Timesd"/>
            </a:endParaRPr>
          </a:p>
          <a:p>
            <a:pPr algn="just"/>
            <a:endParaRPr lang="cs-CZ" dirty="0">
              <a:solidFill>
                <a:srgbClr val="00B050"/>
              </a:solidFill>
              <a:latin typeface="Timesd"/>
            </a:endParaRPr>
          </a:p>
          <a:p>
            <a:pPr algn="just"/>
            <a:r>
              <a:rPr lang="cs-CZ" dirty="0" err="1">
                <a:solidFill>
                  <a:srgbClr val="00B050"/>
                </a:solidFill>
                <a:latin typeface="Timesd"/>
              </a:rPr>
              <a:t>Goal</a:t>
            </a:r>
            <a:r>
              <a:rPr lang="cs-CZ" dirty="0">
                <a:solidFill>
                  <a:srgbClr val="00B050"/>
                </a:solidFill>
                <a:latin typeface="Timesd"/>
              </a:rPr>
              <a:t> - </a:t>
            </a:r>
            <a:r>
              <a:rPr lang="en-GB" dirty="0">
                <a:solidFill>
                  <a:srgbClr val="00B050"/>
                </a:solidFill>
                <a:latin typeface="Timesd"/>
              </a:rPr>
              <a:t> accomplishing professional projects</a:t>
            </a:r>
            <a:endParaRPr lang="cs-CZ" dirty="0">
              <a:solidFill>
                <a:srgbClr val="00B050"/>
              </a:solidFill>
              <a:latin typeface="Timesd"/>
            </a:endParaRPr>
          </a:p>
          <a:p>
            <a:pPr algn="just"/>
            <a:r>
              <a:rPr lang="cs-CZ" dirty="0" err="1">
                <a:solidFill>
                  <a:srgbClr val="00682F"/>
                </a:solidFill>
                <a:latin typeface="Timesd"/>
              </a:rPr>
              <a:t>ef</a:t>
            </a:r>
            <a:r>
              <a:rPr lang="en-GB" dirty="0" err="1">
                <a:solidFill>
                  <a:srgbClr val="00682F"/>
                </a:solidFill>
                <a:latin typeface="Timesd"/>
              </a:rPr>
              <a:t>fective</a:t>
            </a:r>
            <a:r>
              <a:rPr lang="en-GB" dirty="0">
                <a:solidFill>
                  <a:srgbClr val="00682F"/>
                </a:solidFill>
                <a:latin typeface="Timesd"/>
              </a:rPr>
              <a:t> communication within multicultural teams is a skill </a:t>
            </a:r>
            <a:endParaRPr lang="cs-CZ" dirty="0">
              <a:solidFill>
                <a:srgbClr val="00682F"/>
              </a:solidFill>
              <a:latin typeface="Times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solidFill>
                  <a:srgbClr val="00682F"/>
                </a:solidFill>
              </a:rPr>
              <a:t>Groups</a:t>
            </a:r>
            <a:r>
              <a:rPr lang="cs-CZ" dirty="0">
                <a:solidFill>
                  <a:srgbClr val="00682F"/>
                </a:solidFill>
              </a:rPr>
              <a:t> </a:t>
            </a:r>
            <a:r>
              <a:rPr lang="cs-CZ" dirty="0" err="1">
                <a:solidFill>
                  <a:srgbClr val="00682F"/>
                </a:solidFill>
              </a:rPr>
              <a:t>and</a:t>
            </a:r>
            <a:r>
              <a:rPr lang="cs-CZ" dirty="0">
                <a:solidFill>
                  <a:srgbClr val="00682F"/>
                </a:solidFill>
              </a:rPr>
              <a:t> </a:t>
            </a:r>
            <a:r>
              <a:rPr lang="cs-CZ" dirty="0" err="1">
                <a:solidFill>
                  <a:srgbClr val="00682F"/>
                </a:solidFill>
              </a:rPr>
              <a:t>teams</a:t>
            </a:r>
            <a:endParaRPr lang="cs-CZ" dirty="0">
              <a:solidFill>
                <a:srgbClr val="00682F"/>
              </a:solidFill>
            </a:endParaRPr>
          </a:p>
        </p:txBody>
      </p:sp>
      <p:sp>
        <p:nvSpPr>
          <p:cNvPr id="3" name="Zástupný symbol pro obsah 2"/>
          <p:cNvSpPr>
            <a:spLocks noGrp="1"/>
          </p:cNvSpPr>
          <p:nvPr>
            <p:ph idx="1"/>
          </p:nvPr>
        </p:nvSpPr>
        <p:spPr/>
        <p:txBody>
          <a:bodyPr>
            <a:normAutofit lnSpcReduction="10000"/>
          </a:bodyPr>
          <a:lstStyle/>
          <a:p>
            <a:r>
              <a:rPr lang="en-GB" b="1" dirty="0">
                <a:solidFill>
                  <a:srgbClr val="004C22"/>
                </a:solidFill>
              </a:rPr>
              <a:t> </a:t>
            </a:r>
            <a:r>
              <a:rPr lang="cs-CZ" b="1" dirty="0">
                <a:solidFill>
                  <a:srgbClr val="004C22"/>
                </a:solidFill>
              </a:rPr>
              <a:t>G</a:t>
            </a:r>
            <a:r>
              <a:rPr lang="en-GB" b="1" dirty="0" err="1">
                <a:solidFill>
                  <a:srgbClr val="004C22"/>
                </a:solidFill>
              </a:rPr>
              <a:t>roup</a:t>
            </a:r>
            <a:r>
              <a:rPr lang="en-GB" b="1" dirty="0">
                <a:solidFill>
                  <a:srgbClr val="004C22"/>
                </a:solidFill>
              </a:rPr>
              <a:t> </a:t>
            </a:r>
            <a:r>
              <a:rPr lang="cs-CZ" dirty="0">
                <a:solidFill>
                  <a:srgbClr val="00682F"/>
                </a:solidFill>
              </a:rPr>
              <a:t>- </a:t>
            </a:r>
            <a:r>
              <a:rPr lang="en-GB" dirty="0">
                <a:solidFill>
                  <a:srgbClr val="00B050"/>
                </a:solidFill>
              </a:rPr>
              <a:t> three or more individuals who are working on a common goal</a:t>
            </a:r>
            <a:endParaRPr lang="cs-CZ" dirty="0">
              <a:solidFill>
                <a:srgbClr val="00B050"/>
              </a:solidFill>
            </a:endParaRPr>
          </a:p>
          <a:p>
            <a:r>
              <a:rPr lang="en-GB" dirty="0">
                <a:solidFill>
                  <a:srgbClr val="00B050"/>
                </a:solidFill>
              </a:rPr>
              <a:t>the result is reflected in relationships and interactions</a:t>
            </a:r>
            <a:endParaRPr lang="cs-CZ" dirty="0">
              <a:solidFill>
                <a:srgbClr val="00B050"/>
              </a:solidFill>
            </a:endParaRPr>
          </a:p>
          <a:p>
            <a:pPr algn="just"/>
            <a:r>
              <a:rPr lang="cs-CZ" b="1" dirty="0">
                <a:solidFill>
                  <a:srgbClr val="004C22"/>
                </a:solidFill>
              </a:rPr>
              <a:t>Team</a:t>
            </a:r>
            <a:r>
              <a:rPr lang="cs-CZ" dirty="0">
                <a:solidFill>
                  <a:srgbClr val="00682F"/>
                </a:solidFill>
              </a:rPr>
              <a:t> - </a:t>
            </a:r>
            <a:r>
              <a:rPr lang="en-GB" dirty="0">
                <a:solidFill>
                  <a:srgbClr val="00B050"/>
                </a:solidFill>
              </a:rPr>
              <a:t>common goals and purposes, </a:t>
            </a:r>
            <a:r>
              <a:rPr lang="cs-CZ" dirty="0" err="1">
                <a:solidFill>
                  <a:srgbClr val="00B050"/>
                </a:solidFill>
              </a:rPr>
              <a:t>but</a:t>
            </a:r>
            <a:r>
              <a:rPr lang="en-GB" dirty="0">
                <a:solidFill>
                  <a:srgbClr val="00B050"/>
                </a:solidFill>
              </a:rPr>
              <a:t> members of a team share </a:t>
            </a:r>
            <a:r>
              <a:rPr lang="en-GB" dirty="0">
                <a:solidFill>
                  <a:srgbClr val="00682F"/>
                </a:solidFill>
              </a:rPr>
              <a:t>leadership responsibility </a:t>
            </a:r>
            <a:r>
              <a:rPr lang="cs-CZ" dirty="0">
                <a:solidFill>
                  <a:srgbClr val="00682F"/>
                </a:solidFill>
              </a:rPr>
              <a:t>- </a:t>
            </a:r>
            <a:r>
              <a:rPr lang="en-GB" dirty="0">
                <a:solidFill>
                  <a:srgbClr val="00682F"/>
                </a:solidFill>
              </a:rPr>
              <a:t>creating a team identity</a:t>
            </a:r>
            <a:endParaRPr lang="cs-CZ" dirty="0">
              <a:solidFill>
                <a:srgbClr val="00682F"/>
              </a:solidFill>
            </a:endParaRPr>
          </a:p>
          <a:p>
            <a:pPr algn="just"/>
            <a:endParaRPr lang="cs-CZ" dirty="0">
              <a:solidFill>
                <a:srgbClr val="397F2D"/>
              </a:solidFill>
            </a:endParaRPr>
          </a:p>
          <a:p>
            <a:pPr algn="just"/>
            <a:r>
              <a:rPr lang="en-GB" dirty="0">
                <a:solidFill>
                  <a:srgbClr val="00682F"/>
                </a:solidFill>
              </a:rPr>
              <a:t>implementing innovative thinking </a:t>
            </a:r>
            <a:endParaRPr lang="cs-CZ" dirty="0">
              <a:solidFill>
                <a:srgbClr val="00682F"/>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solidFill>
                  <a:srgbClr val="00682F"/>
                </a:solidFill>
              </a:rPr>
              <a:t>Culture</a:t>
            </a:r>
            <a:r>
              <a:rPr lang="cs-CZ" dirty="0">
                <a:solidFill>
                  <a:srgbClr val="00682F"/>
                </a:solidFill>
              </a:rPr>
              <a:t> </a:t>
            </a:r>
            <a:r>
              <a:rPr lang="cs-CZ" dirty="0" err="1">
                <a:solidFill>
                  <a:srgbClr val="00682F"/>
                </a:solidFill>
              </a:rPr>
              <a:t>dimensions</a:t>
            </a:r>
            <a:r>
              <a:rPr lang="cs-CZ" dirty="0">
                <a:solidFill>
                  <a:srgbClr val="00682F"/>
                </a:solidFill>
              </a:rPr>
              <a:t> in Team </a:t>
            </a:r>
            <a:r>
              <a:rPr lang="cs-CZ" dirty="0" err="1">
                <a:solidFill>
                  <a:srgbClr val="00682F"/>
                </a:solidFill>
              </a:rPr>
              <a:t>working</a:t>
            </a:r>
            <a:endParaRPr lang="cs-CZ" dirty="0">
              <a:solidFill>
                <a:srgbClr val="00682F"/>
              </a:solidFill>
            </a:endParaRPr>
          </a:p>
        </p:txBody>
      </p:sp>
      <p:sp>
        <p:nvSpPr>
          <p:cNvPr id="4" name="Zástupný symbol pro obsah 3"/>
          <p:cNvSpPr>
            <a:spLocks noGrp="1"/>
          </p:cNvSpPr>
          <p:nvPr>
            <p:ph sz="half" idx="1"/>
          </p:nvPr>
        </p:nvSpPr>
        <p:spPr/>
        <p:txBody>
          <a:bodyPr>
            <a:normAutofit fontScale="92500" lnSpcReduction="10000"/>
          </a:bodyPr>
          <a:lstStyle/>
          <a:p>
            <a:r>
              <a:rPr lang="cs-CZ" b="1" dirty="0" err="1">
                <a:solidFill>
                  <a:srgbClr val="004C22"/>
                </a:solidFill>
              </a:rPr>
              <a:t>Equality</a:t>
            </a:r>
            <a:r>
              <a:rPr lang="cs-CZ" b="1" dirty="0">
                <a:solidFill>
                  <a:srgbClr val="004C22"/>
                </a:solidFill>
              </a:rPr>
              <a:t> – </a:t>
            </a:r>
            <a:r>
              <a:rPr lang="cs-CZ" dirty="0" err="1">
                <a:solidFill>
                  <a:srgbClr val="92D050"/>
                </a:solidFill>
              </a:rPr>
              <a:t>participative</a:t>
            </a:r>
            <a:r>
              <a:rPr lang="cs-CZ" dirty="0">
                <a:solidFill>
                  <a:srgbClr val="92D050"/>
                </a:solidFill>
              </a:rPr>
              <a:t> </a:t>
            </a:r>
            <a:r>
              <a:rPr lang="cs-CZ" dirty="0" err="1">
                <a:solidFill>
                  <a:srgbClr val="92D050"/>
                </a:solidFill>
              </a:rPr>
              <a:t>leadeship</a:t>
            </a:r>
            <a:r>
              <a:rPr lang="cs-CZ" dirty="0">
                <a:solidFill>
                  <a:srgbClr val="92D050"/>
                </a:solidFill>
              </a:rPr>
              <a:t> style</a:t>
            </a:r>
          </a:p>
          <a:p>
            <a:r>
              <a:rPr lang="cs-CZ" b="1" dirty="0" err="1">
                <a:solidFill>
                  <a:srgbClr val="004C22"/>
                </a:solidFill>
              </a:rPr>
              <a:t>Individual</a:t>
            </a:r>
            <a:r>
              <a:rPr lang="cs-CZ" b="1" dirty="0">
                <a:solidFill>
                  <a:srgbClr val="004C22"/>
                </a:solidFill>
              </a:rPr>
              <a:t> – </a:t>
            </a:r>
            <a:r>
              <a:rPr lang="cs-CZ" dirty="0">
                <a:solidFill>
                  <a:srgbClr val="92D050"/>
                </a:solidFill>
              </a:rPr>
              <a:t>coach </a:t>
            </a:r>
            <a:r>
              <a:rPr lang="cs-CZ" dirty="0" err="1">
                <a:solidFill>
                  <a:srgbClr val="92D050"/>
                </a:solidFill>
              </a:rPr>
              <a:t>leadership</a:t>
            </a:r>
            <a:endParaRPr lang="cs-CZ" dirty="0">
              <a:solidFill>
                <a:srgbClr val="92D050"/>
              </a:solidFill>
            </a:endParaRPr>
          </a:p>
          <a:p>
            <a:endParaRPr lang="cs-CZ" dirty="0">
              <a:solidFill>
                <a:srgbClr val="397F2D"/>
              </a:solidFill>
            </a:endParaRPr>
          </a:p>
          <a:p>
            <a:r>
              <a:rPr lang="cs-CZ" b="1" dirty="0" err="1">
                <a:solidFill>
                  <a:srgbClr val="004C22"/>
                </a:solidFill>
              </a:rPr>
              <a:t>Conflict</a:t>
            </a:r>
            <a:r>
              <a:rPr lang="cs-CZ" b="1" dirty="0">
                <a:solidFill>
                  <a:srgbClr val="004C22"/>
                </a:solidFill>
              </a:rPr>
              <a:t> </a:t>
            </a:r>
            <a:r>
              <a:rPr lang="cs-CZ" dirty="0">
                <a:solidFill>
                  <a:srgbClr val="397F2D"/>
                </a:solidFill>
              </a:rPr>
              <a:t>– </a:t>
            </a:r>
            <a:r>
              <a:rPr lang="cs-CZ" dirty="0">
                <a:solidFill>
                  <a:srgbClr val="92D050"/>
                </a:solidFill>
              </a:rPr>
              <a:t>brainstorming </a:t>
            </a:r>
            <a:r>
              <a:rPr lang="cs-CZ" dirty="0" err="1">
                <a:solidFill>
                  <a:srgbClr val="92D050"/>
                </a:solidFill>
              </a:rPr>
              <a:t>and</a:t>
            </a:r>
            <a:r>
              <a:rPr lang="cs-CZ" dirty="0">
                <a:solidFill>
                  <a:srgbClr val="92D050"/>
                </a:solidFill>
              </a:rPr>
              <a:t> </a:t>
            </a:r>
            <a:r>
              <a:rPr lang="cs-CZ" dirty="0" err="1">
                <a:solidFill>
                  <a:srgbClr val="92D050"/>
                </a:solidFill>
              </a:rPr>
              <a:t>discussions</a:t>
            </a:r>
            <a:endParaRPr lang="cs-CZ" dirty="0">
              <a:solidFill>
                <a:srgbClr val="92D050"/>
              </a:solidFill>
            </a:endParaRPr>
          </a:p>
          <a:p>
            <a:endParaRPr lang="cs-CZ" dirty="0">
              <a:solidFill>
                <a:srgbClr val="397F2D"/>
              </a:solidFill>
            </a:endParaRPr>
          </a:p>
          <a:p>
            <a:r>
              <a:rPr lang="cs-CZ" b="1" dirty="0" err="1">
                <a:solidFill>
                  <a:srgbClr val="004C22"/>
                </a:solidFill>
              </a:rPr>
              <a:t>Task</a:t>
            </a:r>
            <a:r>
              <a:rPr lang="cs-CZ" b="1" dirty="0">
                <a:solidFill>
                  <a:srgbClr val="004C22"/>
                </a:solidFill>
              </a:rPr>
              <a:t> </a:t>
            </a:r>
            <a:r>
              <a:rPr lang="cs-CZ" dirty="0">
                <a:solidFill>
                  <a:srgbClr val="397F2D"/>
                </a:solidFill>
              </a:rPr>
              <a:t>– </a:t>
            </a:r>
            <a:r>
              <a:rPr lang="cs-CZ" dirty="0">
                <a:solidFill>
                  <a:srgbClr val="92D050"/>
                </a:solidFill>
              </a:rPr>
              <a:t>team </a:t>
            </a:r>
            <a:r>
              <a:rPr lang="cs-CZ" dirty="0" err="1">
                <a:solidFill>
                  <a:srgbClr val="92D050"/>
                </a:solidFill>
              </a:rPr>
              <a:t>is</a:t>
            </a:r>
            <a:r>
              <a:rPr lang="cs-CZ" dirty="0">
                <a:solidFill>
                  <a:srgbClr val="92D050"/>
                </a:solidFill>
              </a:rPr>
              <a:t> a </a:t>
            </a:r>
            <a:r>
              <a:rPr lang="cs-CZ" dirty="0" err="1">
                <a:solidFill>
                  <a:srgbClr val="92D050"/>
                </a:solidFill>
              </a:rPr>
              <a:t>temporary</a:t>
            </a:r>
            <a:r>
              <a:rPr lang="cs-CZ" dirty="0">
                <a:solidFill>
                  <a:srgbClr val="92D050"/>
                </a:solidFill>
              </a:rPr>
              <a:t> </a:t>
            </a:r>
            <a:r>
              <a:rPr lang="cs-CZ" dirty="0" err="1">
                <a:solidFill>
                  <a:srgbClr val="92D050"/>
                </a:solidFill>
              </a:rPr>
              <a:t>organization</a:t>
            </a:r>
            <a:endParaRPr lang="cs-CZ" dirty="0">
              <a:solidFill>
                <a:srgbClr val="92D050"/>
              </a:solidFill>
            </a:endParaRPr>
          </a:p>
          <a:p>
            <a:endParaRPr lang="cs-CZ" dirty="0">
              <a:solidFill>
                <a:srgbClr val="397F2D"/>
              </a:solidFill>
            </a:endParaRPr>
          </a:p>
        </p:txBody>
      </p:sp>
      <p:sp>
        <p:nvSpPr>
          <p:cNvPr id="5" name="Zástupný symbol pro obsah 4"/>
          <p:cNvSpPr>
            <a:spLocks noGrp="1"/>
          </p:cNvSpPr>
          <p:nvPr>
            <p:ph sz="half" idx="2"/>
          </p:nvPr>
        </p:nvSpPr>
        <p:spPr/>
        <p:txBody>
          <a:bodyPr>
            <a:normAutofit fontScale="92500" lnSpcReduction="10000"/>
          </a:bodyPr>
          <a:lstStyle/>
          <a:p>
            <a:r>
              <a:rPr lang="cs-CZ" b="1" dirty="0">
                <a:solidFill>
                  <a:srgbClr val="004C22"/>
                </a:solidFill>
              </a:rPr>
              <a:t>Hierarchy </a:t>
            </a:r>
            <a:r>
              <a:rPr lang="cs-CZ" dirty="0">
                <a:solidFill>
                  <a:srgbClr val="397F2D"/>
                </a:solidFill>
              </a:rPr>
              <a:t>–</a:t>
            </a:r>
            <a:r>
              <a:rPr lang="cs-CZ" dirty="0">
                <a:solidFill>
                  <a:srgbClr val="92D050"/>
                </a:solidFill>
              </a:rPr>
              <a:t> </a:t>
            </a:r>
            <a:r>
              <a:rPr lang="cs-CZ" dirty="0" err="1">
                <a:solidFill>
                  <a:srgbClr val="92D050"/>
                </a:solidFill>
              </a:rPr>
              <a:t>authority</a:t>
            </a:r>
            <a:r>
              <a:rPr lang="cs-CZ" dirty="0">
                <a:solidFill>
                  <a:srgbClr val="92D050"/>
                </a:solidFill>
              </a:rPr>
              <a:t> </a:t>
            </a:r>
            <a:r>
              <a:rPr lang="cs-CZ" dirty="0" err="1">
                <a:solidFill>
                  <a:srgbClr val="92D050"/>
                </a:solidFill>
              </a:rPr>
              <a:t>and</a:t>
            </a:r>
            <a:r>
              <a:rPr lang="cs-CZ" dirty="0">
                <a:solidFill>
                  <a:srgbClr val="92D050"/>
                </a:solidFill>
              </a:rPr>
              <a:t> </a:t>
            </a:r>
            <a:r>
              <a:rPr lang="cs-CZ" dirty="0" err="1">
                <a:solidFill>
                  <a:srgbClr val="92D050"/>
                </a:solidFill>
              </a:rPr>
              <a:t>decision</a:t>
            </a:r>
            <a:r>
              <a:rPr lang="cs-CZ" dirty="0">
                <a:solidFill>
                  <a:srgbClr val="92D050"/>
                </a:solidFill>
              </a:rPr>
              <a:t> </a:t>
            </a:r>
            <a:r>
              <a:rPr lang="cs-CZ" dirty="0" err="1">
                <a:solidFill>
                  <a:srgbClr val="92D050"/>
                </a:solidFill>
              </a:rPr>
              <a:t>making</a:t>
            </a:r>
            <a:r>
              <a:rPr lang="cs-CZ" dirty="0">
                <a:solidFill>
                  <a:srgbClr val="92D050"/>
                </a:solidFill>
              </a:rPr>
              <a:t> </a:t>
            </a:r>
            <a:r>
              <a:rPr lang="cs-CZ" dirty="0" err="1">
                <a:solidFill>
                  <a:srgbClr val="92D050"/>
                </a:solidFill>
              </a:rPr>
              <a:t>power</a:t>
            </a:r>
            <a:endParaRPr lang="cs-CZ" dirty="0">
              <a:solidFill>
                <a:srgbClr val="397F2D"/>
              </a:solidFill>
            </a:endParaRPr>
          </a:p>
          <a:p>
            <a:r>
              <a:rPr lang="cs-CZ" b="1" dirty="0" err="1">
                <a:solidFill>
                  <a:srgbClr val="004C22"/>
                </a:solidFill>
              </a:rPr>
              <a:t>Group</a:t>
            </a:r>
            <a:r>
              <a:rPr lang="cs-CZ" b="1" dirty="0">
                <a:solidFill>
                  <a:srgbClr val="004C22"/>
                </a:solidFill>
              </a:rPr>
              <a:t> </a:t>
            </a:r>
            <a:r>
              <a:rPr lang="cs-CZ" dirty="0">
                <a:solidFill>
                  <a:srgbClr val="397F2D"/>
                </a:solidFill>
              </a:rPr>
              <a:t>– </a:t>
            </a:r>
            <a:r>
              <a:rPr lang="cs-CZ" dirty="0" err="1">
                <a:solidFill>
                  <a:srgbClr val="92D050"/>
                </a:solidFill>
              </a:rPr>
              <a:t>patriarchatic</a:t>
            </a:r>
            <a:r>
              <a:rPr lang="cs-CZ" dirty="0">
                <a:solidFill>
                  <a:srgbClr val="92D050"/>
                </a:solidFill>
              </a:rPr>
              <a:t> </a:t>
            </a:r>
            <a:r>
              <a:rPr lang="cs-CZ" dirty="0" err="1">
                <a:solidFill>
                  <a:srgbClr val="92D050"/>
                </a:solidFill>
              </a:rPr>
              <a:t>leadership</a:t>
            </a:r>
            <a:r>
              <a:rPr lang="cs-CZ" dirty="0">
                <a:solidFill>
                  <a:srgbClr val="92D050"/>
                </a:solidFill>
              </a:rPr>
              <a:t> </a:t>
            </a:r>
            <a:r>
              <a:rPr lang="cs-CZ" dirty="0" err="1">
                <a:solidFill>
                  <a:srgbClr val="92D050"/>
                </a:solidFill>
              </a:rPr>
              <a:t>styles</a:t>
            </a:r>
            <a:endParaRPr lang="cs-CZ" dirty="0">
              <a:solidFill>
                <a:srgbClr val="92D050"/>
              </a:solidFill>
            </a:endParaRPr>
          </a:p>
          <a:p>
            <a:endParaRPr lang="cs-CZ" dirty="0">
              <a:solidFill>
                <a:srgbClr val="397F2D"/>
              </a:solidFill>
            </a:endParaRPr>
          </a:p>
          <a:p>
            <a:r>
              <a:rPr lang="cs-CZ" b="1" dirty="0" err="1">
                <a:solidFill>
                  <a:srgbClr val="004C22"/>
                </a:solidFill>
              </a:rPr>
              <a:t>Consensus</a:t>
            </a:r>
            <a:r>
              <a:rPr lang="cs-CZ" b="1" dirty="0">
                <a:solidFill>
                  <a:srgbClr val="004C22"/>
                </a:solidFill>
              </a:rPr>
              <a:t> </a:t>
            </a:r>
            <a:r>
              <a:rPr lang="cs-CZ" dirty="0">
                <a:solidFill>
                  <a:srgbClr val="92D050"/>
                </a:solidFill>
              </a:rPr>
              <a:t>– </a:t>
            </a:r>
            <a:r>
              <a:rPr lang="cs-CZ" dirty="0" err="1">
                <a:solidFill>
                  <a:srgbClr val="92D050"/>
                </a:solidFill>
              </a:rPr>
              <a:t>reaching</a:t>
            </a:r>
            <a:r>
              <a:rPr lang="cs-CZ" dirty="0">
                <a:solidFill>
                  <a:srgbClr val="92D050"/>
                </a:solidFill>
              </a:rPr>
              <a:t> </a:t>
            </a:r>
            <a:r>
              <a:rPr lang="cs-CZ" dirty="0" err="1">
                <a:solidFill>
                  <a:srgbClr val="92D050"/>
                </a:solidFill>
              </a:rPr>
              <a:t>compromises</a:t>
            </a:r>
            <a:endParaRPr lang="cs-CZ" dirty="0">
              <a:solidFill>
                <a:srgbClr val="92D050"/>
              </a:solidFill>
            </a:endParaRPr>
          </a:p>
          <a:p>
            <a:endParaRPr lang="cs-CZ" dirty="0">
              <a:solidFill>
                <a:srgbClr val="397F2D"/>
              </a:solidFill>
            </a:endParaRPr>
          </a:p>
          <a:p>
            <a:r>
              <a:rPr lang="cs-CZ" b="1" dirty="0" err="1">
                <a:solidFill>
                  <a:srgbClr val="004C22"/>
                </a:solidFill>
              </a:rPr>
              <a:t>Relationship</a:t>
            </a:r>
            <a:r>
              <a:rPr lang="cs-CZ" b="1" dirty="0">
                <a:solidFill>
                  <a:srgbClr val="004C22"/>
                </a:solidFill>
              </a:rPr>
              <a:t> </a:t>
            </a:r>
            <a:r>
              <a:rPr lang="cs-CZ" dirty="0">
                <a:solidFill>
                  <a:srgbClr val="92D050"/>
                </a:solidFill>
              </a:rPr>
              <a:t>– </a:t>
            </a:r>
            <a:r>
              <a:rPr lang="cs-CZ" dirty="0" err="1">
                <a:solidFill>
                  <a:srgbClr val="92D050"/>
                </a:solidFill>
              </a:rPr>
              <a:t>good</a:t>
            </a:r>
            <a:r>
              <a:rPr lang="cs-CZ" dirty="0">
                <a:solidFill>
                  <a:srgbClr val="92D050"/>
                </a:solidFill>
              </a:rPr>
              <a:t> </a:t>
            </a:r>
            <a:r>
              <a:rPr lang="cs-CZ" dirty="0" err="1">
                <a:solidFill>
                  <a:srgbClr val="92D050"/>
                </a:solidFill>
              </a:rPr>
              <a:t>morale</a:t>
            </a:r>
            <a:r>
              <a:rPr lang="cs-CZ" dirty="0">
                <a:solidFill>
                  <a:srgbClr val="92D050"/>
                </a:solidFill>
              </a:rPr>
              <a:t> </a:t>
            </a:r>
            <a:r>
              <a:rPr lang="cs-CZ" dirty="0" err="1">
                <a:solidFill>
                  <a:srgbClr val="92D050"/>
                </a:solidFill>
              </a:rPr>
              <a:t>and</a:t>
            </a:r>
            <a:r>
              <a:rPr lang="cs-CZ" dirty="0">
                <a:solidFill>
                  <a:srgbClr val="92D050"/>
                </a:solidFill>
              </a:rPr>
              <a:t> </a:t>
            </a:r>
            <a:r>
              <a:rPr lang="cs-CZ" dirty="0" err="1">
                <a:solidFill>
                  <a:srgbClr val="92D050"/>
                </a:solidFill>
              </a:rPr>
              <a:t>close</a:t>
            </a:r>
            <a:r>
              <a:rPr lang="cs-CZ" dirty="0">
                <a:solidFill>
                  <a:srgbClr val="92D050"/>
                </a:solidFill>
              </a:rPr>
              <a:t> </a:t>
            </a:r>
            <a:r>
              <a:rPr lang="cs-CZ" dirty="0" err="1">
                <a:solidFill>
                  <a:srgbClr val="92D050"/>
                </a:solidFill>
              </a:rPr>
              <a:t>relationship</a:t>
            </a:r>
            <a:endParaRPr lang="cs-CZ" dirty="0">
              <a:solidFill>
                <a:srgbClr val="92D05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p:txBody>
          <a:bodyPr/>
          <a:lstStyle/>
          <a:p>
            <a:r>
              <a:rPr lang="cs-CZ" dirty="0">
                <a:solidFill>
                  <a:srgbClr val="00682F"/>
                </a:solidFill>
              </a:rPr>
              <a:t>Team </a:t>
            </a:r>
            <a:r>
              <a:rPr lang="cs-CZ" dirty="0" err="1">
                <a:solidFill>
                  <a:srgbClr val="00682F"/>
                </a:solidFill>
              </a:rPr>
              <a:t>roles</a:t>
            </a:r>
            <a:endParaRPr lang="cs-CZ" dirty="0">
              <a:solidFill>
                <a:srgbClr val="00682F"/>
              </a:solidFill>
            </a:endParaRPr>
          </a:p>
        </p:txBody>
      </p:sp>
      <p:sp>
        <p:nvSpPr>
          <p:cNvPr id="6" name="Zástupný symbol pro obsah 5"/>
          <p:cNvSpPr>
            <a:spLocks noGrp="1"/>
          </p:cNvSpPr>
          <p:nvPr>
            <p:ph idx="1"/>
          </p:nvPr>
        </p:nvSpPr>
        <p:spPr/>
        <p:txBody>
          <a:bodyPr>
            <a:normAutofit fontScale="85000" lnSpcReduction="20000"/>
          </a:bodyPr>
          <a:lstStyle/>
          <a:p>
            <a:r>
              <a:rPr lang="en-GB" b="1" i="1" dirty="0">
                <a:solidFill>
                  <a:srgbClr val="00682F"/>
                </a:solidFill>
              </a:rPr>
              <a:t>Initiator</a:t>
            </a:r>
            <a:r>
              <a:rPr lang="cs-CZ" b="1" i="1" dirty="0">
                <a:solidFill>
                  <a:srgbClr val="00682F"/>
                </a:solidFill>
              </a:rPr>
              <a:t> - </a:t>
            </a:r>
            <a:r>
              <a:rPr lang="en-GB" b="1" dirty="0"/>
              <a:t> </a:t>
            </a:r>
            <a:r>
              <a:rPr lang="en-GB" dirty="0">
                <a:solidFill>
                  <a:srgbClr val="92D050"/>
                </a:solidFill>
              </a:rPr>
              <a:t>who suggest</a:t>
            </a:r>
            <a:r>
              <a:rPr lang="cs-CZ" dirty="0">
                <a:solidFill>
                  <a:srgbClr val="92D050"/>
                </a:solidFill>
              </a:rPr>
              <a:t>s</a:t>
            </a:r>
            <a:r>
              <a:rPr lang="en-GB" dirty="0">
                <a:solidFill>
                  <a:srgbClr val="92D050"/>
                </a:solidFill>
              </a:rPr>
              <a:t> ideas and introduces new approaches</a:t>
            </a:r>
            <a:endParaRPr lang="cs-CZ" dirty="0">
              <a:solidFill>
                <a:srgbClr val="92D050"/>
              </a:solidFill>
            </a:endParaRPr>
          </a:p>
          <a:p>
            <a:endParaRPr lang="cs-CZ" i="1" dirty="0">
              <a:solidFill>
                <a:srgbClr val="00682F"/>
              </a:solidFill>
            </a:endParaRPr>
          </a:p>
          <a:p>
            <a:r>
              <a:rPr lang="cs-CZ" b="1" i="1" dirty="0">
                <a:solidFill>
                  <a:srgbClr val="00682F"/>
                </a:solidFill>
              </a:rPr>
              <a:t>I</a:t>
            </a:r>
            <a:r>
              <a:rPr lang="en-GB" b="1" i="1" dirty="0" err="1">
                <a:solidFill>
                  <a:srgbClr val="00682F"/>
                </a:solidFill>
              </a:rPr>
              <a:t>nformation</a:t>
            </a:r>
            <a:r>
              <a:rPr lang="en-GB" b="1" i="1" dirty="0">
                <a:solidFill>
                  <a:srgbClr val="00682F"/>
                </a:solidFill>
              </a:rPr>
              <a:t> seeker </a:t>
            </a:r>
            <a:r>
              <a:rPr lang="cs-CZ" b="1" i="1" dirty="0">
                <a:solidFill>
                  <a:srgbClr val="00682F"/>
                </a:solidFill>
              </a:rPr>
              <a:t>- </a:t>
            </a:r>
            <a:r>
              <a:rPr lang="en-GB" dirty="0">
                <a:solidFill>
                  <a:srgbClr val="92D050"/>
                </a:solidFill>
              </a:rPr>
              <a:t>ask</a:t>
            </a:r>
            <a:r>
              <a:rPr lang="cs-CZ" dirty="0">
                <a:solidFill>
                  <a:srgbClr val="92D050"/>
                </a:solidFill>
              </a:rPr>
              <a:t>s</a:t>
            </a:r>
            <a:r>
              <a:rPr lang="en-GB" dirty="0">
                <a:solidFill>
                  <a:srgbClr val="92D050"/>
                </a:solidFill>
              </a:rPr>
              <a:t> for clarification and additional information</a:t>
            </a:r>
            <a:endParaRPr lang="cs-CZ" dirty="0"/>
          </a:p>
          <a:p>
            <a:endParaRPr lang="cs-CZ" i="1" dirty="0"/>
          </a:p>
          <a:p>
            <a:r>
              <a:rPr lang="en-GB" b="1" i="1" dirty="0">
                <a:solidFill>
                  <a:srgbClr val="00682F"/>
                </a:solidFill>
              </a:rPr>
              <a:t>Coordinator </a:t>
            </a:r>
            <a:r>
              <a:rPr lang="cs-CZ" b="1" i="1" dirty="0">
                <a:solidFill>
                  <a:srgbClr val="00682F"/>
                </a:solidFill>
              </a:rPr>
              <a:t> - </a:t>
            </a:r>
            <a:r>
              <a:rPr lang="en-GB" b="1" dirty="0"/>
              <a:t> </a:t>
            </a:r>
            <a:r>
              <a:rPr lang="en-GB" dirty="0">
                <a:solidFill>
                  <a:srgbClr val="92D050"/>
                </a:solidFill>
              </a:rPr>
              <a:t>shows relationships among various ideas and suggestions</a:t>
            </a:r>
            <a:endParaRPr lang="cs-CZ" dirty="0"/>
          </a:p>
          <a:p>
            <a:endParaRPr lang="cs-CZ" dirty="0"/>
          </a:p>
          <a:p>
            <a:r>
              <a:rPr lang="en-GB" b="1" i="1" dirty="0">
                <a:solidFill>
                  <a:srgbClr val="004C22"/>
                </a:solidFill>
              </a:rPr>
              <a:t>Evaluator</a:t>
            </a:r>
            <a:r>
              <a:rPr lang="cs-CZ" b="1" dirty="0">
                <a:solidFill>
                  <a:srgbClr val="004C22"/>
                </a:solidFill>
              </a:rPr>
              <a:t> </a:t>
            </a:r>
            <a:r>
              <a:rPr lang="cs-CZ" dirty="0"/>
              <a:t>- </a:t>
            </a:r>
            <a:r>
              <a:rPr lang="en-GB" dirty="0">
                <a:solidFill>
                  <a:srgbClr val="92D050"/>
                </a:solidFill>
              </a:rPr>
              <a:t>a person restating ideas and describing relationships</a:t>
            </a:r>
            <a:endParaRPr lang="cs-CZ" dirty="0">
              <a:solidFill>
                <a:srgbClr val="92D050"/>
              </a:solidFill>
            </a:endParaRPr>
          </a:p>
          <a:p>
            <a:endParaRPr lang="cs-CZ"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solidFill>
                  <a:srgbClr val="00682F"/>
                </a:solidFill>
              </a:rPr>
              <a:t>Team </a:t>
            </a:r>
            <a:r>
              <a:rPr lang="cs-CZ" dirty="0" err="1">
                <a:solidFill>
                  <a:srgbClr val="00682F"/>
                </a:solidFill>
              </a:rPr>
              <a:t>roles</a:t>
            </a:r>
            <a:endParaRPr lang="cs-CZ" dirty="0"/>
          </a:p>
        </p:txBody>
      </p:sp>
      <p:sp>
        <p:nvSpPr>
          <p:cNvPr id="3" name="Zástupný symbol pro obsah 2"/>
          <p:cNvSpPr>
            <a:spLocks noGrp="1"/>
          </p:cNvSpPr>
          <p:nvPr>
            <p:ph idx="1"/>
          </p:nvPr>
        </p:nvSpPr>
        <p:spPr/>
        <p:txBody>
          <a:bodyPr>
            <a:normAutofit/>
          </a:bodyPr>
          <a:lstStyle/>
          <a:p>
            <a:r>
              <a:rPr lang="en-GB" b="1" i="1" dirty="0">
                <a:solidFill>
                  <a:srgbClr val="00682F"/>
                </a:solidFill>
              </a:rPr>
              <a:t>Supporter</a:t>
            </a:r>
            <a:r>
              <a:rPr lang="cs-CZ" b="1" i="1" dirty="0">
                <a:solidFill>
                  <a:srgbClr val="00682F"/>
                </a:solidFill>
              </a:rPr>
              <a:t> - </a:t>
            </a:r>
            <a:r>
              <a:rPr lang="en-GB" b="1" i="1" dirty="0">
                <a:solidFill>
                  <a:srgbClr val="00682F"/>
                </a:solidFill>
              </a:rPr>
              <a:t> </a:t>
            </a:r>
            <a:r>
              <a:rPr lang="en-GB" dirty="0" err="1">
                <a:solidFill>
                  <a:srgbClr val="92D050"/>
                </a:solidFill>
              </a:rPr>
              <a:t>encour</a:t>
            </a:r>
            <a:r>
              <a:rPr lang="cs-CZ" dirty="0" err="1">
                <a:solidFill>
                  <a:srgbClr val="92D050"/>
                </a:solidFill>
              </a:rPr>
              <a:t>ages</a:t>
            </a:r>
            <a:r>
              <a:rPr lang="cs-CZ" dirty="0">
                <a:solidFill>
                  <a:srgbClr val="92D050"/>
                </a:solidFill>
              </a:rPr>
              <a:t> </a:t>
            </a:r>
            <a:r>
              <a:rPr lang="en-GB" dirty="0">
                <a:solidFill>
                  <a:srgbClr val="92D050"/>
                </a:solidFill>
              </a:rPr>
              <a:t>others, </a:t>
            </a:r>
            <a:r>
              <a:rPr lang="en-GB" dirty="0" err="1">
                <a:solidFill>
                  <a:srgbClr val="92D050"/>
                </a:solidFill>
              </a:rPr>
              <a:t>prais</a:t>
            </a:r>
            <a:r>
              <a:rPr lang="cs-CZ" dirty="0">
                <a:solidFill>
                  <a:srgbClr val="92D050"/>
                </a:solidFill>
              </a:rPr>
              <a:t>es </a:t>
            </a:r>
            <a:r>
              <a:rPr lang="en-GB" dirty="0">
                <a:solidFill>
                  <a:srgbClr val="92D050"/>
                </a:solidFill>
              </a:rPr>
              <a:t>and suggest</a:t>
            </a:r>
            <a:r>
              <a:rPr lang="cs-CZ" dirty="0">
                <a:solidFill>
                  <a:srgbClr val="92D050"/>
                </a:solidFill>
              </a:rPr>
              <a:t>s</a:t>
            </a:r>
            <a:r>
              <a:rPr lang="en-GB" dirty="0">
                <a:solidFill>
                  <a:srgbClr val="92D050"/>
                </a:solidFill>
              </a:rPr>
              <a:t> solidarity</a:t>
            </a:r>
            <a:endParaRPr lang="cs-CZ" dirty="0">
              <a:solidFill>
                <a:srgbClr val="92D050"/>
              </a:solidFill>
            </a:endParaRPr>
          </a:p>
          <a:p>
            <a:endParaRPr lang="cs-CZ" dirty="0"/>
          </a:p>
          <a:p>
            <a:r>
              <a:rPr lang="en-GB" b="1" i="1" dirty="0">
                <a:solidFill>
                  <a:srgbClr val="00682F"/>
                </a:solidFill>
              </a:rPr>
              <a:t>Harmonizer</a:t>
            </a:r>
            <a:r>
              <a:rPr lang="cs-CZ" b="1" i="1" dirty="0">
                <a:solidFill>
                  <a:srgbClr val="00682F"/>
                </a:solidFill>
              </a:rPr>
              <a:t> - </a:t>
            </a:r>
            <a:r>
              <a:rPr lang="en-GB" b="1" i="1" dirty="0">
                <a:solidFill>
                  <a:srgbClr val="00682F"/>
                </a:solidFill>
              </a:rPr>
              <a:t> </a:t>
            </a:r>
            <a:r>
              <a:rPr lang="en-GB" dirty="0" err="1">
                <a:solidFill>
                  <a:srgbClr val="92D050"/>
                </a:solidFill>
              </a:rPr>
              <a:t>mediat</a:t>
            </a:r>
            <a:r>
              <a:rPr lang="cs-CZ" dirty="0">
                <a:solidFill>
                  <a:srgbClr val="92D050"/>
                </a:solidFill>
              </a:rPr>
              <a:t>es</a:t>
            </a:r>
            <a:r>
              <a:rPr lang="en-GB" dirty="0">
                <a:solidFill>
                  <a:srgbClr val="92D050"/>
                </a:solidFill>
              </a:rPr>
              <a:t> differences and suggest</a:t>
            </a:r>
            <a:r>
              <a:rPr lang="cs-CZ" dirty="0">
                <a:solidFill>
                  <a:srgbClr val="92D050"/>
                </a:solidFill>
              </a:rPr>
              <a:t>s</a:t>
            </a:r>
            <a:r>
              <a:rPr lang="en-GB" dirty="0">
                <a:solidFill>
                  <a:srgbClr val="92D050"/>
                </a:solidFill>
              </a:rPr>
              <a:t> areas of agreement</a:t>
            </a:r>
            <a:endParaRPr lang="cs-CZ" dirty="0">
              <a:solidFill>
                <a:srgbClr val="92D050"/>
              </a:solidFill>
            </a:endParaRPr>
          </a:p>
          <a:p>
            <a:endParaRPr lang="cs-CZ" dirty="0"/>
          </a:p>
          <a:p>
            <a:r>
              <a:rPr lang="cs-CZ" b="1" i="1" dirty="0">
                <a:solidFill>
                  <a:srgbClr val="00682F"/>
                </a:solidFill>
              </a:rPr>
              <a:t>G</a:t>
            </a:r>
            <a:r>
              <a:rPr lang="en-GB" b="1" i="1" dirty="0" err="1">
                <a:solidFill>
                  <a:srgbClr val="00682F"/>
                </a:solidFill>
              </a:rPr>
              <a:t>atekeeper</a:t>
            </a:r>
            <a:r>
              <a:rPr lang="cs-CZ" b="1" i="1" dirty="0">
                <a:solidFill>
                  <a:srgbClr val="00682F"/>
                </a:solidFill>
              </a:rPr>
              <a:t> - </a:t>
            </a:r>
            <a:r>
              <a:rPr lang="en-GB" b="1" i="1" dirty="0">
                <a:solidFill>
                  <a:srgbClr val="00682F"/>
                </a:solidFill>
              </a:rPr>
              <a:t> </a:t>
            </a:r>
            <a:r>
              <a:rPr lang="en-GB" dirty="0">
                <a:solidFill>
                  <a:srgbClr val="92D050"/>
                </a:solidFill>
              </a:rPr>
              <a:t>prevents dominance by others and facilitates interaction</a:t>
            </a:r>
            <a:endParaRPr lang="cs-CZ" dirty="0">
              <a:solidFill>
                <a:srgbClr val="92D050"/>
              </a:solidFill>
            </a:endParaRPr>
          </a:p>
          <a:p>
            <a:endParaRPr lang="cs-CZ" dirty="0"/>
          </a:p>
          <a:p>
            <a:endParaRPr lang="cs-CZ"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dirty="0">
                <a:solidFill>
                  <a:srgbClr val="00682F"/>
                </a:solidFill>
              </a:rPr>
              <a:t>dysfunctional roles </a:t>
            </a:r>
            <a:endParaRPr lang="cs-CZ" dirty="0">
              <a:solidFill>
                <a:srgbClr val="00682F"/>
              </a:solidFill>
            </a:endParaRPr>
          </a:p>
        </p:txBody>
      </p:sp>
      <p:sp>
        <p:nvSpPr>
          <p:cNvPr id="3" name="Zástupný symbol pro obsah 2"/>
          <p:cNvSpPr>
            <a:spLocks noGrp="1"/>
          </p:cNvSpPr>
          <p:nvPr>
            <p:ph idx="1"/>
          </p:nvPr>
        </p:nvSpPr>
        <p:spPr/>
        <p:txBody>
          <a:bodyPr>
            <a:normAutofit fontScale="92500"/>
          </a:bodyPr>
          <a:lstStyle/>
          <a:p>
            <a:r>
              <a:rPr lang="cs-CZ" b="1" dirty="0" err="1">
                <a:solidFill>
                  <a:srgbClr val="004C22"/>
                </a:solidFill>
              </a:rPr>
              <a:t>or</a:t>
            </a:r>
            <a:r>
              <a:rPr lang="cs-CZ" b="1" dirty="0">
                <a:solidFill>
                  <a:srgbClr val="004C22"/>
                </a:solidFill>
              </a:rPr>
              <a:t> </a:t>
            </a:r>
            <a:r>
              <a:rPr lang="en-GB" b="1" dirty="0">
                <a:solidFill>
                  <a:srgbClr val="004C22"/>
                </a:solidFill>
              </a:rPr>
              <a:t>self-</a:t>
            </a:r>
            <a:r>
              <a:rPr lang="en-GB" b="1" dirty="0" err="1">
                <a:solidFill>
                  <a:srgbClr val="004C22"/>
                </a:solidFill>
              </a:rPr>
              <a:t>centered</a:t>
            </a:r>
            <a:r>
              <a:rPr lang="en-GB" b="1" dirty="0">
                <a:solidFill>
                  <a:srgbClr val="004C22"/>
                </a:solidFill>
              </a:rPr>
              <a:t> roles</a:t>
            </a:r>
            <a:r>
              <a:rPr lang="cs-CZ" b="1" dirty="0">
                <a:solidFill>
                  <a:srgbClr val="004C22"/>
                </a:solidFill>
              </a:rPr>
              <a:t> </a:t>
            </a:r>
            <a:r>
              <a:rPr lang="cs-CZ" b="1" dirty="0"/>
              <a:t>- </a:t>
            </a:r>
            <a:r>
              <a:rPr lang="en-GB" b="1" dirty="0"/>
              <a:t> </a:t>
            </a:r>
            <a:r>
              <a:rPr lang="en-GB" dirty="0">
                <a:solidFill>
                  <a:srgbClr val="92D050"/>
                </a:solidFill>
              </a:rPr>
              <a:t>should be limited within the team </a:t>
            </a:r>
            <a:endParaRPr lang="cs-CZ" dirty="0">
              <a:solidFill>
                <a:srgbClr val="92D050"/>
              </a:solidFill>
            </a:endParaRPr>
          </a:p>
          <a:p>
            <a:r>
              <a:rPr lang="en-GB" b="1" i="1" dirty="0">
                <a:solidFill>
                  <a:srgbClr val="004C22"/>
                </a:solidFill>
              </a:rPr>
              <a:t>Blocker</a:t>
            </a:r>
            <a:r>
              <a:rPr lang="cs-CZ" b="1" i="1" dirty="0">
                <a:solidFill>
                  <a:srgbClr val="004C22"/>
                </a:solidFill>
              </a:rPr>
              <a:t> - </a:t>
            </a:r>
            <a:r>
              <a:rPr lang="en-GB" dirty="0">
                <a:solidFill>
                  <a:srgbClr val="92D050"/>
                </a:solidFill>
              </a:rPr>
              <a:t>has negative responses to most ideas </a:t>
            </a:r>
            <a:endParaRPr lang="cs-CZ" dirty="0">
              <a:solidFill>
                <a:srgbClr val="92D050"/>
              </a:solidFill>
            </a:endParaRPr>
          </a:p>
          <a:p>
            <a:endParaRPr lang="cs-CZ" i="1" dirty="0">
              <a:solidFill>
                <a:srgbClr val="92D050"/>
              </a:solidFill>
            </a:endParaRPr>
          </a:p>
          <a:p>
            <a:r>
              <a:rPr lang="cs-CZ" b="1" i="1" dirty="0">
                <a:solidFill>
                  <a:srgbClr val="004C22"/>
                </a:solidFill>
              </a:rPr>
              <a:t>A</a:t>
            </a:r>
            <a:r>
              <a:rPr lang="en-GB" b="1" i="1" dirty="0" err="1">
                <a:solidFill>
                  <a:srgbClr val="004C22"/>
                </a:solidFill>
              </a:rPr>
              <a:t>ttacker</a:t>
            </a:r>
            <a:r>
              <a:rPr lang="en-GB" b="1" dirty="0">
                <a:solidFill>
                  <a:srgbClr val="004C22"/>
                </a:solidFill>
              </a:rPr>
              <a:t> </a:t>
            </a:r>
            <a:r>
              <a:rPr lang="cs-CZ" b="1" dirty="0">
                <a:solidFill>
                  <a:srgbClr val="004C22"/>
                </a:solidFill>
              </a:rPr>
              <a:t>- </a:t>
            </a:r>
            <a:r>
              <a:rPr lang="en-GB" dirty="0">
                <a:solidFill>
                  <a:srgbClr val="92D050"/>
                </a:solidFill>
              </a:rPr>
              <a:t>is aggressive to achieve personal status</a:t>
            </a:r>
            <a:endParaRPr lang="cs-CZ" dirty="0"/>
          </a:p>
          <a:p>
            <a:endParaRPr lang="cs-CZ" dirty="0"/>
          </a:p>
          <a:p>
            <a:r>
              <a:rPr lang="cs-CZ" b="1" i="1" dirty="0">
                <a:solidFill>
                  <a:srgbClr val="004C22"/>
                </a:solidFill>
              </a:rPr>
              <a:t>C</a:t>
            </a:r>
            <a:r>
              <a:rPr lang="en-GB" b="1" i="1" dirty="0" err="1">
                <a:solidFill>
                  <a:srgbClr val="004C22"/>
                </a:solidFill>
              </a:rPr>
              <a:t>lown</a:t>
            </a:r>
            <a:r>
              <a:rPr lang="en-GB" b="1" i="1" dirty="0">
                <a:solidFill>
                  <a:srgbClr val="004C22"/>
                </a:solidFill>
              </a:rPr>
              <a:t> </a:t>
            </a:r>
            <a:r>
              <a:rPr lang="cs-CZ" b="1" i="1" dirty="0">
                <a:solidFill>
                  <a:srgbClr val="004C22"/>
                </a:solidFill>
              </a:rPr>
              <a:t> </a:t>
            </a:r>
            <a:r>
              <a:rPr lang="cs-CZ" i="1" dirty="0"/>
              <a:t>- </a:t>
            </a:r>
            <a:r>
              <a:rPr lang="en-GB" dirty="0" err="1">
                <a:solidFill>
                  <a:srgbClr val="92D050"/>
                </a:solidFill>
              </a:rPr>
              <a:t>refus</a:t>
            </a:r>
            <a:r>
              <a:rPr lang="cs-CZ" dirty="0">
                <a:solidFill>
                  <a:srgbClr val="92D050"/>
                </a:solidFill>
              </a:rPr>
              <a:t>es</a:t>
            </a:r>
            <a:r>
              <a:rPr lang="en-GB" dirty="0">
                <a:solidFill>
                  <a:srgbClr val="92D050"/>
                </a:solidFill>
              </a:rPr>
              <a:t> to take ideas seriously and disrupt</a:t>
            </a:r>
            <a:r>
              <a:rPr lang="cs-CZ" dirty="0">
                <a:solidFill>
                  <a:srgbClr val="92D050"/>
                </a:solidFill>
              </a:rPr>
              <a:t>s</a:t>
            </a:r>
            <a:r>
              <a:rPr lang="en-GB" dirty="0">
                <a:solidFill>
                  <a:srgbClr val="92D050"/>
                </a:solidFill>
              </a:rPr>
              <a:t> with jokes</a:t>
            </a:r>
            <a:endParaRPr lang="cs-CZ"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solidFill>
                  <a:srgbClr val="00682F"/>
                </a:solidFill>
              </a:rPr>
              <a:t>Tuckman</a:t>
            </a:r>
            <a:r>
              <a:rPr lang="cs-CZ" dirty="0">
                <a:solidFill>
                  <a:srgbClr val="00682F"/>
                </a:solidFill>
              </a:rPr>
              <a:t> ´s model – </a:t>
            </a:r>
            <a:r>
              <a:rPr lang="cs-CZ" dirty="0" err="1">
                <a:solidFill>
                  <a:srgbClr val="00682F"/>
                </a:solidFill>
              </a:rPr>
              <a:t>teams</a:t>
            </a:r>
            <a:r>
              <a:rPr lang="cs-CZ" dirty="0">
                <a:solidFill>
                  <a:srgbClr val="00682F"/>
                </a:solidFill>
              </a:rPr>
              <a:t> </a:t>
            </a:r>
            <a:r>
              <a:rPr lang="cs-CZ" dirty="0" err="1">
                <a:solidFill>
                  <a:srgbClr val="00682F"/>
                </a:solidFill>
              </a:rPr>
              <a:t>dynamics</a:t>
            </a:r>
            <a:endParaRPr lang="cs-CZ" dirty="0">
              <a:solidFill>
                <a:srgbClr val="00682F"/>
              </a:solidFill>
            </a:endParaRPr>
          </a:p>
        </p:txBody>
      </p:sp>
      <p:sp>
        <p:nvSpPr>
          <p:cNvPr id="3" name="Zástupný symbol pro obsah 2"/>
          <p:cNvSpPr>
            <a:spLocks noGrp="1"/>
          </p:cNvSpPr>
          <p:nvPr>
            <p:ph idx="1"/>
          </p:nvPr>
        </p:nvSpPr>
        <p:spPr/>
        <p:txBody>
          <a:bodyPr>
            <a:normAutofit/>
          </a:bodyPr>
          <a:lstStyle/>
          <a:p>
            <a:r>
              <a:rPr lang="cs-CZ" b="1" dirty="0">
                <a:solidFill>
                  <a:srgbClr val="00682F"/>
                </a:solidFill>
                <a:latin typeface="Times New Roman" pitchFamily="18" charset="0"/>
                <a:cs typeface="Times New Roman" pitchFamily="18" charset="0"/>
              </a:rPr>
              <a:t>5 </a:t>
            </a:r>
            <a:r>
              <a:rPr lang="cs-CZ" b="1" dirty="0" err="1">
                <a:solidFill>
                  <a:srgbClr val="00682F"/>
                </a:solidFill>
                <a:latin typeface="Times New Roman" pitchFamily="18" charset="0"/>
                <a:cs typeface="Times New Roman" pitchFamily="18" charset="0"/>
              </a:rPr>
              <a:t>stages</a:t>
            </a:r>
            <a:r>
              <a:rPr lang="cs-CZ" b="1" dirty="0">
                <a:solidFill>
                  <a:srgbClr val="00682F"/>
                </a:solidFill>
                <a:latin typeface="Times New Roman" pitchFamily="18" charset="0"/>
                <a:cs typeface="Times New Roman" pitchFamily="18" charset="0"/>
              </a:rPr>
              <a:t> </a:t>
            </a:r>
          </a:p>
          <a:p>
            <a:r>
              <a:rPr lang="cs-CZ" b="1" dirty="0">
                <a:solidFill>
                  <a:srgbClr val="00682F"/>
                </a:solidFill>
                <a:latin typeface="Times New Roman" pitchFamily="18" charset="0"/>
                <a:cs typeface="Times New Roman" pitchFamily="18" charset="0"/>
              </a:rPr>
              <a:t>1 </a:t>
            </a:r>
            <a:r>
              <a:rPr lang="en-GB" dirty="0">
                <a:solidFill>
                  <a:srgbClr val="397F2D"/>
                </a:solidFill>
                <a:latin typeface="Times New Roman" pitchFamily="18" charset="0"/>
                <a:cs typeface="Times New Roman" pitchFamily="18" charset="0"/>
              </a:rPr>
              <a:t>identifying  the boundaries of both interpersonal and task </a:t>
            </a:r>
            <a:r>
              <a:rPr lang="en-GB" dirty="0" err="1">
                <a:solidFill>
                  <a:srgbClr val="397F2D"/>
                </a:solidFill>
                <a:latin typeface="Times New Roman" pitchFamily="18" charset="0"/>
                <a:cs typeface="Times New Roman" pitchFamily="18" charset="0"/>
              </a:rPr>
              <a:t>behavio</a:t>
            </a:r>
            <a:r>
              <a:rPr lang="cs-CZ" dirty="0">
                <a:solidFill>
                  <a:srgbClr val="397F2D"/>
                </a:solidFill>
                <a:latin typeface="Times New Roman" pitchFamily="18" charset="0"/>
                <a:cs typeface="Times New Roman" pitchFamily="18" charset="0"/>
              </a:rPr>
              <a:t>u</a:t>
            </a:r>
            <a:r>
              <a:rPr lang="en-GB" dirty="0" err="1">
                <a:solidFill>
                  <a:srgbClr val="397F2D"/>
                </a:solidFill>
                <a:latin typeface="Times New Roman" pitchFamily="18" charset="0"/>
                <a:cs typeface="Times New Roman" pitchFamily="18" charset="0"/>
              </a:rPr>
              <a:t>rs</a:t>
            </a:r>
            <a:r>
              <a:rPr lang="en-GB" dirty="0">
                <a:solidFill>
                  <a:srgbClr val="397F2D"/>
                </a:solidFill>
                <a:latin typeface="Times New Roman" pitchFamily="18" charset="0"/>
                <a:cs typeface="Times New Roman" pitchFamily="18" charset="0"/>
              </a:rPr>
              <a:t>, establishment of relationships with leaders</a:t>
            </a:r>
            <a:endParaRPr lang="cs-CZ" b="1" dirty="0">
              <a:solidFill>
                <a:srgbClr val="00682F"/>
              </a:solidFill>
              <a:latin typeface="Times New Roman" pitchFamily="18" charset="0"/>
              <a:cs typeface="Times New Roman" pitchFamily="18" charset="0"/>
            </a:endParaRPr>
          </a:p>
          <a:p>
            <a:endParaRPr lang="cs-CZ" dirty="0">
              <a:latin typeface="Times New Roman" pitchFamily="18" charset="0"/>
              <a:cs typeface="Times New Roman" pitchFamily="18" charset="0"/>
            </a:endParaRPr>
          </a:p>
          <a:p>
            <a:r>
              <a:rPr lang="cs-CZ" b="1" dirty="0">
                <a:latin typeface="Times New Roman" pitchFamily="18" charset="0"/>
                <a:cs typeface="Times New Roman" pitchFamily="18" charset="0"/>
              </a:rPr>
              <a:t>2 </a:t>
            </a:r>
            <a:r>
              <a:rPr lang="en-US" b="1" i="1" dirty="0">
                <a:solidFill>
                  <a:srgbClr val="397F2D"/>
                </a:solidFill>
                <a:latin typeface="Times New Roman" pitchFamily="18" charset="0"/>
                <a:cs typeface="Times New Roman" pitchFamily="18" charset="0"/>
              </a:rPr>
              <a:t>conflict</a:t>
            </a:r>
            <a:r>
              <a:rPr lang="en-US" dirty="0">
                <a:solidFill>
                  <a:srgbClr val="397F2D"/>
                </a:solidFill>
                <a:latin typeface="Times New Roman" pitchFamily="18" charset="0"/>
                <a:cs typeface="Times New Roman" pitchFamily="18" charset="0"/>
              </a:rPr>
              <a:t> and polarization around interpersonal issues</a:t>
            </a:r>
            <a:r>
              <a:rPr lang="cs-CZ" dirty="0">
                <a:solidFill>
                  <a:srgbClr val="397F2D"/>
                </a:solidFill>
                <a:latin typeface="Times New Roman" pitchFamily="18" charset="0"/>
                <a:cs typeface="Times New Roman" pitchFamily="18" charset="0"/>
              </a:rPr>
              <a:t>, </a:t>
            </a:r>
            <a:r>
              <a:rPr lang="cs-CZ" dirty="0" err="1">
                <a:solidFill>
                  <a:srgbClr val="397F2D"/>
                </a:solidFill>
                <a:latin typeface="Times New Roman" pitchFamily="18" charset="0"/>
                <a:cs typeface="Times New Roman" pitchFamily="18" charset="0"/>
              </a:rPr>
              <a:t>resistance</a:t>
            </a:r>
            <a:r>
              <a:rPr lang="cs-CZ" dirty="0">
                <a:solidFill>
                  <a:srgbClr val="397F2D"/>
                </a:solidFill>
                <a:latin typeface="Times New Roman" pitchFamily="18" charset="0"/>
                <a:cs typeface="Times New Roman" pitchFamily="18" charset="0"/>
              </a:rPr>
              <a:t> to </a:t>
            </a:r>
            <a:r>
              <a:rPr lang="cs-CZ" dirty="0" err="1">
                <a:solidFill>
                  <a:srgbClr val="397F2D"/>
                </a:solidFill>
                <a:latin typeface="Times New Roman" pitchFamily="18" charset="0"/>
                <a:cs typeface="Times New Roman" pitchFamily="18" charset="0"/>
              </a:rPr>
              <a:t>the</a:t>
            </a:r>
            <a:r>
              <a:rPr lang="cs-CZ" dirty="0">
                <a:solidFill>
                  <a:srgbClr val="397F2D"/>
                </a:solidFill>
                <a:latin typeface="Times New Roman" pitchFamily="18" charset="0"/>
                <a:cs typeface="Times New Roman" pitchFamily="18" charset="0"/>
              </a:rPr>
              <a:t> influence </a:t>
            </a:r>
            <a:r>
              <a:rPr lang="cs-CZ" dirty="0" err="1">
                <a:solidFill>
                  <a:srgbClr val="397F2D"/>
                </a:solidFill>
                <a:latin typeface="Times New Roman" pitchFamily="18" charset="0"/>
                <a:cs typeface="Times New Roman" pitchFamily="18" charset="0"/>
              </a:rPr>
              <a:t>of</a:t>
            </a:r>
            <a:r>
              <a:rPr lang="cs-CZ" dirty="0">
                <a:solidFill>
                  <a:srgbClr val="397F2D"/>
                </a:solidFill>
                <a:latin typeface="Times New Roman" pitchFamily="18" charset="0"/>
                <a:cs typeface="Times New Roman" pitchFamily="18" charset="0"/>
              </a:rPr>
              <a:t> </a:t>
            </a:r>
            <a:r>
              <a:rPr lang="cs-CZ" dirty="0" err="1">
                <a:solidFill>
                  <a:srgbClr val="397F2D"/>
                </a:solidFill>
                <a:latin typeface="Times New Roman" pitchFamily="18" charset="0"/>
                <a:cs typeface="Times New Roman" pitchFamily="18" charset="0"/>
              </a:rPr>
              <a:t>the</a:t>
            </a:r>
            <a:r>
              <a:rPr lang="cs-CZ" dirty="0">
                <a:solidFill>
                  <a:srgbClr val="397F2D"/>
                </a:solidFill>
                <a:latin typeface="Times New Roman" pitchFamily="18" charset="0"/>
                <a:cs typeface="Times New Roman" pitchFamily="18" charset="0"/>
              </a:rPr>
              <a:t> team</a:t>
            </a:r>
            <a:endParaRPr lang="cs-CZ" dirty="0">
              <a:solidFill>
                <a:srgbClr val="397F2D"/>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solidFill>
                  <a:srgbClr val="00682F"/>
                </a:solidFill>
              </a:rPr>
              <a:t>Tuckman</a:t>
            </a:r>
            <a:r>
              <a:rPr lang="cs-CZ" dirty="0">
                <a:solidFill>
                  <a:srgbClr val="00682F"/>
                </a:solidFill>
              </a:rPr>
              <a:t> ´s model – </a:t>
            </a:r>
            <a:r>
              <a:rPr lang="cs-CZ" dirty="0" err="1">
                <a:solidFill>
                  <a:srgbClr val="00682F"/>
                </a:solidFill>
              </a:rPr>
              <a:t>teams</a:t>
            </a:r>
            <a:r>
              <a:rPr lang="cs-CZ" dirty="0">
                <a:solidFill>
                  <a:srgbClr val="00682F"/>
                </a:solidFill>
              </a:rPr>
              <a:t> </a:t>
            </a:r>
            <a:r>
              <a:rPr lang="cs-CZ" dirty="0" err="1">
                <a:solidFill>
                  <a:srgbClr val="00682F"/>
                </a:solidFill>
              </a:rPr>
              <a:t>dynamics</a:t>
            </a:r>
            <a:endParaRPr lang="cs-CZ" dirty="0"/>
          </a:p>
        </p:txBody>
      </p:sp>
      <p:sp>
        <p:nvSpPr>
          <p:cNvPr id="3" name="Zástupný symbol pro obsah 2"/>
          <p:cNvSpPr>
            <a:spLocks noGrp="1"/>
          </p:cNvSpPr>
          <p:nvPr>
            <p:ph idx="1"/>
          </p:nvPr>
        </p:nvSpPr>
        <p:spPr/>
        <p:txBody>
          <a:bodyPr>
            <a:normAutofit lnSpcReduction="10000"/>
          </a:bodyPr>
          <a:lstStyle/>
          <a:p>
            <a:r>
              <a:rPr lang="cs-CZ" sz="3600" b="1" dirty="0">
                <a:solidFill>
                  <a:srgbClr val="397F2D"/>
                </a:solidFill>
                <a:latin typeface="Times New Roman" pitchFamily="18" charset="0"/>
                <a:cs typeface="Times New Roman" pitchFamily="18" charset="0"/>
              </a:rPr>
              <a:t>3 </a:t>
            </a:r>
            <a:r>
              <a:rPr lang="en-US" sz="3600" b="1" dirty="0" err="1">
                <a:solidFill>
                  <a:srgbClr val="397F2D"/>
                </a:solidFill>
                <a:latin typeface="Times New Roman" pitchFamily="18" charset="0"/>
                <a:cs typeface="Times New Roman" pitchFamily="18" charset="0"/>
              </a:rPr>
              <a:t>Norming</a:t>
            </a:r>
            <a:r>
              <a:rPr lang="en-US" sz="3600" dirty="0">
                <a:solidFill>
                  <a:srgbClr val="397F2D"/>
                </a:solidFill>
                <a:latin typeface="Times New Roman" pitchFamily="18" charset="0"/>
                <a:cs typeface="Times New Roman" pitchFamily="18" charset="0"/>
              </a:rPr>
              <a:t>—</a:t>
            </a:r>
            <a:r>
              <a:rPr lang="cs-CZ" sz="3600" dirty="0">
                <a:solidFill>
                  <a:srgbClr val="397F2D"/>
                </a:solidFill>
                <a:latin typeface="Times New Roman" pitchFamily="18" charset="0"/>
                <a:cs typeface="Times New Roman" pitchFamily="18" charset="0"/>
              </a:rPr>
              <a:t>r</a:t>
            </a:r>
            <a:r>
              <a:rPr lang="en-US" sz="3600" dirty="0" err="1">
                <a:solidFill>
                  <a:srgbClr val="397F2D"/>
                </a:solidFill>
                <a:latin typeface="Times New Roman" pitchFamily="18" charset="0"/>
                <a:cs typeface="Times New Roman" pitchFamily="18" charset="0"/>
              </a:rPr>
              <a:t>esistance</a:t>
            </a:r>
            <a:r>
              <a:rPr lang="en-US" sz="3600" dirty="0">
                <a:solidFill>
                  <a:srgbClr val="397F2D"/>
                </a:solidFill>
                <a:latin typeface="Times New Roman" pitchFamily="18" charset="0"/>
                <a:cs typeface="Times New Roman" pitchFamily="18" charset="0"/>
              </a:rPr>
              <a:t> is overcome</a:t>
            </a:r>
            <a:r>
              <a:rPr lang="cs-CZ" sz="3600" dirty="0">
                <a:solidFill>
                  <a:srgbClr val="397F2D"/>
                </a:solidFill>
                <a:latin typeface="Times New Roman" pitchFamily="18" charset="0"/>
                <a:cs typeface="Times New Roman" pitchFamily="18" charset="0"/>
              </a:rPr>
              <a:t>,</a:t>
            </a:r>
            <a:r>
              <a:rPr lang="en-US" sz="3600" dirty="0">
                <a:solidFill>
                  <a:srgbClr val="397F2D"/>
                </a:solidFill>
                <a:latin typeface="Times New Roman" pitchFamily="18" charset="0"/>
                <a:cs typeface="Times New Roman" pitchFamily="18" charset="0"/>
              </a:rPr>
              <a:t> in-group feeling and cohesiveness develop, new standards evolve, new roles are adopted</a:t>
            </a:r>
            <a:br>
              <a:rPr lang="en-US" sz="3600" dirty="0">
                <a:solidFill>
                  <a:srgbClr val="397F2D"/>
                </a:solidFill>
                <a:latin typeface="Times New Roman" pitchFamily="18" charset="0"/>
                <a:cs typeface="Times New Roman" pitchFamily="18" charset="0"/>
              </a:rPr>
            </a:br>
            <a:endParaRPr lang="cs-CZ" sz="3600" dirty="0">
              <a:solidFill>
                <a:srgbClr val="397F2D"/>
              </a:solidFill>
              <a:latin typeface="Times New Roman" pitchFamily="18" charset="0"/>
              <a:cs typeface="Times New Roman" pitchFamily="18" charset="0"/>
            </a:endParaRPr>
          </a:p>
          <a:p>
            <a:r>
              <a:rPr lang="cs-CZ" sz="3600" b="1" dirty="0">
                <a:solidFill>
                  <a:srgbClr val="397F2D"/>
                </a:solidFill>
                <a:latin typeface="Times New Roman" pitchFamily="18" charset="0"/>
                <a:cs typeface="Times New Roman" pitchFamily="18" charset="0"/>
              </a:rPr>
              <a:t>4 </a:t>
            </a:r>
            <a:r>
              <a:rPr lang="en-US" sz="3600" b="1" dirty="0">
                <a:solidFill>
                  <a:srgbClr val="397F2D"/>
                </a:solidFill>
                <a:latin typeface="Times New Roman" pitchFamily="18" charset="0"/>
                <a:cs typeface="Times New Roman" pitchFamily="18" charset="0"/>
              </a:rPr>
              <a:t>Performing</a:t>
            </a:r>
            <a:r>
              <a:rPr lang="en-US" sz="3600" dirty="0">
                <a:solidFill>
                  <a:srgbClr val="397F2D"/>
                </a:solidFill>
                <a:latin typeface="Times New Roman" pitchFamily="18" charset="0"/>
                <a:cs typeface="Times New Roman" pitchFamily="18" charset="0"/>
              </a:rPr>
              <a:t>—</a:t>
            </a:r>
            <a:r>
              <a:rPr lang="cs-CZ" sz="3600" dirty="0">
                <a:solidFill>
                  <a:srgbClr val="397F2D"/>
                </a:solidFill>
                <a:latin typeface="Times New Roman" pitchFamily="18" charset="0"/>
                <a:cs typeface="Times New Roman" pitchFamily="18" charset="0"/>
              </a:rPr>
              <a:t>r</a:t>
            </a:r>
            <a:r>
              <a:rPr lang="en-US" sz="3600" dirty="0" err="1">
                <a:solidFill>
                  <a:srgbClr val="397F2D"/>
                </a:solidFill>
                <a:latin typeface="Times New Roman" pitchFamily="18" charset="0"/>
                <a:cs typeface="Times New Roman" pitchFamily="18" charset="0"/>
              </a:rPr>
              <a:t>oles</a:t>
            </a:r>
            <a:r>
              <a:rPr lang="en-US" sz="3600" dirty="0">
                <a:solidFill>
                  <a:srgbClr val="397F2D"/>
                </a:solidFill>
                <a:latin typeface="Times New Roman" pitchFamily="18" charset="0"/>
                <a:cs typeface="Times New Roman" pitchFamily="18" charset="0"/>
              </a:rPr>
              <a:t> become flexible and functional, and group energy is </a:t>
            </a:r>
            <a:r>
              <a:rPr lang="cs-CZ" sz="3600" dirty="0" err="1">
                <a:solidFill>
                  <a:srgbClr val="397F2D"/>
                </a:solidFill>
                <a:latin typeface="Times New Roman" pitchFamily="18" charset="0"/>
                <a:cs typeface="Times New Roman" pitchFamily="18" charset="0"/>
              </a:rPr>
              <a:t>focused</a:t>
            </a:r>
            <a:r>
              <a:rPr lang="cs-CZ" sz="3600" dirty="0">
                <a:solidFill>
                  <a:srgbClr val="397F2D"/>
                </a:solidFill>
                <a:latin typeface="Times New Roman" pitchFamily="18" charset="0"/>
                <a:cs typeface="Times New Roman" pitchFamily="18" charset="0"/>
              </a:rPr>
              <a:t> on </a:t>
            </a:r>
            <a:r>
              <a:rPr lang="en-US" sz="3600" dirty="0">
                <a:solidFill>
                  <a:srgbClr val="397F2D"/>
                </a:solidFill>
                <a:latin typeface="Times New Roman" pitchFamily="18" charset="0"/>
                <a:cs typeface="Times New Roman" pitchFamily="18" charset="0"/>
              </a:rPr>
              <a:t>the task</a:t>
            </a:r>
            <a:endParaRPr lang="cs-CZ" sz="3600" dirty="0">
              <a:solidFill>
                <a:srgbClr val="397F2D"/>
              </a:solidFill>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esta">
  <a:themeElements>
    <a:clrScheme name="Arkýř">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esta">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Cesta">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244</TotalTime>
  <Words>764</Words>
  <Application>Microsoft Office PowerPoint</Application>
  <PresentationFormat>Předvádění na obrazovce (4:3)</PresentationFormat>
  <Paragraphs>99</Paragraphs>
  <Slides>16</Slides>
  <Notes>0</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16</vt:i4>
      </vt:variant>
    </vt:vector>
  </HeadingPairs>
  <TitlesOfParts>
    <vt:vector size="22" baseType="lpstr">
      <vt:lpstr>Franklin Gothic Book</vt:lpstr>
      <vt:lpstr>Franklin Gothic Medium</vt:lpstr>
      <vt:lpstr>Times New Roman</vt:lpstr>
      <vt:lpstr>Timesd</vt:lpstr>
      <vt:lpstr>Wingdings 2</vt:lpstr>
      <vt:lpstr>Cesta</vt:lpstr>
      <vt:lpstr>Leadership and team roles</vt:lpstr>
      <vt:lpstr>Team working</vt:lpstr>
      <vt:lpstr>Groups and teams</vt:lpstr>
      <vt:lpstr>Culture dimensions in Team working</vt:lpstr>
      <vt:lpstr>Team roles</vt:lpstr>
      <vt:lpstr>Team roles</vt:lpstr>
      <vt:lpstr>dysfunctional roles </vt:lpstr>
      <vt:lpstr>Tuckman ´s model – teams dynamics</vt:lpstr>
      <vt:lpstr>Tuckman ´s model – teams dynamics</vt:lpstr>
      <vt:lpstr>Tuckman ´s model – teams dynamics</vt:lpstr>
      <vt:lpstr>Tuckman ´s model – teams dynamics</vt:lpstr>
      <vt:lpstr>Kalil´s  Colour theory</vt:lpstr>
      <vt:lpstr>Main tasks of the team leader</vt:lpstr>
      <vt:lpstr>Main tasks of the team leader</vt:lpstr>
      <vt:lpstr>A mini case study</vt:lpstr>
      <vt:lpstr>A mini case study – cont.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Leadership and team roles</dc:title>
  <cp:lastModifiedBy>Krystyna Heinz</cp:lastModifiedBy>
  <cp:revision>27</cp:revision>
  <dcterms:modified xsi:type="dcterms:W3CDTF">2021-04-26T06:32:47Z</dcterms:modified>
</cp:coreProperties>
</file>