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6" r:id="rId3"/>
    <p:sldId id="259" r:id="rId4"/>
    <p:sldId id="280" r:id="rId5"/>
    <p:sldId id="281" r:id="rId6"/>
    <p:sldId id="285" r:id="rId7"/>
    <p:sldId id="283" r:id="rId8"/>
    <p:sldId id="284" r:id="rId9"/>
    <p:sldId id="258" r:id="rId10"/>
    <p:sldId id="260" r:id="rId11"/>
    <p:sldId id="261" r:id="rId12"/>
    <p:sldId id="262" r:id="rId13"/>
    <p:sldId id="264" r:id="rId14"/>
    <p:sldId id="263" r:id="rId15"/>
    <p:sldId id="265" r:id="rId16"/>
    <p:sldId id="266" r:id="rId17"/>
    <p:sldId id="286" r:id="rId18"/>
    <p:sldId id="267" r:id="rId19"/>
    <p:sldId id="268" r:id="rId20"/>
    <p:sldId id="269" r:id="rId21"/>
    <p:sldId id="299" r:id="rId22"/>
    <p:sldId id="270" r:id="rId23"/>
    <p:sldId id="271" r:id="rId24"/>
    <p:sldId id="272" r:id="rId25"/>
    <p:sldId id="273" r:id="rId26"/>
    <p:sldId id="274" r:id="rId27"/>
    <p:sldId id="275" r:id="rId28"/>
    <p:sldId id="300" r:id="rId29"/>
    <p:sldId id="276" r:id="rId30"/>
    <p:sldId id="287" r:id="rId31"/>
    <p:sldId id="301" r:id="rId32"/>
    <p:sldId id="278" r:id="rId33"/>
    <p:sldId id="277" r:id="rId34"/>
    <p:sldId id="295" r:id="rId35"/>
    <p:sldId id="289" r:id="rId36"/>
    <p:sldId id="297" r:id="rId37"/>
    <p:sldId id="298" r:id="rId38"/>
    <p:sldId id="296" r:id="rId39"/>
    <p:sldId id="290" r:id="rId40"/>
    <p:sldId id="292" r:id="rId41"/>
    <p:sldId id="291" r:id="rId42"/>
    <p:sldId id="294" r:id="rId43"/>
    <p:sldId id="293" r:id="rId44"/>
  </p:sldIdLst>
  <p:sldSz cx="12192000" cy="6858000"/>
  <p:notesSz cx="7102475"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v0216" initials="n" lastIdx="1" clrIdx="0">
    <p:extLst>
      <p:ext uri="{19B8F6BF-5375-455C-9EA6-DF929625EA0E}">
        <p15:presenceInfo xmlns:p15="http://schemas.microsoft.com/office/powerpoint/2012/main" userId="nov0216" providerId="None"/>
      </p:ext>
    </p:extLst>
  </p:cmAuthor>
  <p:cmAuthor id="2" name="Veronika Novotná" initials="VN" lastIdx="1" clrIdx="1">
    <p:extLst>
      <p:ext uri="{19B8F6BF-5375-455C-9EA6-DF929625EA0E}">
        <p15:presenceInfo xmlns:p15="http://schemas.microsoft.com/office/powerpoint/2012/main" userId="Veronika Novotn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větlý styl 1 – zvýraznění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Světlý styl 3 – zvýraznění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7" autoAdjust="0"/>
    <p:restoredTop sz="94660"/>
  </p:normalViewPr>
  <p:slideViewPr>
    <p:cSldViewPr snapToGrid="0">
      <p:cViewPr varScale="1">
        <p:scale>
          <a:sx n="67" d="100"/>
          <a:sy n="67" d="100"/>
        </p:scale>
        <p:origin x="5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en-US"/>
          </a:p>
        </p:txBody>
      </p:sp>
      <p:sp>
        <p:nvSpPr>
          <p:cNvPr id="3" name="Zástupný symbol pro datum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9743F35C-F620-4631-8EB3-F4603123CD40}" type="datetimeFigureOut">
              <a:rPr lang="en-US" smtClean="0"/>
              <a:t>10/2/2021</a:t>
            </a:fld>
            <a:endParaRPr lang="en-US"/>
          </a:p>
        </p:txBody>
      </p:sp>
      <p:sp>
        <p:nvSpPr>
          <p:cNvPr id="4" name="Zástupný symbol pro obrázek snímku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en-US"/>
          </a:p>
        </p:txBody>
      </p:sp>
      <p:sp>
        <p:nvSpPr>
          <p:cNvPr id="5" name="Zástupný symbol pro poznámky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en-US"/>
          </a:p>
        </p:txBody>
      </p:sp>
      <p:sp>
        <p:nvSpPr>
          <p:cNvPr id="7" name="Zástupný symbol pro číslo snímku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A707472C-238F-4B87-ACBC-D654FAE6D614}" type="slidenum">
              <a:rPr lang="en-US" smtClean="0"/>
              <a:t>‹#›</a:t>
            </a:fld>
            <a:endParaRPr lang="en-US"/>
          </a:p>
        </p:txBody>
      </p:sp>
    </p:spTree>
    <p:extLst>
      <p:ext uri="{BB962C8B-B14F-4D97-AF65-F5344CB8AC3E}">
        <p14:creationId xmlns:p14="http://schemas.microsoft.com/office/powerpoint/2010/main" val="2329013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02.10.2021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02.10.2021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02.10.2021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02.10.2021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02.10.2021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02.10.2021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02.10.2021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02.10.2021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02.10.2021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02.10.2021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02.10.2021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02.10.2021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https://is.slu.cz/?lang=en" TargetMode="Externa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is.slu.cz/?lang=en"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uit.opf.slu.cz/osobudajen" TargetMode="Externa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hyperlink" Target="https://www.slu.cz/opf/en/listofcourses" TargetMode="Externa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international@opf.slu.cz" TargetMode="External"/><Relationship Id="rId2" Type="http://schemas.openxmlformats.org/officeDocument/2006/relationships/hyperlink" Target="mailto:helpdesk@opf.slu.cz"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is.slu.cz/course/opf/winter2021/OPFBAOP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slu.cz/opf/en/quickfactsanddeadlines" TargetMode="Externa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hyperlink" Target="mailto:is@opf.slu.cz"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2" Type="http://schemas.openxmlformats.org/officeDocument/2006/relationships/hyperlink" Target="mailto:steranka@opf.slu.cz"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oje.slu.cz/"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CROusername@ad.slu.cz" TargetMode="External"/><Relationship Id="rId2" Type="http://schemas.openxmlformats.org/officeDocument/2006/relationships/hyperlink" Target="https://teams.microsoft.com/downloads" TargetMode="Externa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hyperlink" Target="https://support.microsoft.com/en-us/office/microsoft-teams-video-training-4f108e54-240b-4351-8084-b1089f0d21d7"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s://aka.ms/devtoolsforteaching" TargetMode="External"/><Relationship Id="rId7" Type="http://schemas.openxmlformats.org/officeDocument/2006/relationships/hyperlink" Target="https://uit.opf.slu.cz/kontakt" TargetMode="External"/><Relationship Id="rId2" Type="http://schemas.openxmlformats.org/officeDocument/2006/relationships/hyperlink" Target="https://www.office.com/" TargetMode="External"/><Relationship Id="rId1" Type="http://schemas.openxmlformats.org/officeDocument/2006/relationships/slideLayout" Target="../slideLayouts/slideLayout1.xml"/><Relationship Id="rId6" Type="http://schemas.openxmlformats.org/officeDocument/2006/relationships/hyperlink" Target="https://owncloud.cesnet.cz/" TargetMode="External"/><Relationship Id="rId5" Type="http://schemas.openxmlformats.org/officeDocument/2006/relationships/hyperlink" Target="https://filesender.cesnet.cz/" TargetMode="External"/><Relationship Id="rId10" Type="http://schemas.openxmlformats.org/officeDocument/2006/relationships/image" Target="../media/image61.png"/><Relationship Id="rId4" Type="http://schemas.openxmlformats.org/officeDocument/2006/relationships/hyperlink" Target="mailto:CROusername@ad.slu.cz" TargetMode="External"/><Relationship Id="rId9" Type="http://schemas.openxmlformats.org/officeDocument/2006/relationships/image" Target="../media/image6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tisk.opf.slu.cz/"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iskam.opf.slu.cz/" TargetMode="External"/><Relationship Id="rId2" Type="http://schemas.openxmlformats.org/officeDocument/2006/relationships/image" Target="../media/image62.png"/><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hyperlink" Target="https://iskam.opf.slu.cz/" TargetMode="External"/><Relationship Id="rId2" Type="http://schemas.openxmlformats.org/officeDocument/2006/relationships/image" Target="../media/image63.pn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iskam.opf.slu.cz/" TargetMode="External"/><Relationship Id="rId1" Type="http://schemas.openxmlformats.org/officeDocument/2006/relationships/slideLayout" Target="../slideLayouts/slideLayout1.xml"/><Relationship Id="rId5" Type="http://schemas.openxmlformats.org/officeDocument/2006/relationships/hyperlink" Target="mailto:international@opf.slu.cz" TargetMode="Externa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hyperlink" Target="https://www.slu.cz/opf/cz/ovkmkestazeni" TargetMode="External"/><Relationship Id="rId2" Type="http://schemas.openxmlformats.org/officeDocument/2006/relationships/hyperlink" Target="https://www.slu.cz/opf/en/facultyandcampus" TargetMode="External"/><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8.xml.rels><?xml version="1.0" encoding="UTF-8" standalone="yes"?>
<Relationships xmlns="http://schemas.openxmlformats.org/package/2006/relationships"><Relationship Id="rId3" Type="http://schemas.openxmlformats.org/officeDocument/2006/relationships/hyperlink" Target="https://www.facebook.com/fytonbistro/" TargetMode="External"/><Relationship Id="rId2" Type="http://schemas.openxmlformats.org/officeDocument/2006/relationships/hyperlink" Target="https://www.nafrystatske.cz/frystatska-chalupa.html" TargetMode="External"/><Relationship Id="rId1" Type="http://schemas.openxmlformats.org/officeDocument/2006/relationships/slideLayout" Target="../slideLayouts/slideLayout1.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39.xml.rels><?xml version="1.0" encoding="UTF-8" standalone="yes"?>
<Relationships xmlns="http://schemas.openxmlformats.org/package/2006/relationships"><Relationship Id="rId3" Type="http://schemas.openxmlformats.org/officeDocument/2006/relationships/hyperlink" Target="https://www.slu.cz/opf/en/library" TargetMode="External"/><Relationship Id="rId2" Type="http://schemas.openxmlformats.org/officeDocument/2006/relationships/image" Target="../media/image72.png"/><Relationship Id="rId1" Type="http://schemas.openxmlformats.org/officeDocument/2006/relationships/slideLayout" Target="../slideLayouts/slideLayout1.xml"/><Relationship Id="rId5" Type="http://schemas.openxmlformats.org/officeDocument/2006/relationships/hyperlink" Target="https://www.slu.cz/opf/en/" TargetMode="External"/><Relationship Id="rId4" Type="http://schemas.openxmlformats.org/officeDocument/2006/relationships/image" Target="../media/image73.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moje.slu.cz/"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www.slu.cz/opf/en/" TargetMode="External"/><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hyperlink" Target="https://www.slu.cz/opf/en/idcards" TargetMode="External"/><Relationship Id="rId7" Type="http://schemas.openxmlformats.org/officeDocument/2006/relationships/image" Target="../media/image77.jpeg"/><Relationship Id="rId2" Type="http://schemas.openxmlformats.org/officeDocument/2006/relationships/hyperlink" Target="https://karty.slu.cz/" TargetMode="External"/><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hyperlink" Target="https://www.isic.cz/en/" TargetMode="External"/><Relationship Id="rId4" Type="http://schemas.openxmlformats.org/officeDocument/2006/relationships/hyperlink" Target="https://www.slu.cz/opf/en/idccardcenter"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slu.cz/opf/en/" TargetMode="External"/><Relationship Id="rId7" Type="http://schemas.openxmlformats.org/officeDocument/2006/relationships/hyperlink" Target="https://moje.slu.cz/" TargetMode="External"/><Relationship Id="rId2" Type="http://schemas.openxmlformats.org/officeDocument/2006/relationships/hyperlink" Target="https://www.slu.cz/slu/en/" TargetMode="External"/><Relationship Id="rId1" Type="http://schemas.openxmlformats.org/officeDocument/2006/relationships/slideLayout" Target="../slideLayouts/slideLayout1.xml"/><Relationship Id="rId6" Type="http://schemas.openxmlformats.org/officeDocument/2006/relationships/hyperlink" Target="https://iskam.opf.slu.cz/" TargetMode="External"/><Relationship Id="rId5" Type="http://schemas.openxmlformats.org/officeDocument/2006/relationships/hyperlink" Target="https://horde.opf.slu.cz/" TargetMode="External"/><Relationship Id="rId4" Type="http://schemas.openxmlformats.org/officeDocument/2006/relationships/hyperlink" Target="https://is.slu.cz/?lang=en"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mailto:international@opf.slu.cz"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oje.slu.cz/"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is.slu.cz/prihlaska/?lang=en;op=e" TargetMode="External"/><Relationship Id="rId4" Type="http://schemas.openxmlformats.org/officeDocument/2006/relationships/hyperlink" Target="mailto:international@opf.slu.cz"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oje.slu.cz/"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moje.slu.cz/" TargetMode="External"/><Relationship Id="rId2" Type="http://schemas.openxmlformats.org/officeDocument/2006/relationships/hyperlink" Target="https://www.eduroam.org/" TargetMode="Externa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cat.eduroam.org/?idp=634&amp;profile=1069" TargetMode="External"/><Relationship Id="rId2" Type="http://schemas.openxmlformats.org/officeDocument/2006/relationships/hyperlink" Target="mailto:CROusername@slu.cz" TargetMode="Externa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mailto:helpdesk@opf.slu.cz" TargetMode="External"/><Relationship Id="rId4" Type="http://schemas.openxmlformats.org/officeDocument/2006/relationships/hyperlink" Target="https://uit.opf.slu.cz/sluzby/wifi/visitors_informa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horde.opf.slu.cz/" TargetMode="External"/><Relationship Id="rId7" Type="http://schemas.openxmlformats.org/officeDocument/2006/relationships/hyperlink" Target="https://www.slu.cz/opf/en/" TargetMode="Externa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uit.opf.slu.cz/horde/externien" TargetMode="External"/><Relationship Id="rId5" Type="http://schemas.openxmlformats.org/officeDocument/2006/relationships/hyperlink" Target="https://uit.opf.slu.cz/horde/preposilanien" TargetMode="External"/><Relationship Id="rId4" Type="http://schemas.openxmlformats.org/officeDocument/2006/relationships/hyperlink" Target="https://mail.opf.slu.c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799384" cy="2880320"/>
          </a:xfrm>
          <a:prstGeom prst="rect">
            <a:avLst/>
          </a:prstGeom>
        </p:spPr>
        <p:txBody>
          <a:bodyPr anchor="t">
            <a:normAutofit/>
          </a:bodyPr>
          <a:lstStyle/>
          <a:p>
            <a:pPr algn="l"/>
            <a:r>
              <a:rPr lang="en-US" sz="5333" b="1" dirty="0">
                <a:solidFill>
                  <a:schemeClr val="bg1"/>
                </a:solidFill>
                <a:latin typeface="Times New Roman" panose="02020603050405020304" pitchFamily="18" charset="0"/>
                <a:cs typeface="Times New Roman" panose="02020603050405020304" pitchFamily="18" charset="0"/>
              </a:rPr>
              <a:t>University information systems</a:t>
            </a:r>
          </a:p>
        </p:txBody>
      </p:sp>
      <p:sp>
        <p:nvSpPr>
          <p:cNvPr id="3" name="Podnadpis 2"/>
          <p:cNvSpPr>
            <a:spLocks noGrp="1"/>
          </p:cNvSpPr>
          <p:nvPr>
            <p:ph type="subTitle" idx="4294967295"/>
          </p:nvPr>
        </p:nvSpPr>
        <p:spPr>
          <a:xfrm>
            <a:off x="2351584" y="4101075"/>
            <a:ext cx="5116016" cy="1056117"/>
          </a:xfrm>
          <a:prstGeom prst="rect">
            <a:avLst/>
          </a:prstGeom>
        </p:spPr>
        <p:txBody>
          <a:bodyPr>
            <a:normAutofit/>
          </a:bodyPr>
          <a:lstStyle/>
          <a:p>
            <a:pPr marL="0" indent="0" algn="r">
              <a:buNone/>
            </a:pPr>
            <a:r>
              <a:rPr lang="en-US" sz="1867" dirty="0">
                <a:solidFill>
                  <a:schemeClr val="bg1"/>
                </a:solidFill>
                <a:latin typeface="Times New Roman" panose="02020603050405020304" pitchFamily="18" charset="0"/>
                <a:cs typeface="Times New Roman" panose="02020603050405020304" pitchFamily="18" charset="0"/>
              </a:rPr>
              <a:t>Academic year 2021/2022</a:t>
            </a:r>
          </a:p>
          <a:p>
            <a:pPr marL="0" indent="0" algn="r">
              <a:buNone/>
            </a:pPr>
            <a:r>
              <a:rPr lang="en-US" sz="1867" i="1" dirty="0">
                <a:solidFill>
                  <a:schemeClr val="bg1"/>
                </a:solidFill>
                <a:latin typeface="Times New Roman" panose="02020603050405020304" pitchFamily="18" charset="0"/>
                <a:cs typeface="Times New Roman" panose="02020603050405020304" pitchFamily="18" charset="0"/>
              </a:rPr>
              <a:t>Information for the 1st year students</a:t>
            </a:r>
          </a:p>
          <a:p>
            <a:pPr marL="0" indent="0" algn="r">
              <a:buNone/>
            </a:pPr>
            <a:endParaRPr lang="en-US"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altLang="cs-CZ" sz="1200" b="1" dirty="0">
                <a:solidFill>
                  <a:srgbClr val="307871"/>
                </a:solidFill>
                <a:latin typeface="Times New Roman" panose="02020603050405020304" pitchFamily="18" charset="0"/>
                <a:cs typeface="Times New Roman" panose="02020603050405020304" pitchFamily="18" charset="0"/>
              </a:rPr>
              <a:t>Ing. Andrea Valentíny</a:t>
            </a:r>
          </a:p>
          <a:p>
            <a:pPr algn="r"/>
            <a:r>
              <a:rPr lang="en-US" altLang="cs-CZ" sz="1200" b="1" dirty="0">
                <a:solidFill>
                  <a:srgbClr val="307871"/>
                </a:solidFill>
                <a:latin typeface="Times New Roman" panose="02020603050405020304" pitchFamily="18" charset="0"/>
                <a:cs typeface="Times New Roman" panose="02020603050405020304" pitchFamily="18" charset="0"/>
              </a:rPr>
              <a:t>Bc. Veronika Novotná</a:t>
            </a:r>
            <a:endParaRPr lang="cs-CZ" altLang="cs-CZ" sz="1200" b="1" dirty="0">
              <a:solidFill>
                <a:srgbClr val="307871"/>
              </a:solidFill>
              <a:latin typeface="Times New Roman" panose="02020603050405020304" pitchFamily="18" charset="0"/>
              <a:cs typeface="Times New Roman" panose="02020603050405020304" pitchFamily="18" charset="0"/>
            </a:endParaRPr>
          </a:p>
          <a:p>
            <a:pPr algn="r"/>
            <a:r>
              <a:rPr lang="en-US" altLang="cs-CZ" sz="1200" dirty="0">
                <a:solidFill>
                  <a:srgbClr val="307871"/>
                </a:solidFill>
                <a:latin typeface="Times New Roman" panose="02020603050405020304" pitchFamily="18" charset="0"/>
                <a:cs typeface="Times New Roman" panose="02020603050405020304" pitchFamily="18" charset="0"/>
              </a:rPr>
              <a:t>September 202</a:t>
            </a:r>
            <a:r>
              <a:rPr lang="cs-CZ" altLang="cs-CZ" sz="1200" dirty="0">
                <a:solidFill>
                  <a:srgbClr val="307871"/>
                </a:solidFill>
                <a:latin typeface="Times New Roman" panose="02020603050405020304" pitchFamily="18" charset="0"/>
                <a:cs typeface="Times New Roman" panose="02020603050405020304" pitchFamily="18" charset="0"/>
              </a:rPr>
              <a:t>1</a:t>
            </a:r>
            <a:endParaRPr lang="en-US"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49337"/>
            <a:ext cx="332174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Horde – faculty email</a:t>
            </a:r>
          </a:p>
        </p:txBody>
      </p:sp>
      <p:sp>
        <p:nvSpPr>
          <p:cNvPr id="12" name="Zástupný symbol pro obsah 2"/>
          <p:cNvSpPr txBox="1">
            <a:spLocks/>
          </p:cNvSpPr>
          <p:nvPr/>
        </p:nvSpPr>
        <p:spPr>
          <a:xfrm>
            <a:off x="395536" y="1275606"/>
            <a:ext cx="5760640"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rgbClr val="002060"/>
                </a:solidFill>
                <a:latin typeface="Times New Roman" panose="02020603050405020304" pitchFamily="18" charset="0"/>
                <a:cs typeface="Times New Roman" panose="02020603050405020304" pitchFamily="18" charset="0"/>
              </a:rPr>
              <a:t>Principles of email communication:</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p:txBody>
      </p:sp>
      <p:sp>
        <p:nvSpPr>
          <p:cNvPr id="13" name="Zástupný symbol pro obsah 2"/>
          <p:cNvSpPr txBox="1">
            <a:spLocks/>
          </p:cNvSpPr>
          <p:nvPr/>
        </p:nvSpPr>
        <p:spPr>
          <a:xfrm>
            <a:off x="395536" y="1824576"/>
            <a:ext cx="7347574" cy="4155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rgbClr val="307871"/>
                </a:solidFill>
                <a:latin typeface="Times New Roman" panose="02020603050405020304" pitchFamily="18" charset="0"/>
                <a:cs typeface="Times New Roman" panose="02020603050405020304" pitchFamily="18" charset="0"/>
              </a:rPr>
              <a:t>Fill out a subject </a:t>
            </a:r>
            <a:r>
              <a:rPr lang="en-US" sz="1800" dirty="0">
                <a:solidFill>
                  <a:srgbClr val="307871"/>
                </a:solidFill>
                <a:latin typeface="Times New Roman" panose="02020603050405020304" pitchFamily="18" charset="0"/>
                <a:cs typeface="Times New Roman" panose="02020603050405020304" pitchFamily="18" charset="0"/>
              </a:rPr>
              <a:t>– name of the topic or problem to which the email relates</a:t>
            </a:r>
          </a:p>
          <a:p>
            <a:r>
              <a:rPr lang="en-US" sz="1800" dirty="0">
                <a:solidFill>
                  <a:srgbClr val="307871"/>
                </a:solidFill>
                <a:latin typeface="Times New Roman" panose="02020603050405020304" pitchFamily="18" charset="0"/>
                <a:cs typeface="Times New Roman" panose="02020603050405020304" pitchFamily="18" charset="0"/>
              </a:rPr>
              <a:t>Don’t forget to </a:t>
            </a:r>
            <a:r>
              <a:rPr lang="en-US" sz="1800" b="1" dirty="0">
                <a:solidFill>
                  <a:srgbClr val="307871"/>
                </a:solidFill>
                <a:latin typeface="Times New Roman" panose="02020603050405020304" pitchFamily="18" charset="0"/>
                <a:cs typeface="Times New Roman" panose="02020603050405020304" pitchFamily="18" charset="0"/>
              </a:rPr>
              <a:t>address the person formally </a:t>
            </a:r>
            <a:r>
              <a:rPr lang="en-US" sz="1800" dirty="0">
                <a:solidFill>
                  <a:srgbClr val="307871"/>
                </a:solidFill>
                <a:latin typeface="Times New Roman" panose="02020603050405020304" pitchFamily="18" charset="0"/>
                <a:cs typeface="Times New Roman" panose="02020603050405020304" pitchFamily="18" charset="0"/>
              </a:rPr>
              <a:t>inside the email body.</a:t>
            </a:r>
          </a:p>
          <a:p>
            <a:r>
              <a:rPr lang="en-US" altLang="cs-CZ" sz="1800" b="1" dirty="0">
                <a:solidFill>
                  <a:srgbClr val="307871"/>
                </a:solidFill>
                <a:latin typeface="Times New Roman" panose="02020603050405020304" pitchFamily="18" charset="0"/>
                <a:cs typeface="Times New Roman" panose="02020603050405020304" pitchFamily="18" charset="0"/>
              </a:rPr>
              <a:t>„Add Cc“ </a:t>
            </a:r>
            <a:r>
              <a:rPr lang="en-US" altLang="cs-CZ" sz="1800" dirty="0">
                <a:solidFill>
                  <a:srgbClr val="307871"/>
                </a:solidFill>
                <a:latin typeface="Times New Roman" panose="02020603050405020304" pitchFamily="18" charset="0"/>
                <a:cs typeface="Times New Roman" panose="02020603050405020304" pitchFamily="18" charset="0"/>
              </a:rPr>
              <a:t>in case you want to send a copy to one’s address; </a:t>
            </a:r>
            <a:r>
              <a:rPr lang="en-US" altLang="cs-CZ" sz="1800" b="1" dirty="0">
                <a:solidFill>
                  <a:srgbClr val="307871"/>
                </a:solidFill>
                <a:latin typeface="Times New Roman" panose="02020603050405020304" pitchFamily="18" charset="0"/>
                <a:cs typeface="Times New Roman" panose="02020603050405020304" pitchFamily="18" charset="0"/>
              </a:rPr>
              <a:t>„Add Bcc“ </a:t>
            </a:r>
            <a:r>
              <a:rPr lang="en-US" altLang="cs-CZ" sz="1800" dirty="0">
                <a:solidFill>
                  <a:srgbClr val="307871"/>
                </a:solidFill>
                <a:latin typeface="Times New Roman" panose="02020603050405020304" pitchFamily="18" charset="0"/>
                <a:cs typeface="Times New Roman" panose="02020603050405020304" pitchFamily="18" charset="0"/>
              </a:rPr>
              <a:t>for a blind carbon copy.</a:t>
            </a:r>
          </a:p>
          <a:p>
            <a:r>
              <a:rPr lang="en-US" sz="1800" b="1" dirty="0">
                <a:solidFill>
                  <a:srgbClr val="307871"/>
                </a:solidFill>
                <a:latin typeface="Times New Roman" panose="02020603050405020304" pitchFamily="18" charset="0"/>
                <a:cs typeface="Times New Roman" panose="02020603050405020304" pitchFamily="18" charset="0"/>
              </a:rPr>
              <a:t>Be brief and specific – </a:t>
            </a:r>
            <a:r>
              <a:rPr lang="en-US" sz="1800" dirty="0">
                <a:solidFill>
                  <a:srgbClr val="307871"/>
                </a:solidFill>
                <a:latin typeface="Times New Roman" panose="02020603050405020304" pitchFamily="18" charset="0"/>
                <a:cs typeface="Times New Roman" panose="02020603050405020304" pitchFamily="18" charset="0"/>
              </a:rPr>
              <a:t>send a maximum of around 25 lines, include the most important part in the first paragraph.</a:t>
            </a:r>
          </a:p>
          <a:p>
            <a:r>
              <a:rPr lang="en-US" sz="1800" b="1" dirty="0">
                <a:solidFill>
                  <a:srgbClr val="307871"/>
                </a:solidFill>
                <a:latin typeface="Times New Roman" panose="02020603050405020304" pitchFamily="18" charset="0"/>
                <a:cs typeface="Times New Roman" panose="02020603050405020304" pitchFamily="18" charset="0"/>
              </a:rPr>
              <a:t>If necessary, „Add Attachment“– </a:t>
            </a:r>
            <a:r>
              <a:rPr lang="en-US" sz="1800" dirty="0">
                <a:solidFill>
                  <a:srgbClr val="307871"/>
                </a:solidFill>
                <a:latin typeface="Times New Roman" panose="02020603050405020304" pitchFamily="18" charset="0"/>
                <a:cs typeface="Times New Roman" panose="02020603050405020304" pitchFamily="18" charset="0"/>
              </a:rPr>
              <a:t>always mention in the text that you are attaching a file. </a:t>
            </a:r>
          </a:p>
          <a:p>
            <a:r>
              <a:rPr lang="en-US" sz="1800" b="1" dirty="0">
                <a:solidFill>
                  <a:srgbClr val="307871"/>
                </a:solidFill>
                <a:latin typeface="Times New Roman" panose="02020603050405020304" pitchFamily="18" charset="0"/>
                <a:cs typeface="Times New Roman" panose="02020603050405020304" pitchFamily="18" charset="0"/>
              </a:rPr>
              <a:t>Formal closing (Best Regards etc.) + signature </a:t>
            </a:r>
            <a:r>
              <a:rPr lang="en-US" sz="1800" dirty="0">
                <a:solidFill>
                  <a:srgbClr val="307871"/>
                </a:solidFill>
                <a:latin typeface="Times New Roman" panose="02020603050405020304" pitchFamily="18" charset="0"/>
                <a:cs typeface="Times New Roman" panose="02020603050405020304" pitchFamily="18" charset="0"/>
              </a:rPr>
              <a:t>– for setting up an automatic signature, please see the following slide.</a:t>
            </a:r>
          </a:p>
          <a:p>
            <a:r>
              <a:rPr lang="en-US" sz="1800" b="1" dirty="0">
                <a:solidFill>
                  <a:srgbClr val="307871"/>
                </a:solidFill>
                <a:latin typeface="Times New Roman" panose="02020603050405020304" pitchFamily="18" charset="0"/>
                <a:cs typeface="Times New Roman" panose="02020603050405020304" pitchFamily="18" charset="0"/>
              </a:rPr>
              <a:t>Reply</a:t>
            </a:r>
            <a:r>
              <a:rPr lang="en-US" sz="1800" dirty="0">
                <a:solidFill>
                  <a:srgbClr val="307871"/>
                </a:solidFill>
                <a:latin typeface="Times New Roman" panose="02020603050405020304" pitchFamily="18" charset="0"/>
                <a:cs typeface="Times New Roman" panose="02020603050405020304" pitchFamily="18" charset="0"/>
              </a:rPr>
              <a:t> – if your previous issue has not been resolved, it's a good idea to write an email in the reply, not a new message.</a:t>
            </a:r>
            <a:endParaRPr lang="en-US" altLang="cs-CZ" sz="1800" b="1"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rotWithShape="1">
          <a:blip r:embed="rId2"/>
          <a:srcRect l="1372" r="1598" b="1913"/>
          <a:stretch/>
        </p:blipFill>
        <p:spPr>
          <a:xfrm>
            <a:off x="8006863" y="1612178"/>
            <a:ext cx="2848708" cy="4367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7624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49337"/>
            <a:ext cx="332174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Horde – faculty email</a:t>
            </a:r>
          </a:p>
        </p:txBody>
      </p:sp>
      <p:sp>
        <p:nvSpPr>
          <p:cNvPr id="12" name="Zástupný symbol pro obsah 2"/>
          <p:cNvSpPr txBox="1">
            <a:spLocks/>
          </p:cNvSpPr>
          <p:nvPr/>
        </p:nvSpPr>
        <p:spPr>
          <a:xfrm>
            <a:off x="395536" y="1275606"/>
            <a:ext cx="5760640"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rgbClr val="002060"/>
                </a:solidFill>
                <a:latin typeface="Times New Roman" panose="02020603050405020304" pitchFamily="18" charset="0"/>
                <a:cs typeface="Times New Roman" panose="02020603050405020304" pitchFamily="18" charset="0"/>
              </a:rPr>
              <a:t>Setting up an automatic signature</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395535" y="1697999"/>
            <a:ext cx="7201019" cy="132081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100" dirty="0">
                <a:solidFill>
                  <a:srgbClr val="002060"/>
                </a:solidFill>
                <a:latin typeface="Times New Roman" panose="02020603050405020304" pitchFamily="18" charset="0"/>
                <a:cs typeface="Times New Roman" panose="02020603050405020304" pitchFamily="18" charset="0"/>
              </a:rPr>
              <a:t>After login, go to „</a:t>
            </a:r>
            <a:r>
              <a:rPr lang="en-US" altLang="cs-CZ" sz="2100" i="1" dirty="0">
                <a:solidFill>
                  <a:srgbClr val="002060"/>
                </a:solidFill>
                <a:latin typeface="Times New Roman" panose="02020603050405020304" pitchFamily="18" charset="0"/>
                <a:cs typeface="Times New Roman" panose="02020603050405020304" pitchFamily="18" charset="0"/>
              </a:rPr>
              <a:t>Settings</a:t>
            </a:r>
            <a:r>
              <a:rPr lang="en-US" altLang="cs-CZ" sz="2100" dirty="0">
                <a:solidFill>
                  <a:srgbClr val="002060"/>
                </a:solidFill>
                <a:latin typeface="Times New Roman" panose="02020603050405020304" pitchFamily="18" charset="0"/>
                <a:cs typeface="Times New Roman" panose="02020603050405020304" pitchFamily="18" charset="0"/>
              </a:rPr>
              <a:t>“ &gt; „</a:t>
            </a:r>
            <a:r>
              <a:rPr lang="en-US" altLang="cs-CZ" sz="2100" i="1" dirty="0">
                <a:solidFill>
                  <a:srgbClr val="002060"/>
                </a:solidFill>
                <a:latin typeface="Times New Roman" panose="02020603050405020304" pitchFamily="18" charset="0"/>
                <a:cs typeface="Times New Roman" panose="02020603050405020304" pitchFamily="18" charset="0"/>
              </a:rPr>
              <a:t>Preferences</a:t>
            </a:r>
            <a:r>
              <a:rPr lang="en-US" altLang="cs-CZ" sz="2100" dirty="0">
                <a:solidFill>
                  <a:srgbClr val="002060"/>
                </a:solidFill>
                <a:latin typeface="Times New Roman" panose="02020603050405020304" pitchFamily="18" charset="0"/>
                <a:cs typeface="Times New Roman" panose="02020603050405020304" pitchFamily="18" charset="0"/>
              </a:rPr>
              <a:t>“ &gt; „</a:t>
            </a:r>
            <a:r>
              <a:rPr lang="en-US" altLang="cs-CZ" sz="2100" i="1" dirty="0">
                <a:solidFill>
                  <a:srgbClr val="002060"/>
                </a:solidFill>
                <a:latin typeface="Times New Roman" panose="02020603050405020304" pitchFamily="18" charset="0"/>
                <a:cs typeface="Times New Roman" panose="02020603050405020304" pitchFamily="18" charset="0"/>
              </a:rPr>
              <a:t>Mail</a:t>
            </a:r>
            <a:r>
              <a:rPr lang="en-US" altLang="cs-CZ" sz="2100" dirty="0">
                <a:solidFill>
                  <a:srgbClr val="002060"/>
                </a:solidFill>
                <a:latin typeface="Times New Roman" panose="02020603050405020304" pitchFamily="18" charset="0"/>
                <a:cs typeface="Times New Roman" panose="02020603050405020304" pitchFamily="18" charset="0"/>
              </a:rPr>
              <a:t>“ &gt; „</a:t>
            </a:r>
            <a:r>
              <a:rPr lang="en-US" altLang="cs-CZ" sz="2100" i="1" dirty="0">
                <a:solidFill>
                  <a:srgbClr val="002060"/>
                </a:solidFill>
                <a:latin typeface="Times New Roman" panose="02020603050405020304" pitchFamily="18" charset="0"/>
                <a:cs typeface="Times New Roman" panose="02020603050405020304" pitchFamily="18" charset="0"/>
              </a:rPr>
              <a:t>Personal information</a:t>
            </a:r>
            <a:r>
              <a:rPr lang="en-US" altLang="cs-CZ" sz="2100" dirty="0">
                <a:solidFill>
                  <a:srgbClr val="002060"/>
                </a:solidFill>
                <a:latin typeface="Times New Roman" panose="02020603050405020304" pitchFamily="18" charset="0"/>
                <a:cs typeface="Times New Roman" panose="02020603050405020304" pitchFamily="18" charset="0"/>
              </a:rPr>
              <a:t>“ and set up „</a:t>
            </a:r>
            <a:r>
              <a:rPr lang="en-US" altLang="cs-CZ" sz="2100" i="1" dirty="0">
                <a:solidFill>
                  <a:srgbClr val="002060"/>
                </a:solidFill>
                <a:latin typeface="Times New Roman" panose="02020603050405020304" pitchFamily="18" charset="0"/>
                <a:cs typeface="Times New Roman" panose="02020603050405020304" pitchFamily="18" charset="0"/>
              </a:rPr>
              <a:t>Your signature</a:t>
            </a:r>
            <a:r>
              <a:rPr lang="en-US" altLang="cs-CZ" sz="2100" dirty="0">
                <a:solidFill>
                  <a:srgbClr val="002060"/>
                </a:solidFill>
                <a:latin typeface="Times New Roman" panose="02020603050405020304" pitchFamily="18" charset="0"/>
                <a:cs typeface="Times New Roman" panose="02020603050405020304" pitchFamily="18" charset="0"/>
              </a:rPr>
              <a:t>“</a:t>
            </a:r>
          </a:p>
          <a:p>
            <a:pPr marL="0" indent="0">
              <a:buNone/>
            </a:pPr>
            <a:endParaRPr lang="en-US" altLang="cs-CZ" sz="2100"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2100" dirty="0">
                <a:solidFill>
                  <a:srgbClr val="002060"/>
                </a:solidFill>
                <a:latin typeface="Times New Roman" panose="02020603050405020304" pitchFamily="18" charset="0"/>
                <a:cs typeface="Times New Roman" panose="02020603050405020304" pitchFamily="18" charset="0"/>
              </a:rPr>
              <a:t>Don't forget to update your signature as you advance to the next year!</a:t>
            </a:r>
          </a:p>
          <a:p>
            <a:pPr marL="0" indent="0">
              <a:buNone/>
            </a:pPr>
            <a:endParaRPr lang="en-US" alt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200" b="1" dirty="0">
              <a:solidFill>
                <a:srgbClr val="002060"/>
              </a:solidFill>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rotWithShape="1">
          <a:blip r:embed="rId2"/>
          <a:srcRect b="2546"/>
          <a:stretch/>
        </p:blipFill>
        <p:spPr>
          <a:xfrm>
            <a:off x="4475166" y="3281832"/>
            <a:ext cx="7372350" cy="2162811"/>
          </a:xfrm>
          <a:prstGeom prst="rect">
            <a:avLst/>
          </a:prstGeom>
          <a:ln>
            <a:noFill/>
          </a:ln>
          <a:effectLst>
            <a:outerShdw blurRad="292100" dist="139700" dir="2700000" algn="tl" rotWithShape="0">
              <a:srgbClr val="333333">
                <a:alpha val="65000"/>
              </a:srgbClr>
            </a:outerShdw>
          </a:effectLst>
        </p:spPr>
      </p:pic>
      <p:sp>
        <p:nvSpPr>
          <p:cNvPr id="14" name="Zaoblený obdélník 13"/>
          <p:cNvSpPr/>
          <p:nvPr/>
        </p:nvSpPr>
        <p:spPr>
          <a:xfrm>
            <a:off x="11495823" y="3333830"/>
            <a:ext cx="351693" cy="339969"/>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15" name="Zaoblený obdélník 14"/>
          <p:cNvSpPr/>
          <p:nvPr/>
        </p:nvSpPr>
        <p:spPr>
          <a:xfrm>
            <a:off x="4475166" y="4544883"/>
            <a:ext cx="1327756" cy="270194"/>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11" name="Zástupný symbol pro obsah 2"/>
          <p:cNvSpPr txBox="1">
            <a:spLocks/>
          </p:cNvSpPr>
          <p:nvPr/>
        </p:nvSpPr>
        <p:spPr>
          <a:xfrm>
            <a:off x="397063" y="3281832"/>
            <a:ext cx="4078103" cy="148557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1800" b="1" i="1" dirty="0">
                <a:solidFill>
                  <a:srgbClr val="002060"/>
                </a:solidFill>
                <a:latin typeface="Times New Roman" panose="02020603050405020304" pitchFamily="18" charset="0"/>
                <a:cs typeface="Times New Roman" panose="02020603050405020304" pitchFamily="18" charset="0"/>
              </a:rPr>
              <a:t>Example:</a:t>
            </a:r>
          </a:p>
          <a:p>
            <a:pPr marL="0" indent="0">
              <a:buNone/>
            </a:pPr>
            <a:r>
              <a:rPr lang="cs-CZ" altLang="cs-CZ" sz="1800" dirty="0">
                <a:solidFill>
                  <a:srgbClr val="002060"/>
                </a:solidFill>
                <a:latin typeface="Times New Roman" panose="02020603050405020304" pitchFamily="18" charset="0"/>
                <a:cs typeface="Times New Roman" panose="02020603050405020304" pitchFamily="18" charset="0"/>
              </a:rPr>
              <a:t>UČO</a:t>
            </a:r>
            <a:r>
              <a:rPr lang="en-US" altLang="cs-CZ" sz="1800" dirty="0">
                <a:solidFill>
                  <a:srgbClr val="002060"/>
                </a:solidFill>
                <a:latin typeface="Times New Roman" panose="02020603050405020304" pitchFamily="18" charset="0"/>
                <a:cs typeface="Times New Roman" panose="02020603050405020304" pitchFamily="18" charset="0"/>
              </a:rPr>
              <a:t>: 6584 – John Brown</a:t>
            </a:r>
          </a:p>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1st year, Master’s degree, full-time</a:t>
            </a:r>
          </a:p>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Program: Economics and Management</a:t>
            </a:r>
          </a:p>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Field of study: Business Economics and Management</a:t>
            </a:r>
          </a:p>
        </p:txBody>
      </p:sp>
    </p:spTree>
    <p:extLst>
      <p:ext uri="{BB962C8B-B14F-4D97-AF65-F5344CB8AC3E}">
        <p14:creationId xmlns:p14="http://schemas.microsoft.com/office/powerpoint/2010/main" val="2553971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7265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49337"/>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13" name="Zástupný symbol pro obsah 2"/>
          <p:cNvSpPr txBox="1">
            <a:spLocks/>
          </p:cNvSpPr>
          <p:nvPr/>
        </p:nvSpPr>
        <p:spPr>
          <a:xfrm>
            <a:off x="381304" y="1030353"/>
            <a:ext cx="7879525" cy="12119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rgbClr val="002060"/>
                </a:solidFill>
                <a:latin typeface="Times New Roman" panose="02020603050405020304" pitchFamily="18" charset="0"/>
                <a:cs typeface="Times New Roman" panose="02020603050405020304" pitchFamily="18" charset="0"/>
              </a:rPr>
              <a:t>Access to IS SU: </a:t>
            </a:r>
            <a:r>
              <a:rPr lang="en-US" sz="2000" dirty="0">
                <a:solidFill>
                  <a:srgbClr val="002060"/>
                </a:solidFill>
                <a:latin typeface="Times New Roman" panose="02020603050405020304" pitchFamily="18" charset="0"/>
                <a:cs typeface="Times New Roman" panose="02020603050405020304" pitchFamily="18" charset="0"/>
                <a:hlinkClick r:id="rId2"/>
              </a:rPr>
              <a:t>https://is.slu.cz</a:t>
            </a:r>
            <a:endParaRPr lang="en-US" sz="2000"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dirty="0">
                <a:solidFill>
                  <a:srgbClr val="002060"/>
                </a:solidFill>
                <a:latin typeface="Times New Roman" panose="02020603050405020304" pitchFamily="18" charset="0"/>
                <a:cs typeface="Times New Roman" panose="02020603050405020304" pitchFamily="18" charset="0"/>
              </a:rPr>
              <a:t>Includes information on the course of study in the following areas:</a:t>
            </a:r>
          </a:p>
        </p:txBody>
      </p:sp>
      <p:pic>
        <p:nvPicPr>
          <p:cNvPr id="2" name="Obrázek 1"/>
          <p:cNvPicPr>
            <a:picLocks noChangeAspect="1"/>
          </p:cNvPicPr>
          <p:nvPr/>
        </p:nvPicPr>
        <p:blipFill>
          <a:blip r:embed="rId3"/>
          <a:stretch>
            <a:fillRect/>
          </a:stretch>
        </p:blipFill>
        <p:spPr>
          <a:xfrm>
            <a:off x="7114013" y="1874417"/>
            <a:ext cx="4592068" cy="3163766"/>
          </a:xfrm>
          <a:prstGeom prst="rect">
            <a:avLst/>
          </a:prstGeom>
          <a:ln>
            <a:noFill/>
          </a:ln>
          <a:effectLst>
            <a:outerShdw blurRad="292100" dist="139700" dir="2700000" algn="tl" rotWithShape="0">
              <a:srgbClr val="333333">
                <a:alpha val="65000"/>
              </a:srgbClr>
            </a:outerShdw>
          </a:effectLst>
        </p:spPr>
      </p:pic>
      <p:pic>
        <p:nvPicPr>
          <p:cNvPr id="3" name="Obrázek 2"/>
          <p:cNvPicPr>
            <a:picLocks noChangeAspect="1"/>
          </p:cNvPicPr>
          <p:nvPr/>
        </p:nvPicPr>
        <p:blipFill>
          <a:blip r:embed="rId4"/>
          <a:stretch>
            <a:fillRect/>
          </a:stretch>
        </p:blipFill>
        <p:spPr>
          <a:xfrm>
            <a:off x="471790" y="5522411"/>
            <a:ext cx="1794044" cy="1151046"/>
          </a:xfrm>
          <a:prstGeom prst="rect">
            <a:avLst/>
          </a:prstGeom>
        </p:spPr>
      </p:pic>
      <p:sp>
        <p:nvSpPr>
          <p:cNvPr id="7" name="Zástupný symbol pro obsah 2">
            <a:extLst>
              <a:ext uri="{FF2B5EF4-FFF2-40B4-BE49-F238E27FC236}">
                <a16:creationId xmlns:a16="http://schemas.microsoft.com/office/drawing/2014/main" id="{318D5E08-26F8-4CC1-AA65-09347D93304C}"/>
              </a:ext>
            </a:extLst>
          </p:cNvPr>
          <p:cNvSpPr txBox="1">
            <a:spLocks/>
          </p:cNvSpPr>
          <p:nvPr/>
        </p:nvSpPr>
        <p:spPr>
          <a:xfrm>
            <a:off x="565410" y="1874417"/>
            <a:ext cx="6548603" cy="3308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307871"/>
                </a:solidFill>
                <a:latin typeface="Times New Roman" panose="02020603050405020304" pitchFamily="18" charset="0"/>
                <a:cs typeface="Times New Roman" panose="02020603050405020304" pitchFamily="18" charset="0"/>
              </a:rPr>
              <a:t>Enrollment and registration of courses, schedules</a:t>
            </a:r>
          </a:p>
          <a:p>
            <a:r>
              <a:rPr lang="en-US" sz="2000" b="1" dirty="0">
                <a:solidFill>
                  <a:srgbClr val="307871"/>
                </a:solidFill>
                <a:latin typeface="Times New Roman" panose="02020603050405020304" pitchFamily="18" charset="0"/>
                <a:cs typeface="Times New Roman" panose="02020603050405020304" pitchFamily="18" charset="0"/>
              </a:rPr>
              <a:t>Study checks – according to the study plan template</a:t>
            </a:r>
          </a:p>
          <a:p>
            <a:r>
              <a:rPr lang="en-US" altLang="cs-CZ" sz="2000" b="1" dirty="0">
                <a:solidFill>
                  <a:srgbClr val="307871"/>
                </a:solidFill>
                <a:latin typeface="Times New Roman" panose="02020603050405020304" pitchFamily="18" charset="0"/>
                <a:cs typeface="Times New Roman" panose="02020603050405020304" pitchFamily="18" charset="0"/>
              </a:rPr>
              <a:t>Homework vaults – for submitting seminar papers</a:t>
            </a:r>
          </a:p>
          <a:p>
            <a:r>
              <a:rPr lang="en-US" altLang="cs-CZ" sz="2000" b="1" dirty="0">
                <a:solidFill>
                  <a:srgbClr val="307871"/>
                </a:solidFill>
                <a:latin typeface="Times New Roman" panose="02020603050405020304" pitchFamily="18" charset="0"/>
                <a:cs typeface="Times New Roman" panose="02020603050405020304" pitchFamily="18" charset="0"/>
              </a:rPr>
              <a:t>Registration for examination dates</a:t>
            </a:r>
          </a:p>
          <a:p>
            <a:r>
              <a:rPr lang="en-US" altLang="cs-CZ" sz="2000" b="1" dirty="0">
                <a:solidFill>
                  <a:srgbClr val="307871"/>
                </a:solidFill>
                <a:latin typeface="Times New Roman" panose="02020603050405020304" pitchFamily="18" charset="0"/>
                <a:cs typeface="Times New Roman" panose="02020603050405020304" pitchFamily="18" charset="0"/>
              </a:rPr>
              <a:t>End of studies – submission of Master thesis, registration for state final exams</a:t>
            </a:r>
          </a:p>
          <a:p>
            <a:r>
              <a:rPr lang="en-US" sz="2000" b="1" dirty="0">
                <a:solidFill>
                  <a:srgbClr val="307871"/>
                </a:solidFill>
                <a:latin typeface="Times New Roman" panose="02020603050405020304" pitchFamily="18" charset="0"/>
                <a:cs typeface="Times New Roman" panose="02020603050405020304" pitchFamily="18" charset="0"/>
              </a:rPr>
              <a:t>Courses, teachers, classrooms</a:t>
            </a:r>
          </a:p>
          <a:p>
            <a:r>
              <a:rPr lang="en-US" altLang="cs-CZ" sz="2000" b="1" dirty="0">
                <a:solidFill>
                  <a:srgbClr val="307871"/>
                </a:solidFill>
                <a:latin typeface="Times New Roman" panose="02020603050405020304" pitchFamily="18" charset="0"/>
                <a:cs typeface="Times New Roman" panose="02020603050405020304" pitchFamily="18" charset="0"/>
              </a:rPr>
              <a:t>Scholarships, tuition fee payments</a:t>
            </a:r>
          </a:p>
          <a:p>
            <a:r>
              <a:rPr lang="en-US" altLang="cs-CZ" sz="2000" b="1" dirty="0">
                <a:solidFill>
                  <a:srgbClr val="307871"/>
                </a:solidFill>
                <a:latin typeface="Times New Roman" panose="02020603050405020304" pitchFamily="18" charset="0"/>
                <a:cs typeface="Times New Roman" panose="02020603050405020304" pitchFamily="18" charset="0"/>
              </a:rPr>
              <a:t>Document office – student applications, requests</a:t>
            </a:r>
          </a:p>
        </p:txBody>
      </p:sp>
      <p:pic>
        <p:nvPicPr>
          <p:cNvPr id="6" name="Obrázek 5">
            <a:extLst>
              <a:ext uri="{FF2B5EF4-FFF2-40B4-BE49-F238E27FC236}">
                <a16:creationId xmlns:a16="http://schemas.microsoft.com/office/drawing/2014/main" id="{61B5BCAB-E93F-4F02-992E-E791E517E10F}"/>
              </a:ext>
            </a:extLst>
          </p:cNvPr>
          <p:cNvPicPr>
            <a:picLocks noChangeAspect="1"/>
          </p:cNvPicPr>
          <p:nvPr/>
        </p:nvPicPr>
        <p:blipFill>
          <a:blip r:embed="rId5"/>
          <a:stretch>
            <a:fillRect/>
          </a:stretch>
        </p:blipFill>
        <p:spPr>
          <a:xfrm>
            <a:off x="2137618" y="5464601"/>
            <a:ext cx="1909884" cy="1151046"/>
          </a:xfrm>
          <a:prstGeom prst="rect">
            <a:avLst/>
          </a:prstGeom>
        </p:spPr>
      </p:pic>
      <p:pic>
        <p:nvPicPr>
          <p:cNvPr id="8" name="Obrázek 7">
            <a:extLst>
              <a:ext uri="{FF2B5EF4-FFF2-40B4-BE49-F238E27FC236}">
                <a16:creationId xmlns:a16="http://schemas.microsoft.com/office/drawing/2014/main" id="{96D8DD1A-A7E1-4B16-8810-9DBE40E72FCB}"/>
              </a:ext>
            </a:extLst>
          </p:cNvPr>
          <p:cNvPicPr>
            <a:picLocks noChangeAspect="1"/>
          </p:cNvPicPr>
          <p:nvPr/>
        </p:nvPicPr>
        <p:blipFill>
          <a:blip r:embed="rId6"/>
          <a:stretch>
            <a:fillRect/>
          </a:stretch>
        </p:blipFill>
        <p:spPr>
          <a:xfrm>
            <a:off x="3990616" y="5461734"/>
            <a:ext cx="2105384" cy="1109951"/>
          </a:xfrm>
          <a:prstGeom prst="rect">
            <a:avLst/>
          </a:prstGeom>
        </p:spPr>
      </p:pic>
      <p:pic>
        <p:nvPicPr>
          <p:cNvPr id="9" name="Obrázek 8">
            <a:extLst>
              <a:ext uri="{FF2B5EF4-FFF2-40B4-BE49-F238E27FC236}">
                <a16:creationId xmlns:a16="http://schemas.microsoft.com/office/drawing/2014/main" id="{2651B3CF-1BFD-4DC0-A8B5-069EF4618902}"/>
              </a:ext>
            </a:extLst>
          </p:cNvPr>
          <p:cNvPicPr>
            <a:picLocks noChangeAspect="1"/>
          </p:cNvPicPr>
          <p:nvPr/>
        </p:nvPicPr>
        <p:blipFill>
          <a:blip r:embed="rId7"/>
          <a:stretch>
            <a:fillRect/>
          </a:stretch>
        </p:blipFill>
        <p:spPr>
          <a:xfrm>
            <a:off x="5900500" y="5491647"/>
            <a:ext cx="1898842" cy="1109951"/>
          </a:xfrm>
          <a:prstGeom prst="rect">
            <a:avLst/>
          </a:prstGeom>
        </p:spPr>
      </p:pic>
      <p:pic>
        <p:nvPicPr>
          <p:cNvPr id="10" name="Obrázek 9">
            <a:extLst>
              <a:ext uri="{FF2B5EF4-FFF2-40B4-BE49-F238E27FC236}">
                <a16:creationId xmlns:a16="http://schemas.microsoft.com/office/drawing/2014/main" id="{B08DEFC4-282B-4F42-8B0E-905E8463B80C}"/>
              </a:ext>
            </a:extLst>
          </p:cNvPr>
          <p:cNvPicPr>
            <a:picLocks noChangeAspect="1"/>
          </p:cNvPicPr>
          <p:nvPr/>
        </p:nvPicPr>
        <p:blipFill>
          <a:blip r:embed="rId8"/>
          <a:stretch>
            <a:fillRect/>
          </a:stretch>
        </p:blipFill>
        <p:spPr>
          <a:xfrm>
            <a:off x="7888442" y="5522633"/>
            <a:ext cx="2105384" cy="1159745"/>
          </a:xfrm>
          <a:prstGeom prst="rect">
            <a:avLst/>
          </a:prstGeom>
        </p:spPr>
      </p:pic>
      <p:pic>
        <p:nvPicPr>
          <p:cNvPr id="11" name="Obrázek 10">
            <a:extLst>
              <a:ext uri="{FF2B5EF4-FFF2-40B4-BE49-F238E27FC236}">
                <a16:creationId xmlns:a16="http://schemas.microsoft.com/office/drawing/2014/main" id="{B469BB43-025F-4C59-8E95-F2E0529122E7}"/>
              </a:ext>
            </a:extLst>
          </p:cNvPr>
          <p:cNvPicPr>
            <a:picLocks noChangeAspect="1"/>
          </p:cNvPicPr>
          <p:nvPr/>
        </p:nvPicPr>
        <p:blipFill>
          <a:blip r:embed="rId9"/>
          <a:stretch>
            <a:fillRect/>
          </a:stretch>
        </p:blipFill>
        <p:spPr>
          <a:xfrm>
            <a:off x="10035631" y="5522411"/>
            <a:ext cx="1850837" cy="1262647"/>
          </a:xfrm>
          <a:prstGeom prst="rect">
            <a:avLst/>
          </a:prstGeom>
        </p:spPr>
      </p:pic>
    </p:spTree>
    <p:extLst>
      <p:ext uri="{BB962C8B-B14F-4D97-AF65-F5344CB8AC3E}">
        <p14:creationId xmlns:p14="http://schemas.microsoft.com/office/powerpoint/2010/main" val="3795867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pic>
        <p:nvPicPr>
          <p:cNvPr id="2" name="Obrázek 1">
            <a:extLst>
              <a:ext uri="{FF2B5EF4-FFF2-40B4-BE49-F238E27FC236}">
                <a16:creationId xmlns:a16="http://schemas.microsoft.com/office/drawing/2014/main" id="{A707F142-CB82-409C-B039-7A2D08D797CD}"/>
              </a:ext>
            </a:extLst>
          </p:cNvPr>
          <p:cNvPicPr>
            <a:picLocks noChangeAspect="1"/>
          </p:cNvPicPr>
          <p:nvPr/>
        </p:nvPicPr>
        <p:blipFill>
          <a:blip r:embed="rId2"/>
          <a:stretch>
            <a:fillRect/>
          </a:stretch>
        </p:blipFill>
        <p:spPr>
          <a:xfrm>
            <a:off x="931577" y="1247695"/>
            <a:ext cx="5280500" cy="3638070"/>
          </a:xfrm>
          <a:prstGeom prst="rect">
            <a:avLst/>
          </a:prstGeom>
          <a:ln>
            <a:noFill/>
          </a:ln>
          <a:effectLst>
            <a:outerShdw blurRad="292100" dist="139700" dir="2700000" algn="tl" rotWithShape="0">
              <a:srgbClr val="333333">
                <a:alpha val="65000"/>
              </a:srgbClr>
            </a:outerShdw>
          </a:effectLst>
        </p:spPr>
      </p:pic>
      <p:sp>
        <p:nvSpPr>
          <p:cNvPr id="24" name="Zaoblený obdélníkový bublinový popisek 2">
            <a:extLst>
              <a:ext uri="{FF2B5EF4-FFF2-40B4-BE49-F238E27FC236}">
                <a16:creationId xmlns:a16="http://schemas.microsoft.com/office/drawing/2014/main" id="{E10C3101-7CFE-4692-A1D5-DA86212674D4}"/>
              </a:ext>
            </a:extLst>
          </p:cNvPr>
          <p:cNvSpPr/>
          <p:nvPr/>
        </p:nvSpPr>
        <p:spPr>
          <a:xfrm>
            <a:off x="6579918" y="1897038"/>
            <a:ext cx="4853354" cy="2085755"/>
          </a:xfrm>
          <a:prstGeom prst="wedgeRoundRectCallout">
            <a:avLst>
              <a:gd name="adj1" fmla="val -85400"/>
              <a:gd name="adj2" fmla="val 2325"/>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26" name="TextovéPole 25">
            <a:extLst>
              <a:ext uri="{FF2B5EF4-FFF2-40B4-BE49-F238E27FC236}">
                <a16:creationId xmlns:a16="http://schemas.microsoft.com/office/drawing/2014/main" id="{8E1641CF-8679-41A2-B986-E4210776D472}"/>
              </a:ext>
            </a:extLst>
          </p:cNvPr>
          <p:cNvSpPr txBox="1"/>
          <p:nvPr/>
        </p:nvSpPr>
        <p:spPr>
          <a:xfrm>
            <a:off x="6850302" y="1970419"/>
            <a:ext cx="4443045" cy="1938992"/>
          </a:xfrm>
          <a:prstGeom prst="rect">
            <a:avLst/>
          </a:prstGeom>
          <a:noFill/>
        </p:spPr>
        <p:txBody>
          <a:bodyPr wrap="square" rtlCol="0">
            <a:spAutoFit/>
          </a:bodyPr>
          <a:lstStyle/>
          <a:p>
            <a:r>
              <a:rPr lang="en-US" sz="2000" dirty="0">
                <a:solidFill>
                  <a:srgbClr val="002060"/>
                </a:solidFill>
                <a:latin typeface="Times New Roman" panose="02020603050405020304" pitchFamily="18" charset="0"/>
                <a:cs typeface="Times New Roman" panose="02020603050405020304" pitchFamily="18" charset="0"/>
              </a:rPr>
              <a:t>Login to </a:t>
            </a:r>
            <a:r>
              <a:rPr lang="en-US" sz="2000" dirty="0">
                <a:solidFill>
                  <a:srgbClr val="002060"/>
                </a:solidFill>
                <a:latin typeface="Times New Roman" panose="02020603050405020304" pitchFamily="18" charset="0"/>
                <a:cs typeface="Times New Roman" panose="02020603050405020304" pitchFamily="18" charset="0"/>
                <a:hlinkClick r:id="rId3"/>
              </a:rPr>
              <a:t>is.slu.cz</a:t>
            </a:r>
            <a:r>
              <a:rPr lang="en-US" sz="2000" dirty="0">
                <a:solidFill>
                  <a:srgbClr val="002060"/>
                </a:solidFill>
                <a:latin typeface="Times New Roman" panose="02020603050405020304" pitchFamily="18" charset="0"/>
                <a:cs typeface="Times New Roman" panose="02020603050405020304" pitchFamily="18" charset="0"/>
              </a:rPr>
              <a:t> with your </a:t>
            </a:r>
            <a:r>
              <a:rPr lang="en-US" sz="2000" b="1" dirty="0">
                <a:solidFill>
                  <a:srgbClr val="002060"/>
                </a:solidFill>
                <a:latin typeface="Times New Roman" panose="02020603050405020304" pitchFamily="18" charset="0"/>
                <a:cs typeface="Times New Roman" panose="02020603050405020304" pitchFamily="18" charset="0"/>
              </a:rPr>
              <a:t>CRO username and password</a:t>
            </a:r>
            <a:r>
              <a:rPr lang="en-US" sz="2000" dirty="0">
                <a:solidFill>
                  <a:srgbClr val="002060"/>
                </a:solidFill>
                <a:latin typeface="Times New Roman" panose="02020603050405020304" pitchFamily="18" charset="0"/>
                <a:cs typeface="Times New Roman" panose="02020603050405020304" pitchFamily="18" charset="0"/>
              </a:rPr>
              <a:t>. If you have/had more than one study, you still have only one account. After logging in, you can switch between your current studies (upper right corner).</a:t>
            </a:r>
          </a:p>
        </p:txBody>
      </p:sp>
    </p:spTree>
    <p:extLst>
      <p:ext uri="{BB962C8B-B14F-4D97-AF65-F5344CB8AC3E}">
        <p14:creationId xmlns:p14="http://schemas.microsoft.com/office/powerpoint/2010/main" val="368543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14" name="Zástupný symbol pro obsah 2">
            <a:extLst>
              <a:ext uri="{FF2B5EF4-FFF2-40B4-BE49-F238E27FC236}">
                <a16:creationId xmlns:a16="http://schemas.microsoft.com/office/drawing/2014/main" id="{34754C91-C111-41A4-A8AB-DD574C669BF7}"/>
              </a:ext>
            </a:extLst>
          </p:cNvPr>
          <p:cNvSpPr txBox="1">
            <a:spLocks/>
          </p:cNvSpPr>
          <p:nvPr/>
        </p:nvSpPr>
        <p:spPr>
          <a:xfrm>
            <a:off x="248127" y="1424777"/>
            <a:ext cx="8265761" cy="47589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2060"/>
                </a:solidFill>
                <a:latin typeface="Times New Roman" panose="02020603050405020304" pitchFamily="18" charset="0"/>
                <a:cs typeface="Times New Roman" panose="02020603050405020304" pitchFamily="18" charset="0"/>
              </a:rPr>
              <a:t>Always make sure that you have the </a:t>
            </a:r>
            <a:r>
              <a:rPr lang="en-US" sz="2000" b="1" dirty="0">
                <a:solidFill>
                  <a:srgbClr val="FF0000"/>
                </a:solidFill>
                <a:latin typeface="Times New Roman" panose="02020603050405020304" pitchFamily="18" charset="0"/>
                <a:cs typeface="Times New Roman" panose="02020603050405020304" pitchFamily="18" charset="0"/>
              </a:rPr>
              <a:t>correct faculty and semester selected (in the upper right corner)</a:t>
            </a:r>
            <a:r>
              <a:rPr lang="en-US" sz="2000" dirty="0">
                <a:solidFill>
                  <a:srgbClr val="002060"/>
                </a:solidFill>
                <a:latin typeface="Times New Roman" panose="02020603050405020304" pitchFamily="18" charset="0"/>
                <a:cs typeface="Times New Roman" panose="02020603050405020304" pitchFamily="18" charset="0"/>
              </a:rPr>
              <a:t>, e.g.,</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when registering for courses or looking at timetables.</a:t>
            </a:r>
          </a:p>
          <a:p>
            <a:r>
              <a:rPr lang="en-US" sz="2000" b="1" dirty="0">
                <a:solidFill>
                  <a:srgbClr val="002060"/>
                </a:solidFill>
                <a:latin typeface="Times New Roman" panose="02020603050405020304" pitchFamily="18" charset="0"/>
                <a:cs typeface="Times New Roman" panose="02020603050405020304" pitchFamily="18" charset="0"/>
              </a:rPr>
              <a:t>Help section </a:t>
            </a:r>
            <a:r>
              <a:rPr lang="en-US" sz="2000" dirty="0">
                <a:solidFill>
                  <a:srgbClr val="002060"/>
                </a:solidFill>
                <a:latin typeface="Times New Roman" panose="02020603050405020304" pitchFamily="18" charset="0"/>
                <a:cs typeface="Times New Roman" panose="02020603050405020304" pitchFamily="18" charset="0"/>
              </a:rPr>
              <a:t>is available in the footer of the page. For some tasks, there is</a:t>
            </a:r>
            <a:r>
              <a:rPr lang="cs-CZ"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a help icon   , which you can expand to get more information.</a:t>
            </a:r>
          </a:p>
          <a:p>
            <a:endParaRPr lang="en-US" sz="2000" dirty="0">
              <a:solidFill>
                <a:srgbClr val="002060"/>
              </a:solidFill>
              <a:latin typeface="Times New Roman" panose="02020603050405020304" pitchFamily="18" charset="0"/>
              <a:cs typeface="Times New Roman" panose="02020603050405020304" pitchFamily="18" charset="0"/>
            </a:endParaRPr>
          </a:p>
          <a:p>
            <a:endParaRPr lang="en-US" sz="2000" dirty="0">
              <a:solidFill>
                <a:srgbClr val="002060"/>
              </a:solidFill>
              <a:latin typeface="Times New Roman" panose="02020603050405020304" pitchFamily="18" charset="0"/>
              <a:cs typeface="Times New Roman" panose="02020603050405020304" pitchFamily="18" charset="0"/>
            </a:endParaRPr>
          </a:p>
          <a:p>
            <a:endParaRPr lang="en-US" sz="2000" dirty="0">
              <a:solidFill>
                <a:srgbClr val="002060"/>
              </a:solidFill>
              <a:latin typeface="Times New Roman" panose="02020603050405020304" pitchFamily="18" charset="0"/>
              <a:cs typeface="Times New Roman" panose="02020603050405020304" pitchFamily="18" charset="0"/>
            </a:endParaRPr>
          </a:p>
          <a:p>
            <a:endParaRPr lang="en-US" sz="2000" dirty="0">
              <a:solidFill>
                <a:srgbClr val="002060"/>
              </a:solidFill>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Use the search field </a:t>
            </a:r>
            <a:r>
              <a:rPr lang="en-US" sz="2000" dirty="0">
                <a:solidFill>
                  <a:srgbClr val="002060"/>
                </a:solidFill>
                <a:latin typeface="Times New Roman" panose="02020603050405020304" pitchFamily="18" charset="0"/>
                <a:cs typeface="Times New Roman" panose="02020603050405020304" pitchFamily="18" charset="0"/>
              </a:rPr>
              <a:t>if looking for anything (hand glass icon)</a:t>
            </a:r>
          </a:p>
        </p:txBody>
      </p:sp>
      <p:grpSp>
        <p:nvGrpSpPr>
          <p:cNvPr id="25" name="Skupina 24">
            <a:extLst>
              <a:ext uri="{FF2B5EF4-FFF2-40B4-BE49-F238E27FC236}">
                <a16:creationId xmlns:a16="http://schemas.microsoft.com/office/drawing/2014/main" id="{4E471E1B-AA43-470B-B804-530575BCB3ED}"/>
              </a:ext>
            </a:extLst>
          </p:cNvPr>
          <p:cNvGrpSpPr/>
          <p:nvPr/>
        </p:nvGrpSpPr>
        <p:grpSpPr>
          <a:xfrm>
            <a:off x="9303632" y="3343240"/>
            <a:ext cx="2640242" cy="962776"/>
            <a:chOff x="8754396" y="3171902"/>
            <a:chExt cx="2640242" cy="962776"/>
          </a:xfrm>
        </p:grpSpPr>
        <p:sp>
          <p:nvSpPr>
            <p:cNvPr id="17" name="Zaoblený obdélníkový bublinový popisek 2">
              <a:extLst>
                <a:ext uri="{FF2B5EF4-FFF2-40B4-BE49-F238E27FC236}">
                  <a16:creationId xmlns:a16="http://schemas.microsoft.com/office/drawing/2014/main" id="{2A85F6D9-90F2-41A6-91A9-7598CD80E039}"/>
                </a:ext>
              </a:extLst>
            </p:cNvPr>
            <p:cNvSpPr/>
            <p:nvPr/>
          </p:nvSpPr>
          <p:spPr>
            <a:xfrm>
              <a:off x="8754396" y="3171902"/>
              <a:ext cx="2640241" cy="962776"/>
            </a:xfrm>
            <a:prstGeom prst="wedgeRoundRectCallout">
              <a:avLst>
                <a:gd name="adj1" fmla="val 17631"/>
                <a:gd name="adj2" fmla="val 117737"/>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18" name="TextovéPole 17">
              <a:extLst>
                <a:ext uri="{FF2B5EF4-FFF2-40B4-BE49-F238E27FC236}">
                  <a16:creationId xmlns:a16="http://schemas.microsoft.com/office/drawing/2014/main" id="{DA4196F6-B398-4887-8661-6B3C612ED64C}"/>
                </a:ext>
              </a:extLst>
            </p:cNvPr>
            <p:cNvSpPr txBox="1"/>
            <p:nvPr/>
          </p:nvSpPr>
          <p:spPr>
            <a:xfrm>
              <a:off x="8895016" y="3254174"/>
              <a:ext cx="2499622" cy="646331"/>
            </a:xfrm>
            <a:prstGeom prst="rect">
              <a:avLst/>
            </a:prstGeom>
            <a:noFill/>
          </p:spPr>
          <p:txBody>
            <a:bodyPr wrap="square" rtlCol="0">
              <a:spAutoFit/>
            </a:bodyPr>
            <a:lstStyle/>
            <a:p>
              <a:r>
                <a:rPr lang="en-US" b="1" dirty="0">
                  <a:solidFill>
                    <a:srgbClr val="307871"/>
                  </a:solidFill>
                  <a:latin typeface="Times New Roman" panose="02020603050405020304" pitchFamily="18" charset="0"/>
                  <a:cs typeface="Times New Roman" panose="02020603050405020304" pitchFamily="18" charset="0"/>
                </a:rPr>
                <a:t>UČO</a:t>
              </a:r>
              <a:r>
                <a:rPr lang="en-US" dirty="0">
                  <a:solidFill>
                    <a:srgbClr val="307871"/>
                  </a:solidFill>
                  <a:latin typeface="Times New Roman" panose="02020603050405020304" pitchFamily="18" charset="0"/>
                  <a:cs typeface="Times New Roman" panose="02020603050405020304" pitchFamily="18" charset="0"/>
                </a:rPr>
                <a:t> is your university personal number</a:t>
              </a:r>
            </a:p>
          </p:txBody>
        </p:sp>
      </p:grpSp>
      <p:grpSp>
        <p:nvGrpSpPr>
          <p:cNvPr id="19" name="Skupina 18">
            <a:extLst>
              <a:ext uri="{FF2B5EF4-FFF2-40B4-BE49-F238E27FC236}">
                <a16:creationId xmlns:a16="http://schemas.microsoft.com/office/drawing/2014/main" id="{B0D35C31-5065-4988-A79F-6DD9CFFD354C}"/>
              </a:ext>
            </a:extLst>
          </p:cNvPr>
          <p:cNvGrpSpPr/>
          <p:nvPr/>
        </p:nvGrpSpPr>
        <p:grpSpPr>
          <a:xfrm>
            <a:off x="7240888" y="4963484"/>
            <a:ext cx="4614873" cy="1527381"/>
            <a:chOff x="3926633" y="4982815"/>
            <a:chExt cx="4614873" cy="1527381"/>
          </a:xfrm>
        </p:grpSpPr>
        <p:pic>
          <p:nvPicPr>
            <p:cNvPr id="12" name="Obrázek 11">
              <a:extLst>
                <a:ext uri="{FF2B5EF4-FFF2-40B4-BE49-F238E27FC236}">
                  <a16:creationId xmlns:a16="http://schemas.microsoft.com/office/drawing/2014/main" id="{BFDE2CA1-3ADE-4F96-A761-8484C5253195}"/>
                </a:ext>
              </a:extLst>
            </p:cNvPr>
            <p:cNvPicPr>
              <a:picLocks noChangeAspect="1"/>
            </p:cNvPicPr>
            <p:nvPr/>
          </p:nvPicPr>
          <p:blipFill>
            <a:blip r:embed="rId2"/>
            <a:stretch>
              <a:fillRect/>
            </a:stretch>
          </p:blipFill>
          <p:spPr>
            <a:xfrm>
              <a:off x="3926633" y="4982815"/>
              <a:ext cx="4614873" cy="1527381"/>
            </a:xfrm>
            <a:prstGeom prst="rect">
              <a:avLst/>
            </a:prstGeom>
            <a:ln>
              <a:noFill/>
            </a:ln>
            <a:effectLst>
              <a:outerShdw blurRad="292100" dist="139700" dir="2700000" algn="tl" rotWithShape="0">
                <a:srgbClr val="333333">
                  <a:alpha val="65000"/>
                </a:srgbClr>
              </a:outerShdw>
            </a:effectLst>
          </p:spPr>
        </p:pic>
        <p:sp>
          <p:nvSpPr>
            <p:cNvPr id="15" name="Obdélník 14">
              <a:extLst>
                <a:ext uri="{FF2B5EF4-FFF2-40B4-BE49-F238E27FC236}">
                  <a16:creationId xmlns:a16="http://schemas.microsoft.com/office/drawing/2014/main" id="{EFB86879-C2D6-4D10-8AAA-6027D1524BE4}"/>
                </a:ext>
              </a:extLst>
            </p:cNvPr>
            <p:cNvSpPr/>
            <p:nvPr/>
          </p:nvSpPr>
          <p:spPr>
            <a:xfrm>
              <a:off x="5836502" y="5077171"/>
              <a:ext cx="1372680" cy="1855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3" name="Zaoblený obdélník 14">
            <a:extLst>
              <a:ext uri="{FF2B5EF4-FFF2-40B4-BE49-F238E27FC236}">
                <a16:creationId xmlns:a16="http://schemas.microsoft.com/office/drawing/2014/main" id="{F5FF7BC4-33BB-4A02-A73F-208A250673B8}"/>
              </a:ext>
            </a:extLst>
          </p:cNvPr>
          <p:cNvSpPr/>
          <p:nvPr/>
        </p:nvSpPr>
        <p:spPr>
          <a:xfrm>
            <a:off x="10523437" y="4969896"/>
            <a:ext cx="894007" cy="273475"/>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27" name="Zaoblený obdélníkový bublinový popisek 2">
            <a:extLst>
              <a:ext uri="{FF2B5EF4-FFF2-40B4-BE49-F238E27FC236}">
                <a16:creationId xmlns:a16="http://schemas.microsoft.com/office/drawing/2014/main" id="{3D47149A-1F48-47C8-99A0-10651B56F5D1}"/>
              </a:ext>
            </a:extLst>
          </p:cNvPr>
          <p:cNvSpPr/>
          <p:nvPr/>
        </p:nvSpPr>
        <p:spPr>
          <a:xfrm>
            <a:off x="1325106" y="5722063"/>
            <a:ext cx="4984303" cy="1031787"/>
          </a:xfrm>
          <a:prstGeom prst="wedgeRoundRectCallout">
            <a:avLst>
              <a:gd name="adj1" fmla="val 95548"/>
              <a:gd name="adj2" fmla="val -54723"/>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28" name="TextovéPole 27">
            <a:extLst>
              <a:ext uri="{FF2B5EF4-FFF2-40B4-BE49-F238E27FC236}">
                <a16:creationId xmlns:a16="http://schemas.microsoft.com/office/drawing/2014/main" id="{4D93A181-2A3D-4B64-A003-B895628F225A}"/>
              </a:ext>
            </a:extLst>
          </p:cNvPr>
          <p:cNvSpPr txBox="1"/>
          <p:nvPr/>
        </p:nvSpPr>
        <p:spPr>
          <a:xfrm>
            <a:off x="1500281" y="5722064"/>
            <a:ext cx="4715106" cy="923330"/>
          </a:xfrm>
          <a:prstGeom prst="rect">
            <a:avLst/>
          </a:prstGeom>
          <a:noFill/>
        </p:spPr>
        <p:txBody>
          <a:bodyPr wrap="square" rtlCol="0">
            <a:spAutoFit/>
          </a:bodyPr>
          <a:lstStyle/>
          <a:p>
            <a:r>
              <a:rPr lang="en-US" dirty="0">
                <a:solidFill>
                  <a:srgbClr val="307871"/>
                </a:solidFill>
                <a:latin typeface="Times New Roman" panose="02020603050405020304" pitchFamily="18" charset="0"/>
                <a:cs typeface="Times New Roman" panose="02020603050405020304" pitchFamily="18" charset="0"/>
              </a:rPr>
              <a:t>It is </a:t>
            </a:r>
            <a:r>
              <a:rPr lang="en-US" b="1" dirty="0">
                <a:solidFill>
                  <a:srgbClr val="307871"/>
                </a:solidFill>
                <a:latin typeface="Times New Roman" panose="02020603050405020304" pitchFamily="18" charset="0"/>
                <a:cs typeface="Times New Roman" panose="02020603050405020304" pitchFamily="18" charset="0"/>
              </a:rPr>
              <a:t>necessary to log out </a:t>
            </a:r>
            <a:r>
              <a:rPr lang="en-US" dirty="0">
                <a:solidFill>
                  <a:srgbClr val="307871"/>
                </a:solidFill>
                <a:latin typeface="Times New Roman" panose="02020603050405020304" pitchFamily="18" charset="0"/>
                <a:cs typeface="Times New Roman" panose="02020603050405020304" pitchFamily="18" charset="0"/>
              </a:rPr>
              <a:t>when you finish working in IS SU. </a:t>
            </a:r>
            <a:r>
              <a:rPr lang="en-US" dirty="0">
                <a:solidFill>
                  <a:srgbClr val="FF0000"/>
                </a:solidFill>
                <a:latin typeface="Times New Roman" panose="02020603050405020304" pitchFamily="18" charset="0"/>
                <a:cs typeface="Times New Roman" panose="02020603050405020304" pitchFamily="18" charset="0"/>
              </a:rPr>
              <a:t>Shutting the computer down does not log you out!</a:t>
            </a:r>
          </a:p>
        </p:txBody>
      </p:sp>
      <p:pic>
        <p:nvPicPr>
          <p:cNvPr id="29" name="Obrázek 28">
            <a:extLst>
              <a:ext uri="{FF2B5EF4-FFF2-40B4-BE49-F238E27FC236}">
                <a16:creationId xmlns:a16="http://schemas.microsoft.com/office/drawing/2014/main" id="{ABBF785D-E9D3-4257-B9D6-541C313E126F}"/>
              </a:ext>
            </a:extLst>
          </p:cNvPr>
          <p:cNvPicPr>
            <a:picLocks noChangeAspect="1"/>
          </p:cNvPicPr>
          <p:nvPr/>
        </p:nvPicPr>
        <p:blipFill>
          <a:blip r:embed="rId3"/>
          <a:stretch>
            <a:fillRect/>
          </a:stretch>
        </p:blipFill>
        <p:spPr>
          <a:xfrm>
            <a:off x="488133" y="5000475"/>
            <a:ext cx="5467350" cy="638175"/>
          </a:xfrm>
          <a:prstGeom prst="rect">
            <a:avLst/>
          </a:prstGeom>
          <a:ln>
            <a:noFill/>
          </a:ln>
          <a:effectLst>
            <a:outerShdw blurRad="292100" dist="139700" dir="2700000" algn="tl" rotWithShape="0">
              <a:srgbClr val="333333">
                <a:alpha val="65000"/>
              </a:srgbClr>
            </a:outerShdw>
          </a:effectLst>
        </p:spPr>
      </p:pic>
      <p:pic>
        <p:nvPicPr>
          <p:cNvPr id="33" name="Obrázek 32">
            <a:extLst>
              <a:ext uri="{FF2B5EF4-FFF2-40B4-BE49-F238E27FC236}">
                <a16:creationId xmlns:a16="http://schemas.microsoft.com/office/drawing/2014/main" id="{5553446D-2862-464E-8966-AF5073384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2336" y="2728163"/>
            <a:ext cx="216024" cy="237626"/>
          </a:xfrm>
          <a:prstGeom prst="rect">
            <a:avLst/>
          </a:prstGeom>
        </p:spPr>
      </p:pic>
      <p:grpSp>
        <p:nvGrpSpPr>
          <p:cNvPr id="39" name="Skupina 38">
            <a:extLst>
              <a:ext uri="{FF2B5EF4-FFF2-40B4-BE49-F238E27FC236}">
                <a16:creationId xmlns:a16="http://schemas.microsoft.com/office/drawing/2014/main" id="{B046A9C8-0F40-4962-974F-996DBE02EAE0}"/>
              </a:ext>
            </a:extLst>
          </p:cNvPr>
          <p:cNvGrpSpPr/>
          <p:nvPr/>
        </p:nvGrpSpPr>
        <p:grpSpPr>
          <a:xfrm>
            <a:off x="488133" y="3070262"/>
            <a:ext cx="5172075" cy="1371600"/>
            <a:chOff x="573887" y="2710028"/>
            <a:chExt cx="5172075" cy="1371600"/>
          </a:xfrm>
        </p:grpSpPr>
        <p:pic>
          <p:nvPicPr>
            <p:cNvPr id="31" name="Obrázek 30">
              <a:extLst>
                <a:ext uri="{FF2B5EF4-FFF2-40B4-BE49-F238E27FC236}">
                  <a16:creationId xmlns:a16="http://schemas.microsoft.com/office/drawing/2014/main" id="{CC42734D-E52B-40B3-B107-6B9652A95F35}"/>
                </a:ext>
              </a:extLst>
            </p:cNvPr>
            <p:cNvPicPr>
              <a:picLocks noChangeAspect="1"/>
            </p:cNvPicPr>
            <p:nvPr/>
          </p:nvPicPr>
          <p:blipFill rotWithShape="1">
            <a:blip r:embed="rId5"/>
            <a:srcRect l="51388"/>
            <a:stretch/>
          </p:blipFill>
          <p:spPr>
            <a:xfrm>
              <a:off x="573887" y="2710028"/>
              <a:ext cx="5172075" cy="1371600"/>
            </a:xfrm>
            <a:prstGeom prst="rect">
              <a:avLst/>
            </a:prstGeom>
            <a:ln>
              <a:noFill/>
            </a:ln>
            <a:effectLst>
              <a:outerShdw blurRad="292100" dist="139700" dir="2700000" algn="tl" rotWithShape="0">
                <a:srgbClr val="333333">
                  <a:alpha val="65000"/>
                </a:srgbClr>
              </a:outerShdw>
            </a:effectLst>
          </p:spPr>
        </p:pic>
        <p:sp>
          <p:nvSpPr>
            <p:cNvPr id="35" name="Zaoblený obdélník 14">
              <a:extLst>
                <a:ext uri="{FF2B5EF4-FFF2-40B4-BE49-F238E27FC236}">
                  <a16:creationId xmlns:a16="http://schemas.microsoft.com/office/drawing/2014/main" id="{64E60D56-DCB6-43E8-B843-7929A07DC60B}"/>
                </a:ext>
              </a:extLst>
            </p:cNvPr>
            <p:cNvSpPr/>
            <p:nvPr/>
          </p:nvSpPr>
          <p:spPr>
            <a:xfrm>
              <a:off x="692028" y="3524196"/>
              <a:ext cx="894007" cy="273475"/>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grpSp>
      <p:pic>
        <p:nvPicPr>
          <p:cNvPr id="2" name="Obrázek 1">
            <a:extLst>
              <a:ext uri="{FF2B5EF4-FFF2-40B4-BE49-F238E27FC236}">
                <a16:creationId xmlns:a16="http://schemas.microsoft.com/office/drawing/2014/main" id="{BF7D1C76-5862-47DA-A567-2E6A8CF818DB}"/>
              </a:ext>
            </a:extLst>
          </p:cNvPr>
          <p:cNvPicPr>
            <a:picLocks noChangeAspect="1"/>
          </p:cNvPicPr>
          <p:nvPr/>
        </p:nvPicPr>
        <p:blipFill>
          <a:blip r:embed="rId6"/>
          <a:stretch>
            <a:fillRect/>
          </a:stretch>
        </p:blipFill>
        <p:spPr>
          <a:xfrm>
            <a:off x="8513888" y="1614629"/>
            <a:ext cx="3341873" cy="5818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2906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20" name="Zástupný symbol pro obsah 2">
            <a:extLst>
              <a:ext uri="{FF2B5EF4-FFF2-40B4-BE49-F238E27FC236}">
                <a16:creationId xmlns:a16="http://schemas.microsoft.com/office/drawing/2014/main" id="{FA82E85F-1B2C-4D85-8D94-B96D1CC77980}"/>
              </a:ext>
            </a:extLst>
          </p:cNvPr>
          <p:cNvSpPr txBox="1">
            <a:spLocks/>
          </p:cNvSpPr>
          <p:nvPr/>
        </p:nvSpPr>
        <p:spPr>
          <a:xfrm>
            <a:off x="341292" y="1273782"/>
            <a:ext cx="6548603" cy="3308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000" b="1" dirty="0">
                <a:solidFill>
                  <a:schemeClr val="accent5">
                    <a:lumMod val="50000"/>
                  </a:schemeClr>
                </a:solidFill>
                <a:latin typeface="Times New Roman" panose="02020603050405020304" pitchFamily="18" charset="0"/>
                <a:cs typeface="Times New Roman" panose="02020603050405020304" pitchFamily="18" charset="0"/>
              </a:rPr>
              <a:t>Check your personal data:</a:t>
            </a:r>
          </a:p>
          <a:p>
            <a:r>
              <a:rPr lang="en-US" altLang="cs-CZ" sz="2000" dirty="0">
                <a:solidFill>
                  <a:srgbClr val="307871"/>
                </a:solidFill>
                <a:latin typeface="Times New Roman" panose="02020603050405020304" pitchFamily="18" charset="0"/>
                <a:cs typeface="Times New Roman" panose="02020603050405020304" pitchFamily="18" charset="0"/>
              </a:rPr>
              <a:t>Go to </a:t>
            </a:r>
            <a:r>
              <a:rPr lang="en-US" altLang="cs-CZ" sz="2000" b="1" dirty="0">
                <a:solidFill>
                  <a:srgbClr val="307871"/>
                </a:solidFill>
                <a:latin typeface="Times New Roman" panose="02020603050405020304" pitchFamily="18" charset="0"/>
                <a:cs typeface="Times New Roman" panose="02020603050405020304" pitchFamily="18" charset="0"/>
              </a:rPr>
              <a:t>PEOPLE/Personal Section</a:t>
            </a:r>
            <a:r>
              <a:rPr lang="en-US" altLang="cs-CZ" sz="2000" dirty="0">
                <a:solidFill>
                  <a:srgbClr val="307871"/>
                </a:solidFill>
                <a:latin typeface="Times New Roman" panose="02020603050405020304" pitchFamily="18" charset="0"/>
                <a:cs typeface="Times New Roman" panose="02020603050405020304" pitchFamily="18" charset="0"/>
              </a:rPr>
              <a:t>. In case you can not see PEOPLE application, click on „</a:t>
            </a:r>
            <a:r>
              <a:rPr lang="en-US" altLang="cs-CZ" sz="2000" i="1" dirty="0">
                <a:solidFill>
                  <a:srgbClr val="307871"/>
                </a:solidFill>
                <a:latin typeface="Times New Roman" panose="02020603050405020304" pitchFamily="18" charset="0"/>
                <a:cs typeface="Times New Roman" panose="02020603050405020304" pitchFamily="18" charset="0"/>
              </a:rPr>
              <a:t>More applications</a:t>
            </a:r>
            <a:r>
              <a:rPr lang="en-US" altLang="cs-CZ" sz="2000" dirty="0">
                <a:solidFill>
                  <a:srgbClr val="307871"/>
                </a:solidFill>
                <a:latin typeface="Times New Roman" panose="02020603050405020304" pitchFamily="18" charset="0"/>
                <a:cs typeface="Times New Roman" panose="02020603050405020304" pitchFamily="18" charset="0"/>
              </a:rPr>
              <a:t>“.</a:t>
            </a:r>
          </a:p>
          <a:p>
            <a:r>
              <a:rPr lang="en-US" altLang="cs-CZ" sz="2000" dirty="0">
                <a:solidFill>
                  <a:srgbClr val="307871"/>
                </a:solidFill>
                <a:latin typeface="Times New Roman" panose="02020603050405020304" pitchFamily="18" charset="0"/>
                <a:cs typeface="Times New Roman" panose="02020603050405020304" pitchFamily="18" charset="0"/>
              </a:rPr>
              <a:t>In Personal Section/Personal Data, go to „</a:t>
            </a:r>
            <a:r>
              <a:rPr lang="en-US" altLang="cs-CZ" sz="2000" i="1" dirty="0">
                <a:solidFill>
                  <a:srgbClr val="307871"/>
                </a:solidFill>
                <a:latin typeface="Times New Roman" panose="02020603050405020304" pitchFamily="18" charset="0"/>
                <a:cs typeface="Times New Roman" panose="02020603050405020304" pitchFamily="18" charset="0"/>
              </a:rPr>
              <a:t>Check and change your personal data</a:t>
            </a:r>
            <a:r>
              <a:rPr lang="en-US" altLang="cs-CZ" sz="2000" dirty="0">
                <a:solidFill>
                  <a:srgbClr val="307871"/>
                </a:solidFill>
                <a:latin typeface="Times New Roman" panose="02020603050405020304" pitchFamily="18" charset="0"/>
                <a:cs typeface="Times New Roman" panose="02020603050405020304" pitchFamily="18" charset="0"/>
              </a:rPr>
              <a:t>“</a:t>
            </a:r>
          </a:p>
          <a:p>
            <a:r>
              <a:rPr lang="en-US" altLang="cs-CZ" sz="2000" dirty="0">
                <a:solidFill>
                  <a:srgbClr val="307871"/>
                </a:solidFill>
                <a:latin typeface="Times New Roman" panose="02020603050405020304" pitchFamily="18" charset="0"/>
                <a:cs typeface="Times New Roman" panose="02020603050405020304" pitchFamily="18" charset="0"/>
              </a:rPr>
              <a:t>In „</a:t>
            </a:r>
            <a:r>
              <a:rPr lang="en-US" altLang="cs-CZ" sz="2000" i="1" dirty="0">
                <a:solidFill>
                  <a:srgbClr val="307871"/>
                </a:solidFill>
                <a:latin typeface="Times New Roman" panose="02020603050405020304" pitchFamily="18" charset="0"/>
                <a:cs typeface="Times New Roman" panose="02020603050405020304" pitchFamily="18" charset="0"/>
              </a:rPr>
              <a:t>Check and Apply for Changes in Personal Information/Records</a:t>
            </a:r>
            <a:r>
              <a:rPr lang="en-US" altLang="cs-CZ" sz="2000" dirty="0">
                <a:solidFill>
                  <a:srgbClr val="307871"/>
                </a:solidFill>
                <a:latin typeface="Times New Roman" panose="02020603050405020304" pitchFamily="18" charset="0"/>
                <a:cs typeface="Times New Roman" panose="02020603050405020304" pitchFamily="18" charset="0"/>
              </a:rPr>
              <a:t>“ section, proceed according to the context help section (green parts).</a:t>
            </a:r>
          </a:p>
          <a:p>
            <a:r>
              <a:rPr lang="en-US" altLang="cs-CZ" sz="2000" dirty="0">
                <a:solidFill>
                  <a:srgbClr val="307871"/>
                </a:solidFill>
                <a:latin typeface="Times New Roman" panose="02020603050405020304" pitchFamily="18" charset="0"/>
                <a:cs typeface="Times New Roman" panose="02020603050405020304" pitchFamily="18" charset="0"/>
              </a:rPr>
              <a:t>After updating all information, click on „</a:t>
            </a:r>
            <a:r>
              <a:rPr lang="en-US" altLang="cs-CZ" sz="2000" i="1" dirty="0">
                <a:solidFill>
                  <a:srgbClr val="307871"/>
                </a:solidFill>
                <a:latin typeface="Times New Roman" panose="02020603050405020304" pitchFamily="18" charset="0"/>
                <a:cs typeface="Times New Roman" panose="02020603050405020304" pitchFamily="18" charset="0"/>
              </a:rPr>
              <a:t>Submit the application for changes</a:t>
            </a:r>
            <a:r>
              <a:rPr lang="en-US" altLang="cs-CZ" sz="2000" dirty="0">
                <a:solidFill>
                  <a:srgbClr val="307871"/>
                </a:solidFill>
                <a:latin typeface="Times New Roman" panose="02020603050405020304" pitchFamily="18" charset="0"/>
                <a:cs typeface="Times New Roman" panose="02020603050405020304" pitchFamily="18" charset="0"/>
              </a:rPr>
              <a:t>“.</a:t>
            </a:r>
          </a:p>
          <a:p>
            <a:endParaRPr lang="en-US" altLang="cs-CZ" sz="2000" dirty="0">
              <a:solidFill>
                <a:srgbClr val="307871"/>
              </a:solidFill>
              <a:latin typeface="Times New Roman" panose="02020603050405020304" pitchFamily="18" charset="0"/>
              <a:cs typeface="Times New Roman" panose="02020603050405020304" pitchFamily="18" charset="0"/>
            </a:endParaRPr>
          </a:p>
          <a:p>
            <a:pPr marL="0" indent="0">
              <a:buNone/>
            </a:pPr>
            <a:r>
              <a:rPr lang="en-US" altLang="cs-CZ" sz="2000" i="1" dirty="0">
                <a:solidFill>
                  <a:srgbClr val="307871"/>
                </a:solidFill>
                <a:latin typeface="Times New Roman" panose="02020603050405020304" pitchFamily="18" charset="0"/>
                <a:cs typeface="Times New Roman" panose="02020603050405020304" pitchFamily="18" charset="0"/>
              </a:rPr>
              <a:t>Guide also available at: </a:t>
            </a:r>
            <a:r>
              <a:rPr lang="en-US" altLang="cs-CZ" sz="2000" i="1" dirty="0">
                <a:solidFill>
                  <a:srgbClr val="307871"/>
                </a:solidFill>
                <a:latin typeface="Times New Roman" panose="02020603050405020304" pitchFamily="18" charset="0"/>
                <a:cs typeface="Times New Roman" panose="02020603050405020304" pitchFamily="18" charset="0"/>
                <a:hlinkClick r:id="rId2"/>
              </a:rPr>
              <a:t>https://uit.opf.slu.cz/osobudajen</a:t>
            </a:r>
            <a:endParaRPr lang="en-US" altLang="cs-CZ" sz="2000" i="1" dirty="0">
              <a:solidFill>
                <a:srgbClr val="307871"/>
              </a:solidFill>
              <a:latin typeface="Times New Roman" panose="02020603050405020304" pitchFamily="18" charset="0"/>
              <a:cs typeface="Times New Roman" panose="02020603050405020304" pitchFamily="18" charset="0"/>
            </a:endParaRPr>
          </a:p>
        </p:txBody>
      </p:sp>
      <p:grpSp>
        <p:nvGrpSpPr>
          <p:cNvPr id="8" name="Skupina 7">
            <a:extLst>
              <a:ext uri="{FF2B5EF4-FFF2-40B4-BE49-F238E27FC236}">
                <a16:creationId xmlns:a16="http://schemas.microsoft.com/office/drawing/2014/main" id="{B12946D1-C4CA-4820-9270-5CF8362F645B}"/>
              </a:ext>
            </a:extLst>
          </p:cNvPr>
          <p:cNvGrpSpPr/>
          <p:nvPr/>
        </p:nvGrpSpPr>
        <p:grpSpPr>
          <a:xfrm>
            <a:off x="7092492" y="2185092"/>
            <a:ext cx="2590800" cy="1485900"/>
            <a:chOff x="7164210" y="1193461"/>
            <a:chExt cx="2590800" cy="1485900"/>
          </a:xfrm>
        </p:grpSpPr>
        <p:pic>
          <p:nvPicPr>
            <p:cNvPr id="2" name="Obrázek 1">
              <a:extLst>
                <a:ext uri="{FF2B5EF4-FFF2-40B4-BE49-F238E27FC236}">
                  <a16:creationId xmlns:a16="http://schemas.microsoft.com/office/drawing/2014/main" id="{2F6473E8-5B6F-4C88-AE4D-F94EF266A94F}"/>
                </a:ext>
              </a:extLst>
            </p:cNvPr>
            <p:cNvPicPr>
              <a:picLocks noChangeAspect="1"/>
            </p:cNvPicPr>
            <p:nvPr/>
          </p:nvPicPr>
          <p:blipFill>
            <a:blip r:embed="rId3"/>
            <a:stretch>
              <a:fillRect/>
            </a:stretch>
          </p:blipFill>
          <p:spPr>
            <a:xfrm>
              <a:off x="7164210" y="1193461"/>
              <a:ext cx="2590800" cy="1485900"/>
            </a:xfrm>
            <a:prstGeom prst="rect">
              <a:avLst/>
            </a:prstGeom>
            <a:ln>
              <a:noFill/>
            </a:ln>
            <a:effectLst>
              <a:outerShdw blurRad="292100" dist="139700" dir="2700000" algn="tl" rotWithShape="0">
                <a:srgbClr val="333333">
                  <a:alpha val="65000"/>
                </a:srgbClr>
              </a:outerShdw>
            </a:effectLst>
          </p:spPr>
        </p:pic>
        <p:sp>
          <p:nvSpPr>
            <p:cNvPr id="23" name="Zaoblený obdélník 14">
              <a:extLst>
                <a:ext uri="{FF2B5EF4-FFF2-40B4-BE49-F238E27FC236}">
                  <a16:creationId xmlns:a16="http://schemas.microsoft.com/office/drawing/2014/main" id="{F5FF7BC4-33BB-4A02-A73F-208A250673B8}"/>
                </a:ext>
              </a:extLst>
            </p:cNvPr>
            <p:cNvSpPr/>
            <p:nvPr/>
          </p:nvSpPr>
          <p:spPr>
            <a:xfrm>
              <a:off x="8066824" y="1945393"/>
              <a:ext cx="1327905" cy="197190"/>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grpSp>
      <p:grpSp>
        <p:nvGrpSpPr>
          <p:cNvPr id="6" name="Skupina 5">
            <a:extLst>
              <a:ext uri="{FF2B5EF4-FFF2-40B4-BE49-F238E27FC236}">
                <a16:creationId xmlns:a16="http://schemas.microsoft.com/office/drawing/2014/main" id="{A8549353-856B-4008-9D14-4BB7D636FD4F}"/>
              </a:ext>
            </a:extLst>
          </p:cNvPr>
          <p:cNvGrpSpPr/>
          <p:nvPr/>
        </p:nvGrpSpPr>
        <p:grpSpPr>
          <a:xfrm>
            <a:off x="7092492" y="3886146"/>
            <a:ext cx="3467100" cy="1724025"/>
            <a:chOff x="7226963" y="2886664"/>
            <a:chExt cx="3467100" cy="1724025"/>
          </a:xfrm>
        </p:grpSpPr>
        <p:pic>
          <p:nvPicPr>
            <p:cNvPr id="3" name="Obrázek 2">
              <a:extLst>
                <a:ext uri="{FF2B5EF4-FFF2-40B4-BE49-F238E27FC236}">
                  <a16:creationId xmlns:a16="http://schemas.microsoft.com/office/drawing/2014/main" id="{E6046681-4E37-4148-ABC9-DD05D293CC8A}"/>
                </a:ext>
              </a:extLst>
            </p:cNvPr>
            <p:cNvPicPr>
              <a:picLocks noChangeAspect="1"/>
            </p:cNvPicPr>
            <p:nvPr/>
          </p:nvPicPr>
          <p:blipFill>
            <a:blip r:embed="rId4"/>
            <a:stretch>
              <a:fillRect/>
            </a:stretch>
          </p:blipFill>
          <p:spPr>
            <a:xfrm>
              <a:off x="7226963" y="2886664"/>
              <a:ext cx="3467100" cy="1724025"/>
            </a:xfrm>
            <a:prstGeom prst="rect">
              <a:avLst/>
            </a:prstGeom>
            <a:ln>
              <a:noFill/>
            </a:ln>
            <a:effectLst>
              <a:outerShdw blurRad="292100" dist="139700" dir="2700000" algn="tl" rotWithShape="0">
                <a:srgbClr val="333333">
                  <a:alpha val="65000"/>
                </a:srgbClr>
              </a:outerShdw>
            </a:effectLst>
          </p:spPr>
        </p:pic>
        <p:sp>
          <p:nvSpPr>
            <p:cNvPr id="24" name="Zaoblený obdélník 14">
              <a:extLst>
                <a:ext uri="{FF2B5EF4-FFF2-40B4-BE49-F238E27FC236}">
                  <a16:creationId xmlns:a16="http://schemas.microsoft.com/office/drawing/2014/main" id="{E97DADE0-982E-4E73-9A31-A81F3F111C05}"/>
                </a:ext>
              </a:extLst>
            </p:cNvPr>
            <p:cNvSpPr/>
            <p:nvPr/>
          </p:nvSpPr>
          <p:spPr>
            <a:xfrm>
              <a:off x="7555554" y="4413499"/>
              <a:ext cx="2350446" cy="197190"/>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grpSp>
      <p:pic>
        <p:nvPicPr>
          <p:cNvPr id="7" name="Obrázek 6">
            <a:extLst>
              <a:ext uri="{FF2B5EF4-FFF2-40B4-BE49-F238E27FC236}">
                <a16:creationId xmlns:a16="http://schemas.microsoft.com/office/drawing/2014/main" id="{F86480FD-AA45-47EA-B28E-4D5C06A5B766}"/>
              </a:ext>
            </a:extLst>
          </p:cNvPr>
          <p:cNvPicPr>
            <a:picLocks noChangeAspect="1"/>
          </p:cNvPicPr>
          <p:nvPr/>
        </p:nvPicPr>
        <p:blipFill>
          <a:blip r:embed="rId5"/>
          <a:stretch>
            <a:fillRect/>
          </a:stretch>
        </p:blipFill>
        <p:spPr>
          <a:xfrm>
            <a:off x="7092492" y="1190412"/>
            <a:ext cx="2438400" cy="904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441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20" name="Zástupný symbol pro obsah 2">
            <a:extLst>
              <a:ext uri="{FF2B5EF4-FFF2-40B4-BE49-F238E27FC236}">
                <a16:creationId xmlns:a16="http://schemas.microsoft.com/office/drawing/2014/main" id="{FA82E85F-1B2C-4D85-8D94-B96D1CC77980}"/>
              </a:ext>
            </a:extLst>
          </p:cNvPr>
          <p:cNvSpPr txBox="1">
            <a:spLocks/>
          </p:cNvSpPr>
          <p:nvPr/>
        </p:nvSpPr>
        <p:spPr>
          <a:xfrm>
            <a:off x="341292" y="1273782"/>
            <a:ext cx="5306473" cy="3308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000" b="1" u="sng" dirty="0">
                <a:solidFill>
                  <a:schemeClr val="accent5">
                    <a:lumMod val="50000"/>
                  </a:schemeClr>
                </a:solidFill>
                <a:latin typeface="Times New Roman" panose="02020603050405020304" pitchFamily="18" charset="0"/>
                <a:cs typeface="Times New Roman" panose="02020603050405020304" pitchFamily="18" charset="0"/>
              </a:rPr>
              <a:t>For MASTER DEGREE students only</a:t>
            </a:r>
          </a:p>
          <a:p>
            <a:pPr marL="0" indent="0">
              <a:buNone/>
            </a:pPr>
            <a:r>
              <a:rPr lang="en-US" altLang="cs-CZ" sz="2000" b="1" dirty="0">
                <a:solidFill>
                  <a:schemeClr val="accent5">
                    <a:lumMod val="50000"/>
                  </a:schemeClr>
                </a:solidFill>
                <a:latin typeface="Times New Roman" panose="02020603050405020304" pitchFamily="18" charset="0"/>
                <a:cs typeface="Times New Roman" panose="02020603050405020304" pitchFamily="18" charset="0"/>
              </a:rPr>
              <a:t>Add your Czech bank account number:</a:t>
            </a:r>
          </a:p>
          <a:p>
            <a:r>
              <a:rPr lang="en-US" altLang="cs-CZ" sz="2000" dirty="0">
                <a:solidFill>
                  <a:srgbClr val="307871"/>
                </a:solidFill>
                <a:latin typeface="Times New Roman" panose="02020603050405020304" pitchFamily="18" charset="0"/>
                <a:cs typeface="Times New Roman" panose="02020603050405020304" pitchFamily="18" charset="0"/>
              </a:rPr>
              <a:t>In </a:t>
            </a:r>
            <a:r>
              <a:rPr lang="en-US" altLang="cs-CZ" sz="2000" b="1" dirty="0">
                <a:solidFill>
                  <a:srgbClr val="307871"/>
                </a:solidFill>
                <a:latin typeface="Times New Roman" panose="02020603050405020304" pitchFamily="18" charset="0"/>
                <a:cs typeface="Times New Roman" panose="02020603050405020304" pitchFamily="18" charset="0"/>
              </a:rPr>
              <a:t>SCHOLARSHIPS</a:t>
            </a:r>
            <a:r>
              <a:rPr lang="en-US" altLang="cs-CZ" sz="2000" dirty="0">
                <a:solidFill>
                  <a:srgbClr val="307871"/>
                </a:solidFill>
                <a:latin typeface="Times New Roman" panose="02020603050405020304" pitchFamily="18" charset="0"/>
                <a:cs typeface="Times New Roman" panose="02020603050405020304" pitchFamily="18" charset="0"/>
              </a:rPr>
              <a:t> application, you can add your account number, once you open one in the Czech Republic, after your arrival.</a:t>
            </a:r>
          </a:p>
          <a:p>
            <a:r>
              <a:rPr lang="en-US" altLang="cs-CZ" sz="2000" dirty="0">
                <a:solidFill>
                  <a:srgbClr val="307871"/>
                </a:solidFill>
                <a:latin typeface="Times New Roman" panose="02020603050405020304" pitchFamily="18" charset="0"/>
                <a:cs typeface="Times New Roman" panose="02020603050405020304" pitchFamily="18" charset="0"/>
              </a:rPr>
              <a:t>In case you can not see the application, click on „</a:t>
            </a:r>
            <a:r>
              <a:rPr lang="en-US" altLang="cs-CZ" sz="2000" i="1" dirty="0">
                <a:solidFill>
                  <a:srgbClr val="307871"/>
                </a:solidFill>
                <a:latin typeface="Times New Roman" panose="02020603050405020304" pitchFamily="18" charset="0"/>
                <a:cs typeface="Times New Roman" panose="02020603050405020304" pitchFamily="18" charset="0"/>
              </a:rPr>
              <a:t>More applications</a:t>
            </a:r>
            <a:r>
              <a:rPr lang="en-US" altLang="cs-CZ" sz="2000" dirty="0">
                <a:solidFill>
                  <a:srgbClr val="307871"/>
                </a:solidFill>
                <a:latin typeface="Times New Roman" panose="02020603050405020304" pitchFamily="18" charset="0"/>
                <a:cs typeface="Times New Roman" panose="02020603050405020304" pitchFamily="18" charset="0"/>
              </a:rPr>
              <a:t>“.</a:t>
            </a:r>
          </a:p>
          <a:p>
            <a:r>
              <a:rPr lang="en-US" altLang="cs-CZ" sz="2000" dirty="0">
                <a:solidFill>
                  <a:srgbClr val="307871"/>
                </a:solidFill>
                <a:latin typeface="Times New Roman" panose="02020603050405020304" pitchFamily="18" charset="0"/>
                <a:cs typeface="Times New Roman" panose="02020603050405020304" pitchFamily="18" charset="0"/>
              </a:rPr>
              <a:t>Please note that scholarships can only be paid on Czech bank accounts.</a:t>
            </a:r>
          </a:p>
        </p:txBody>
      </p:sp>
      <p:grpSp>
        <p:nvGrpSpPr>
          <p:cNvPr id="14" name="Skupina 13">
            <a:extLst>
              <a:ext uri="{FF2B5EF4-FFF2-40B4-BE49-F238E27FC236}">
                <a16:creationId xmlns:a16="http://schemas.microsoft.com/office/drawing/2014/main" id="{A1C9B2DB-13F3-4363-90C5-75AAB2104256}"/>
              </a:ext>
            </a:extLst>
          </p:cNvPr>
          <p:cNvGrpSpPr/>
          <p:nvPr/>
        </p:nvGrpSpPr>
        <p:grpSpPr>
          <a:xfrm>
            <a:off x="5984634" y="2240340"/>
            <a:ext cx="2314575" cy="1152525"/>
            <a:chOff x="825430" y="3945071"/>
            <a:chExt cx="2314575" cy="1152525"/>
          </a:xfrm>
        </p:grpSpPr>
        <p:pic>
          <p:nvPicPr>
            <p:cNvPr id="9" name="Obrázek 8">
              <a:extLst>
                <a:ext uri="{FF2B5EF4-FFF2-40B4-BE49-F238E27FC236}">
                  <a16:creationId xmlns:a16="http://schemas.microsoft.com/office/drawing/2014/main" id="{B3401726-27DE-4ABE-80B3-9219E11A66F8}"/>
                </a:ext>
              </a:extLst>
            </p:cNvPr>
            <p:cNvPicPr>
              <a:picLocks noChangeAspect="1"/>
            </p:cNvPicPr>
            <p:nvPr/>
          </p:nvPicPr>
          <p:blipFill>
            <a:blip r:embed="rId2"/>
            <a:stretch>
              <a:fillRect/>
            </a:stretch>
          </p:blipFill>
          <p:spPr>
            <a:xfrm>
              <a:off x="825430" y="3945071"/>
              <a:ext cx="2314575" cy="1152525"/>
            </a:xfrm>
            <a:prstGeom prst="rect">
              <a:avLst/>
            </a:prstGeom>
            <a:ln>
              <a:noFill/>
            </a:ln>
            <a:effectLst>
              <a:outerShdw blurRad="292100" dist="139700" dir="2700000" algn="tl" rotWithShape="0">
                <a:srgbClr val="333333">
                  <a:alpha val="65000"/>
                </a:srgbClr>
              </a:outerShdw>
            </a:effectLst>
          </p:spPr>
        </p:pic>
        <p:sp>
          <p:nvSpPr>
            <p:cNvPr id="16" name="Zaoblený obdélník 14">
              <a:extLst>
                <a:ext uri="{FF2B5EF4-FFF2-40B4-BE49-F238E27FC236}">
                  <a16:creationId xmlns:a16="http://schemas.microsoft.com/office/drawing/2014/main" id="{17327CC7-E7DD-4246-93E1-052CD035C015}"/>
                </a:ext>
              </a:extLst>
            </p:cNvPr>
            <p:cNvSpPr/>
            <p:nvPr/>
          </p:nvSpPr>
          <p:spPr>
            <a:xfrm>
              <a:off x="1779731" y="4688296"/>
              <a:ext cx="1196216" cy="241065"/>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grpSp>
      <p:sp>
        <p:nvSpPr>
          <p:cNvPr id="18" name="Zaoblený obdélník 14">
            <a:extLst>
              <a:ext uri="{FF2B5EF4-FFF2-40B4-BE49-F238E27FC236}">
                <a16:creationId xmlns:a16="http://schemas.microsoft.com/office/drawing/2014/main" id="{4937EAA9-A105-45B3-BAB9-7A32839405C9}"/>
              </a:ext>
            </a:extLst>
          </p:cNvPr>
          <p:cNvSpPr/>
          <p:nvPr/>
        </p:nvSpPr>
        <p:spPr>
          <a:xfrm>
            <a:off x="7141922" y="4885765"/>
            <a:ext cx="2892529" cy="423663"/>
          </a:xfrm>
          <a:prstGeom prst="roundRect">
            <a:avLst/>
          </a:prstGeom>
          <a:solidFill>
            <a:schemeClr val="bg1"/>
          </a:solidFill>
          <a:ln w="1905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grpSp>
        <p:nvGrpSpPr>
          <p:cNvPr id="12" name="Skupina 11">
            <a:extLst>
              <a:ext uri="{FF2B5EF4-FFF2-40B4-BE49-F238E27FC236}">
                <a16:creationId xmlns:a16="http://schemas.microsoft.com/office/drawing/2014/main" id="{CF5996A1-1A4F-4AFE-97BC-7B06D64115F2}"/>
              </a:ext>
            </a:extLst>
          </p:cNvPr>
          <p:cNvGrpSpPr/>
          <p:nvPr/>
        </p:nvGrpSpPr>
        <p:grpSpPr>
          <a:xfrm>
            <a:off x="5984635" y="3533654"/>
            <a:ext cx="4855877" cy="2533313"/>
            <a:chOff x="6800250" y="2652469"/>
            <a:chExt cx="4855877" cy="2533313"/>
          </a:xfrm>
        </p:grpSpPr>
        <p:pic>
          <p:nvPicPr>
            <p:cNvPr id="10" name="Obrázek 9">
              <a:extLst>
                <a:ext uri="{FF2B5EF4-FFF2-40B4-BE49-F238E27FC236}">
                  <a16:creationId xmlns:a16="http://schemas.microsoft.com/office/drawing/2014/main" id="{A4AA7DF6-7E75-4FB3-B12F-895186DA8BE5}"/>
                </a:ext>
              </a:extLst>
            </p:cNvPr>
            <p:cNvPicPr>
              <a:picLocks noChangeAspect="1"/>
            </p:cNvPicPr>
            <p:nvPr/>
          </p:nvPicPr>
          <p:blipFill rotWithShape="1">
            <a:blip r:embed="rId3"/>
            <a:srcRect b="59219"/>
            <a:stretch/>
          </p:blipFill>
          <p:spPr>
            <a:xfrm>
              <a:off x="6813503" y="2652469"/>
              <a:ext cx="4842624" cy="1152525"/>
            </a:xfrm>
            <a:prstGeom prst="rect">
              <a:avLst/>
            </a:prstGeom>
            <a:ln>
              <a:noFill/>
            </a:ln>
            <a:effectLst>
              <a:outerShdw blurRad="292100" dist="139700" dir="2700000" algn="tl" rotWithShape="0">
                <a:srgbClr val="333333">
                  <a:alpha val="65000"/>
                </a:srgbClr>
              </a:outerShdw>
            </a:effectLst>
          </p:spPr>
        </p:pic>
        <p:pic>
          <p:nvPicPr>
            <p:cNvPr id="11" name="Obrázek 10">
              <a:extLst>
                <a:ext uri="{FF2B5EF4-FFF2-40B4-BE49-F238E27FC236}">
                  <a16:creationId xmlns:a16="http://schemas.microsoft.com/office/drawing/2014/main" id="{9A596162-8626-420D-9F45-A7D72CB81D5F}"/>
                </a:ext>
              </a:extLst>
            </p:cNvPr>
            <p:cNvPicPr>
              <a:picLocks noChangeAspect="1"/>
            </p:cNvPicPr>
            <p:nvPr/>
          </p:nvPicPr>
          <p:blipFill rotWithShape="1">
            <a:blip r:embed="rId3"/>
            <a:srcRect t="59982" r="6136"/>
            <a:stretch/>
          </p:blipFill>
          <p:spPr>
            <a:xfrm>
              <a:off x="6800250" y="3980894"/>
              <a:ext cx="4842624" cy="1204888"/>
            </a:xfrm>
            <a:prstGeom prst="rect">
              <a:avLst/>
            </a:prstGeom>
            <a:ln>
              <a:noFill/>
            </a:ln>
            <a:effectLst>
              <a:outerShdw blurRad="292100" dist="139700" dir="2700000" algn="tl" rotWithShape="0">
                <a:srgbClr val="333333">
                  <a:alpha val="65000"/>
                </a:srgbClr>
              </a:outerShdw>
            </a:effectLst>
          </p:spPr>
        </p:pic>
      </p:grpSp>
      <p:sp>
        <p:nvSpPr>
          <p:cNvPr id="17" name="Zaoblený obdélník 14">
            <a:extLst>
              <a:ext uri="{FF2B5EF4-FFF2-40B4-BE49-F238E27FC236}">
                <a16:creationId xmlns:a16="http://schemas.microsoft.com/office/drawing/2014/main" id="{C41FD4EA-2BD0-4AA5-9288-653374F74B8F}"/>
              </a:ext>
            </a:extLst>
          </p:cNvPr>
          <p:cNvSpPr/>
          <p:nvPr/>
        </p:nvSpPr>
        <p:spPr>
          <a:xfrm>
            <a:off x="6289761" y="4844359"/>
            <a:ext cx="1630485" cy="18593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pic>
        <p:nvPicPr>
          <p:cNvPr id="25" name="Obrázek 24">
            <a:extLst>
              <a:ext uri="{FF2B5EF4-FFF2-40B4-BE49-F238E27FC236}">
                <a16:creationId xmlns:a16="http://schemas.microsoft.com/office/drawing/2014/main" id="{485AE688-0A44-427B-A462-BB510CBBAE1F}"/>
              </a:ext>
            </a:extLst>
          </p:cNvPr>
          <p:cNvPicPr>
            <a:picLocks noChangeAspect="1"/>
          </p:cNvPicPr>
          <p:nvPr/>
        </p:nvPicPr>
        <p:blipFill rotWithShape="1">
          <a:blip r:embed="rId4"/>
          <a:srcRect r="5078"/>
          <a:stretch/>
        </p:blipFill>
        <p:spPr>
          <a:xfrm>
            <a:off x="5984634" y="1152815"/>
            <a:ext cx="2314575" cy="904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9472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pic>
        <p:nvPicPr>
          <p:cNvPr id="2" name="Obrázek 1">
            <a:extLst>
              <a:ext uri="{FF2B5EF4-FFF2-40B4-BE49-F238E27FC236}">
                <a16:creationId xmlns:a16="http://schemas.microsoft.com/office/drawing/2014/main" id="{72389063-EC07-4AD7-809F-B0730EF1E26B}"/>
              </a:ext>
            </a:extLst>
          </p:cNvPr>
          <p:cNvPicPr>
            <a:picLocks noChangeAspect="1"/>
          </p:cNvPicPr>
          <p:nvPr/>
        </p:nvPicPr>
        <p:blipFill>
          <a:blip r:embed="rId2"/>
          <a:stretch>
            <a:fillRect/>
          </a:stretch>
        </p:blipFill>
        <p:spPr>
          <a:xfrm>
            <a:off x="350294" y="1006034"/>
            <a:ext cx="8214692" cy="5415881"/>
          </a:xfrm>
          <a:prstGeom prst="rect">
            <a:avLst/>
          </a:prstGeom>
          <a:ln>
            <a:noFill/>
          </a:ln>
          <a:effectLst>
            <a:outerShdw blurRad="292100" dist="139700" dir="2700000" algn="tl" rotWithShape="0">
              <a:srgbClr val="333333">
                <a:alpha val="65000"/>
              </a:srgbClr>
            </a:outerShdw>
          </a:effectLst>
        </p:spPr>
      </p:pic>
      <p:sp>
        <p:nvSpPr>
          <p:cNvPr id="3" name="Zaoblený obdélníkový bublinový popisek 2">
            <a:extLst>
              <a:ext uri="{FF2B5EF4-FFF2-40B4-BE49-F238E27FC236}">
                <a16:creationId xmlns:a16="http://schemas.microsoft.com/office/drawing/2014/main" id="{BF75D045-7F68-47AE-9AD3-A431820BA039}"/>
              </a:ext>
            </a:extLst>
          </p:cNvPr>
          <p:cNvSpPr/>
          <p:nvPr/>
        </p:nvSpPr>
        <p:spPr>
          <a:xfrm>
            <a:off x="6228522" y="1730283"/>
            <a:ext cx="3313044" cy="1031787"/>
          </a:xfrm>
          <a:prstGeom prst="wedgeRoundRectCallout">
            <a:avLst>
              <a:gd name="adj1" fmla="val -138524"/>
              <a:gd name="adj2" fmla="val -77842"/>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6" name="TextovéPole 5">
            <a:extLst>
              <a:ext uri="{FF2B5EF4-FFF2-40B4-BE49-F238E27FC236}">
                <a16:creationId xmlns:a16="http://schemas.microsoft.com/office/drawing/2014/main" id="{F2C15DC0-93A4-4B73-913A-E193D8C23274}"/>
              </a:ext>
            </a:extLst>
          </p:cNvPr>
          <p:cNvSpPr txBox="1"/>
          <p:nvPr/>
        </p:nvSpPr>
        <p:spPr>
          <a:xfrm>
            <a:off x="6400800" y="1784511"/>
            <a:ext cx="2893524" cy="923330"/>
          </a:xfrm>
          <a:prstGeom prst="rect">
            <a:avLst/>
          </a:prstGeom>
          <a:noFill/>
        </p:spPr>
        <p:txBody>
          <a:bodyPr wrap="square" rtlCol="0">
            <a:spAutoFit/>
          </a:bodyPr>
          <a:lstStyle/>
          <a:p>
            <a:r>
              <a:rPr lang="en-US" dirty="0">
                <a:solidFill>
                  <a:srgbClr val="307871"/>
                </a:solidFill>
                <a:latin typeface="Times New Roman" panose="02020603050405020304" pitchFamily="18" charset="0"/>
                <a:cs typeface="Times New Roman" panose="02020603050405020304" pitchFamily="18" charset="0"/>
              </a:rPr>
              <a:t>In </a:t>
            </a:r>
            <a:r>
              <a:rPr lang="en-US" b="1" dirty="0">
                <a:solidFill>
                  <a:srgbClr val="307871"/>
                </a:solidFill>
                <a:latin typeface="Times New Roman" panose="02020603050405020304" pitchFamily="18" charset="0"/>
                <a:cs typeface="Times New Roman" panose="02020603050405020304" pitchFamily="18" charset="0"/>
              </a:rPr>
              <a:t>STUDENT</a:t>
            </a:r>
            <a:r>
              <a:rPr lang="en-US" dirty="0">
                <a:solidFill>
                  <a:srgbClr val="307871"/>
                </a:solidFill>
                <a:latin typeface="Times New Roman" panose="02020603050405020304" pitchFamily="18" charset="0"/>
                <a:cs typeface="Times New Roman" panose="02020603050405020304" pitchFamily="18" charset="0"/>
              </a:rPr>
              <a:t> application, follow the </a:t>
            </a:r>
            <a:r>
              <a:rPr lang="en-US" b="1" dirty="0">
                <a:solidFill>
                  <a:srgbClr val="307871"/>
                </a:solidFill>
                <a:latin typeface="Times New Roman" panose="02020603050405020304" pitchFamily="18" charset="0"/>
                <a:cs typeface="Times New Roman" panose="02020603050405020304" pitchFamily="18" charset="0"/>
              </a:rPr>
              <a:t>blue bar </a:t>
            </a:r>
            <a:r>
              <a:rPr lang="en-US" dirty="0">
                <a:solidFill>
                  <a:srgbClr val="307871"/>
                </a:solidFill>
                <a:latin typeface="Times New Roman" panose="02020603050405020304" pitchFamily="18" charset="0"/>
                <a:cs typeface="Times New Roman" panose="02020603050405020304" pitchFamily="18" charset="0"/>
              </a:rPr>
              <a:t>referring to course of your study.</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22" name="Obrázek 21">
            <a:extLst>
              <a:ext uri="{FF2B5EF4-FFF2-40B4-BE49-F238E27FC236}">
                <a16:creationId xmlns:a16="http://schemas.microsoft.com/office/drawing/2014/main" id="{D83E7057-F22F-42B0-A708-65777A222C06}"/>
              </a:ext>
            </a:extLst>
          </p:cNvPr>
          <p:cNvPicPr>
            <a:picLocks noChangeAspect="1"/>
          </p:cNvPicPr>
          <p:nvPr/>
        </p:nvPicPr>
        <p:blipFill>
          <a:blip r:embed="rId3"/>
          <a:stretch>
            <a:fillRect/>
          </a:stretch>
        </p:blipFill>
        <p:spPr>
          <a:xfrm>
            <a:off x="9691286" y="1531801"/>
            <a:ext cx="2314575" cy="1428750"/>
          </a:xfrm>
          <a:prstGeom prst="rect">
            <a:avLst/>
          </a:prstGeom>
          <a:ln>
            <a:noFill/>
          </a:ln>
          <a:effectLst>
            <a:outerShdw blurRad="292100" dist="139700" dir="2700000" algn="tl" rotWithShape="0">
              <a:srgbClr val="333333">
                <a:alpha val="65000"/>
              </a:srgbClr>
            </a:outerShdw>
          </a:effectLst>
        </p:spPr>
      </p:pic>
      <p:sp>
        <p:nvSpPr>
          <p:cNvPr id="7" name="Zástupný symbol pro obsah 2">
            <a:extLst>
              <a:ext uri="{FF2B5EF4-FFF2-40B4-BE49-F238E27FC236}">
                <a16:creationId xmlns:a16="http://schemas.microsoft.com/office/drawing/2014/main" id="{A034BEB3-B7AD-46B8-98D0-550F0F6EF5F7}"/>
              </a:ext>
            </a:extLst>
          </p:cNvPr>
          <p:cNvSpPr txBox="1">
            <a:spLocks/>
          </p:cNvSpPr>
          <p:nvPr/>
        </p:nvSpPr>
        <p:spPr>
          <a:xfrm>
            <a:off x="8692817" y="3140765"/>
            <a:ext cx="3313044" cy="3432313"/>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000" b="1" u="sng" dirty="0">
                <a:solidFill>
                  <a:schemeClr val="accent5">
                    <a:lumMod val="50000"/>
                  </a:schemeClr>
                </a:solidFill>
                <a:latin typeface="Times New Roman" panose="02020603050405020304" pitchFamily="18" charset="0"/>
                <a:cs typeface="Times New Roman" panose="02020603050405020304" pitchFamily="18" charset="0"/>
              </a:rPr>
              <a:t>STUDENT/MY COURSES:</a:t>
            </a:r>
          </a:p>
          <a:p>
            <a:pPr marL="0" indent="0">
              <a:buNone/>
            </a:pPr>
            <a:r>
              <a:rPr lang="en-US" altLang="cs-CZ" sz="1500" b="1" dirty="0">
                <a:solidFill>
                  <a:schemeClr val="accent5">
                    <a:lumMod val="50000"/>
                  </a:schemeClr>
                </a:solidFill>
                <a:latin typeface="Times New Roman" panose="02020603050405020304" pitchFamily="18" charset="0"/>
                <a:cs typeface="Times New Roman" panose="02020603050405020304" pitchFamily="18" charset="0"/>
              </a:rPr>
              <a:t>For enrolled courses, you can access:</a:t>
            </a:r>
          </a:p>
          <a:p>
            <a:pPr>
              <a:buFontTx/>
              <a:buChar char="-"/>
            </a:pPr>
            <a:r>
              <a:rPr lang="en-US" altLang="cs-CZ" sz="1500" b="1" dirty="0">
                <a:solidFill>
                  <a:schemeClr val="accent5">
                    <a:lumMod val="50000"/>
                  </a:schemeClr>
                </a:solidFill>
                <a:latin typeface="Times New Roman" panose="02020603050405020304" pitchFamily="18" charset="0"/>
                <a:cs typeface="Times New Roman" panose="02020603050405020304" pitchFamily="18" charset="0"/>
              </a:rPr>
              <a:t>Study materials</a:t>
            </a:r>
          </a:p>
          <a:p>
            <a:pPr>
              <a:buFontTx/>
              <a:buChar char="-"/>
            </a:pPr>
            <a:r>
              <a:rPr lang="en-US" altLang="cs-CZ" sz="1500" b="1" dirty="0">
                <a:solidFill>
                  <a:schemeClr val="accent5">
                    <a:lumMod val="50000"/>
                  </a:schemeClr>
                </a:solidFill>
                <a:latin typeface="Times New Roman" panose="02020603050405020304" pitchFamily="18" charset="0"/>
                <a:cs typeface="Times New Roman" panose="02020603050405020304" pitchFamily="18" charset="0"/>
              </a:rPr>
              <a:t>Interactive syllabus</a:t>
            </a:r>
          </a:p>
          <a:p>
            <a:pPr>
              <a:buFontTx/>
              <a:buChar char="-"/>
            </a:pPr>
            <a:r>
              <a:rPr lang="en-US" altLang="cs-CZ" sz="1500" b="1" dirty="0">
                <a:solidFill>
                  <a:schemeClr val="accent5">
                    <a:lumMod val="50000"/>
                  </a:schemeClr>
                </a:solidFill>
                <a:latin typeface="Times New Roman" panose="02020603050405020304" pitchFamily="18" charset="0"/>
                <a:cs typeface="Times New Roman" panose="02020603050405020304" pitchFamily="18" charset="0"/>
              </a:rPr>
              <a:t>Discussion forum</a:t>
            </a:r>
          </a:p>
          <a:p>
            <a:pPr>
              <a:buFontTx/>
              <a:buChar char="-"/>
            </a:pPr>
            <a:r>
              <a:rPr lang="en-US" altLang="cs-CZ" sz="1500" b="1" dirty="0">
                <a:solidFill>
                  <a:schemeClr val="accent5">
                    <a:lumMod val="50000"/>
                  </a:schemeClr>
                </a:solidFill>
                <a:latin typeface="Times New Roman" panose="02020603050405020304" pitchFamily="18" charset="0"/>
                <a:cs typeface="Times New Roman" panose="02020603050405020304" pitchFamily="18" charset="0"/>
              </a:rPr>
              <a:t>Seminar groups (overview)</a:t>
            </a:r>
          </a:p>
          <a:p>
            <a:pPr>
              <a:buFontTx/>
              <a:buChar char="-"/>
            </a:pPr>
            <a:r>
              <a:rPr lang="en-US" altLang="cs-CZ" sz="1500" b="1" dirty="0">
                <a:solidFill>
                  <a:schemeClr val="accent5">
                    <a:lumMod val="50000"/>
                  </a:schemeClr>
                </a:solidFill>
                <a:latin typeface="Times New Roman" panose="02020603050405020304" pitchFamily="18" charset="0"/>
                <a:cs typeface="Times New Roman" panose="02020603050405020304" pitchFamily="18" charset="0"/>
              </a:rPr>
              <a:t>Exams (registration for examination dates)</a:t>
            </a:r>
          </a:p>
          <a:p>
            <a:pPr>
              <a:buFontTx/>
              <a:buChar char="-"/>
            </a:pPr>
            <a:r>
              <a:rPr lang="en-US" altLang="cs-CZ" sz="1500" b="1" dirty="0">
                <a:solidFill>
                  <a:schemeClr val="accent5">
                    <a:lumMod val="50000"/>
                  </a:schemeClr>
                </a:solidFill>
                <a:latin typeface="Times New Roman" panose="02020603050405020304" pitchFamily="18" charset="0"/>
                <a:cs typeface="Times New Roman" panose="02020603050405020304" pitchFamily="18" charset="0"/>
              </a:rPr>
              <a:t>Catalogue (accreditation document)</a:t>
            </a:r>
          </a:p>
          <a:p>
            <a:pPr>
              <a:buFontTx/>
              <a:buChar char="-"/>
            </a:pPr>
            <a:r>
              <a:rPr lang="en-US" altLang="cs-CZ" sz="1500" b="1" dirty="0">
                <a:solidFill>
                  <a:schemeClr val="accent5">
                    <a:lumMod val="50000"/>
                  </a:schemeClr>
                </a:solidFill>
                <a:latin typeface="Times New Roman" panose="02020603050405020304" pitchFamily="18" charset="0"/>
                <a:cs typeface="Times New Roman" panose="02020603050405020304" pitchFamily="18" charset="0"/>
              </a:rPr>
              <a:t>Notebooks (test or exam scores)</a:t>
            </a:r>
          </a:p>
          <a:p>
            <a:pPr>
              <a:buFontTx/>
              <a:buChar char="-"/>
            </a:pPr>
            <a:endParaRPr lang="en-US" altLang="cs-CZ" sz="1500" b="1"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2000" b="1" u="sng"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Zaoblený obdélníkový bublinový popisek 2">
            <a:extLst>
              <a:ext uri="{FF2B5EF4-FFF2-40B4-BE49-F238E27FC236}">
                <a16:creationId xmlns:a16="http://schemas.microsoft.com/office/drawing/2014/main" id="{407543A3-F2AE-4CC5-899D-4E3C1FF0C4F4}"/>
              </a:ext>
            </a:extLst>
          </p:cNvPr>
          <p:cNvSpPr/>
          <p:nvPr/>
        </p:nvSpPr>
        <p:spPr>
          <a:xfrm>
            <a:off x="4409393" y="4268302"/>
            <a:ext cx="3638258" cy="529213"/>
          </a:xfrm>
          <a:prstGeom prst="wedgeRoundRectCallout">
            <a:avLst>
              <a:gd name="adj1" fmla="val -59724"/>
              <a:gd name="adj2" fmla="val -113805"/>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13" name="TextovéPole 12">
            <a:extLst>
              <a:ext uri="{FF2B5EF4-FFF2-40B4-BE49-F238E27FC236}">
                <a16:creationId xmlns:a16="http://schemas.microsoft.com/office/drawing/2014/main" id="{366157DF-AD2D-4C83-9AEB-84A494C518BD}"/>
              </a:ext>
            </a:extLst>
          </p:cNvPr>
          <p:cNvSpPr txBox="1"/>
          <p:nvPr/>
        </p:nvSpPr>
        <p:spPr>
          <a:xfrm>
            <a:off x="4581671" y="4322530"/>
            <a:ext cx="3465980" cy="369332"/>
          </a:xfrm>
          <a:prstGeom prst="rect">
            <a:avLst/>
          </a:prstGeom>
          <a:noFill/>
        </p:spPr>
        <p:txBody>
          <a:bodyPr wrap="square" rtlCol="0">
            <a:spAutoFit/>
          </a:bodyPr>
          <a:lstStyle/>
          <a:p>
            <a:r>
              <a:rPr lang="en-US" dirty="0">
                <a:solidFill>
                  <a:srgbClr val="307871"/>
                </a:solidFill>
                <a:latin typeface="Times New Roman" panose="02020603050405020304" pitchFamily="18" charset="0"/>
                <a:cs typeface="Times New Roman" panose="02020603050405020304" pitchFamily="18" charset="0"/>
              </a:rPr>
              <a:t>Information about enrolled course</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744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20" name="Zástupný symbol pro obsah 2">
            <a:extLst>
              <a:ext uri="{FF2B5EF4-FFF2-40B4-BE49-F238E27FC236}">
                <a16:creationId xmlns:a16="http://schemas.microsoft.com/office/drawing/2014/main" id="{FA82E85F-1B2C-4D85-8D94-B96D1CC77980}"/>
              </a:ext>
            </a:extLst>
          </p:cNvPr>
          <p:cNvSpPr txBox="1">
            <a:spLocks/>
          </p:cNvSpPr>
          <p:nvPr/>
        </p:nvSpPr>
        <p:spPr>
          <a:xfrm>
            <a:off x="2623938" y="1061042"/>
            <a:ext cx="8017168" cy="1399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000" b="1" dirty="0">
                <a:solidFill>
                  <a:schemeClr val="accent5">
                    <a:lumMod val="50000"/>
                  </a:schemeClr>
                </a:solidFill>
                <a:latin typeface="Times New Roman" panose="02020603050405020304" pitchFamily="18" charset="0"/>
                <a:cs typeface="Times New Roman" panose="02020603050405020304" pitchFamily="18" charset="0"/>
              </a:rPr>
              <a:t>Registration for courses and enrolment:</a:t>
            </a:r>
          </a:p>
          <a:p>
            <a:pPr marL="0" indent="0">
              <a:buNone/>
            </a:pPr>
            <a:r>
              <a:rPr lang="en-US" altLang="cs-CZ" sz="2000" dirty="0">
                <a:solidFill>
                  <a:srgbClr val="307871"/>
                </a:solidFill>
                <a:latin typeface="Times New Roman" panose="02020603050405020304" pitchFamily="18" charset="0"/>
                <a:cs typeface="Times New Roman" panose="02020603050405020304" pitchFamily="18" charset="0"/>
              </a:rPr>
              <a:t>Go to </a:t>
            </a:r>
            <a:r>
              <a:rPr lang="en-US" altLang="cs-CZ" sz="2000" b="1" dirty="0">
                <a:solidFill>
                  <a:srgbClr val="307871"/>
                </a:solidFill>
                <a:latin typeface="Times New Roman" panose="02020603050405020304" pitchFamily="18" charset="0"/>
                <a:cs typeface="Times New Roman" panose="02020603050405020304" pitchFamily="18" charset="0"/>
              </a:rPr>
              <a:t>STUDENT &gt; Registration and Enrolment &gt; START OF TERM</a:t>
            </a:r>
          </a:p>
        </p:txBody>
      </p:sp>
      <p:sp>
        <p:nvSpPr>
          <p:cNvPr id="18" name="Zaoblený obdélník 14">
            <a:extLst>
              <a:ext uri="{FF2B5EF4-FFF2-40B4-BE49-F238E27FC236}">
                <a16:creationId xmlns:a16="http://schemas.microsoft.com/office/drawing/2014/main" id="{4937EAA9-A105-45B3-BAB9-7A32839405C9}"/>
              </a:ext>
            </a:extLst>
          </p:cNvPr>
          <p:cNvSpPr/>
          <p:nvPr/>
        </p:nvSpPr>
        <p:spPr>
          <a:xfrm>
            <a:off x="7106063" y="4868532"/>
            <a:ext cx="2892529" cy="423663"/>
          </a:xfrm>
          <a:prstGeom prst="roundRect">
            <a:avLst/>
          </a:prstGeom>
          <a:solidFill>
            <a:schemeClr val="bg1"/>
          </a:solidFill>
          <a:ln w="1905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grpSp>
        <p:nvGrpSpPr>
          <p:cNvPr id="46" name="Skupina 45">
            <a:extLst>
              <a:ext uri="{FF2B5EF4-FFF2-40B4-BE49-F238E27FC236}">
                <a16:creationId xmlns:a16="http://schemas.microsoft.com/office/drawing/2014/main" id="{FD1C3FF1-628A-45BE-BA86-4F7EE073E615}"/>
              </a:ext>
            </a:extLst>
          </p:cNvPr>
          <p:cNvGrpSpPr/>
          <p:nvPr/>
        </p:nvGrpSpPr>
        <p:grpSpPr>
          <a:xfrm>
            <a:off x="229234" y="1235025"/>
            <a:ext cx="2314575" cy="1428750"/>
            <a:chOff x="161364" y="1047189"/>
            <a:chExt cx="2314575" cy="1428750"/>
          </a:xfrm>
        </p:grpSpPr>
        <p:pic>
          <p:nvPicPr>
            <p:cNvPr id="2" name="Obrázek 1">
              <a:extLst>
                <a:ext uri="{FF2B5EF4-FFF2-40B4-BE49-F238E27FC236}">
                  <a16:creationId xmlns:a16="http://schemas.microsoft.com/office/drawing/2014/main" id="{3BD48197-C0FA-4F0D-9AD0-ED38FB6ED1DB}"/>
                </a:ext>
              </a:extLst>
            </p:cNvPr>
            <p:cNvPicPr>
              <a:picLocks noChangeAspect="1"/>
            </p:cNvPicPr>
            <p:nvPr/>
          </p:nvPicPr>
          <p:blipFill>
            <a:blip r:embed="rId2"/>
            <a:stretch>
              <a:fillRect/>
            </a:stretch>
          </p:blipFill>
          <p:spPr>
            <a:xfrm>
              <a:off x="161364" y="1047189"/>
              <a:ext cx="2314575" cy="1428750"/>
            </a:xfrm>
            <a:prstGeom prst="rect">
              <a:avLst/>
            </a:prstGeom>
            <a:ln>
              <a:noFill/>
            </a:ln>
            <a:effectLst>
              <a:outerShdw blurRad="292100" dist="139700" dir="2700000" algn="tl" rotWithShape="0">
                <a:srgbClr val="333333">
                  <a:alpha val="65000"/>
                </a:srgbClr>
              </a:outerShdw>
            </a:effectLst>
          </p:spPr>
        </p:pic>
        <p:sp>
          <p:nvSpPr>
            <p:cNvPr id="19" name="Zaoblený obdélník 14">
              <a:extLst>
                <a:ext uri="{FF2B5EF4-FFF2-40B4-BE49-F238E27FC236}">
                  <a16:creationId xmlns:a16="http://schemas.microsoft.com/office/drawing/2014/main" id="{F48B2E79-87FB-473D-BFE4-8D64F243D25C}"/>
                </a:ext>
              </a:extLst>
            </p:cNvPr>
            <p:cNvSpPr/>
            <p:nvPr/>
          </p:nvSpPr>
          <p:spPr>
            <a:xfrm>
              <a:off x="1111624" y="1748117"/>
              <a:ext cx="1201270" cy="421341"/>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grpSp>
      <p:grpSp>
        <p:nvGrpSpPr>
          <p:cNvPr id="6" name="Skupina 5">
            <a:extLst>
              <a:ext uri="{FF2B5EF4-FFF2-40B4-BE49-F238E27FC236}">
                <a16:creationId xmlns:a16="http://schemas.microsoft.com/office/drawing/2014/main" id="{1315B44D-F102-43D4-9E6E-33B0BEF9CBB8}"/>
              </a:ext>
            </a:extLst>
          </p:cNvPr>
          <p:cNvGrpSpPr/>
          <p:nvPr/>
        </p:nvGrpSpPr>
        <p:grpSpPr>
          <a:xfrm>
            <a:off x="2784195" y="2294702"/>
            <a:ext cx="7559093" cy="4186575"/>
            <a:chOff x="37685" y="2475939"/>
            <a:chExt cx="7559093" cy="4186575"/>
          </a:xfrm>
        </p:grpSpPr>
        <p:pic>
          <p:nvPicPr>
            <p:cNvPr id="3" name="Obrázek 2">
              <a:extLst>
                <a:ext uri="{FF2B5EF4-FFF2-40B4-BE49-F238E27FC236}">
                  <a16:creationId xmlns:a16="http://schemas.microsoft.com/office/drawing/2014/main" id="{37CC9046-CCFD-4EE3-9D80-F0902F922F9A}"/>
                </a:ext>
              </a:extLst>
            </p:cNvPr>
            <p:cNvPicPr>
              <a:picLocks noChangeAspect="1"/>
            </p:cNvPicPr>
            <p:nvPr/>
          </p:nvPicPr>
          <p:blipFill>
            <a:blip r:embed="rId3"/>
            <a:stretch>
              <a:fillRect/>
            </a:stretch>
          </p:blipFill>
          <p:spPr>
            <a:xfrm>
              <a:off x="37685" y="2475939"/>
              <a:ext cx="7559093" cy="4186575"/>
            </a:xfrm>
            <a:prstGeom prst="rect">
              <a:avLst/>
            </a:prstGeom>
            <a:ln>
              <a:noFill/>
            </a:ln>
            <a:effectLst>
              <a:outerShdw blurRad="292100" dist="139700" dir="2700000" algn="tl" rotWithShape="0">
                <a:srgbClr val="333333">
                  <a:alpha val="65000"/>
                </a:srgbClr>
              </a:outerShdw>
            </a:effectLst>
          </p:spPr>
        </p:pic>
        <p:sp>
          <p:nvSpPr>
            <p:cNvPr id="21" name="Zaoblený obdélník 14">
              <a:extLst>
                <a:ext uri="{FF2B5EF4-FFF2-40B4-BE49-F238E27FC236}">
                  <a16:creationId xmlns:a16="http://schemas.microsoft.com/office/drawing/2014/main" id="{1FFDBEAC-26C7-4191-A18F-B3A230E9CB59}"/>
                </a:ext>
              </a:extLst>
            </p:cNvPr>
            <p:cNvSpPr/>
            <p:nvPr/>
          </p:nvSpPr>
          <p:spPr>
            <a:xfrm>
              <a:off x="1631576" y="3072334"/>
              <a:ext cx="992362" cy="421341"/>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grpSp>
          <p:nvGrpSpPr>
            <p:cNvPr id="22" name="Skupina 21">
              <a:extLst>
                <a:ext uri="{FF2B5EF4-FFF2-40B4-BE49-F238E27FC236}">
                  <a16:creationId xmlns:a16="http://schemas.microsoft.com/office/drawing/2014/main" id="{C4A4E0BD-8719-4037-B110-1BFD4490D9A7}"/>
                </a:ext>
              </a:extLst>
            </p:cNvPr>
            <p:cNvGrpSpPr/>
            <p:nvPr/>
          </p:nvGrpSpPr>
          <p:grpSpPr>
            <a:xfrm>
              <a:off x="2939741" y="3514034"/>
              <a:ext cx="1825639" cy="345905"/>
              <a:chOff x="7851391" y="3213725"/>
              <a:chExt cx="1878725" cy="790403"/>
            </a:xfrm>
          </p:grpSpPr>
          <p:sp>
            <p:nvSpPr>
              <p:cNvPr id="23" name="Zaoblený obdélníkový bublinový popisek 2">
                <a:extLst>
                  <a:ext uri="{FF2B5EF4-FFF2-40B4-BE49-F238E27FC236}">
                    <a16:creationId xmlns:a16="http://schemas.microsoft.com/office/drawing/2014/main" id="{7CC6BE28-B0EC-458B-900D-417B67592905}"/>
                  </a:ext>
                </a:extLst>
              </p:cNvPr>
              <p:cNvSpPr/>
              <p:nvPr/>
            </p:nvSpPr>
            <p:spPr>
              <a:xfrm>
                <a:off x="7851391" y="3213725"/>
                <a:ext cx="1809956" cy="790403"/>
              </a:xfrm>
              <a:prstGeom prst="wedgeRoundRectCallout">
                <a:avLst>
                  <a:gd name="adj1" fmla="val -61253"/>
                  <a:gd name="adj2" fmla="val 141102"/>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24" name="TextovéPole 23">
                <a:extLst>
                  <a:ext uri="{FF2B5EF4-FFF2-40B4-BE49-F238E27FC236}">
                    <a16:creationId xmlns:a16="http://schemas.microsoft.com/office/drawing/2014/main" id="{ED67FD9F-C3B1-458F-A7B6-1914407153BD}"/>
                  </a:ext>
                </a:extLst>
              </p:cNvPr>
              <p:cNvSpPr txBox="1"/>
              <p:nvPr/>
            </p:nvSpPr>
            <p:spPr>
              <a:xfrm>
                <a:off x="7871601" y="3292449"/>
                <a:ext cx="1858515" cy="632951"/>
              </a:xfrm>
              <a:prstGeom prst="rect">
                <a:avLst/>
              </a:prstGeom>
              <a:noFill/>
            </p:spPr>
            <p:txBody>
              <a:bodyPr wrap="square" rtlCol="0">
                <a:spAutoFit/>
              </a:bodyPr>
              <a:lstStyle/>
              <a:p>
                <a:r>
                  <a:rPr lang="cs-CZ" sz="1200" b="1">
                    <a:solidFill>
                      <a:srgbClr val="307871"/>
                    </a:solidFill>
                    <a:latin typeface="Times New Roman" panose="02020603050405020304" pitchFamily="18" charset="0"/>
                    <a:cs typeface="Times New Roman" panose="02020603050405020304" pitchFamily="18" charset="0"/>
                  </a:rPr>
                  <a:t>OPF = SBA in Karvina</a:t>
                </a:r>
                <a:endParaRPr lang="en-US" sz="1200">
                  <a:solidFill>
                    <a:srgbClr val="307871"/>
                  </a:solidFill>
                  <a:latin typeface="Times New Roman" panose="02020603050405020304" pitchFamily="18" charset="0"/>
                  <a:cs typeface="Times New Roman" panose="02020603050405020304" pitchFamily="18" charset="0"/>
                </a:endParaRPr>
              </a:p>
            </p:txBody>
          </p:sp>
        </p:grpSp>
        <p:sp>
          <p:nvSpPr>
            <p:cNvPr id="26" name="Zaoblený obdélník 14">
              <a:extLst>
                <a:ext uri="{FF2B5EF4-FFF2-40B4-BE49-F238E27FC236}">
                  <a16:creationId xmlns:a16="http://schemas.microsoft.com/office/drawing/2014/main" id="{04989071-4368-4088-924F-0FB5F5D7CB05}"/>
                </a:ext>
              </a:extLst>
            </p:cNvPr>
            <p:cNvSpPr/>
            <p:nvPr/>
          </p:nvSpPr>
          <p:spPr>
            <a:xfrm>
              <a:off x="304799" y="5695787"/>
              <a:ext cx="815787" cy="136152"/>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28" name="Zaoblený obdélník 14">
              <a:extLst>
                <a:ext uri="{FF2B5EF4-FFF2-40B4-BE49-F238E27FC236}">
                  <a16:creationId xmlns:a16="http://schemas.microsoft.com/office/drawing/2014/main" id="{F052EEEC-D00B-4980-9032-3C176C0D10DB}"/>
                </a:ext>
              </a:extLst>
            </p:cNvPr>
            <p:cNvSpPr/>
            <p:nvPr/>
          </p:nvSpPr>
          <p:spPr>
            <a:xfrm>
              <a:off x="304799" y="5907741"/>
              <a:ext cx="1703295" cy="136152"/>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30" name="Zaoblený obdélník 14">
              <a:extLst>
                <a:ext uri="{FF2B5EF4-FFF2-40B4-BE49-F238E27FC236}">
                  <a16:creationId xmlns:a16="http://schemas.microsoft.com/office/drawing/2014/main" id="{3E5C4F53-0CB6-4DAA-BF1A-8A0898A5194B}"/>
                </a:ext>
              </a:extLst>
            </p:cNvPr>
            <p:cNvSpPr/>
            <p:nvPr/>
          </p:nvSpPr>
          <p:spPr>
            <a:xfrm>
              <a:off x="5576046" y="5819182"/>
              <a:ext cx="1703295" cy="136152"/>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grpSp>
      <p:grpSp>
        <p:nvGrpSpPr>
          <p:cNvPr id="31" name="Skupina 30">
            <a:extLst>
              <a:ext uri="{FF2B5EF4-FFF2-40B4-BE49-F238E27FC236}">
                <a16:creationId xmlns:a16="http://schemas.microsoft.com/office/drawing/2014/main" id="{087A2AFD-70C8-4113-B1D6-5ADE5C6BB4AC}"/>
              </a:ext>
            </a:extLst>
          </p:cNvPr>
          <p:cNvGrpSpPr/>
          <p:nvPr/>
        </p:nvGrpSpPr>
        <p:grpSpPr>
          <a:xfrm>
            <a:off x="6293286" y="4026607"/>
            <a:ext cx="2566418" cy="1268730"/>
            <a:chOff x="8752796" y="3227386"/>
            <a:chExt cx="2641044" cy="2577352"/>
          </a:xfrm>
        </p:grpSpPr>
        <p:sp>
          <p:nvSpPr>
            <p:cNvPr id="32" name="Zaoblený obdélníkový bublinový popisek 2">
              <a:extLst>
                <a:ext uri="{FF2B5EF4-FFF2-40B4-BE49-F238E27FC236}">
                  <a16:creationId xmlns:a16="http://schemas.microsoft.com/office/drawing/2014/main" id="{67A9733C-907D-4FA9-836A-7E7B16DD15BD}"/>
                </a:ext>
              </a:extLst>
            </p:cNvPr>
            <p:cNvSpPr/>
            <p:nvPr/>
          </p:nvSpPr>
          <p:spPr>
            <a:xfrm>
              <a:off x="8752796" y="3227386"/>
              <a:ext cx="2640241" cy="2536715"/>
            </a:xfrm>
            <a:prstGeom prst="wedgeRoundRectCallout">
              <a:avLst>
                <a:gd name="adj1" fmla="val 31557"/>
                <a:gd name="adj2" fmla="val 80531"/>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33" name="TextovéPole 32">
              <a:extLst>
                <a:ext uri="{FF2B5EF4-FFF2-40B4-BE49-F238E27FC236}">
                  <a16:creationId xmlns:a16="http://schemas.microsoft.com/office/drawing/2014/main" id="{2FD58653-A2F0-493B-BD19-BE4BBF610114}"/>
                </a:ext>
              </a:extLst>
            </p:cNvPr>
            <p:cNvSpPr txBox="1"/>
            <p:nvPr/>
          </p:nvSpPr>
          <p:spPr>
            <a:xfrm>
              <a:off x="8894218" y="3366339"/>
              <a:ext cx="2499622" cy="2438399"/>
            </a:xfrm>
            <a:prstGeom prst="rect">
              <a:avLst/>
            </a:prstGeom>
            <a:noFill/>
          </p:spPr>
          <p:txBody>
            <a:bodyPr wrap="square" rtlCol="0">
              <a:spAutoFit/>
            </a:bodyPr>
            <a:lstStyle/>
            <a:p>
              <a:r>
                <a:rPr lang="en-US" sz="1200" dirty="0">
                  <a:solidFill>
                    <a:srgbClr val="307871"/>
                  </a:solidFill>
                  <a:latin typeface="Times New Roman" panose="02020603050405020304" pitchFamily="18" charset="0"/>
                  <a:cs typeface="Times New Roman" panose="02020603050405020304" pitchFamily="18" charset="0"/>
                </a:rPr>
                <a:t>Do not forget to enroll for </a:t>
              </a:r>
              <a:r>
                <a:rPr lang="en-US" sz="1200" b="1" i="1" dirty="0">
                  <a:solidFill>
                    <a:schemeClr val="accent5">
                      <a:lumMod val="50000"/>
                    </a:schemeClr>
                  </a:solidFill>
                  <a:latin typeface="Times New Roman" panose="02020603050405020304" pitchFamily="18" charset="0"/>
                  <a:cs typeface="Times New Roman" panose="02020603050405020304" pitchFamily="18" charset="0"/>
                </a:rPr>
                <a:t>seminar groups</a:t>
              </a:r>
              <a:r>
                <a:rPr lang="en-US" sz="1200" i="1" dirty="0">
                  <a:solidFill>
                    <a:srgbClr val="307871"/>
                  </a:solidFill>
                  <a:latin typeface="Times New Roman" panose="02020603050405020304" pitchFamily="18" charset="0"/>
                  <a:cs typeface="Times New Roman" panose="02020603050405020304" pitchFamily="18" charset="0"/>
                </a:rPr>
                <a:t> </a:t>
              </a:r>
              <a:r>
                <a:rPr lang="en-US" sz="1200" dirty="0">
                  <a:solidFill>
                    <a:srgbClr val="307871"/>
                  </a:solidFill>
                  <a:latin typeface="Times New Roman" panose="02020603050405020304" pitchFamily="18" charset="0"/>
                  <a:cs typeface="Times New Roman" panose="02020603050405020304" pitchFamily="18" charset="0"/>
                </a:rPr>
                <a:t>as well. You can check whether your course has (apart from </a:t>
              </a:r>
              <a:r>
                <a:rPr lang="en-US" sz="1200" i="1" dirty="0">
                  <a:solidFill>
                    <a:srgbClr val="307871"/>
                  </a:solidFill>
                  <a:latin typeface="Times New Roman" panose="02020603050405020304" pitchFamily="18" charset="0"/>
                  <a:cs typeface="Times New Roman" panose="02020603050405020304" pitchFamily="18" charset="0"/>
                </a:rPr>
                <a:t>lecture</a:t>
              </a:r>
              <a:r>
                <a:rPr lang="en-US" sz="1200" dirty="0">
                  <a:solidFill>
                    <a:srgbClr val="307871"/>
                  </a:solidFill>
                  <a:latin typeface="Times New Roman" panose="02020603050405020304" pitchFamily="18" charset="0"/>
                  <a:cs typeface="Times New Roman" panose="02020603050405020304" pitchFamily="18" charset="0"/>
                </a:rPr>
                <a:t>)</a:t>
              </a:r>
              <a:r>
                <a:rPr lang="en-US" sz="1200" i="1" dirty="0">
                  <a:solidFill>
                    <a:srgbClr val="307871"/>
                  </a:solidFill>
                  <a:latin typeface="Times New Roman" panose="02020603050405020304" pitchFamily="18" charset="0"/>
                  <a:cs typeface="Times New Roman" panose="02020603050405020304" pitchFamily="18" charset="0"/>
                </a:rPr>
                <a:t> </a:t>
              </a:r>
              <a:r>
                <a:rPr lang="en-US" sz="1200" dirty="0">
                  <a:solidFill>
                    <a:srgbClr val="307871"/>
                  </a:solidFill>
                  <a:latin typeface="Times New Roman" panose="02020603050405020304" pitchFamily="18" charset="0"/>
                  <a:cs typeface="Times New Roman" panose="02020603050405020304" pitchFamily="18" charset="0"/>
                </a:rPr>
                <a:t>also a </a:t>
              </a:r>
              <a:r>
                <a:rPr lang="en-US" sz="1200" i="1" dirty="0">
                  <a:solidFill>
                    <a:srgbClr val="307871"/>
                  </a:solidFill>
                  <a:latin typeface="Times New Roman" panose="02020603050405020304" pitchFamily="18" charset="0"/>
                  <a:cs typeface="Times New Roman" panose="02020603050405020304" pitchFamily="18" charset="0"/>
                </a:rPr>
                <a:t>seminar</a:t>
              </a:r>
              <a:r>
                <a:rPr lang="en-US" sz="1200" dirty="0">
                  <a:solidFill>
                    <a:srgbClr val="307871"/>
                  </a:solidFill>
                  <a:latin typeface="Times New Roman" panose="02020603050405020304" pitchFamily="18" charset="0"/>
                  <a:cs typeface="Times New Roman" panose="02020603050405020304" pitchFamily="18" charset="0"/>
                </a:rPr>
                <a:t>, in the </a:t>
              </a:r>
              <a:r>
                <a:rPr lang="en-US" sz="1200" b="1" i="1" dirty="0">
                  <a:solidFill>
                    <a:schemeClr val="accent5">
                      <a:lumMod val="50000"/>
                    </a:schemeClr>
                  </a:solidFill>
                  <a:latin typeface="Times New Roman" panose="02020603050405020304" pitchFamily="18" charset="0"/>
                  <a:cs typeface="Times New Roman" panose="02020603050405020304" pitchFamily="18" charset="0"/>
                </a:rPr>
                <a:t>Course Catalogue</a:t>
              </a:r>
              <a:r>
                <a:rPr lang="en-US" sz="1200" b="1" dirty="0">
                  <a:solidFill>
                    <a:srgbClr val="307871"/>
                  </a:solidFill>
                  <a:latin typeface="Times New Roman" panose="02020603050405020304" pitchFamily="18" charset="0"/>
                  <a:cs typeface="Times New Roman" panose="02020603050405020304" pitchFamily="18" charset="0"/>
                </a:rPr>
                <a:t> </a:t>
              </a:r>
              <a:r>
                <a:rPr lang="en-US" sz="1200" dirty="0">
                  <a:solidFill>
                    <a:srgbClr val="307871"/>
                  </a:solidFill>
                  <a:latin typeface="Times New Roman" panose="02020603050405020304" pitchFamily="18" charset="0"/>
                  <a:cs typeface="Times New Roman" panose="02020603050405020304" pitchFamily="18" charset="0"/>
                </a:rPr>
                <a:t>below </a:t>
              </a:r>
            </a:p>
            <a:p>
              <a:r>
                <a:rPr lang="en-US" sz="1200" dirty="0">
                  <a:solidFill>
                    <a:srgbClr val="307871"/>
                  </a:solidFill>
                  <a:latin typeface="Times New Roman" panose="02020603050405020304" pitchFamily="18" charset="0"/>
                  <a:cs typeface="Times New Roman" panose="02020603050405020304" pitchFamily="18" charset="0"/>
                </a:rPr>
                <a:t>(by searching the course code).</a:t>
              </a:r>
            </a:p>
          </p:txBody>
        </p:sp>
      </p:grpSp>
      <p:sp>
        <p:nvSpPr>
          <p:cNvPr id="34" name="Zaoblený obdélník 14">
            <a:extLst>
              <a:ext uri="{FF2B5EF4-FFF2-40B4-BE49-F238E27FC236}">
                <a16:creationId xmlns:a16="http://schemas.microsoft.com/office/drawing/2014/main" id="{18A3766F-66DB-4E7B-A1C1-EEBF5D113C83}"/>
              </a:ext>
            </a:extLst>
          </p:cNvPr>
          <p:cNvSpPr/>
          <p:nvPr/>
        </p:nvSpPr>
        <p:spPr>
          <a:xfrm>
            <a:off x="8322556" y="5780399"/>
            <a:ext cx="954798" cy="136152"/>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pic>
        <p:nvPicPr>
          <p:cNvPr id="7" name="Obrázek 6">
            <a:extLst>
              <a:ext uri="{FF2B5EF4-FFF2-40B4-BE49-F238E27FC236}">
                <a16:creationId xmlns:a16="http://schemas.microsoft.com/office/drawing/2014/main" id="{11F237E2-093B-4188-B766-579FFB28E1C1}"/>
              </a:ext>
            </a:extLst>
          </p:cNvPr>
          <p:cNvPicPr>
            <a:picLocks noChangeAspect="1"/>
          </p:cNvPicPr>
          <p:nvPr/>
        </p:nvPicPr>
        <p:blipFill>
          <a:blip r:embed="rId4"/>
          <a:stretch>
            <a:fillRect/>
          </a:stretch>
        </p:blipFill>
        <p:spPr>
          <a:xfrm>
            <a:off x="8655940" y="2460485"/>
            <a:ext cx="3374696" cy="15661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5" name="Zaoblený obdélník 14">
            <a:extLst>
              <a:ext uri="{FF2B5EF4-FFF2-40B4-BE49-F238E27FC236}">
                <a16:creationId xmlns:a16="http://schemas.microsoft.com/office/drawing/2014/main" id="{ABFE73DB-1A21-465B-AEAF-358D7F141F05}"/>
              </a:ext>
            </a:extLst>
          </p:cNvPr>
          <p:cNvSpPr/>
          <p:nvPr/>
        </p:nvSpPr>
        <p:spPr>
          <a:xfrm>
            <a:off x="8858924" y="3890455"/>
            <a:ext cx="401617" cy="119290"/>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grpSp>
        <p:nvGrpSpPr>
          <p:cNvPr id="15" name="Skupina 14">
            <a:extLst>
              <a:ext uri="{FF2B5EF4-FFF2-40B4-BE49-F238E27FC236}">
                <a16:creationId xmlns:a16="http://schemas.microsoft.com/office/drawing/2014/main" id="{4258F078-91E0-449D-B4E3-B2E961BF7934}"/>
              </a:ext>
            </a:extLst>
          </p:cNvPr>
          <p:cNvGrpSpPr/>
          <p:nvPr/>
        </p:nvGrpSpPr>
        <p:grpSpPr>
          <a:xfrm>
            <a:off x="9059004" y="4236258"/>
            <a:ext cx="2240074" cy="704032"/>
            <a:chOff x="9059000" y="4236258"/>
            <a:chExt cx="1550321" cy="345905"/>
          </a:xfrm>
        </p:grpSpPr>
        <p:sp>
          <p:nvSpPr>
            <p:cNvPr id="37" name="Zaoblený obdélníkový bublinový popisek 2">
              <a:extLst>
                <a:ext uri="{FF2B5EF4-FFF2-40B4-BE49-F238E27FC236}">
                  <a16:creationId xmlns:a16="http://schemas.microsoft.com/office/drawing/2014/main" id="{7D4FD487-C0FC-4232-9FD1-4A337D098F65}"/>
                </a:ext>
              </a:extLst>
            </p:cNvPr>
            <p:cNvSpPr/>
            <p:nvPr/>
          </p:nvSpPr>
          <p:spPr>
            <a:xfrm>
              <a:off x="9059000" y="4236258"/>
              <a:ext cx="1550321" cy="345905"/>
            </a:xfrm>
            <a:prstGeom prst="wedgeRoundRectCallout">
              <a:avLst>
                <a:gd name="adj1" fmla="val -45385"/>
                <a:gd name="adj2" fmla="val -84155"/>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36" name="TextovéPole 35">
              <a:extLst>
                <a:ext uri="{FF2B5EF4-FFF2-40B4-BE49-F238E27FC236}">
                  <a16:creationId xmlns:a16="http://schemas.microsoft.com/office/drawing/2014/main" id="{3431254F-B7FC-4FAB-AD56-62F6D47AE660}"/>
                </a:ext>
              </a:extLst>
            </p:cNvPr>
            <p:cNvSpPr txBox="1"/>
            <p:nvPr/>
          </p:nvSpPr>
          <p:spPr>
            <a:xfrm>
              <a:off x="9059000" y="4236258"/>
              <a:ext cx="1550321" cy="317555"/>
            </a:xfrm>
            <a:prstGeom prst="rect">
              <a:avLst/>
            </a:prstGeom>
            <a:noFill/>
          </p:spPr>
          <p:txBody>
            <a:bodyPr wrap="square" rtlCol="0">
              <a:spAutoFit/>
            </a:bodyPr>
            <a:lstStyle/>
            <a:p>
              <a:r>
                <a:rPr lang="en-US" sz="1200" dirty="0">
                  <a:solidFill>
                    <a:srgbClr val="307871"/>
                  </a:solidFill>
                  <a:latin typeface="Times New Roman" panose="02020603050405020304" pitchFamily="18" charset="0"/>
                  <a:cs typeface="Times New Roman" panose="02020603050405020304" pitchFamily="18" charset="0"/>
                </a:rPr>
                <a:t>E.g.: Microeconomics course has </a:t>
              </a:r>
              <a:r>
                <a:rPr lang="en-US" sz="1200" i="1" dirty="0">
                  <a:solidFill>
                    <a:srgbClr val="307871"/>
                  </a:solidFill>
                  <a:latin typeface="Times New Roman" panose="02020603050405020304" pitchFamily="18" charset="0"/>
                  <a:cs typeface="Times New Roman" panose="02020603050405020304" pitchFamily="18" charset="0"/>
                </a:rPr>
                <a:t>3 teaching hours of a lecture </a:t>
              </a:r>
              <a:r>
                <a:rPr lang="en-US" sz="1200" dirty="0">
                  <a:solidFill>
                    <a:srgbClr val="307871"/>
                  </a:solidFill>
                  <a:latin typeface="Times New Roman" panose="02020603050405020304" pitchFamily="18" charset="0"/>
                  <a:cs typeface="Times New Roman" panose="02020603050405020304" pitchFamily="18" charset="0"/>
                </a:rPr>
                <a:t>and </a:t>
              </a:r>
              <a:r>
                <a:rPr lang="en-US" sz="1200" i="1" dirty="0">
                  <a:solidFill>
                    <a:srgbClr val="307871"/>
                  </a:solidFill>
                  <a:latin typeface="Times New Roman" panose="02020603050405020304" pitchFamily="18" charset="0"/>
                  <a:cs typeface="Times New Roman" panose="02020603050405020304" pitchFamily="18" charset="0"/>
                </a:rPr>
                <a:t>2 teaching hours of a seminar</a:t>
              </a:r>
            </a:p>
          </p:txBody>
        </p:sp>
      </p:grpSp>
      <p:grpSp>
        <p:nvGrpSpPr>
          <p:cNvPr id="42" name="Skupina 41">
            <a:extLst>
              <a:ext uri="{FF2B5EF4-FFF2-40B4-BE49-F238E27FC236}">
                <a16:creationId xmlns:a16="http://schemas.microsoft.com/office/drawing/2014/main" id="{D0F230A3-7361-40DB-A1DB-61FEDB0DDD7D}"/>
              </a:ext>
            </a:extLst>
          </p:cNvPr>
          <p:cNvGrpSpPr/>
          <p:nvPr/>
        </p:nvGrpSpPr>
        <p:grpSpPr>
          <a:xfrm>
            <a:off x="119476" y="3653773"/>
            <a:ext cx="2314575" cy="914049"/>
            <a:chOff x="99851" y="3658075"/>
            <a:chExt cx="2565638" cy="914049"/>
          </a:xfrm>
        </p:grpSpPr>
        <p:sp>
          <p:nvSpPr>
            <p:cNvPr id="40" name="Zaoblený obdélníkový bublinový popisek 2">
              <a:extLst>
                <a:ext uri="{FF2B5EF4-FFF2-40B4-BE49-F238E27FC236}">
                  <a16:creationId xmlns:a16="http://schemas.microsoft.com/office/drawing/2014/main" id="{202ADFBF-A27D-44AA-9DE2-98404B3BA025}"/>
                </a:ext>
              </a:extLst>
            </p:cNvPr>
            <p:cNvSpPr/>
            <p:nvPr/>
          </p:nvSpPr>
          <p:spPr>
            <a:xfrm>
              <a:off x="99851" y="3658075"/>
              <a:ext cx="2565638" cy="914049"/>
            </a:xfrm>
            <a:prstGeom prst="wedgeRoundRectCallout">
              <a:avLst>
                <a:gd name="adj1" fmla="val 75003"/>
                <a:gd name="adj2" fmla="val 147955"/>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41" name="TextovéPole 40">
              <a:extLst>
                <a:ext uri="{FF2B5EF4-FFF2-40B4-BE49-F238E27FC236}">
                  <a16:creationId xmlns:a16="http://schemas.microsoft.com/office/drawing/2014/main" id="{B677C981-A786-4939-ABEB-5460E895DCB4}"/>
                </a:ext>
              </a:extLst>
            </p:cNvPr>
            <p:cNvSpPr txBox="1"/>
            <p:nvPr/>
          </p:nvSpPr>
          <p:spPr>
            <a:xfrm>
              <a:off x="120010" y="3715071"/>
              <a:ext cx="2428992" cy="830997"/>
            </a:xfrm>
            <a:prstGeom prst="rect">
              <a:avLst/>
            </a:prstGeom>
            <a:noFill/>
          </p:spPr>
          <p:txBody>
            <a:bodyPr wrap="square" rtlCol="0">
              <a:spAutoFit/>
            </a:bodyPr>
            <a:lstStyle/>
            <a:p>
              <a:r>
                <a:rPr lang="en-US" sz="1200" b="1" dirty="0">
                  <a:solidFill>
                    <a:srgbClr val="307871"/>
                  </a:solidFill>
                  <a:latin typeface="Times New Roman" panose="02020603050405020304" pitchFamily="18" charset="0"/>
                  <a:cs typeface="Times New Roman" panose="02020603050405020304" pitchFamily="18" charset="0"/>
                </a:rPr>
                <a:t>MASTER DEGREE students:</a:t>
              </a:r>
            </a:p>
            <a:p>
              <a:r>
                <a:rPr lang="en-US" sz="1200" dirty="0">
                  <a:solidFill>
                    <a:srgbClr val="307871"/>
                  </a:solidFill>
                  <a:latin typeface="Times New Roman" panose="02020603050405020304" pitchFamily="18" charset="0"/>
                  <a:cs typeface="Times New Roman" panose="02020603050405020304" pitchFamily="18" charset="0"/>
                </a:rPr>
                <a:t>The best way how to register for courses is to register through </a:t>
              </a:r>
            </a:p>
            <a:p>
              <a:r>
                <a:rPr lang="en-US" sz="1200" b="1" dirty="0">
                  <a:solidFill>
                    <a:schemeClr val="accent5">
                      <a:lumMod val="50000"/>
                    </a:schemeClr>
                  </a:solidFill>
                  <a:latin typeface="Times New Roman" panose="02020603050405020304" pitchFamily="18" charset="0"/>
                  <a:cs typeface="Times New Roman" panose="02020603050405020304" pitchFamily="18" charset="0"/>
                </a:rPr>
                <a:t>OPF: template</a:t>
              </a:r>
            </a:p>
          </p:txBody>
        </p:sp>
      </p:grpSp>
      <p:grpSp>
        <p:nvGrpSpPr>
          <p:cNvPr id="43" name="Skupina 42">
            <a:extLst>
              <a:ext uri="{FF2B5EF4-FFF2-40B4-BE49-F238E27FC236}">
                <a16:creationId xmlns:a16="http://schemas.microsoft.com/office/drawing/2014/main" id="{4A41D1FB-00C0-491E-B2FE-446F8C9BE105}"/>
              </a:ext>
            </a:extLst>
          </p:cNvPr>
          <p:cNvGrpSpPr/>
          <p:nvPr/>
        </p:nvGrpSpPr>
        <p:grpSpPr>
          <a:xfrm>
            <a:off x="54655" y="5275332"/>
            <a:ext cx="2783434" cy="1449995"/>
            <a:chOff x="122857" y="3358349"/>
            <a:chExt cx="2433305" cy="1015663"/>
          </a:xfrm>
        </p:grpSpPr>
        <p:sp>
          <p:nvSpPr>
            <p:cNvPr id="44" name="Zaoblený obdélníkový bublinový popisek 2">
              <a:extLst>
                <a:ext uri="{FF2B5EF4-FFF2-40B4-BE49-F238E27FC236}">
                  <a16:creationId xmlns:a16="http://schemas.microsoft.com/office/drawing/2014/main" id="{156A00F8-598B-42BF-B15A-C3D7E64EB013}"/>
                </a:ext>
              </a:extLst>
            </p:cNvPr>
            <p:cNvSpPr/>
            <p:nvPr/>
          </p:nvSpPr>
          <p:spPr>
            <a:xfrm>
              <a:off x="122857" y="3358349"/>
              <a:ext cx="2369881" cy="1015663"/>
            </a:xfrm>
            <a:prstGeom prst="wedgeRoundRectCallout">
              <a:avLst>
                <a:gd name="adj1" fmla="val 61578"/>
                <a:gd name="adj2" fmla="val -13431"/>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45" name="TextovéPole 44">
              <a:extLst>
                <a:ext uri="{FF2B5EF4-FFF2-40B4-BE49-F238E27FC236}">
                  <a16:creationId xmlns:a16="http://schemas.microsoft.com/office/drawing/2014/main" id="{D6C3F14C-E3CF-4095-9203-9D90CD60F62F}"/>
                </a:ext>
              </a:extLst>
            </p:cNvPr>
            <p:cNvSpPr txBox="1"/>
            <p:nvPr/>
          </p:nvSpPr>
          <p:spPr>
            <a:xfrm>
              <a:off x="179209" y="3369173"/>
              <a:ext cx="2376953" cy="970133"/>
            </a:xfrm>
            <a:prstGeom prst="rect">
              <a:avLst/>
            </a:prstGeom>
            <a:noFill/>
          </p:spPr>
          <p:txBody>
            <a:bodyPr wrap="square" rtlCol="0">
              <a:spAutoFit/>
            </a:bodyPr>
            <a:lstStyle/>
            <a:p>
              <a:r>
                <a:rPr lang="en-US" sz="1200" b="1" dirty="0">
                  <a:solidFill>
                    <a:srgbClr val="307871"/>
                  </a:solidFill>
                  <a:latin typeface="Times New Roman" panose="02020603050405020304" pitchFamily="18" charset="0"/>
                  <a:cs typeface="Times New Roman" panose="02020603050405020304" pitchFamily="18" charset="0"/>
                </a:rPr>
                <a:t>EXCHANGE (e.g., Erasmus) + VISITING students:</a:t>
              </a:r>
            </a:p>
            <a:p>
              <a:r>
                <a:rPr lang="en-US" sz="1200" dirty="0">
                  <a:solidFill>
                    <a:srgbClr val="307871"/>
                  </a:solidFill>
                  <a:latin typeface="Times New Roman" panose="02020603050405020304" pitchFamily="18" charset="0"/>
                  <a:cs typeface="Times New Roman" panose="02020603050405020304" pitchFamily="18" charset="0"/>
                </a:rPr>
                <a:t>The best way how to register for courses is to register by </a:t>
              </a:r>
              <a:r>
                <a:rPr lang="en-US" sz="1200" b="1" dirty="0">
                  <a:solidFill>
                    <a:schemeClr val="accent5">
                      <a:lumMod val="50000"/>
                    </a:schemeClr>
                  </a:solidFill>
                  <a:latin typeface="Times New Roman" panose="02020603050405020304" pitchFamily="18" charset="0"/>
                  <a:cs typeface="Times New Roman" panose="02020603050405020304" pitchFamily="18" charset="0"/>
                </a:rPr>
                <a:t>„adding courses by entering their codes“</a:t>
              </a:r>
            </a:p>
            <a:p>
              <a:r>
                <a:rPr lang="en-US" sz="1200" b="1" dirty="0">
                  <a:solidFill>
                    <a:schemeClr val="accent5">
                      <a:lumMod val="50000"/>
                    </a:schemeClr>
                  </a:solidFill>
                  <a:latin typeface="Times New Roman" panose="02020603050405020304" pitchFamily="18" charset="0"/>
                  <a:cs typeface="Times New Roman" panose="02020603050405020304" pitchFamily="18" charset="0"/>
                </a:rPr>
                <a:t>List of courses: </a:t>
              </a:r>
              <a:r>
                <a:rPr lang="en-US" sz="1200" b="1" dirty="0">
                  <a:solidFill>
                    <a:schemeClr val="accent5">
                      <a:lumMod val="50000"/>
                    </a:schemeClr>
                  </a:solidFill>
                  <a:latin typeface="Times New Roman" panose="02020603050405020304" pitchFamily="18" charset="0"/>
                  <a:cs typeface="Times New Roman" panose="02020603050405020304" pitchFamily="18" charset="0"/>
                  <a:hlinkClick r:id="rId5"/>
                </a:rPr>
                <a:t>https://www.slu.cz/opf/en/listofcourses</a:t>
              </a:r>
              <a:endParaRPr lang="en-US" sz="1200" b="1" dirty="0">
                <a:solidFill>
                  <a:schemeClr val="accent5">
                    <a:lumMod val="5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88041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Skupina 9">
            <a:extLst>
              <a:ext uri="{FF2B5EF4-FFF2-40B4-BE49-F238E27FC236}">
                <a16:creationId xmlns:a16="http://schemas.microsoft.com/office/drawing/2014/main" id="{0B0C5E58-77BA-44B3-B577-164E331AA27E}"/>
              </a:ext>
            </a:extLst>
          </p:cNvPr>
          <p:cNvGrpSpPr/>
          <p:nvPr/>
        </p:nvGrpSpPr>
        <p:grpSpPr>
          <a:xfrm>
            <a:off x="1999819" y="1073863"/>
            <a:ext cx="5975537" cy="4842770"/>
            <a:chOff x="2519772" y="1486239"/>
            <a:chExt cx="5975537" cy="4842770"/>
          </a:xfrm>
        </p:grpSpPr>
        <p:pic>
          <p:nvPicPr>
            <p:cNvPr id="9" name="Obrázek 8">
              <a:extLst>
                <a:ext uri="{FF2B5EF4-FFF2-40B4-BE49-F238E27FC236}">
                  <a16:creationId xmlns:a16="http://schemas.microsoft.com/office/drawing/2014/main" id="{A5C732E7-A586-4ACC-A1E5-88B468D17588}"/>
                </a:ext>
              </a:extLst>
            </p:cNvPr>
            <p:cNvPicPr>
              <a:picLocks noChangeAspect="1"/>
            </p:cNvPicPr>
            <p:nvPr/>
          </p:nvPicPr>
          <p:blipFill>
            <a:blip r:embed="rId2"/>
            <a:stretch>
              <a:fillRect/>
            </a:stretch>
          </p:blipFill>
          <p:spPr>
            <a:xfrm>
              <a:off x="2519772" y="1486239"/>
              <a:ext cx="5975537" cy="4842770"/>
            </a:xfrm>
            <a:prstGeom prst="rect">
              <a:avLst/>
            </a:prstGeom>
            <a:ln>
              <a:noFill/>
            </a:ln>
            <a:effectLst>
              <a:outerShdw blurRad="292100" dist="139700" dir="2700000" algn="tl" rotWithShape="0">
                <a:srgbClr val="333333">
                  <a:alpha val="65000"/>
                </a:srgbClr>
              </a:outerShdw>
            </a:effectLst>
          </p:spPr>
        </p:pic>
        <p:sp>
          <p:nvSpPr>
            <p:cNvPr id="48" name="Zaoblený obdélník 14">
              <a:extLst>
                <a:ext uri="{FF2B5EF4-FFF2-40B4-BE49-F238E27FC236}">
                  <a16:creationId xmlns:a16="http://schemas.microsoft.com/office/drawing/2014/main" id="{C1B737C7-C9CB-4494-B03C-2640F6B1CB4F}"/>
                </a:ext>
              </a:extLst>
            </p:cNvPr>
            <p:cNvSpPr/>
            <p:nvPr/>
          </p:nvSpPr>
          <p:spPr>
            <a:xfrm>
              <a:off x="3040903" y="4942519"/>
              <a:ext cx="401617" cy="119290"/>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grpSp>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grpSp>
        <p:nvGrpSpPr>
          <p:cNvPr id="42" name="Skupina 41">
            <a:extLst>
              <a:ext uri="{FF2B5EF4-FFF2-40B4-BE49-F238E27FC236}">
                <a16:creationId xmlns:a16="http://schemas.microsoft.com/office/drawing/2014/main" id="{D0F230A3-7361-40DB-A1DB-61FEDB0DDD7D}"/>
              </a:ext>
            </a:extLst>
          </p:cNvPr>
          <p:cNvGrpSpPr/>
          <p:nvPr/>
        </p:nvGrpSpPr>
        <p:grpSpPr>
          <a:xfrm>
            <a:off x="119476" y="3653773"/>
            <a:ext cx="1592783" cy="507703"/>
            <a:chOff x="99851" y="3658075"/>
            <a:chExt cx="2565638" cy="914049"/>
          </a:xfrm>
        </p:grpSpPr>
        <p:sp>
          <p:nvSpPr>
            <p:cNvPr id="40" name="Zaoblený obdélníkový bublinový popisek 2">
              <a:extLst>
                <a:ext uri="{FF2B5EF4-FFF2-40B4-BE49-F238E27FC236}">
                  <a16:creationId xmlns:a16="http://schemas.microsoft.com/office/drawing/2014/main" id="{202ADFBF-A27D-44AA-9DE2-98404B3BA025}"/>
                </a:ext>
              </a:extLst>
            </p:cNvPr>
            <p:cNvSpPr/>
            <p:nvPr/>
          </p:nvSpPr>
          <p:spPr>
            <a:xfrm>
              <a:off x="99851" y="3658075"/>
              <a:ext cx="2565638" cy="914049"/>
            </a:xfrm>
            <a:prstGeom prst="wedgeRoundRectCallout">
              <a:avLst>
                <a:gd name="adj1" fmla="val 76220"/>
                <a:gd name="adj2" fmla="val 126975"/>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41" name="TextovéPole 40">
              <a:extLst>
                <a:ext uri="{FF2B5EF4-FFF2-40B4-BE49-F238E27FC236}">
                  <a16:creationId xmlns:a16="http://schemas.microsoft.com/office/drawing/2014/main" id="{B677C981-A786-4939-ABEB-5460E895DCB4}"/>
                </a:ext>
              </a:extLst>
            </p:cNvPr>
            <p:cNvSpPr txBox="1"/>
            <p:nvPr/>
          </p:nvSpPr>
          <p:spPr>
            <a:xfrm>
              <a:off x="120010" y="3715071"/>
              <a:ext cx="2428992" cy="831164"/>
            </a:xfrm>
            <a:prstGeom prst="rect">
              <a:avLst/>
            </a:prstGeom>
            <a:noFill/>
          </p:spPr>
          <p:txBody>
            <a:bodyPr wrap="square" rtlCol="0">
              <a:spAutoFit/>
            </a:bodyPr>
            <a:lstStyle/>
            <a:p>
              <a:r>
                <a:rPr lang="en-US" sz="1200" b="1" dirty="0">
                  <a:solidFill>
                    <a:schemeClr val="accent5">
                      <a:lumMod val="50000"/>
                    </a:schemeClr>
                  </a:solidFill>
                  <a:latin typeface="Times New Roman" panose="02020603050405020304" pitchFamily="18" charset="0"/>
                  <a:cs typeface="Times New Roman" panose="02020603050405020304" pitchFamily="18" charset="0"/>
                </a:rPr>
                <a:t>Not registered</a:t>
              </a:r>
              <a:r>
                <a:rPr lang="en-US" sz="1200" b="1" dirty="0">
                  <a:solidFill>
                    <a:srgbClr val="307871"/>
                  </a:solidFill>
                  <a:latin typeface="Times New Roman" panose="02020603050405020304" pitchFamily="18" charset="0"/>
                  <a:cs typeface="Times New Roman" panose="02020603050405020304" pitchFamily="18" charset="0"/>
                </a:rPr>
                <a:t> for a seminar group yet</a:t>
              </a:r>
              <a:endParaRPr lang="en-US" sz="1200" b="1" dirty="0">
                <a:solidFill>
                  <a:schemeClr val="accent5">
                    <a:lumMod val="50000"/>
                  </a:schemeClr>
                </a:solidFill>
                <a:latin typeface="Times New Roman" panose="02020603050405020304" pitchFamily="18" charset="0"/>
                <a:cs typeface="Times New Roman" panose="02020603050405020304" pitchFamily="18" charset="0"/>
              </a:endParaRPr>
            </a:p>
          </p:txBody>
        </p:sp>
      </p:grpSp>
      <p:grpSp>
        <p:nvGrpSpPr>
          <p:cNvPr id="38" name="Skupina 37">
            <a:extLst>
              <a:ext uri="{FF2B5EF4-FFF2-40B4-BE49-F238E27FC236}">
                <a16:creationId xmlns:a16="http://schemas.microsoft.com/office/drawing/2014/main" id="{28C25066-A0C4-4C10-BDDB-7802456D4153}"/>
              </a:ext>
            </a:extLst>
          </p:cNvPr>
          <p:cNvGrpSpPr/>
          <p:nvPr/>
        </p:nvGrpSpPr>
        <p:grpSpPr>
          <a:xfrm>
            <a:off x="137662" y="4942518"/>
            <a:ext cx="1700103" cy="523219"/>
            <a:chOff x="99851" y="3658075"/>
            <a:chExt cx="2565638" cy="914049"/>
          </a:xfrm>
        </p:grpSpPr>
        <p:sp>
          <p:nvSpPr>
            <p:cNvPr id="39" name="Zaoblený obdélníkový bublinový popisek 2">
              <a:extLst>
                <a:ext uri="{FF2B5EF4-FFF2-40B4-BE49-F238E27FC236}">
                  <a16:creationId xmlns:a16="http://schemas.microsoft.com/office/drawing/2014/main" id="{699107CB-2880-4B45-9B46-7D1A738BA073}"/>
                </a:ext>
              </a:extLst>
            </p:cNvPr>
            <p:cNvSpPr/>
            <p:nvPr/>
          </p:nvSpPr>
          <p:spPr>
            <a:xfrm>
              <a:off x="99851" y="3658075"/>
              <a:ext cx="2565638" cy="914049"/>
            </a:xfrm>
            <a:prstGeom prst="wedgeRoundRectCallout">
              <a:avLst>
                <a:gd name="adj1" fmla="val 67765"/>
                <a:gd name="adj2" fmla="val -28338"/>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47" name="TextovéPole 46">
              <a:extLst>
                <a:ext uri="{FF2B5EF4-FFF2-40B4-BE49-F238E27FC236}">
                  <a16:creationId xmlns:a16="http://schemas.microsoft.com/office/drawing/2014/main" id="{BD049106-7CAC-4406-9544-CC71D64F3612}"/>
                </a:ext>
              </a:extLst>
            </p:cNvPr>
            <p:cNvSpPr txBox="1"/>
            <p:nvPr/>
          </p:nvSpPr>
          <p:spPr>
            <a:xfrm>
              <a:off x="120010" y="3715072"/>
              <a:ext cx="2545479" cy="806516"/>
            </a:xfrm>
            <a:prstGeom prst="rect">
              <a:avLst/>
            </a:prstGeom>
            <a:noFill/>
          </p:spPr>
          <p:txBody>
            <a:bodyPr wrap="square" rtlCol="0">
              <a:spAutoFit/>
            </a:bodyPr>
            <a:lstStyle/>
            <a:p>
              <a:r>
                <a:rPr lang="en-US" sz="1200" b="1" dirty="0">
                  <a:solidFill>
                    <a:schemeClr val="accent5">
                      <a:lumMod val="50000"/>
                    </a:schemeClr>
                  </a:solidFill>
                  <a:latin typeface="Times New Roman" panose="02020603050405020304" pitchFamily="18" charset="0"/>
                  <a:cs typeface="Times New Roman" panose="02020603050405020304" pitchFamily="18" charset="0"/>
                </a:rPr>
                <a:t>Registered</a:t>
              </a:r>
              <a:r>
                <a:rPr lang="en-US" sz="1200" b="1" dirty="0">
                  <a:solidFill>
                    <a:srgbClr val="307871"/>
                  </a:solidFill>
                  <a:latin typeface="Times New Roman" panose="02020603050405020304" pitchFamily="18" charset="0"/>
                  <a:cs typeface="Times New Roman" panose="02020603050405020304" pitchFamily="18" charset="0"/>
                </a:rPr>
                <a:t> for a seminar group</a:t>
              </a:r>
              <a:endParaRPr lang="en-US" sz="1200" b="1" dirty="0">
                <a:solidFill>
                  <a:schemeClr val="accent5">
                    <a:lumMod val="50000"/>
                  </a:schemeClr>
                </a:solidFill>
                <a:latin typeface="Times New Roman" panose="02020603050405020304" pitchFamily="18" charset="0"/>
                <a:cs typeface="Times New Roman" panose="02020603050405020304" pitchFamily="18" charset="0"/>
              </a:endParaRPr>
            </a:p>
          </p:txBody>
        </p:sp>
      </p:grpSp>
      <p:pic>
        <p:nvPicPr>
          <p:cNvPr id="11" name="Obrázek 10">
            <a:extLst>
              <a:ext uri="{FF2B5EF4-FFF2-40B4-BE49-F238E27FC236}">
                <a16:creationId xmlns:a16="http://schemas.microsoft.com/office/drawing/2014/main" id="{9C6E1F50-0111-4C94-B7F7-496CA83B5202}"/>
              </a:ext>
            </a:extLst>
          </p:cNvPr>
          <p:cNvPicPr>
            <a:picLocks noChangeAspect="1"/>
          </p:cNvPicPr>
          <p:nvPr/>
        </p:nvPicPr>
        <p:blipFill>
          <a:blip r:embed="rId3"/>
          <a:stretch>
            <a:fillRect/>
          </a:stretch>
        </p:blipFill>
        <p:spPr>
          <a:xfrm>
            <a:off x="5358555" y="3052798"/>
            <a:ext cx="6501751" cy="7524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9" name="Zaoblený obdélník 14">
            <a:extLst>
              <a:ext uri="{FF2B5EF4-FFF2-40B4-BE49-F238E27FC236}">
                <a16:creationId xmlns:a16="http://schemas.microsoft.com/office/drawing/2014/main" id="{F9B63F9D-28E9-4EE6-8CE5-4FCD9743FEDD}"/>
              </a:ext>
            </a:extLst>
          </p:cNvPr>
          <p:cNvSpPr/>
          <p:nvPr/>
        </p:nvSpPr>
        <p:spPr>
          <a:xfrm>
            <a:off x="9844353" y="3221297"/>
            <a:ext cx="1827695" cy="131504"/>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grpSp>
        <p:nvGrpSpPr>
          <p:cNvPr id="50" name="Skupina 49">
            <a:extLst>
              <a:ext uri="{FF2B5EF4-FFF2-40B4-BE49-F238E27FC236}">
                <a16:creationId xmlns:a16="http://schemas.microsoft.com/office/drawing/2014/main" id="{F5A7508D-4508-4AF8-984E-A2008318FF58}"/>
              </a:ext>
            </a:extLst>
          </p:cNvPr>
          <p:cNvGrpSpPr/>
          <p:nvPr/>
        </p:nvGrpSpPr>
        <p:grpSpPr>
          <a:xfrm>
            <a:off x="8801647" y="4169470"/>
            <a:ext cx="2466988" cy="752404"/>
            <a:chOff x="99851" y="3658075"/>
            <a:chExt cx="2565638" cy="914049"/>
          </a:xfrm>
        </p:grpSpPr>
        <p:sp>
          <p:nvSpPr>
            <p:cNvPr id="51" name="Zaoblený obdélníkový bublinový popisek 2">
              <a:extLst>
                <a:ext uri="{FF2B5EF4-FFF2-40B4-BE49-F238E27FC236}">
                  <a16:creationId xmlns:a16="http://schemas.microsoft.com/office/drawing/2014/main" id="{899EA2DC-E4C5-419B-84FF-949376B9B0C6}"/>
                </a:ext>
              </a:extLst>
            </p:cNvPr>
            <p:cNvSpPr/>
            <p:nvPr/>
          </p:nvSpPr>
          <p:spPr>
            <a:xfrm>
              <a:off x="99851" y="3658075"/>
              <a:ext cx="2565638" cy="914049"/>
            </a:xfrm>
            <a:prstGeom prst="wedgeRoundRectCallout">
              <a:avLst>
                <a:gd name="adj1" fmla="val 32615"/>
                <a:gd name="adj2" fmla="val -147844"/>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52" name="TextovéPole 51">
              <a:extLst>
                <a:ext uri="{FF2B5EF4-FFF2-40B4-BE49-F238E27FC236}">
                  <a16:creationId xmlns:a16="http://schemas.microsoft.com/office/drawing/2014/main" id="{4C94A34F-D009-4447-AF44-7FAA3EE82261}"/>
                </a:ext>
              </a:extLst>
            </p:cNvPr>
            <p:cNvSpPr txBox="1"/>
            <p:nvPr/>
          </p:nvSpPr>
          <p:spPr>
            <a:xfrm>
              <a:off x="120010" y="3715072"/>
              <a:ext cx="2545479" cy="785187"/>
            </a:xfrm>
            <a:prstGeom prst="rect">
              <a:avLst/>
            </a:prstGeom>
            <a:noFill/>
          </p:spPr>
          <p:txBody>
            <a:bodyPr wrap="square" rtlCol="0">
              <a:spAutoFit/>
            </a:bodyPr>
            <a:lstStyle/>
            <a:p>
              <a:r>
                <a:rPr lang="en-US" sz="1200" dirty="0">
                  <a:solidFill>
                    <a:schemeClr val="accent5">
                      <a:lumMod val="50000"/>
                    </a:schemeClr>
                  </a:solidFill>
                  <a:latin typeface="Times New Roman" panose="02020603050405020304" pitchFamily="18" charset="0"/>
                  <a:cs typeface="Times New Roman" panose="02020603050405020304" pitchFamily="18" charset="0"/>
                </a:rPr>
                <a:t>In case you are having trouble registering for a course, submit an </a:t>
              </a:r>
              <a:r>
                <a:rPr lang="en-US" sz="1200" b="1" dirty="0">
                  <a:solidFill>
                    <a:schemeClr val="accent5">
                      <a:lumMod val="50000"/>
                    </a:schemeClr>
                  </a:solidFill>
                  <a:latin typeface="Times New Roman" panose="02020603050405020304" pitchFamily="18" charset="0"/>
                  <a:cs typeface="Times New Roman" panose="02020603050405020304" pitchFamily="18" charset="0"/>
                </a:rPr>
                <a:t>application for exception.</a:t>
              </a:r>
            </a:p>
          </p:txBody>
        </p:sp>
      </p:grpSp>
    </p:spTree>
    <p:extLst>
      <p:ext uri="{BB962C8B-B14F-4D97-AF65-F5344CB8AC3E}">
        <p14:creationId xmlns:p14="http://schemas.microsoft.com/office/powerpoint/2010/main" val="375551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81093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Information systems at SU SBA</a:t>
            </a:r>
            <a:endParaRPr kumimoji="0" lang="en-US" sz="2800" b="0" i="0" u="none" strike="noStrike" kern="0" cap="none" spc="0" normalizeH="0" baseline="0" dirty="0">
              <a:ln>
                <a:noFill/>
              </a:ln>
              <a:solidFill>
                <a:sysClr val="windowText" lastClr="000000"/>
              </a:solidFill>
              <a:effectLst/>
              <a:uLnTx/>
              <a:uFillTx/>
            </a:endParaRPr>
          </a:p>
        </p:txBody>
      </p:sp>
      <p:sp>
        <p:nvSpPr>
          <p:cNvPr id="6" name="Zástupný symbol pro obsah 2">
            <a:extLst>
              <a:ext uri="{FF2B5EF4-FFF2-40B4-BE49-F238E27FC236}">
                <a16:creationId xmlns:a16="http://schemas.microsoft.com/office/drawing/2014/main" id="{13ECE790-252F-42EC-8589-96659884C118}"/>
              </a:ext>
            </a:extLst>
          </p:cNvPr>
          <p:cNvSpPr txBox="1">
            <a:spLocks/>
          </p:cNvSpPr>
          <p:nvPr/>
        </p:nvSpPr>
        <p:spPr>
          <a:xfrm>
            <a:off x="471736" y="1164853"/>
            <a:ext cx="8058115" cy="2560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307871"/>
                </a:solidFill>
                <a:latin typeface="Times New Roman" panose="02020603050405020304" pitchFamily="18" charset="0"/>
                <a:cs typeface="Times New Roman" panose="02020603050405020304" pitchFamily="18" charset="0"/>
              </a:rPr>
              <a:t>CRO (central register of persons)</a:t>
            </a:r>
            <a:r>
              <a:rPr lang="cs-CZ" sz="2400" b="1" dirty="0">
                <a:solidFill>
                  <a:srgbClr val="307871"/>
                </a:solidFill>
                <a:latin typeface="Times New Roman" panose="02020603050405020304" pitchFamily="18" charset="0"/>
                <a:cs typeface="Times New Roman" panose="02020603050405020304" pitchFamily="18" charset="0"/>
              </a:rPr>
              <a:t>, Novell</a:t>
            </a:r>
            <a:endParaRPr lang="en-US" sz="2400" b="1" dirty="0">
              <a:solidFill>
                <a:srgbClr val="307871"/>
              </a:solidFill>
              <a:latin typeface="Times New Roman" panose="02020603050405020304" pitchFamily="18" charset="0"/>
              <a:cs typeface="Times New Roman" panose="02020603050405020304" pitchFamily="18" charset="0"/>
            </a:endParaRPr>
          </a:p>
          <a:p>
            <a:r>
              <a:rPr lang="en-US" sz="2400" b="1" dirty="0">
                <a:solidFill>
                  <a:srgbClr val="307871"/>
                </a:solidFill>
                <a:latin typeface="Times New Roman" panose="02020603050405020304" pitchFamily="18" charset="0"/>
                <a:cs typeface="Times New Roman" panose="02020603050405020304" pitchFamily="18" charset="0"/>
              </a:rPr>
              <a:t>Horde (email)</a:t>
            </a:r>
            <a:endParaRPr lang="cs-CZ" sz="2400" b="1" dirty="0">
              <a:solidFill>
                <a:srgbClr val="307871"/>
              </a:solidFill>
              <a:latin typeface="Times New Roman" panose="02020603050405020304" pitchFamily="18" charset="0"/>
              <a:cs typeface="Times New Roman" panose="02020603050405020304" pitchFamily="18" charset="0"/>
            </a:endParaRPr>
          </a:p>
          <a:p>
            <a:r>
              <a:rPr lang="en-US" sz="2400" b="1" dirty="0">
                <a:solidFill>
                  <a:srgbClr val="307871"/>
                </a:solidFill>
                <a:latin typeface="Times New Roman" panose="02020603050405020304" pitchFamily="18" charset="0"/>
                <a:cs typeface="Times New Roman" panose="02020603050405020304" pitchFamily="18" charset="0"/>
              </a:rPr>
              <a:t>IS SU (study agenda)</a:t>
            </a:r>
          </a:p>
          <a:p>
            <a:r>
              <a:rPr lang="en-US" altLang="cs-CZ" sz="2400" b="1" dirty="0">
                <a:solidFill>
                  <a:srgbClr val="307871"/>
                </a:solidFill>
                <a:latin typeface="Times New Roman" panose="02020603050405020304" pitchFamily="18" charset="0"/>
                <a:cs typeface="Times New Roman" panose="02020603050405020304" pitchFamily="18" charset="0"/>
              </a:rPr>
              <a:t>ISKaM (dormitories and catering)</a:t>
            </a:r>
            <a:endParaRPr lang="cs-CZ" altLang="cs-CZ" sz="2400" b="1" dirty="0">
              <a:solidFill>
                <a:srgbClr val="307871"/>
              </a:solidFill>
              <a:latin typeface="Times New Roman" panose="02020603050405020304" pitchFamily="18" charset="0"/>
              <a:cs typeface="Times New Roman" panose="02020603050405020304" pitchFamily="18" charset="0"/>
            </a:endParaRPr>
          </a:p>
          <a:p>
            <a:r>
              <a:rPr lang="cs-CZ" altLang="cs-CZ" sz="2400" b="1" dirty="0">
                <a:solidFill>
                  <a:srgbClr val="307871"/>
                </a:solidFill>
                <a:latin typeface="Times New Roman" panose="02020603050405020304" pitchFamily="18" charset="0"/>
                <a:cs typeface="Times New Roman" panose="02020603050405020304" pitchFamily="18" charset="0"/>
              </a:rPr>
              <a:t>JIS (student ID </a:t>
            </a:r>
            <a:r>
              <a:rPr lang="en-AU" altLang="cs-CZ" sz="2400" b="1" dirty="0">
                <a:solidFill>
                  <a:srgbClr val="307871"/>
                </a:solidFill>
                <a:latin typeface="Times New Roman" panose="02020603050405020304" pitchFamily="18" charset="0"/>
                <a:cs typeface="Times New Roman" panose="02020603050405020304" pitchFamily="18" charset="0"/>
              </a:rPr>
              <a:t>cards</a:t>
            </a:r>
            <a:r>
              <a:rPr lang="cs-CZ" altLang="cs-CZ" sz="2400" b="1" dirty="0">
                <a:solidFill>
                  <a:srgbClr val="307871"/>
                </a:solidFill>
                <a:latin typeface="Times New Roman" panose="02020603050405020304" pitchFamily="18" charset="0"/>
                <a:cs typeface="Times New Roman" panose="02020603050405020304" pitchFamily="18" charset="0"/>
              </a:rPr>
              <a:t>)</a:t>
            </a:r>
            <a:endParaRPr lang="en-US" altLang="cs-CZ" sz="2400" b="1" dirty="0">
              <a:solidFill>
                <a:srgbClr val="307871"/>
              </a:solidFill>
              <a:latin typeface="Times New Roman" panose="02020603050405020304" pitchFamily="18" charset="0"/>
              <a:cs typeface="Times New Roman" panose="02020603050405020304" pitchFamily="18" charset="0"/>
            </a:endParaRPr>
          </a:p>
          <a:p>
            <a:r>
              <a:rPr lang="cs-CZ" altLang="cs-CZ" sz="2400" b="1" dirty="0">
                <a:solidFill>
                  <a:srgbClr val="307871"/>
                </a:solidFill>
                <a:latin typeface="Times New Roman" panose="02020603050405020304" pitchFamily="18" charset="0"/>
                <a:cs typeface="Times New Roman" panose="02020603050405020304" pitchFamily="18" charset="0"/>
              </a:rPr>
              <a:t>Tritius (</a:t>
            </a:r>
            <a:r>
              <a:rPr lang="en-AU" altLang="cs-CZ" sz="2400" b="1" dirty="0">
                <a:solidFill>
                  <a:srgbClr val="307871"/>
                </a:solidFill>
                <a:latin typeface="Times New Roman" panose="02020603050405020304" pitchFamily="18" charset="0"/>
                <a:cs typeface="Times New Roman" panose="02020603050405020304" pitchFamily="18" charset="0"/>
              </a:rPr>
              <a:t>library</a:t>
            </a:r>
            <a:r>
              <a:rPr lang="cs-CZ" altLang="cs-CZ" sz="2400" b="1" dirty="0">
                <a:solidFill>
                  <a:srgbClr val="307871"/>
                </a:solidFill>
                <a:latin typeface="Times New Roman" panose="02020603050405020304" pitchFamily="18" charset="0"/>
                <a:cs typeface="Times New Roman" panose="02020603050405020304" pitchFamily="18" charset="0"/>
              </a:rPr>
              <a:t>)</a:t>
            </a:r>
            <a:endParaRPr lang="en-US" altLang="cs-CZ" sz="2400" b="1" dirty="0">
              <a:solidFill>
                <a:srgbClr val="307871"/>
              </a:solidFill>
              <a:latin typeface="Times New Roman" panose="02020603050405020304" pitchFamily="18" charset="0"/>
              <a:cs typeface="Times New Roman" panose="02020603050405020304" pitchFamily="18" charset="0"/>
            </a:endParaRPr>
          </a:p>
          <a:p>
            <a:r>
              <a:rPr lang="en-US" altLang="cs-CZ" sz="2400" b="1" dirty="0">
                <a:solidFill>
                  <a:srgbClr val="307871"/>
                </a:solidFill>
                <a:latin typeface="Times New Roman" panose="02020603050405020304" pitchFamily="18" charset="0"/>
                <a:cs typeface="Times New Roman" panose="02020603050405020304" pitchFamily="18" charset="0"/>
              </a:rPr>
              <a:t>Websites, Intranet</a:t>
            </a:r>
          </a:p>
        </p:txBody>
      </p:sp>
      <p:sp>
        <p:nvSpPr>
          <p:cNvPr id="9" name="Zástupný symbol pro obsah 2">
            <a:extLst>
              <a:ext uri="{FF2B5EF4-FFF2-40B4-BE49-F238E27FC236}">
                <a16:creationId xmlns:a16="http://schemas.microsoft.com/office/drawing/2014/main" id="{2FB3E13C-5B1B-4378-8D08-7C19DEE9D4E2}"/>
              </a:ext>
            </a:extLst>
          </p:cNvPr>
          <p:cNvSpPr txBox="1">
            <a:spLocks/>
          </p:cNvSpPr>
          <p:nvPr/>
        </p:nvSpPr>
        <p:spPr>
          <a:xfrm>
            <a:off x="471735" y="4644557"/>
            <a:ext cx="11031152" cy="11503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000" b="1" dirty="0">
                <a:solidFill>
                  <a:srgbClr val="002060"/>
                </a:solidFill>
                <a:latin typeface="Times New Roman" panose="02020603050405020304" pitchFamily="18" charset="0"/>
                <a:cs typeface="Times New Roman" panose="02020603050405020304" pitchFamily="18" charset="0"/>
              </a:rPr>
              <a:t>In case of </a:t>
            </a:r>
            <a:r>
              <a:rPr lang="cs-CZ" altLang="cs-CZ" sz="2000" b="1" dirty="0">
                <a:solidFill>
                  <a:srgbClr val="002060"/>
                </a:solidFill>
                <a:latin typeface="Times New Roman" panose="02020603050405020304" pitchFamily="18" charset="0"/>
                <a:cs typeface="Times New Roman" panose="02020603050405020304" pitchFamily="18" charset="0"/>
              </a:rPr>
              <a:t>any </a:t>
            </a:r>
            <a:r>
              <a:rPr lang="en-AU" altLang="cs-CZ" sz="2000" b="1" dirty="0">
                <a:solidFill>
                  <a:srgbClr val="002060"/>
                </a:solidFill>
                <a:latin typeface="Times New Roman" panose="02020603050405020304" pitchFamily="18" charset="0"/>
                <a:cs typeface="Times New Roman" panose="02020603050405020304" pitchFamily="18" charset="0"/>
              </a:rPr>
              <a:t>technical</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US" altLang="cs-CZ" sz="2000" b="1" dirty="0">
                <a:solidFill>
                  <a:srgbClr val="002060"/>
                </a:solidFill>
                <a:latin typeface="Times New Roman" panose="02020603050405020304" pitchFamily="18" charset="0"/>
                <a:cs typeface="Times New Roman" panose="02020603050405020304" pitchFamily="18" charset="0"/>
              </a:rPr>
              <a:t>issues, please contact </a:t>
            </a:r>
            <a:r>
              <a:rPr lang="en-US" altLang="cs-CZ" sz="2000" b="1" dirty="0">
                <a:solidFill>
                  <a:srgbClr val="002060"/>
                </a:solidFill>
                <a:latin typeface="Times New Roman" panose="02020603050405020304" pitchFamily="18" charset="0"/>
                <a:cs typeface="Times New Roman" panose="02020603050405020304" pitchFamily="18" charset="0"/>
                <a:hlinkClick r:id="rId2"/>
              </a:rPr>
              <a:t>helpdesk@opf.slu.cz</a:t>
            </a:r>
            <a:r>
              <a:rPr lang="en-US" altLang="cs-CZ" sz="2000" b="1" dirty="0">
                <a:solidFill>
                  <a:srgbClr val="002060"/>
                </a:solidFill>
                <a:latin typeface="Times New Roman" panose="02020603050405020304" pitchFamily="18" charset="0"/>
                <a:cs typeface="Times New Roman" panose="02020603050405020304" pitchFamily="18" charset="0"/>
              </a:rPr>
              <a:t> </a:t>
            </a:r>
            <a:r>
              <a:rPr lang="cs-CZ" altLang="cs-CZ" sz="2000" b="1" dirty="0">
                <a:solidFill>
                  <a:srgbClr val="002060"/>
                </a:solidFill>
                <a:latin typeface="Times New Roman" panose="02020603050405020304" pitchFamily="18" charset="0"/>
                <a:cs typeface="Times New Roman" panose="02020603050405020304" pitchFamily="18" charset="0"/>
              </a:rPr>
              <a:t>and/</a:t>
            </a:r>
            <a:r>
              <a:rPr lang="en-AU" altLang="cs-CZ" sz="2000" b="1" dirty="0">
                <a:solidFill>
                  <a:srgbClr val="002060"/>
                </a:solidFill>
                <a:latin typeface="Times New Roman" panose="02020603050405020304" pitchFamily="18" charset="0"/>
                <a:cs typeface="Times New Roman" panose="02020603050405020304" pitchFamily="18" charset="0"/>
              </a:rPr>
              <a:t>or</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AU" altLang="cs-CZ" sz="2000" b="1" dirty="0">
                <a:solidFill>
                  <a:srgbClr val="002060"/>
                </a:solidFill>
                <a:latin typeface="Times New Roman" panose="02020603050405020304" pitchFamily="18" charset="0"/>
                <a:cs typeface="Times New Roman" panose="02020603050405020304" pitchFamily="18" charset="0"/>
                <a:hlinkClick r:id="rId3"/>
              </a:rPr>
              <a:t>international</a:t>
            </a:r>
            <a:r>
              <a:rPr lang="en-US" altLang="cs-CZ" sz="2000" b="1" dirty="0">
                <a:solidFill>
                  <a:srgbClr val="002060"/>
                </a:solidFill>
                <a:latin typeface="Times New Roman" panose="02020603050405020304" pitchFamily="18" charset="0"/>
                <a:cs typeface="Times New Roman" panose="02020603050405020304" pitchFamily="18" charset="0"/>
                <a:hlinkClick r:id="rId3"/>
              </a:rPr>
              <a:t>@opf.slu.cz</a:t>
            </a:r>
            <a:r>
              <a:rPr lang="en-US" altLang="cs-CZ" sz="2000" b="1" dirty="0">
                <a:solidFill>
                  <a:srgbClr val="002060"/>
                </a:solidFill>
                <a:latin typeface="Times New Roman" panose="02020603050405020304" pitchFamily="18" charset="0"/>
                <a:cs typeface="Times New Roman" panose="02020603050405020304" pitchFamily="18" charset="0"/>
              </a:rPr>
              <a:t> from your faculty email address</a:t>
            </a:r>
            <a:r>
              <a:rPr lang="cs-CZ" altLang="cs-CZ" sz="2000" b="1" dirty="0">
                <a:solidFill>
                  <a:srgbClr val="002060"/>
                </a:solidFill>
                <a:latin typeface="Times New Roman" panose="02020603050405020304" pitchFamily="18" charset="0"/>
                <a:cs typeface="Times New Roman" panose="02020603050405020304" pitchFamily="18" charset="0"/>
              </a:rPr>
              <a:t>.</a:t>
            </a:r>
            <a:endParaRPr lang="en-US" altLang="cs-CZ"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8FF5AAAF-238D-4A93-A789-67F0C708F95B}"/>
              </a:ext>
            </a:extLst>
          </p:cNvPr>
          <p:cNvPicPr>
            <a:picLocks noChangeAspect="1"/>
          </p:cNvPicPr>
          <p:nvPr/>
        </p:nvPicPr>
        <p:blipFill>
          <a:blip r:embed="rId2"/>
          <a:stretch>
            <a:fillRect/>
          </a:stretch>
        </p:blipFill>
        <p:spPr>
          <a:xfrm>
            <a:off x="2909289" y="6000589"/>
            <a:ext cx="5157116" cy="671035"/>
          </a:xfrm>
          <a:prstGeom prst="rect">
            <a:avLst/>
          </a:prstGeom>
        </p:spPr>
      </p:pic>
      <p:pic>
        <p:nvPicPr>
          <p:cNvPr id="2" name="Obrázek 1">
            <a:extLst>
              <a:ext uri="{FF2B5EF4-FFF2-40B4-BE49-F238E27FC236}">
                <a16:creationId xmlns:a16="http://schemas.microsoft.com/office/drawing/2014/main" id="{E864A01C-2DB5-466A-9BE9-A6C3B1218301}"/>
              </a:ext>
            </a:extLst>
          </p:cNvPr>
          <p:cNvPicPr>
            <a:picLocks noChangeAspect="1"/>
          </p:cNvPicPr>
          <p:nvPr/>
        </p:nvPicPr>
        <p:blipFill>
          <a:blip r:embed="rId3"/>
          <a:stretch>
            <a:fillRect/>
          </a:stretch>
        </p:blipFill>
        <p:spPr>
          <a:xfrm>
            <a:off x="2909289" y="1334739"/>
            <a:ext cx="6552262" cy="4524839"/>
          </a:xfrm>
          <a:prstGeom prst="rect">
            <a:avLst/>
          </a:prstGeom>
          <a:ln>
            <a:noFill/>
          </a:ln>
          <a:effectLst>
            <a:outerShdw blurRad="292100" dist="139700" dir="2700000" algn="tl" rotWithShape="0">
              <a:srgbClr val="333333">
                <a:alpha val="65000"/>
              </a:srgbClr>
            </a:outerShdw>
          </a:effectLst>
        </p:spPr>
      </p:pic>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grpSp>
        <p:nvGrpSpPr>
          <p:cNvPr id="42" name="Skupina 41">
            <a:extLst>
              <a:ext uri="{FF2B5EF4-FFF2-40B4-BE49-F238E27FC236}">
                <a16:creationId xmlns:a16="http://schemas.microsoft.com/office/drawing/2014/main" id="{D0F230A3-7361-40DB-A1DB-61FEDB0DDD7D}"/>
              </a:ext>
            </a:extLst>
          </p:cNvPr>
          <p:cNvGrpSpPr/>
          <p:nvPr/>
        </p:nvGrpSpPr>
        <p:grpSpPr>
          <a:xfrm>
            <a:off x="540680" y="3482037"/>
            <a:ext cx="1931481" cy="507703"/>
            <a:chOff x="99851" y="3658075"/>
            <a:chExt cx="3663808" cy="914049"/>
          </a:xfrm>
        </p:grpSpPr>
        <p:sp>
          <p:nvSpPr>
            <p:cNvPr id="40" name="Zaoblený obdélníkový bublinový popisek 2">
              <a:extLst>
                <a:ext uri="{FF2B5EF4-FFF2-40B4-BE49-F238E27FC236}">
                  <a16:creationId xmlns:a16="http://schemas.microsoft.com/office/drawing/2014/main" id="{202ADFBF-A27D-44AA-9DE2-98404B3BA025}"/>
                </a:ext>
              </a:extLst>
            </p:cNvPr>
            <p:cNvSpPr/>
            <p:nvPr/>
          </p:nvSpPr>
          <p:spPr>
            <a:xfrm>
              <a:off x="99851" y="3658075"/>
              <a:ext cx="3663808" cy="914049"/>
            </a:xfrm>
            <a:prstGeom prst="wedgeRoundRectCallout">
              <a:avLst>
                <a:gd name="adj1" fmla="val 90406"/>
                <a:gd name="adj2" fmla="val -152011"/>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41" name="TextovéPole 40">
              <a:extLst>
                <a:ext uri="{FF2B5EF4-FFF2-40B4-BE49-F238E27FC236}">
                  <a16:creationId xmlns:a16="http://schemas.microsoft.com/office/drawing/2014/main" id="{B677C981-A786-4939-ABEB-5460E895DCB4}"/>
                </a:ext>
              </a:extLst>
            </p:cNvPr>
            <p:cNvSpPr txBox="1"/>
            <p:nvPr/>
          </p:nvSpPr>
          <p:spPr>
            <a:xfrm>
              <a:off x="120010" y="3715071"/>
              <a:ext cx="3527416" cy="831164"/>
            </a:xfrm>
            <a:prstGeom prst="rect">
              <a:avLst/>
            </a:prstGeom>
            <a:noFill/>
          </p:spPr>
          <p:txBody>
            <a:bodyPr wrap="square" rtlCol="0">
              <a:spAutoFit/>
            </a:bodyPr>
            <a:lstStyle/>
            <a:p>
              <a:r>
                <a:rPr lang="en-US" sz="1200" dirty="0">
                  <a:solidFill>
                    <a:schemeClr val="accent5">
                      <a:lumMod val="50000"/>
                    </a:schemeClr>
                  </a:solidFill>
                  <a:latin typeface="Times New Roman" panose="02020603050405020304" pitchFamily="18" charset="0"/>
                  <a:cs typeface="Times New Roman" panose="02020603050405020304" pitchFamily="18" charset="0"/>
                </a:rPr>
                <a:t>Already passed courses are marked </a:t>
              </a:r>
              <a:r>
                <a:rPr lang="en-US" sz="1200" b="1" dirty="0">
                  <a:solidFill>
                    <a:srgbClr val="00B050"/>
                  </a:solidFill>
                  <a:latin typeface="Times New Roman" panose="02020603050405020304" pitchFamily="18" charset="0"/>
                  <a:cs typeface="Times New Roman" panose="02020603050405020304" pitchFamily="18" charset="0"/>
                </a:rPr>
                <a:t>[condition met]</a:t>
              </a:r>
            </a:p>
          </p:txBody>
        </p:sp>
      </p:grpSp>
      <p:grpSp>
        <p:nvGrpSpPr>
          <p:cNvPr id="38" name="Skupina 37">
            <a:extLst>
              <a:ext uri="{FF2B5EF4-FFF2-40B4-BE49-F238E27FC236}">
                <a16:creationId xmlns:a16="http://schemas.microsoft.com/office/drawing/2014/main" id="{28C25066-A0C4-4C10-BDDB-7802456D4153}"/>
              </a:ext>
            </a:extLst>
          </p:cNvPr>
          <p:cNvGrpSpPr/>
          <p:nvPr/>
        </p:nvGrpSpPr>
        <p:grpSpPr>
          <a:xfrm>
            <a:off x="850424" y="5821709"/>
            <a:ext cx="1791662" cy="507703"/>
            <a:chOff x="99851" y="3658075"/>
            <a:chExt cx="2565638" cy="914049"/>
          </a:xfrm>
        </p:grpSpPr>
        <p:sp>
          <p:nvSpPr>
            <p:cNvPr id="39" name="Zaoblený obdélníkový bublinový popisek 2">
              <a:extLst>
                <a:ext uri="{FF2B5EF4-FFF2-40B4-BE49-F238E27FC236}">
                  <a16:creationId xmlns:a16="http://schemas.microsoft.com/office/drawing/2014/main" id="{699107CB-2880-4B45-9B46-7D1A738BA073}"/>
                </a:ext>
              </a:extLst>
            </p:cNvPr>
            <p:cNvSpPr/>
            <p:nvPr/>
          </p:nvSpPr>
          <p:spPr>
            <a:xfrm>
              <a:off x="99851" y="3658075"/>
              <a:ext cx="2565638" cy="914049"/>
            </a:xfrm>
            <a:prstGeom prst="wedgeRoundRectCallout">
              <a:avLst>
                <a:gd name="adj1" fmla="val 94699"/>
                <a:gd name="adj2" fmla="val 84669"/>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47" name="TextovéPole 46">
              <a:extLst>
                <a:ext uri="{FF2B5EF4-FFF2-40B4-BE49-F238E27FC236}">
                  <a16:creationId xmlns:a16="http://schemas.microsoft.com/office/drawing/2014/main" id="{BD049106-7CAC-4406-9544-CC71D64F3612}"/>
                </a:ext>
              </a:extLst>
            </p:cNvPr>
            <p:cNvSpPr txBox="1"/>
            <p:nvPr/>
          </p:nvSpPr>
          <p:spPr>
            <a:xfrm>
              <a:off x="120010" y="3715073"/>
              <a:ext cx="2545479" cy="831164"/>
            </a:xfrm>
            <a:prstGeom prst="rect">
              <a:avLst/>
            </a:prstGeom>
            <a:noFill/>
          </p:spPr>
          <p:txBody>
            <a:bodyPr wrap="square" rtlCol="0">
              <a:spAutoFit/>
            </a:bodyPr>
            <a:lstStyle/>
            <a:p>
              <a:r>
                <a:rPr lang="en-US" sz="1200" dirty="0">
                  <a:solidFill>
                    <a:schemeClr val="accent5">
                      <a:lumMod val="50000"/>
                    </a:schemeClr>
                  </a:solidFill>
                  <a:latin typeface="Times New Roman" panose="02020603050405020304" pitchFamily="18" charset="0"/>
                  <a:cs typeface="Times New Roman" panose="02020603050405020304" pitchFamily="18" charset="0"/>
                </a:rPr>
                <a:t>To register for a course, </a:t>
              </a:r>
              <a:endParaRPr lang="cs-CZ" sz="1200" dirty="0">
                <a:solidFill>
                  <a:schemeClr val="accent5">
                    <a:lumMod val="50000"/>
                  </a:schemeClr>
                </a:solidFill>
                <a:latin typeface="Times New Roman" panose="02020603050405020304" pitchFamily="18" charset="0"/>
                <a:cs typeface="Times New Roman" panose="02020603050405020304" pitchFamily="18" charset="0"/>
              </a:endParaRPr>
            </a:p>
            <a:p>
              <a:r>
                <a:rPr lang="en-US" sz="1200" dirty="0">
                  <a:solidFill>
                    <a:schemeClr val="accent5">
                      <a:lumMod val="50000"/>
                    </a:schemeClr>
                  </a:solidFill>
                  <a:latin typeface="Times New Roman" panose="02020603050405020304" pitchFamily="18" charset="0"/>
                  <a:cs typeface="Times New Roman" panose="02020603050405020304" pitchFamily="18" charset="0"/>
                </a:rPr>
                <a:t>click on </a:t>
              </a:r>
              <a:r>
                <a:rPr lang="cs-CZ" sz="1200" b="1" i="1" u="sng" dirty="0">
                  <a:solidFill>
                    <a:schemeClr val="accent5">
                      <a:lumMod val="50000"/>
                    </a:schemeClr>
                  </a:solidFill>
                  <a:latin typeface="Times New Roman" panose="02020603050405020304" pitchFamily="18" charset="0"/>
                  <a:cs typeface="Times New Roman" panose="02020603050405020304" pitchFamily="18" charset="0"/>
                </a:rPr>
                <a:t>„</a:t>
              </a:r>
              <a:r>
                <a:rPr lang="cs-CZ" sz="1200" b="1" i="1" u="sng" dirty="0" err="1">
                  <a:solidFill>
                    <a:schemeClr val="accent5">
                      <a:lumMod val="50000"/>
                    </a:schemeClr>
                  </a:solidFill>
                  <a:latin typeface="Times New Roman" panose="02020603050405020304" pitchFamily="18" charset="0"/>
                  <a:cs typeface="Times New Roman" panose="02020603050405020304" pitchFamily="18" charset="0"/>
                </a:rPr>
                <a:t>try</a:t>
              </a:r>
              <a:r>
                <a:rPr lang="cs-CZ" sz="1200" b="1" i="1" u="sng" dirty="0">
                  <a:solidFill>
                    <a:schemeClr val="accent5">
                      <a:lumMod val="50000"/>
                    </a:schemeClr>
                  </a:solidFill>
                  <a:latin typeface="Times New Roman" panose="02020603050405020304" pitchFamily="18" charset="0"/>
                  <a:cs typeface="Times New Roman" panose="02020603050405020304" pitchFamily="18" charset="0"/>
                </a:rPr>
                <a:t> to </a:t>
              </a:r>
              <a:r>
                <a:rPr lang="cs-CZ" sz="1200" b="1" i="1" u="sng" dirty="0" err="1">
                  <a:solidFill>
                    <a:schemeClr val="accent5">
                      <a:lumMod val="50000"/>
                    </a:schemeClr>
                  </a:solidFill>
                  <a:latin typeface="Times New Roman" panose="02020603050405020304" pitchFamily="18" charset="0"/>
                  <a:cs typeface="Times New Roman" panose="02020603050405020304" pitchFamily="18" charset="0"/>
                </a:rPr>
                <a:t>register</a:t>
              </a:r>
              <a:r>
                <a:rPr lang="cs-CZ" sz="1200" b="1" i="1" u="sng" dirty="0">
                  <a:solidFill>
                    <a:schemeClr val="accent5">
                      <a:lumMod val="50000"/>
                    </a:schemeClr>
                  </a:solidFill>
                  <a:latin typeface="Times New Roman" panose="02020603050405020304" pitchFamily="18" charset="0"/>
                  <a:cs typeface="Times New Roman" panose="02020603050405020304" pitchFamily="18" charset="0"/>
                </a:rPr>
                <a:t>“</a:t>
              </a:r>
              <a:endParaRPr lang="en-US" sz="1200" b="1" i="1" u="sng" dirty="0">
                <a:solidFill>
                  <a:schemeClr val="accent5">
                    <a:lumMod val="50000"/>
                  </a:schemeClr>
                </a:solidFill>
                <a:latin typeface="Times New Roman" panose="02020603050405020304" pitchFamily="18" charset="0"/>
                <a:cs typeface="Times New Roman" panose="02020603050405020304" pitchFamily="18" charset="0"/>
              </a:endParaRPr>
            </a:p>
          </p:txBody>
        </p:sp>
      </p:grpSp>
      <p:grpSp>
        <p:nvGrpSpPr>
          <p:cNvPr id="50" name="Skupina 49">
            <a:extLst>
              <a:ext uri="{FF2B5EF4-FFF2-40B4-BE49-F238E27FC236}">
                <a16:creationId xmlns:a16="http://schemas.microsoft.com/office/drawing/2014/main" id="{F5A7508D-4508-4AF8-984E-A2008318FF58}"/>
              </a:ext>
            </a:extLst>
          </p:cNvPr>
          <p:cNvGrpSpPr/>
          <p:nvPr/>
        </p:nvGrpSpPr>
        <p:grpSpPr>
          <a:xfrm>
            <a:off x="9396529" y="3429000"/>
            <a:ext cx="2511501" cy="752404"/>
            <a:chOff x="417163" y="3634514"/>
            <a:chExt cx="2611931" cy="914049"/>
          </a:xfrm>
        </p:grpSpPr>
        <p:sp>
          <p:nvSpPr>
            <p:cNvPr id="51" name="Zaoblený obdélníkový bublinový popisek 2">
              <a:extLst>
                <a:ext uri="{FF2B5EF4-FFF2-40B4-BE49-F238E27FC236}">
                  <a16:creationId xmlns:a16="http://schemas.microsoft.com/office/drawing/2014/main" id="{899EA2DC-E4C5-419B-84FF-949376B9B0C6}"/>
                </a:ext>
              </a:extLst>
            </p:cNvPr>
            <p:cNvSpPr/>
            <p:nvPr/>
          </p:nvSpPr>
          <p:spPr>
            <a:xfrm>
              <a:off x="417163" y="3634514"/>
              <a:ext cx="2565638" cy="914049"/>
            </a:xfrm>
            <a:prstGeom prst="wedgeRoundRectCallout">
              <a:avLst>
                <a:gd name="adj1" fmla="val -106925"/>
                <a:gd name="adj2" fmla="val -97803"/>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52" name="TextovéPole 51">
              <a:extLst>
                <a:ext uri="{FF2B5EF4-FFF2-40B4-BE49-F238E27FC236}">
                  <a16:creationId xmlns:a16="http://schemas.microsoft.com/office/drawing/2014/main" id="{4C94A34F-D009-4447-AF44-7FAA3EE82261}"/>
                </a:ext>
              </a:extLst>
            </p:cNvPr>
            <p:cNvSpPr txBox="1"/>
            <p:nvPr/>
          </p:nvSpPr>
          <p:spPr>
            <a:xfrm>
              <a:off x="483615" y="3698945"/>
              <a:ext cx="2545479" cy="785187"/>
            </a:xfrm>
            <a:prstGeom prst="rect">
              <a:avLst/>
            </a:prstGeom>
            <a:noFill/>
          </p:spPr>
          <p:txBody>
            <a:bodyPr wrap="square" rtlCol="0">
              <a:spAutoFit/>
            </a:bodyPr>
            <a:lstStyle/>
            <a:p>
              <a:r>
                <a:rPr lang="en-US" sz="1200" dirty="0">
                  <a:solidFill>
                    <a:schemeClr val="accent5">
                      <a:lumMod val="50000"/>
                    </a:schemeClr>
                  </a:solidFill>
                  <a:latin typeface="Times New Roman" panose="02020603050405020304" pitchFamily="18" charset="0"/>
                  <a:cs typeface="Times New Roman" panose="02020603050405020304" pitchFamily="18" charset="0"/>
                </a:rPr>
                <a:t>During your 2-year studies, you need to complete </a:t>
              </a:r>
              <a:r>
                <a:rPr lang="en-US" sz="1200" b="1" dirty="0">
                  <a:solidFill>
                    <a:srgbClr val="FF0000"/>
                  </a:solidFill>
                  <a:latin typeface="Times New Roman" panose="02020603050405020304" pitchFamily="18" charset="0"/>
                  <a:cs typeface="Times New Roman" panose="02020603050405020304" pitchFamily="18" charset="0"/>
                </a:rPr>
                <a:t>at least 13 ECTS </a:t>
              </a:r>
              <a:r>
                <a:rPr lang="en-US" sz="1200" dirty="0">
                  <a:solidFill>
                    <a:schemeClr val="accent5">
                      <a:lumMod val="50000"/>
                    </a:schemeClr>
                  </a:solidFill>
                  <a:latin typeface="Times New Roman" panose="02020603050405020304" pitchFamily="18" charset="0"/>
                  <a:cs typeface="Times New Roman" panose="02020603050405020304" pitchFamily="18" charset="0"/>
                </a:rPr>
                <a:t>credits from </a:t>
              </a:r>
              <a:r>
                <a:rPr lang="en-US" sz="1200" b="1" i="1" dirty="0">
                  <a:solidFill>
                    <a:schemeClr val="accent5">
                      <a:lumMod val="50000"/>
                    </a:schemeClr>
                  </a:solidFill>
                  <a:latin typeface="Times New Roman" panose="02020603050405020304" pitchFamily="18" charset="0"/>
                  <a:cs typeface="Times New Roman" panose="02020603050405020304" pitchFamily="18" charset="0"/>
                </a:rPr>
                <a:t>„elective“ courses</a:t>
              </a:r>
              <a:r>
                <a:rPr lang="en-US" sz="1200" dirty="0">
                  <a:solidFill>
                    <a:schemeClr val="accent5">
                      <a:lumMod val="50000"/>
                    </a:schemeClr>
                  </a:solidFill>
                  <a:latin typeface="Times New Roman" panose="02020603050405020304" pitchFamily="18" charset="0"/>
                  <a:cs typeface="Times New Roman" panose="02020603050405020304" pitchFamily="18" charset="0"/>
                </a:rPr>
                <a:t>.</a:t>
              </a:r>
              <a:endParaRPr lang="en-US" sz="1200" b="1" dirty="0">
                <a:solidFill>
                  <a:schemeClr val="accent5">
                    <a:lumMod val="50000"/>
                  </a:schemeClr>
                </a:solidFill>
                <a:latin typeface="Times New Roman" panose="02020603050405020304" pitchFamily="18" charset="0"/>
                <a:cs typeface="Times New Roman" panose="02020603050405020304" pitchFamily="18" charset="0"/>
              </a:endParaRPr>
            </a:p>
          </p:txBody>
        </p:sp>
      </p:grpSp>
      <p:sp>
        <p:nvSpPr>
          <p:cNvPr id="20" name="Zástupný symbol pro obsah 2">
            <a:extLst>
              <a:ext uri="{FF2B5EF4-FFF2-40B4-BE49-F238E27FC236}">
                <a16:creationId xmlns:a16="http://schemas.microsoft.com/office/drawing/2014/main" id="{7B151F74-58F9-4792-8FD7-CBC21515703F}"/>
              </a:ext>
            </a:extLst>
          </p:cNvPr>
          <p:cNvSpPr txBox="1">
            <a:spLocks/>
          </p:cNvSpPr>
          <p:nvPr/>
        </p:nvSpPr>
        <p:spPr>
          <a:xfrm>
            <a:off x="251520" y="980441"/>
            <a:ext cx="8031934" cy="1399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600" b="1" u="sng" dirty="0">
                <a:solidFill>
                  <a:schemeClr val="accent5">
                    <a:lumMod val="50000"/>
                  </a:schemeClr>
                </a:solidFill>
                <a:latin typeface="Times New Roman" panose="02020603050405020304" pitchFamily="18" charset="0"/>
                <a:cs typeface="Times New Roman" panose="02020603050405020304" pitchFamily="18" charset="0"/>
              </a:rPr>
              <a:t>MASTER DEGREE students only</a:t>
            </a:r>
            <a:r>
              <a:rPr lang="en-US" altLang="cs-CZ" sz="1600" b="1" dirty="0">
                <a:solidFill>
                  <a:schemeClr val="accent5">
                    <a:lumMod val="50000"/>
                  </a:schemeClr>
                </a:solidFill>
                <a:latin typeface="Times New Roman" panose="02020603050405020304" pitchFamily="18" charset="0"/>
                <a:cs typeface="Times New Roman" panose="02020603050405020304" pitchFamily="18" charset="0"/>
              </a:rPr>
              <a:t>: in </a:t>
            </a:r>
            <a:r>
              <a:rPr lang="en-US" altLang="cs-CZ" sz="1800" b="1" kern="0" dirty="0">
                <a:solidFill>
                  <a:srgbClr val="307871"/>
                </a:solidFill>
                <a:latin typeface="Times New Roman"/>
                <a:ea typeface="+mj-ea"/>
                <a:cs typeface="+mj-cs"/>
              </a:rPr>
              <a:t>OPF template </a:t>
            </a:r>
            <a:r>
              <a:rPr lang="en-US" altLang="cs-CZ" sz="1600" b="1" dirty="0">
                <a:solidFill>
                  <a:schemeClr val="accent5">
                    <a:lumMod val="50000"/>
                  </a:schemeClr>
                </a:solidFill>
                <a:latin typeface="Times New Roman" panose="02020603050405020304" pitchFamily="18" charset="0"/>
                <a:cs typeface="Times New Roman" panose="02020603050405020304" pitchFamily="18" charset="0"/>
              </a:rPr>
              <a:t>you can see which courses are:</a:t>
            </a:r>
          </a:p>
          <a:p>
            <a:pPr>
              <a:lnSpc>
                <a:spcPct val="100000"/>
              </a:lnSpc>
            </a:pPr>
            <a:r>
              <a:rPr lang="en-US" altLang="cs-CZ" sz="1400" b="1" dirty="0">
                <a:solidFill>
                  <a:schemeClr val="accent5">
                    <a:lumMod val="50000"/>
                  </a:schemeClr>
                </a:solidFill>
                <a:latin typeface="Times New Roman" panose="02020603050405020304" pitchFamily="18" charset="0"/>
                <a:cs typeface="Times New Roman" panose="02020603050405020304" pitchFamily="18" charset="0"/>
              </a:rPr>
              <a:t>Required (P) </a:t>
            </a:r>
            <a:r>
              <a:rPr lang="en-US" altLang="cs-CZ" sz="1050" b="1" dirty="0">
                <a:solidFill>
                  <a:schemeClr val="accent5">
                    <a:lumMod val="50000"/>
                  </a:schemeClr>
                </a:solidFill>
                <a:latin typeface="Times New Roman" panose="02020603050405020304" pitchFamily="18" charset="0"/>
                <a:cs typeface="Times New Roman" panose="02020603050405020304" pitchFamily="18" charset="0"/>
              </a:rPr>
              <a:t>= compulsory</a:t>
            </a:r>
          </a:p>
          <a:p>
            <a:pPr>
              <a:lnSpc>
                <a:spcPct val="100000"/>
              </a:lnSpc>
            </a:pPr>
            <a:r>
              <a:rPr lang="en-US" altLang="cs-CZ" sz="1400" b="1" dirty="0">
                <a:solidFill>
                  <a:schemeClr val="accent5">
                    <a:lumMod val="50000"/>
                  </a:schemeClr>
                </a:solidFill>
                <a:latin typeface="Times New Roman" panose="02020603050405020304" pitchFamily="18" charset="0"/>
                <a:cs typeface="Times New Roman" panose="02020603050405020304" pitchFamily="18" charset="0"/>
              </a:rPr>
              <a:t>Selective (PV) </a:t>
            </a:r>
            <a:r>
              <a:rPr lang="en-US" altLang="cs-CZ" sz="1050" b="1" dirty="0">
                <a:solidFill>
                  <a:schemeClr val="accent5">
                    <a:lumMod val="50000"/>
                  </a:schemeClr>
                </a:solidFill>
                <a:latin typeface="Times New Roman" panose="02020603050405020304" pitchFamily="18" charset="0"/>
                <a:cs typeface="Times New Roman" panose="02020603050405020304" pitchFamily="18" charset="0"/>
              </a:rPr>
              <a:t>= compulsory elective</a:t>
            </a:r>
          </a:p>
          <a:p>
            <a:pPr>
              <a:lnSpc>
                <a:spcPct val="100000"/>
              </a:lnSpc>
            </a:pPr>
            <a:r>
              <a:rPr lang="en-US" altLang="cs-CZ" sz="1400" b="1" dirty="0">
                <a:solidFill>
                  <a:schemeClr val="accent5">
                    <a:lumMod val="50000"/>
                  </a:schemeClr>
                </a:solidFill>
                <a:latin typeface="Times New Roman" panose="02020603050405020304" pitchFamily="18" charset="0"/>
                <a:cs typeface="Times New Roman" panose="02020603050405020304" pitchFamily="18" charset="0"/>
              </a:rPr>
              <a:t>Elective (V) </a:t>
            </a:r>
            <a:r>
              <a:rPr lang="en-US" altLang="cs-CZ" sz="1050" b="1" dirty="0">
                <a:solidFill>
                  <a:schemeClr val="accent5">
                    <a:lumMod val="50000"/>
                  </a:schemeClr>
                </a:solidFill>
                <a:latin typeface="Times New Roman" panose="02020603050405020304" pitchFamily="18" charset="0"/>
                <a:cs typeface="Times New Roman" panose="02020603050405020304" pitchFamily="18" charset="0"/>
              </a:rPr>
              <a:t>= facultative</a:t>
            </a:r>
          </a:p>
          <a:p>
            <a:pPr marL="0" indent="0">
              <a:lnSpc>
                <a:spcPct val="100000"/>
              </a:lnSpc>
              <a:buNone/>
            </a:pPr>
            <a:r>
              <a:rPr lang="en-US" altLang="cs-CZ" sz="1600" b="1" i="1" u="sng" dirty="0">
                <a:solidFill>
                  <a:schemeClr val="accent5">
                    <a:lumMod val="50000"/>
                  </a:schemeClr>
                </a:solidFill>
                <a:latin typeface="Times New Roman" panose="02020603050405020304" pitchFamily="18" charset="0"/>
                <a:cs typeface="Times New Roman" panose="02020603050405020304" pitchFamily="18" charset="0"/>
              </a:rPr>
              <a:t>Required</a:t>
            </a:r>
            <a:r>
              <a:rPr lang="en-US" altLang="cs-CZ" sz="1600" b="1" dirty="0">
                <a:solidFill>
                  <a:schemeClr val="accent5">
                    <a:lumMod val="50000"/>
                  </a:schemeClr>
                </a:solidFill>
                <a:latin typeface="Times New Roman" panose="02020603050405020304" pitchFamily="18" charset="0"/>
                <a:cs typeface="Times New Roman" panose="02020603050405020304" pitchFamily="18" charset="0"/>
              </a:rPr>
              <a:t> and </a:t>
            </a:r>
            <a:r>
              <a:rPr lang="en-US" altLang="cs-CZ" sz="1600" b="1" i="1" u="sng" dirty="0">
                <a:solidFill>
                  <a:schemeClr val="accent5">
                    <a:lumMod val="50000"/>
                  </a:schemeClr>
                </a:solidFill>
                <a:latin typeface="Times New Roman" panose="02020603050405020304" pitchFamily="18" charset="0"/>
                <a:cs typeface="Times New Roman" panose="02020603050405020304" pitchFamily="18" charset="0"/>
              </a:rPr>
              <a:t>Selective</a:t>
            </a:r>
            <a:r>
              <a:rPr lang="en-US" altLang="cs-CZ" sz="1600" b="1" dirty="0">
                <a:solidFill>
                  <a:schemeClr val="accent5">
                    <a:lumMod val="50000"/>
                  </a:schemeClr>
                </a:solidFill>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altLang="cs-CZ" sz="1600" b="1" dirty="0">
                <a:solidFill>
                  <a:schemeClr val="accent5">
                    <a:lumMod val="50000"/>
                  </a:schemeClr>
                </a:solidFill>
                <a:latin typeface="Times New Roman" panose="02020603050405020304" pitchFamily="18" charset="0"/>
                <a:cs typeface="Times New Roman" panose="02020603050405020304" pitchFamily="18" charset="0"/>
              </a:rPr>
              <a:t>courses are mandatory </a:t>
            </a:r>
          </a:p>
          <a:p>
            <a:pPr marL="0" indent="0">
              <a:lnSpc>
                <a:spcPct val="100000"/>
              </a:lnSpc>
              <a:spcBef>
                <a:spcPts val="0"/>
              </a:spcBef>
              <a:buNone/>
            </a:pPr>
            <a:r>
              <a:rPr lang="en-US" altLang="cs-CZ" sz="1600" b="1" dirty="0">
                <a:solidFill>
                  <a:schemeClr val="accent5">
                    <a:lumMod val="50000"/>
                  </a:schemeClr>
                </a:solidFill>
                <a:latin typeface="Times New Roman" panose="02020603050405020304" pitchFamily="18" charset="0"/>
                <a:cs typeface="Times New Roman" panose="02020603050405020304" pitchFamily="18" charset="0"/>
              </a:rPr>
              <a:t>to register for.</a:t>
            </a:r>
            <a:endParaRPr lang="en-US" altLang="cs-CZ" sz="1600" b="1" dirty="0">
              <a:solidFill>
                <a:srgbClr val="307871"/>
              </a:solidFill>
              <a:latin typeface="Times New Roman" panose="02020603050405020304" pitchFamily="18" charset="0"/>
              <a:cs typeface="Times New Roman" panose="02020603050405020304" pitchFamily="18" charset="0"/>
            </a:endParaRPr>
          </a:p>
        </p:txBody>
      </p:sp>
      <p:sp>
        <p:nvSpPr>
          <p:cNvPr id="3" name="Šipka: zahnutá doleva 2">
            <a:extLst>
              <a:ext uri="{FF2B5EF4-FFF2-40B4-BE49-F238E27FC236}">
                <a16:creationId xmlns:a16="http://schemas.microsoft.com/office/drawing/2014/main" id="{8022AC83-BB50-470B-8B1C-3C4D4A93AFCF}"/>
              </a:ext>
            </a:extLst>
          </p:cNvPr>
          <p:cNvSpPr/>
          <p:nvPr/>
        </p:nvSpPr>
        <p:spPr>
          <a:xfrm rot="21327803">
            <a:off x="8476347" y="773200"/>
            <a:ext cx="1572956" cy="2557839"/>
          </a:xfrm>
          <a:prstGeom prst="curvedLeftArrow">
            <a:avLst>
              <a:gd name="adj1" fmla="val 25000"/>
              <a:gd name="adj2" fmla="val 37827"/>
              <a:gd name="adj3" fmla="val 25000"/>
            </a:avLst>
          </a:prstGeom>
          <a:solidFill>
            <a:schemeClr val="bg1">
              <a:lumMod val="8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Zástupný symbol pro obsah 2">
            <a:extLst>
              <a:ext uri="{FF2B5EF4-FFF2-40B4-BE49-F238E27FC236}">
                <a16:creationId xmlns:a16="http://schemas.microsoft.com/office/drawing/2014/main" id="{A82ECE27-599E-46EA-BF09-AAE28549E3E1}"/>
              </a:ext>
            </a:extLst>
          </p:cNvPr>
          <p:cNvSpPr txBox="1">
            <a:spLocks/>
          </p:cNvSpPr>
          <p:nvPr/>
        </p:nvSpPr>
        <p:spPr>
          <a:xfrm>
            <a:off x="8234032" y="4307630"/>
            <a:ext cx="3827930" cy="2442794"/>
          </a:xfrm>
          <a:prstGeom prst="rect">
            <a:avLst/>
          </a:prstGeom>
          <a:solidFill>
            <a:schemeClr val="bg1"/>
          </a:solidFill>
          <a:ln>
            <a:solidFill>
              <a:srgbClr val="00206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600" dirty="0">
                <a:solidFill>
                  <a:srgbClr val="307871"/>
                </a:solidFill>
                <a:latin typeface="Times New Roman" panose="02020603050405020304" pitchFamily="18" charset="0"/>
                <a:cs typeface="Times New Roman" panose="02020603050405020304" pitchFamily="18" charset="0"/>
              </a:rPr>
              <a:t>During the </a:t>
            </a:r>
            <a:r>
              <a:rPr lang="en-US" altLang="cs-CZ" sz="1600" b="1" dirty="0">
                <a:solidFill>
                  <a:srgbClr val="307871"/>
                </a:solidFill>
                <a:latin typeface="Times New Roman" panose="02020603050405020304" pitchFamily="18" charset="0"/>
                <a:cs typeface="Times New Roman" panose="02020603050405020304" pitchFamily="18" charset="0"/>
              </a:rPr>
              <a:t>first week of the semester</a:t>
            </a:r>
            <a:r>
              <a:rPr lang="en-US" altLang="cs-CZ" sz="1600" dirty="0">
                <a:solidFill>
                  <a:srgbClr val="307871"/>
                </a:solidFill>
                <a:latin typeface="Times New Roman" panose="02020603050405020304" pitchFamily="18" charset="0"/>
                <a:cs typeface="Times New Roman" panose="02020603050405020304" pitchFamily="18" charset="0"/>
              </a:rPr>
              <a:t>, you can make changes to your timetable yourself or you can send an email to </a:t>
            </a:r>
            <a:r>
              <a:rPr lang="en-US" altLang="cs-CZ" sz="1600" b="1" dirty="0">
                <a:solidFill>
                  <a:srgbClr val="002060"/>
                </a:solidFill>
                <a:latin typeface="Times New Roman" panose="02020603050405020304" pitchFamily="18" charset="0"/>
                <a:cs typeface="Times New Roman" panose="02020603050405020304" pitchFamily="18" charset="0"/>
              </a:rPr>
              <a:t>is@opf.slu.cz</a:t>
            </a:r>
            <a:r>
              <a:rPr lang="en-US" altLang="cs-CZ" sz="1600" b="1" dirty="0">
                <a:solidFill>
                  <a:srgbClr val="307871"/>
                </a:solidFill>
                <a:latin typeface="Times New Roman" panose="02020603050405020304" pitchFamily="18" charset="0"/>
                <a:cs typeface="Times New Roman" panose="02020603050405020304" pitchFamily="18" charset="0"/>
              </a:rPr>
              <a:t>.</a:t>
            </a:r>
          </a:p>
          <a:p>
            <a:pPr marL="0" indent="0">
              <a:buNone/>
            </a:pPr>
            <a:r>
              <a:rPr lang="en-US" altLang="cs-CZ" sz="1600" dirty="0">
                <a:solidFill>
                  <a:srgbClr val="307871"/>
                </a:solidFill>
                <a:latin typeface="Times New Roman" panose="02020603050405020304" pitchFamily="18" charset="0"/>
                <a:cs typeface="Times New Roman" panose="02020603050405020304" pitchFamily="18" charset="0"/>
              </a:rPr>
              <a:t>In your email, always include your </a:t>
            </a:r>
            <a:r>
              <a:rPr lang="en-US" altLang="cs-CZ" sz="1600" b="1" dirty="0">
                <a:solidFill>
                  <a:srgbClr val="307871"/>
                </a:solidFill>
                <a:latin typeface="Times New Roman" panose="02020603050405020304" pitchFamily="18" charset="0"/>
                <a:cs typeface="Times New Roman" panose="02020603050405020304" pitchFamily="18" charset="0"/>
              </a:rPr>
              <a:t>UČO </a:t>
            </a:r>
            <a:r>
              <a:rPr lang="en-US" altLang="cs-CZ" sz="1600" dirty="0">
                <a:solidFill>
                  <a:srgbClr val="307871"/>
                </a:solidFill>
                <a:latin typeface="Times New Roman" panose="02020603050405020304" pitchFamily="18" charset="0"/>
                <a:cs typeface="Times New Roman" panose="02020603050405020304" pitchFamily="18" charset="0"/>
              </a:rPr>
              <a:t>number and </a:t>
            </a:r>
            <a:r>
              <a:rPr lang="en-US" altLang="cs-CZ" sz="1600" b="1" dirty="0">
                <a:solidFill>
                  <a:srgbClr val="307871"/>
                </a:solidFill>
                <a:latin typeface="Times New Roman" panose="02020603050405020304" pitchFamily="18" charset="0"/>
                <a:cs typeface="Times New Roman" panose="02020603050405020304" pitchFamily="18" charset="0"/>
              </a:rPr>
              <a:t>course code </a:t>
            </a:r>
            <a:r>
              <a:rPr lang="en-US" altLang="cs-CZ" sz="1600" dirty="0">
                <a:solidFill>
                  <a:srgbClr val="307871"/>
                </a:solidFill>
                <a:latin typeface="Times New Roman" panose="02020603050405020304" pitchFamily="18" charset="0"/>
                <a:cs typeface="Times New Roman" panose="02020603050405020304" pitchFamily="18" charset="0"/>
              </a:rPr>
              <a:t>with </a:t>
            </a:r>
            <a:r>
              <a:rPr lang="en-US" altLang="cs-CZ" sz="1600" b="1" dirty="0">
                <a:solidFill>
                  <a:srgbClr val="307871"/>
                </a:solidFill>
                <a:latin typeface="Times New Roman" panose="02020603050405020304" pitchFamily="18" charset="0"/>
                <a:cs typeface="Times New Roman" panose="02020603050405020304" pitchFamily="18" charset="0"/>
              </a:rPr>
              <a:t>seminar group number</a:t>
            </a:r>
            <a:r>
              <a:rPr lang="en-US" altLang="cs-CZ" sz="1600" dirty="0">
                <a:solidFill>
                  <a:srgbClr val="307871"/>
                </a:solidFill>
                <a:latin typeface="Times New Roman" panose="02020603050405020304" pitchFamily="18" charset="0"/>
                <a:cs typeface="Times New Roman" panose="02020603050405020304" pitchFamily="18" charset="0"/>
              </a:rPr>
              <a:t>.</a:t>
            </a:r>
          </a:p>
          <a:p>
            <a:pPr marL="0" indent="0">
              <a:buNone/>
            </a:pPr>
            <a:r>
              <a:rPr lang="en-US" altLang="cs-CZ" sz="1600" dirty="0">
                <a:solidFill>
                  <a:srgbClr val="307871"/>
                </a:solidFill>
                <a:latin typeface="Times New Roman" panose="02020603050405020304" pitchFamily="18" charset="0"/>
                <a:cs typeface="Times New Roman" panose="02020603050405020304" pitchFamily="18" charset="0"/>
              </a:rPr>
              <a:t>E.g.: </a:t>
            </a:r>
            <a:r>
              <a:rPr lang="en-US" altLang="cs-CZ" sz="1600" b="1" dirty="0">
                <a:solidFill>
                  <a:srgbClr val="002060"/>
                </a:solidFill>
                <a:latin typeface="Times New Roman" panose="02020603050405020304" pitchFamily="18" charset="0"/>
                <a:cs typeface="Times New Roman" panose="02020603050405020304" pitchFamily="18" charset="0"/>
              </a:rPr>
              <a:t>EVSNAMIB/01</a:t>
            </a:r>
          </a:p>
          <a:p>
            <a:pPr marL="0" indent="0">
              <a:buNone/>
            </a:pPr>
            <a:r>
              <a:rPr lang="en-US" altLang="cs-CZ" sz="1400" b="1" dirty="0">
                <a:solidFill>
                  <a:srgbClr val="FF0000"/>
                </a:solidFill>
                <a:latin typeface="Times New Roman" panose="02020603050405020304" pitchFamily="18" charset="0"/>
                <a:cs typeface="Times New Roman" panose="02020603050405020304" pitchFamily="18" charset="0"/>
              </a:rPr>
              <a:t>You can only request a change in your seminar group number in case your classes </a:t>
            </a:r>
            <a:r>
              <a:rPr lang="en-US" altLang="cs-CZ" sz="1400" b="1" dirty="0" err="1">
                <a:solidFill>
                  <a:srgbClr val="FF0000"/>
                </a:solidFill>
                <a:latin typeface="Times New Roman" panose="02020603050405020304" pitchFamily="18" charset="0"/>
                <a:cs typeface="Times New Roman" panose="02020603050405020304" pitchFamily="18" charset="0"/>
              </a:rPr>
              <a:t>colide</a:t>
            </a:r>
            <a:r>
              <a:rPr lang="en-US" altLang="cs-CZ" sz="1400" b="1" dirty="0">
                <a:solidFill>
                  <a:srgbClr val="FF0000"/>
                </a:solidFill>
                <a:latin typeface="Times New Roman" panose="02020603050405020304" pitchFamily="18" charset="0"/>
                <a:cs typeface="Times New Roman" panose="02020603050405020304" pitchFamily="18" charset="0"/>
              </a:rPr>
              <a:t>!</a:t>
            </a:r>
            <a:endParaRPr lang="en-US" altLang="cs-CZ"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299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FCE9AA2-C9A8-41BC-B2C3-153354FA38FF}"/>
              </a:ext>
            </a:extLst>
          </p:cNvPr>
          <p:cNvSpPr/>
          <p:nvPr/>
        </p:nvSpPr>
        <p:spPr>
          <a:xfrm>
            <a:off x="251520" y="436085"/>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5" name="Zástupný symbol pro obsah 2">
            <a:extLst>
              <a:ext uri="{FF2B5EF4-FFF2-40B4-BE49-F238E27FC236}">
                <a16:creationId xmlns:a16="http://schemas.microsoft.com/office/drawing/2014/main" id="{46C0C13C-9A8E-4C98-9E7B-3C86E8FC221B}"/>
              </a:ext>
            </a:extLst>
          </p:cNvPr>
          <p:cNvSpPr txBox="1">
            <a:spLocks/>
          </p:cNvSpPr>
          <p:nvPr/>
        </p:nvSpPr>
        <p:spPr>
          <a:xfrm>
            <a:off x="341292" y="1273782"/>
            <a:ext cx="9681249" cy="39935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400" b="1" dirty="0">
                <a:solidFill>
                  <a:schemeClr val="accent5">
                    <a:lumMod val="50000"/>
                  </a:schemeClr>
                </a:solidFill>
                <a:latin typeface="Times New Roman" panose="02020603050405020304" pitchFamily="18" charset="0"/>
                <a:cs typeface="Times New Roman" panose="02020603050405020304" pitchFamily="18" charset="0"/>
              </a:rPr>
              <a:t>All students shall </a:t>
            </a:r>
            <a:r>
              <a:rPr lang="en-US" altLang="cs-CZ" sz="2400" b="1" dirty="0" err="1">
                <a:solidFill>
                  <a:schemeClr val="accent5">
                    <a:lumMod val="50000"/>
                  </a:schemeClr>
                </a:solidFill>
                <a:latin typeface="Times New Roman" panose="02020603050405020304" pitchFamily="18" charset="0"/>
                <a:cs typeface="Times New Roman" panose="02020603050405020304" pitchFamily="18" charset="0"/>
              </a:rPr>
              <a:t>enrol</a:t>
            </a:r>
            <a:r>
              <a:rPr lang="en-US" altLang="cs-CZ" sz="2400" b="1" dirty="0">
                <a:solidFill>
                  <a:schemeClr val="accent5">
                    <a:lumMod val="50000"/>
                  </a:schemeClr>
                </a:solidFill>
                <a:latin typeface="Times New Roman" panose="02020603050405020304" pitchFamily="18" charset="0"/>
                <a:cs typeface="Times New Roman" panose="02020603050405020304" pitchFamily="18" charset="0"/>
              </a:rPr>
              <a:t> the course „OPFBAOPF Training course in OSH and FP“ in their first semester.</a:t>
            </a:r>
          </a:p>
          <a:p>
            <a:pPr marL="0" indent="0">
              <a:buNone/>
            </a:pPr>
            <a:endParaRPr lang="en-US" altLang="cs-CZ" sz="2400" b="1" dirty="0">
              <a:solidFill>
                <a:schemeClr val="accent5">
                  <a:lumMod val="50000"/>
                </a:schemeClr>
              </a:solidFill>
              <a:latin typeface="Times New Roman" panose="02020603050405020304" pitchFamily="18" charset="0"/>
              <a:cs typeface="Times New Roman" panose="02020603050405020304" pitchFamily="18" charset="0"/>
            </a:endParaRPr>
          </a:p>
          <a:p>
            <a:r>
              <a:rPr lang="en-US" altLang="cs-CZ" sz="2000" dirty="0">
                <a:solidFill>
                  <a:srgbClr val="307871"/>
                </a:solidFill>
                <a:latin typeface="Times New Roman" panose="02020603050405020304" pitchFamily="18" charset="0"/>
                <a:cs typeface="Times New Roman" panose="02020603050405020304" pitchFamily="18" charset="0"/>
              </a:rPr>
              <a:t>Couse syllabus: </a:t>
            </a:r>
            <a:r>
              <a:rPr lang="en-US" altLang="cs-CZ" sz="2000" dirty="0">
                <a:solidFill>
                  <a:srgbClr val="307871"/>
                </a:solidFill>
                <a:latin typeface="Times New Roman" panose="02020603050405020304" pitchFamily="18" charset="0"/>
                <a:cs typeface="Times New Roman" panose="02020603050405020304" pitchFamily="18" charset="0"/>
                <a:hlinkClick r:id="rId2"/>
              </a:rPr>
              <a:t>https://is.slu.cz/course/opf/winter2021/OPFBAOPF</a:t>
            </a:r>
            <a:endParaRPr lang="en-US" altLang="cs-CZ" sz="2000" dirty="0">
              <a:solidFill>
                <a:srgbClr val="307871"/>
              </a:solidFill>
              <a:latin typeface="Times New Roman" panose="02020603050405020304" pitchFamily="18" charset="0"/>
              <a:cs typeface="Times New Roman" panose="02020603050405020304" pitchFamily="18" charset="0"/>
            </a:endParaRPr>
          </a:p>
          <a:p>
            <a:r>
              <a:rPr lang="en-US" altLang="cs-CZ" sz="2000" dirty="0">
                <a:solidFill>
                  <a:srgbClr val="307871"/>
                </a:solidFill>
                <a:latin typeface="Times New Roman" panose="02020603050405020304" pitchFamily="18" charset="0"/>
                <a:cs typeface="Times New Roman" panose="02020603050405020304" pitchFamily="18" charset="0"/>
              </a:rPr>
              <a:t>There are </a:t>
            </a:r>
            <a:r>
              <a:rPr lang="en-US" altLang="cs-CZ" sz="2000" b="1" dirty="0">
                <a:solidFill>
                  <a:srgbClr val="307871"/>
                </a:solidFill>
                <a:latin typeface="Times New Roman" panose="02020603050405020304" pitchFamily="18" charset="0"/>
                <a:cs typeface="Times New Roman" panose="02020603050405020304" pitchFamily="18" charset="0"/>
              </a:rPr>
              <a:t>no credits awarded </a:t>
            </a:r>
            <a:r>
              <a:rPr lang="en-US" altLang="cs-CZ" sz="2000" dirty="0">
                <a:solidFill>
                  <a:srgbClr val="307871"/>
                </a:solidFill>
                <a:latin typeface="Times New Roman" panose="02020603050405020304" pitchFamily="18" charset="0"/>
                <a:cs typeface="Times New Roman" panose="02020603050405020304" pitchFamily="18" charset="0"/>
              </a:rPr>
              <a:t>for passing the course.</a:t>
            </a:r>
          </a:p>
          <a:p>
            <a:r>
              <a:rPr lang="en-US" altLang="cs-CZ" sz="2000" dirty="0">
                <a:solidFill>
                  <a:srgbClr val="307871"/>
                </a:solidFill>
                <a:latin typeface="Times New Roman" panose="02020603050405020304" pitchFamily="18" charset="0"/>
                <a:cs typeface="Times New Roman" panose="02020603050405020304" pitchFamily="18" charset="0"/>
              </a:rPr>
              <a:t>The course is </a:t>
            </a:r>
            <a:r>
              <a:rPr lang="en-US" altLang="cs-CZ" sz="2000" b="1" dirty="0">
                <a:solidFill>
                  <a:srgbClr val="307871"/>
                </a:solidFill>
                <a:latin typeface="Times New Roman" panose="02020603050405020304" pitchFamily="18" charset="0"/>
                <a:cs typeface="Times New Roman" panose="02020603050405020304" pitchFamily="18" charset="0"/>
              </a:rPr>
              <a:t>mandatory</a:t>
            </a:r>
            <a:r>
              <a:rPr lang="en-US" altLang="cs-CZ" sz="2000" dirty="0">
                <a:solidFill>
                  <a:srgbClr val="307871"/>
                </a:solidFill>
                <a:latin typeface="Times New Roman" panose="02020603050405020304" pitchFamily="18" charset="0"/>
                <a:cs typeface="Times New Roman" panose="02020603050405020304" pitchFamily="18" charset="0"/>
              </a:rPr>
              <a:t> for all students and is passed by completing an online test from safety and health protection measures applicable in the university buildings.</a:t>
            </a:r>
          </a:p>
          <a:p>
            <a:r>
              <a:rPr lang="en-US" altLang="cs-CZ" sz="2000" dirty="0">
                <a:solidFill>
                  <a:srgbClr val="307871"/>
                </a:solidFill>
                <a:latin typeface="Times New Roman" panose="02020603050405020304" pitchFamily="18" charset="0"/>
                <a:cs typeface="Times New Roman" panose="02020603050405020304" pitchFamily="18" charset="0"/>
              </a:rPr>
              <a:t>You will have </a:t>
            </a:r>
            <a:r>
              <a:rPr lang="en-US" altLang="cs-CZ" sz="2000" b="1" dirty="0">
                <a:solidFill>
                  <a:srgbClr val="307871"/>
                </a:solidFill>
                <a:latin typeface="Times New Roman" panose="02020603050405020304" pitchFamily="18" charset="0"/>
                <a:cs typeface="Times New Roman" panose="02020603050405020304" pitchFamily="18" charset="0"/>
              </a:rPr>
              <a:t>several attempts </a:t>
            </a:r>
            <a:r>
              <a:rPr lang="en-US" altLang="cs-CZ" sz="2000" dirty="0">
                <a:solidFill>
                  <a:srgbClr val="307871"/>
                </a:solidFill>
                <a:latin typeface="Times New Roman" panose="02020603050405020304" pitchFamily="18" charset="0"/>
                <a:cs typeface="Times New Roman" panose="02020603050405020304" pitchFamily="18" charset="0"/>
              </a:rPr>
              <a:t>to pass the online test.</a:t>
            </a:r>
          </a:p>
          <a:p>
            <a:r>
              <a:rPr lang="en-US" altLang="cs-CZ" sz="2000" dirty="0">
                <a:solidFill>
                  <a:srgbClr val="307871"/>
                </a:solidFill>
                <a:latin typeface="Times New Roman" panose="02020603050405020304" pitchFamily="18" charset="0"/>
                <a:cs typeface="Times New Roman" panose="02020603050405020304" pitchFamily="18" charset="0"/>
              </a:rPr>
              <a:t>There is </a:t>
            </a:r>
            <a:r>
              <a:rPr lang="en-US" altLang="cs-CZ" sz="2000" b="1" dirty="0">
                <a:solidFill>
                  <a:srgbClr val="307871"/>
                </a:solidFill>
                <a:latin typeface="Times New Roman" panose="02020603050405020304" pitchFamily="18" charset="0"/>
                <a:cs typeface="Times New Roman" panose="02020603050405020304" pitchFamily="18" charset="0"/>
              </a:rPr>
              <a:t>no scheduled lecture nor a seminar group </a:t>
            </a:r>
            <a:r>
              <a:rPr lang="en-US" altLang="cs-CZ" sz="2000" dirty="0">
                <a:solidFill>
                  <a:srgbClr val="307871"/>
                </a:solidFill>
                <a:latin typeface="Times New Roman" panose="02020603050405020304" pitchFamily="18" charset="0"/>
                <a:cs typeface="Times New Roman" panose="02020603050405020304" pitchFamily="18" charset="0"/>
              </a:rPr>
              <a:t>for this course. It only takes place in IS SU.</a:t>
            </a:r>
          </a:p>
        </p:txBody>
      </p:sp>
    </p:spTree>
    <p:extLst>
      <p:ext uri="{BB962C8B-B14F-4D97-AF65-F5344CB8AC3E}">
        <p14:creationId xmlns:p14="http://schemas.microsoft.com/office/powerpoint/2010/main" val="2758296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E4A5322B-FA97-457D-B348-8C4681DC4794}"/>
              </a:ext>
            </a:extLst>
          </p:cNvPr>
          <p:cNvPicPr>
            <a:picLocks noChangeAspect="1"/>
          </p:cNvPicPr>
          <p:nvPr/>
        </p:nvPicPr>
        <p:blipFill>
          <a:blip r:embed="rId2"/>
          <a:stretch>
            <a:fillRect/>
          </a:stretch>
        </p:blipFill>
        <p:spPr>
          <a:xfrm>
            <a:off x="196861" y="1789928"/>
            <a:ext cx="8607749" cy="5028360"/>
          </a:xfrm>
          <a:prstGeom prst="rect">
            <a:avLst/>
          </a:prstGeom>
          <a:ln>
            <a:noFill/>
          </a:ln>
          <a:effectLst>
            <a:outerShdw blurRad="292100" dist="139700" dir="2700000" algn="tl" rotWithShape="0">
              <a:srgbClr val="333333">
                <a:alpha val="65000"/>
              </a:srgbClr>
            </a:outerShdw>
          </a:effectLst>
        </p:spPr>
      </p:pic>
      <p:sp>
        <p:nvSpPr>
          <p:cNvPr id="31" name="Zaoblený obdélník 14">
            <a:extLst>
              <a:ext uri="{FF2B5EF4-FFF2-40B4-BE49-F238E27FC236}">
                <a16:creationId xmlns:a16="http://schemas.microsoft.com/office/drawing/2014/main" id="{0D0AA67F-6F70-4DFD-9377-1F9C853A92F2}"/>
              </a:ext>
            </a:extLst>
          </p:cNvPr>
          <p:cNvSpPr/>
          <p:nvPr/>
        </p:nvSpPr>
        <p:spPr>
          <a:xfrm>
            <a:off x="7507221" y="2876667"/>
            <a:ext cx="1297389" cy="342952"/>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grpSp>
        <p:nvGrpSpPr>
          <p:cNvPr id="42" name="Skupina 41">
            <a:extLst>
              <a:ext uri="{FF2B5EF4-FFF2-40B4-BE49-F238E27FC236}">
                <a16:creationId xmlns:a16="http://schemas.microsoft.com/office/drawing/2014/main" id="{D0F230A3-7361-40DB-A1DB-61FEDB0DDD7D}"/>
              </a:ext>
            </a:extLst>
          </p:cNvPr>
          <p:cNvGrpSpPr/>
          <p:nvPr/>
        </p:nvGrpSpPr>
        <p:grpSpPr>
          <a:xfrm>
            <a:off x="8556812" y="4097530"/>
            <a:ext cx="3128681" cy="1486249"/>
            <a:chOff x="-16382" y="3673627"/>
            <a:chExt cx="2504385" cy="914049"/>
          </a:xfrm>
        </p:grpSpPr>
        <p:sp>
          <p:nvSpPr>
            <p:cNvPr id="40" name="Zaoblený obdélníkový bublinový popisek 2">
              <a:extLst>
                <a:ext uri="{FF2B5EF4-FFF2-40B4-BE49-F238E27FC236}">
                  <a16:creationId xmlns:a16="http://schemas.microsoft.com/office/drawing/2014/main" id="{202ADFBF-A27D-44AA-9DE2-98404B3BA025}"/>
                </a:ext>
              </a:extLst>
            </p:cNvPr>
            <p:cNvSpPr/>
            <p:nvPr/>
          </p:nvSpPr>
          <p:spPr>
            <a:xfrm>
              <a:off x="-16382" y="3673627"/>
              <a:ext cx="2504385" cy="914049"/>
            </a:xfrm>
            <a:prstGeom prst="wedgeRoundRectCallout">
              <a:avLst>
                <a:gd name="adj1" fmla="val -81526"/>
                <a:gd name="adj2" fmla="val 7565"/>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41" name="TextovéPole 40">
              <a:extLst>
                <a:ext uri="{FF2B5EF4-FFF2-40B4-BE49-F238E27FC236}">
                  <a16:creationId xmlns:a16="http://schemas.microsoft.com/office/drawing/2014/main" id="{B677C981-A786-4939-ABEB-5460E895DCB4}"/>
                </a:ext>
              </a:extLst>
            </p:cNvPr>
            <p:cNvSpPr txBox="1"/>
            <p:nvPr/>
          </p:nvSpPr>
          <p:spPr>
            <a:xfrm>
              <a:off x="49858" y="3715072"/>
              <a:ext cx="2282403" cy="851777"/>
            </a:xfrm>
            <a:prstGeom prst="rect">
              <a:avLst/>
            </a:prstGeom>
            <a:noFill/>
          </p:spPr>
          <p:txBody>
            <a:bodyPr wrap="square" rtlCol="0">
              <a:spAutoFit/>
            </a:bodyPr>
            <a:lstStyle/>
            <a:p>
              <a:r>
                <a:rPr lang="en-US" sz="1200" dirty="0">
                  <a:solidFill>
                    <a:schemeClr val="accent5">
                      <a:lumMod val="50000"/>
                    </a:schemeClr>
                  </a:solidFill>
                  <a:latin typeface="Times New Roman" panose="02020603050405020304" pitchFamily="18" charset="0"/>
                  <a:cs typeface="Times New Roman" panose="02020603050405020304" pitchFamily="18" charset="0"/>
                </a:rPr>
                <a:t>Room numbers:</a:t>
              </a:r>
            </a:p>
            <a:p>
              <a:r>
                <a:rPr lang="en-US" sz="1200" b="1" dirty="0">
                  <a:solidFill>
                    <a:schemeClr val="accent5">
                      <a:lumMod val="50000"/>
                    </a:schemeClr>
                  </a:solidFill>
                  <a:latin typeface="Times New Roman" panose="02020603050405020304" pitchFamily="18" charset="0"/>
                  <a:cs typeface="Times New Roman" panose="02020603050405020304" pitchFamily="18" charset="0"/>
                </a:rPr>
                <a:t>A, B, C, D – main faculty building (</a:t>
              </a:r>
              <a:r>
                <a:rPr lang="en-US" sz="1200" b="1" dirty="0" err="1">
                  <a:solidFill>
                    <a:schemeClr val="accent5">
                      <a:lumMod val="50000"/>
                    </a:schemeClr>
                  </a:solidFill>
                  <a:latin typeface="Times New Roman" panose="02020603050405020304" pitchFamily="18" charset="0"/>
                  <a:cs typeface="Times New Roman" panose="02020603050405020304" pitchFamily="18" charset="0"/>
                </a:rPr>
                <a:t>Univerzitní</a:t>
              </a:r>
              <a:r>
                <a:rPr lang="en-US" sz="1200" b="1" dirty="0">
                  <a:solidFill>
                    <a:schemeClr val="accent5">
                      <a:lumMod val="50000"/>
                    </a:schemeClr>
                  </a:solidFill>
                  <a:latin typeface="Times New Roman" panose="02020603050405020304" pitchFamily="18" charset="0"/>
                  <a:cs typeface="Times New Roman" panose="02020603050405020304" pitchFamily="18" charset="0"/>
                </a:rPr>
                <a:t> </a:t>
              </a:r>
              <a:r>
                <a:rPr lang="en-US" sz="1200" b="1" dirty="0" err="1">
                  <a:solidFill>
                    <a:schemeClr val="accent5">
                      <a:lumMod val="50000"/>
                    </a:schemeClr>
                  </a:solidFill>
                  <a:latin typeface="Times New Roman" panose="02020603050405020304" pitchFamily="18" charset="0"/>
                  <a:cs typeface="Times New Roman" panose="02020603050405020304" pitchFamily="18" charset="0"/>
                </a:rPr>
                <a:t>nám</a:t>
              </a:r>
              <a:r>
                <a:rPr lang="en-US" sz="1200" b="1" dirty="0">
                  <a:solidFill>
                    <a:schemeClr val="accent5">
                      <a:lumMod val="50000"/>
                    </a:schemeClr>
                  </a:solidFill>
                  <a:latin typeface="Times New Roman" panose="02020603050405020304" pitchFamily="18" charset="0"/>
                  <a:cs typeface="Times New Roman" panose="02020603050405020304" pitchFamily="18" charset="0"/>
                </a:rPr>
                <a:t>.)</a:t>
              </a:r>
            </a:p>
            <a:p>
              <a:r>
                <a:rPr lang="en-US" sz="1200" b="1" u="sng" dirty="0">
                  <a:solidFill>
                    <a:schemeClr val="accent5">
                      <a:lumMod val="50000"/>
                    </a:schemeClr>
                  </a:solidFill>
                  <a:latin typeface="Times New Roman" panose="02020603050405020304" pitchFamily="18" charset="0"/>
                  <a:cs typeface="Times New Roman" panose="02020603050405020304" pitchFamily="18" charset="0"/>
                </a:rPr>
                <a:t>V – Dormitory building „Na Vyhlídce“</a:t>
              </a:r>
            </a:p>
            <a:p>
              <a:r>
                <a:rPr lang="en-US" sz="1200" b="1" dirty="0">
                  <a:solidFill>
                    <a:srgbClr val="002060"/>
                  </a:solidFill>
                  <a:latin typeface="Times New Roman" panose="02020603050405020304" pitchFamily="18" charset="0"/>
                  <a:cs typeface="Times New Roman" panose="02020603050405020304" pitchFamily="18" charset="0"/>
                </a:rPr>
                <a:t>MS – Small Hall (D104)</a:t>
              </a:r>
            </a:p>
            <a:p>
              <a:r>
                <a:rPr lang="en-US" sz="1200" b="1" dirty="0">
                  <a:solidFill>
                    <a:srgbClr val="002060"/>
                  </a:solidFill>
                  <a:latin typeface="Times New Roman" panose="02020603050405020304" pitchFamily="18" charset="0"/>
                  <a:cs typeface="Times New Roman" panose="02020603050405020304" pitchFamily="18" charset="0"/>
                </a:rPr>
                <a:t>VS – Large Hall (C001- C004)</a:t>
              </a:r>
            </a:p>
            <a:p>
              <a:r>
                <a:rPr lang="en-US" sz="1200" b="1" dirty="0">
                  <a:solidFill>
                    <a:srgbClr val="002060"/>
                  </a:solidFill>
                  <a:latin typeface="Times New Roman" panose="02020603050405020304" pitchFamily="18" charset="0"/>
                  <a:cs typeface="Times New Roman" panose="02020603050405020304" pitchFamily="18" charset="0"/>
                </a:rPr>
                <a:t>AULA – Auditorium/Aula (B115)</a:t>
              </a:r>
            </a:p>
          </p:txBody>
        </p:sp>
      </p:grpSp>
      <p:sp>
        <p:nvSpPr>
          <p:cNvPr id="20" name="Zástupný symbol pro obsah 2">
            <a:extLst>
              <a:ext uri="{FF2B5EF4-FFF2-40B4-BE49-F238E27FC236}">
                <a16:creationId xmlns:a16="http://schemas.microsoft.com/office/drawing/2014/main" id="{7B151F74-58F9-4792-8FD7-CBC21515703F}"/>
              </a:ext>
            </a:extLst>
          </p:cNvPr>
          <p:cNvSpPr txBox="1">
            <a:spLocks/>
          </p:cNvSpPr>
          <p:nvPr/>
        </p:nvSpPr>
        <p:spPr>
          <a:xfrm>
            <a:off x="251520" y="1048372"/>
            <a:ext cx="9869633" cy="674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600" dirty="0">
                <a:solidFill>
                  <a:schemeClr val="accent5">
                    <a:lumMod val="50000"/>
                  </a:schemeClr>
                </a:solidFill>
                <a:latin typeface="Times New Roman" panose="02020603050405020304" pitchFamily="18" charset="0"/>
                <a:cs typeface="Times New Roman" panose="02020603050405020304" pitchFamily="18" charset="0"/>
              </a:rPr>
              <a:t>You can access your timetable at </a:t>
            </a:r>
            <a:r>
              <a:rPr lang="en-US" altLang="cs-CZ" sz="1600" b="1" dirty="0">
                <a:solidFill>
                  <a:schemeClr val="accent5">
                    <a:lumMod val="50000"/>
                  </a:schemeClr>
                </a:solidFill>
                <a:latin typeface="Times New Roman" panose="02020603050405020304" pitchFamily="18" charset="0"/>
                <a:cs typeface="Times New Roman" panose="02020603050405020304" pitchFamily="18" charset="0"/>
              </a:rPr>
              <a:t>CALENDAR/ My timetable.</a:t>
            </a:r>
          </a:p>
          <a:p>
            <a:pPr marL="0" indent="0">
              <a:buNone/>
            </a:pPr>
            <a:r>
              <a:rPr lang="en-US" altLang="cs-CZ" sz="1600" dirty="0">
                <a:solidFill>
                  <a:schemeClr val="accent5">
                    <a:lumMod val="50000"/>
                  </a:schemeClr>
                </a:solidFill>
                <a:latin typeface="Times New Roman" panose="02020603050405020304" pitchFamily="18" charset="0"/>
                <a:cs typeface="Times New Roman" panose="02020603050405020304" pitchFamily="18" charset="0"/>
              </a:rPr>
              <a:t>During the semester, there might be slight changes in the timetable. In case of changes, you will be informed by email.</a:t>
            </a:r>
          </a:p>
        </p:txBody>
      </p:sp>
      <p:pic>
        <p:nvPicPr>
          <p:cNvPr id="9" name="Obrázek 8">
            <a:extLst>
              <a:ext uri="{FF2B5EF4-FFF2-40B4-BE49-F238E27FC236}">
                <a16:creationId xmlns:a16="http://schemas.microsoft.com/office/drawing/2014/main" id="{71CF5E1D-D3FF-47B1-ACB7-5089E7A5007A}"/>
              </a:ext>
            </a:extLst>
          </p:cNvPr>
          <p:cNvPicPr>
            <a:picLocks noChangeAspect="1"/>
          </p:cNvPicPr>
          <p:nvPr/>
        </p:nvPicPr>
        <p:blipFill>
          <a:blip r:embed="rId3"/>
          <a:stretch>
            <a:fillRect/>
          </a:stretch>
        </p:blipFill>
        <p:spPr>
          <a:xfrm>
            <a:off x="9096536" y="1948940"/>
            <a:ext cx="2102464" cy="1146799"/>
          </a:xfrm>
          <a:prstGeom prst="rect">
            <a:avLst/>
          </a:prstGeom>
          <a:ln>
            <a:solidFill>
              <a:srgbClr val="002060"/>
            </a:solidFill>
          </a:ln>
        </p:spPr>
      </p:pic>
      <p:grpSp>
        <p:nvGrpSpPr>
          <p:cNvPr id="21" name="Skupina 20">
            <a:extLst>
              <a:ext uri="{FF2B5EF4-FFF2-40B4-BE49-F238E27FC236}">
                <a16:creationId xmlns:a16="http://schemas.microsoft.com/office/drawing/2014/main" id="{2C758EA0-AB98-4C57-ACD2-E4FECBFB4304}"/>
              </a:ext>
            </a:extLst>
          </p:cNvPr>
          <p:cNvGrpSpPr/>
          <p:nvPr/>
        </p:nvGrpSpPr>
        <p:grpSpPr>
          <a:xfrm>
            <a:off x="7990869" y="3563042"/>
            <a:ext cx="1297389" cy="333863"/>
            <a:chOff x="-16382" y="3673627"/>
            <a:chExt cx="2504385" cy="914049"/>
          </a:xfrm>
        </p:grpSpPr>
        <p:sp>
          <p:nvSpPr>
            <p:cNvPr id="22" name="Zaoblený obdélníkový bublinový popisek 2">
              <a:extLst>
                <a:ext uri="{FF2B5EF4-FFF2-40B4-BE49-F238E27FC236}">
                  <a16:creationId xmlns:a16="http://schemas.microsoft.com/office/drawing/2014/main" id="{D824FAC9-A17B-4C47-AD38-EBA9E463DE3C}"/>
                </a:ext>
              </a:extLst>
            </p:cNvPr>
            <p:cNvSpPr/>
            <p:nvPr/>
          </p:nvSpPr>
          <p:spPr>
            <a:xfrm>
              <a:off x="-16382" y="3673627"/>
              <a:ext cx="2504385" cy="914049"/>
            </a:xfrm>
            <a:prstGeom prst="wedgeRoundRectCallout">
              <a:avLst>
                <a:gd name="adj1" fmla="val -113719"/>
                <a:gd name="adj2" fmla="val 83416"/>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24" name="TextovéPole 23">
              <a:extLst>
                <a:ext uri="{FF2B5EF4-FFF2-40B4-BE49-F238E27FC236}">
                  <a16:creationId xmlns:a16="http://schemas.microsoft.com/office/drawing/2014/main" id="{4F590E3B-EF39-4C69-9D32-74A5FB37938C}"/>
                </a:ext>
              </a:extLst>
            </p:cNvPr>
            <p:cNvSpPr txBox="1"/>
            <p:nvPr/>
          </p:nvSpPr>
          <p:spPr>
            <a:xfrm>
              <a:off x="120009" y="3715072"/>
              <a:ext cx="2212251" cy="758367"/>
            </a:xfrm>
            <a:prstGeom prst="rect">
              <a:avLst/>
            </a:prstGeom>
            <a:noFill/>
          </p:spPr>
          <p:txBody>
            <a:bodyPr wrap="square" rtlCol="0">
              <a:spAutoFit/>
            </a:bodyPr>
            <a:lstStyle/>
            <a:p>
              <a:r>
                <a:rPr lang="en-US" sz="1200" dirty="0">
                  <a:solidFill>
                    <a:schemeClr val="accent5">
                      <a:lumMod val="50000"/>
                    </a:schemeClr>
                  </a:solidFill>
                  <a:latin typeface="Times New Roman" panose="02020603050405020304" pitchFamily="18" charset="0"/>
                  <a:cs typeface="Times New Roman" panose="02020603050405020304" pitchFamily="18" charset="0"/>
                </a:rPr>
                <a:t>Teacher’s name</a:t>
              </a:r>
              <a:endParaRPr lang="en-US" sz="1200" b="1" dirty="0">
                <a:solidFill>
                  <a:srgbClr val="00B050"/>
                </a:solidFill>
                <a:latin typeface="Times New Roman" panose="02020603050405020304" pitchFamily="18" charset="0"/>
                <a:cs typeface="Times New Roman" panose="02020603050405020304" pitchFamily="18" charset="0"/>
              </a:endParaRPr>
            </a:p>
          </p:txBody>
        </p:sp>
      </p:grpSp>
      <p:grpSp>
        <p:nvGrpSpPr>
          <p:cNvPr id="28" name="Skupina 27">
            <a:extLst>
              <a:ext uri="{FF2B5EF4-FFF2-40B4-BE49-F238E27FC236}">
                <a16:creationId xmlns:a16="http://schemas.microsoft.com/office/drawing/2014/main" id="{37020E2E-C0BA-4495-895E-73FB64503C8B}"/>
              </a:ext>
            </a:extLst>
          </p:cNvPr>
          <p:cNvGrpSpPr/>
          <p:nvPr/>
        </p:nvGrpSpPr>
        <p:grpSpPr>
          <a:xfrm>
            <a:off x="6817682" y="1854051"/>
            <a:ext cx="1986928" cy="571705"/>
            <a:chOff x="-16382" y="3673627"/>
            <a:chExt cx="2504385" cy="1565212"/>
          </a:xfrm>
        </p:grpSpPr>
        <p:sp>
          <p:nvSpPr>
            <p:cNvPr id="29" name="Zaoblený obdélníkový bublinový popisek 2">
              <a:extLst>
                <a:ext uri="{FF2B5EF4-FFF2-40B4-BE49-F238E27FC236}">
                  <a16:creationId xmlns:a16="http://schemas.microsoft.com/office/drawing/2014/main" id="{9AE51489-3687-4230-8D21-FA918BE24A38}"/>
                </a:ext>
              </a:extLst>
            </p:cNvPr>
            <p:cNvSpPr/>
            <p:nvPr/>
          </p:nvSpPr>
          <p:spPr>
            <a:xfrm>
              <a:off x="-16382" y="3673627"/>
              <a:ext cx="2504385" cy="1565212"/>
            </a:xfrm>
            <a:prstGeom prst="wedgeRoundRectCallout">
              <a:avLst>
                <a:gd name="adj1" fmla="val 18929"/>
                <a:gd name="adj2" fmla="val 124186"/>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30" name="TextovéPole 29">
              <a:extLst>
                <a:ext uri="{FF2B5EF4-FFF2-40B4-BE49-F238E27FC236}">
                  <a16:creationId xmlns:a16="http://schemas.microsoft.com/office/drawing/2014/main" id="{659FBAEA-55EE-4F08-B1CA-A606B2BA80D6}"/>
                </a:ext>
              </a:extLst>
            </p:cNvPr>
            <p:cNvSpPr txBox="1"/>
            <p:nvPr/>
          </p:nvSpPr>
          <p:spPr>
            <a:xfrm>
              <a:off x="120009" y="3715072"/>
              <a:ext cx="2367994" cy="1263945"/>
            </a:xfrm>
            <a:prstGeom prst="rect">
              <a:avLst/>
            </a:prstGeom>
            <a:noFill/>
          </p:spPr>
          <p:txBody>
            <a:bodyPr wrap="square" rtlCol="0">
              <a:spAutoFit/>
            </a:bodyPr>
            <a:lstStyle/>
            <a:p>
              <a:r>
                <a:rPr lang="en-US" sz="1200" dirty="0">
                  <a:solidFill>
                    <a:schemeClr val="accent5">
                      <a:lumMod val="50000"/>
                    </a:schemeClr>
                  </a:solidFill>
                  <a:latin typeface="Times New Roman" panose="02020603050405020304" pitchFamily="18" charset="0"/>
                  <a:cs typeface="Times New Roman" panose="02020603050405020304" pitchFamily="18" charset="0"/>
                </a:rPr>
                <a:t>After enrolment, you can </a:t>
              </a:r>
              <a:r>
                <a:rPr lang="en-US" sz="1200" b="1" dirty="0">
                  <a:solidFill>
                    <a:schemeClr val="accent5">
                      <a:lumMod val="50000"/>
                    </a:schemeClr>
                  </a:solidFill>
                  <a:latin typeface="Times New Roman" panose="02020603050405020304" pitchFamily="18" charset="0"/>
                  <a:cs typeface="Times New Roman" panose="02020603050405020304" pitchFamily="18" charset="0"/>
                </a:rPr>
                <a:t>print </a:t>
              </a:r>
              <a:r>
                <a:rPr lang="en-US" sz="1200" dirty="0">
                  <a:solidFill>
                    <a:schemeClr val="accent5">
                      <a:lumMod val="50000"/>
                    </a:schemeClr>
                  </a:solidFill>
                  <a:latin typeface="Times New Roman" panose="02020603050405020304" pitchFamily="18" charset="0"/>
                  <a:cs typeface="Times New Roman" panose="02020603050405020304" pitchFamily="18" charset="0"/>
                </a:rPr>
                <a:t>your timetable here:</a:t>
              </a:r>
              <a:endParaRPr lang="en-US" sz="1200" b="1" dirty="0">
                <a:solidFill>
                  <a:srgbClr val="00B05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82110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20" name="Zástupný symbol pro obsah 2">
            <a:extLst>
              <a:ext uri="{FF2B5EF4-FFF2-40B4-BE49-F238E27FC236}">
                <a16:creationId xmlns:a16="http://schemas.microsoft.com/office/drawing/2014/main" id="{7B151F74-58F9-4792-8FD7-CBC21515703F}"/>
              </a:ext>
            </a:extLst>
          </p:cNvPr>
          <p:cNvSpPr txBox="1">
            <a:spLocks/>
          </p:cNvSpPr>
          <p:nvPr/>
        </p:nvSpPr>
        <p:spPr>
          <a:xfrm>
            <a:off x="251520" y="1048372"/>
            <a:ext cx="9591727" cy="674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600" b="1" u="sng" dirty="0">
                <a:solidFill>
                  <a:schemeClr val="accent5">
                    <a:lumMod val="50000"/>
                  </a:schemeClr>
                </a:solidFill>
                <a:latin typeface="Times New Roman" panose="02020603050405020304" pitchFamily="18" charset="0"/>
                <a:cs typeface="Times New Roman" panose="02020603050405020304" pitchFamily="18" charset="0"/>
              </a:rPr>
              <a:t>For MASTER DEGREE students only:</a:t>
            </a:r>
          </a:p>
          <a:p>
            <a:pPr marL="0" indent="0">
              <a:buNone/>
            </a:pPr>
            <a:r>
              <a:rPr lang="en-US" altLang="cs-CZ" sz="1600" dirty="0">
                <a:solidFill>
                  <a:schemeClr val="accent5">
                    <a:lumMod val="50000"/>
                  </a:schemeClr>
                </a:solidFill>
                <a:latin typeface="Times New Roman" panose="02020603050405020304" pitchFamily="18" charset="0"/>
                <a:cs typeface="Times New Roman" panose="02020603050405020304" pitchFamily="18" charset="0"/>
              </a:rPr>
              <a:t>To check your studies according to the OPF template (study plan), go to:</a:t>
            </a:r>
          </a:p>
          <a:p>
            <a:pPr marL="0" indent="0">
              <a:spcBef>
                <a:spcPts val="0"/>
              </a:spcBef>
              <a:buNone/>
            </a:pPr>
            <a:r>
              <a:rPr lang="en-US" altLang="cs-CZ" sz="1600" b="1" dirty="0">
                <a:solidFill>
                  <a:schemeClr val="accent5">
                    <a:lumMod val="50000"/>
                  </a:schemeClr>
                </a:solidFill>
                <a:latin typeface="Times New Roman" panose="02020603050405020304" pitchFamily="18" charset="0"/>
                <a:cs typeface="Times New Roman" panose="02020603050405020304" pitchFamily="18" charset="0"/>
              </a:rPr>
              <a:t>STUDENT/DURING STUDIES/ Check my studies</a:t>
            </a:r>
          </a:p>
        </p:txBody>
      </p:sp>
      <p:grpSp>
        <p:nvGrpSpPr>
          <p:cNvPr id="10" name="Skupina 9">
            <a:extLst>
              <a:ext uri="{FF2B5EF4-FFF2-40B4-BE49-F238E27FC236}">
                <a16:creationId xmlns:a16="http://schemas.microsoft.com/office/drawing/2014/main" id="{2D12EE03-5F9D-4CCA-B466-34168E2C53A1}"/>
              </a:ext>
            </a:extLst>
          </p:cNvPr>
          <p:cNvGrpSpPr/>
          <p:nvPr/>
        </p:nvGrpSpPr>
        <p:grpSpPr>
          <a:xfrm>
            <a:off x="307198" y="2017160"/>
            <a:ext cx="5788802" cy="2285243"/>
            <a:chOff x="307198" y="2017160"/>
            <a:chExt cx="5788802" cy="2285243"/>
          </a:xfrm>
        </p:grpSpPr>
        <p:grpSp>
          <p:nvGrpSpPr>
            <p:cNvPr id="3" name="Skupina 2">
              <a:extLst>
                <a:ext uri="{FF2B5EF4-FFF2-40B4-BE49-F238E27FC236}">
                  <a16:creationId xmlns:a16="http://schemas.microsoft.com/office/drawing/2014/main" id="{EFCA23E8-A743-43B1-87BB-E2CFC0490E74}"/>
                </a:ext>
              </a:extLst>
            </p:cNvPr>
            <p:cNvGrpSpPr/>
            <p:nvPr/>
          </p:nvGrpSpPr>
          <p:grpSpPr>
            <a:xfrm>
              <a:off x="307198" y="2017160"/>
              <a:ext cx="5788802" cy="2285243"/>
              <a:chOff x="251520" y="1579206"/>
              <a:chExt cx="5788802" cy="2285243"/>
            </a:xfrm>
          </p:grpSpPr>
          <p:pic>
            <p:nvPicPr>
              <p:cNvPr id="2" name="Obrázek 1">
                <a:extLst>
                  <a:ext uri="{FF2B5EF4-FFF2-40B4-BE49-F238E27FC236}">
                    <a16:creationId xmlns:a16="http://schemas.microsoft.com/office/drawing/2014/main" id="{898BFA82-F4F3-4506-A092-50D0BF40D1F2}"/>
                  </a:ext>
                </a:extLst>
              </p:cNvPr>
              <p:cNvPicPr>
                <a:picLocks noChangeAspect="1"/>
              </p:cNvPicPr>
              <p:nvPr/>
            </p:nvPicPr>
            <p:blipFill>
              <a:blip r:embed="rId2"/>
              <a:stretch>
                <a:fillRect/>
              </a:stretch>
            </p:blipFill>
            <p:spPr>
              <a:xfrm>
                <a:off x="251520" y="1579206"/>
                <a:ext cx="5788802" cy="2285243"/>
              </a:xfrm>
              <a:prstGeom prst="rect">
                <a:avLst/>
              </a:prstGeom>
              <a:ln>
                <a:noFill/>
              </a:ln>
              <a:effectLst>
                <a:outerShdw blurRad="292100" dist="139700" dir="2700000" algn="tl" rotWithShape="0">
                  <a:srgbClr val="333333">
                    <a:alpha val="65000"/>
                  </a:srgbClr>
                </a:outerShdw>
              </a:effectLst>
            </p:spPr>
          </p:pic>
          <p:sp>
            <p:nvSpPr>
              <p:cNvPr id="31" name="Zaoblený obdélník 14">
                <a:extLst>
                  <a:ext uri="{FF2B5EF4-FFF2-40B4-BE49-F238E27FC236}">
                    <a16:creationId xmlns:a16="http://schemas.microsoft.com/office/drawing/2014/main" id="{0D0AA67F-6F70-4DFD-9377-1F9C853A92F2}"/>
                  </a:ext>
                </a:extLst>
              </p:cNvPr>
              <p:cNvSpPr/>
              <p:nvPr/>
            </p:nvSpPr>
            <p:spPr>
              <a:xfrm>
                <a:off x="4742933" y="1968427"/>
                <a:ext cx="1297389" cy="342952"/>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18" name="Zaoblený obdélník 14">
                <a:extLst>
                  <a:ext uri="{FF2B5EF4-FFF2-40B4-BE49-F238E27FC236}">
                    <a16:creationId xmlns:a16="http://schemas.microsoft.com/office/drawing/2014/main" id="{643C55D4-48F4-4944-B3CC-5821BA76E743}"/>
                  </a:ext>
                </a:extLst>
              </p:cNvPr>
              <p:cNvSpPr/>
              <p:nvPr/>
            </p:nvSpPr>
            <p:spPr>
              <a:xfrm>
                <a:off x="1076368" y="3408872"/>
                <a:ext cx="1297389" cy="23824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grpSp>
        <p:sp>
          <p:nvSpPr>
            <p:cNvPr id="23" name="Zaoblený obdélník 14">
              <a:extLst>
                <a:ext uri="{FF2B5EF4-FFF2-40B4-BE49-F238E27FC236}">
                  <a16:creationId xmlns:a16="http://schemas.microsoft.com/office/drawing/2014/main" id="{C0B5389E-731B-43B1-8EBA-B59A570DC2B2}"/>
                </a:ext>
              </a:extLst>
            </p:cNvPr>
            <p:cNvSpPr/>
            <p:nvPr/>
          </p:nvSpPr>
          <p:spPr>
            <a:xfrm>
              <a:off x="378407" y="2845290"/>
              <a:ext cx="2439669" cy="342952"/>
            </a:xfrm>
            <a:prstGeom prst="roundRect">
              <a:avLst/>
            </a:prstGeom>
            <a:solidFill>
              <a:schemeClr val="bg1"/>
            </a:solidFill>
            <a:ln w="1905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grpSp>
      <p:grpSp>
        <p:nvGrpSpPr>
          <p:cNvPr id="7" name="Skupina 6">
            <a:extLst>
              <a:ext uri="{FF2B5EF4-FFF2-40B4-BE49-F238E27FC236}">
                <a16:creationId xmlns:a16="http://schemas.microsoft.com/office/drawing/2014/main" id="{4EF3180F-164C-446A-9613-534477BA23A5}"/>
              </a:ext>
            </a:extLst>
          </p:cNvPr>
          <p:cNvGrpSpPr/>
          <p:nvPr/>
        </p:nvGrpSpPr>
        <p:grpSpPr>
          <a:xfrm>
            <a:off x="307198" y="4409453"/>
            <a:ext cx="10001250" cy="1400175"/>
            <a:chOff x="307198" y="4156574"/>
            <a:chExt cx="10001250" cy="1400175"/>
          </a:xfrm>
        </p:grpSpPr>
        <p:pic>
          <p:nvPicPr>
            <p:cNvPr id="6" name="Obrázek 5">
              <a:extLst>
                <a:ext uri="{FF2B5EF4-FFF2-40B4-BE49-F238E27FC236}">
                  <a16:creationId xmlns:a16="http://schemas.microsoft.com/office/drawing/2014/main" id="{C669B289-3061-460C-980A-374999AC8230}"/>
                </a:ext>
              </a:extLst>
            </p:cNvPr>
            <p:cNvPicPr>
              <a:picLocks noChangeAspect="1"/>
            </p:cNvPicPr>
            <p:nvPr/>
          </p:nvPicPr>
          <p:blipFill>
            <a:blip r:embed="rId3"/>
            <a:stretch>
              <a:fillRect/>
            </a:stretch>
          </p:blipFill>
          <p:spPr>
            <a:xfrm>
              <a:off x="307198" y="4156574"/>
              <a:ext cx="10001250" cy="1400175"/>
            </a:xfrm>
            <a:prstGeom prst="rect">
              <a:avLst/>
            </a:prstGeom>
            <a:ln>
              <a:noFill/>
            </a:ln>
            <a:effectLst>
              <a:outerShdw blurRad="292100" dist="139700" dir="2700000" algn="tl" rotWithShape="0">
                <a:srgbClr val="333333">
                  <a:alpha val="65000"/>
                </a:srgbClr>
              </a:outerShdw>
            </a:effectLst>
          </p:spPr>
        </p:pic>
        <p:grpSp>
          <p:nvGrpSpPr>
            <p:cNvPr id="28" name="Skupina 27">
              <a:extLst>
                <a:ext uri="{FF2B5EF4-FFF2-40B4-BE49-F238E27FC236}">
                  <a16:creationId xmlns:a16="http://schemas.microsoft.com/office/drawing/2014/main" id="{37020E2E-C0BA-4495-895E-73FB64503C8B}"/>
                </a:ext>
              </a:extLst>
            </p:cNvPr>
            <p:cNvGrpSpPr/>
            <p:nvPr/>
          </p:nvGrpSpPr>
          <p:grpSpPr>
            <a:xfrm>
              <a:off x="5118847" y="4832096"/>
              <a:ext cx="1488142" cy="359335"/>
              <a:chOff x="-16382" y="3673627"/>
              <a:chExt cx="2504385" cy="1565212"/>
            </a:xfrm>
          </p:grpSpPr>
          <p:sp>
            <p:nvSpPr>
              <p:cNvPr id="29" name="Zaoblený obdélníkový bublinový popisek 2">
                <a:extLst>
                  <a:ext uri="{FF2B5EF4-FFF2-40B4-BE49-F238E27FC236}">
                    <a16:creationId xmlns:a16="http://schemas.microsoft.com/office/drawing/2014/main" id="{9AE51489-3687-4230-8D21-FA918BE24A38}"/>
                  </a:ext>
                </a:extLst>
              </p:cNvPr>
              <p:cNvSpPr/>
              <p:nvPr/>
            </p:nvSpPr>
            <p:spPr>
              <a:xfrm>
                <a:off x="-16382" y="3673627"/>
                <a:ext cx="2504385" cy="1565212"/>
              </a:xfrm>
              <a:prstGeom prst="wedgeRoundRectCallout">
                <a:avLst>
                  <a:gd name="adj1" fmla="val -52809"/>
                  <a:gd name="adj2" fmla="val -71822"/>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30" name="TextovéPole 29">
                <a:extLst>
                  <a:ext uri="{FF2B5EF4-FFF2-40B4-BE49-F238E27FC236}">
                    <a16:creationId xmlns:a16="http://schemas.microsoft.com/office/drawing/2014/main" id="{659FBAEA-55EE-4F08-B1CA-A606B2BA80D6}"/>
                  </a:ext>
                </a:extLst>
              </p:cNvPr>
              <p:cNvSpPr txBox="1"/>
              <p:nvPr/>
            </p:nvSpPr>
            <p:spPr>
              <a:xfrm>
                <a:off x="51814" y="3780629"/>
                <a:ext cx="2367993" cy="1206568"/>
              </a:xfrm>
              <a:prstGeom prst="rect">
                <a:avLst/>
              </a:prstGeom>
              <a:noFill/>
            </p:spPr>
            <p:txBody>
              <a:bodyPr wrap="square" rtlCol="0">
                <a:spAutoFit/>
              </a:bodyPr>
              <a:lstStyle/>
              <a:p>
                <a:r>
                  <a:rPr lang="en-US" sz="1200" dirty="0">
                    <a:solidFill>
                      <a:schemeClr val="accent5">
                        <a:lumMod val="50000"/>
                      </a:schemeClr>
                    </a:solidFill>
                    <a:latin typeface="Times New Roman" panose="02020603050405020304" pitchFamily="18" charset="0"/>
                    <a:cs typeface="Times New Roman" panose="02020603050405020304" pitchFamily="18" charset="0"/>
                  </a:rPr>
                  <a:t>Study plan template</a:t>
                </a:r>
                <a:endParaRPr lang="en-US" sz="1200" b="1" dirty="0">
                  <a:solidFill>
                    <a:srgbClr val="00B050"/>
                  </a:solidFill>
                  <a:latin typeface="Times New Roman" panose="02020603050405020304" pitchFamily="18" charset="0"/>
                  <a:cs typeface="Times New Roman" panose="02020603050405020304" pitchFamily="18" charset="0"/>
                </a:endParaRPr>
              </a:p>
            </p:txBody>
          </p:sp>
        </p:grpSp>
        <p:sp>
          <p:nvSpPr>
            <p:cNvPr id="25" name="Zaoblený obdélník 14">
              <a:extLst>
                <a:ext uri="{FF2B5EF4-FFF2-40B4-BE49-F238E27FC236}">
                  <a16:creationId xmlns:a16="http://schemas.microsoft.com/office/drawing/2014/main" id="{BA9F63B6-C9E7-4BE3-9813-05D0B8027DA7}"/>
                </a:ext>
              </a:extLst>
            </p:cNvPr>
            <p:cNvSpPr/>
            <p:nvPr/>
          </p:nvSpPr>
          <p:spPr>
            <a:xfrm>
              <a:off x="378407" y="5163671"/>
              <a:ext cx="1297389" cy="26600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grpSp>
    </p:spTree>
    <p:extLst>
      <p:ext uri="{BB962C8B-B14F-4D97-AF65-F5344CB8AC3E}">
        <p14:creationId xmlns:p14="http://schemas.microsoft.com/office/powerpoint/2010/main" val="4145348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20" name="Zástupný symbol pro obsah 2">
            <a:extLst>
              <a:ext uri="{FF2B5EF4-FFF2-40B4-BE49-F238E27FC236}">
                <a16:creationId xmlns:a16="http://schemas.microsoft.com/office/drawing/2014/main" id="{7B151F74-58F9-4792-8FD7-CBC21515703F}"/>
              </a:ext>
            </a:extLst>
          </p:cNvPr>
          <p:cNvSpPr txBox="1">
            <a:spLocks/>
          </p:cNvSpPr>
          <p:nvPr/>
        </p:nvSpPr>
        <p:spPr>
          <a:xfrm>
            <a:off x="251521" y="1048372"/>
            <a:ext cx="6498904" cy="674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600" b="1" u="sng" dirty="0">
                <a:solidFill>
                  <a:schemeClr val="accent5">
                    <a:lumMod val="50000"/>
                  </a:schemeClr>
                </a:solidFill>
                <a:latin typeface="Times New Roman" panose="02020603050405020304" pitchFamily="18" charset="0"/>
                <a:cs typeface="Times New Roman" panose="02020603050405020304" pitchFamily="18" charset="0"/>
              </a:rPr>
              <a:t>For MASTER DEGREE students only:</a:t>
            </a:r>
          </a:p>
          <a:p>
            <a:pPr marL="0" indent="0">
              <a:buNone/>
            </a:pPr>
            <a:r>
              <a:rPr lang="en-US" altLang="cs-CZ" sz="1600" dirty="0">
                <a:solidFill>
                  <a:schemeClr val="accent5">
                    <a:lumMod val="50000"/>
                  </a:schemeClr>
                </a:solidFill>
                <a:latin typeface="Times New Roman" panose="02020603050405020304" pitchFamily="18" charset="0"/>
                <a:cs typeface="Times New Roman" panose="02020603050405020304" pitchFamily="18" charset="0"/>
              </a:rPr>
              <a:t>To access a study plan template, you can also go to </a:t>
            </a:r>
            <a:r>
              <a:rPr lang="en-US" altLang="cs-CZ" sz="1600" b="1" dirty="0">
                <a:solidFill>
                  <a:schemeClr val="accent5">
                    <a:lumMod val="50000"/>
                  </a:schemeClr>
                </a:solidFill>
                <a:latin typeface="Times New Roman" panose="02020603050405020304" pitchFamily="18" charset="0"/>
                <a:cs typeface="Times New Roman" panose="02020603050405020304" pitchFamily="18" charset="0"/>
              </a:rPr>
              <a:t>STUDIES/ Registration and Enrolment/ Browse templates</a:t>
            </a:r>
          </a:p>
          <a:p>
            <a:pPr marL="0" indent="0">
              <a:buNone/>
            </a:pPr>
            <a:endParaRPr lang="en-US" altLang="cs-CZ" sz="1600"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8" name="Obrázek 7">
            <a:extLst>
              <a:ext uri="{FF2B5EF4-FFF2-40B4-BE49-F238E27FC236}">
                <a16:creationId xmlns:a16="http://schemas.microsoft.com/office/drawing/2014/main" id="{B6D1DA43-AD51-4F4B-B668-1CA55F454022}"/>
              </a:ext>
            </a:extLst>
          </p:cNvPr>
          <p:cNvPicPr>
            <a:picLocks noChangeAspect="1"/>
          </p:cNvPicPr>
          <p:nvPr/>
        </p:nvPicPr>
        <p:blipFill>
          <a:blip r:embed="rId2"/>
          <a:stretch>
            <a:fillRect/>
          </a:stretch>
        </p:blipFill>
        <p:spPr>
          <a:xfrm>
            <a:off x="251520" y="1961029"/>
            <a:ext cx="4474509" cy="3450929"/>
          </a:xfrm>
          <a:prstGeom prst="rect">
            <a:avLst/>
          </a:prstGeom>
          <a:ln>
            <a:noFill/>
          </a:ln>
          <a:effectLst>
            <a:outerShdw blurRad="292100" dist="139700" dir="2700000" algn="tl" rotWithShape="0">
              <a:srgbClr val="333333">
                <a:alpha val="65000"/>
              </a:srgbClr>
            </a:outerShdw>
          </a:effectLst>
        </p:spPr>
      </p:pic>
      <p:sp>
        <p:nvSpPr>
          <p:cNvPr id="19" name="Zaoblený obdélník 14">
            <a:extLst>
              <a:ext uri="{FF2B5EF4-FFF2-40B4-BE49-F238E27FC236}">
                <a16:creationId xmlns:a16="http://schemas.microsoft.com/office/drawing/2014/main" id="{0F16EE4F-E7A6-41DE-98D1-2A5048983884}"/>
              </a:ext>
            </a:extLst>
          </p:cNvPr>
          <p:cNvSpPr/>
          <p:nvPr/>
        </p:nvSpPr>
        <p:spPr>
          <a:xfrm>
            <a:off x="387976" y="5173710"/>
            <a:ext cx="947765" cy="23824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21" name="Zaoblený obdélník 14">
            <a:extLst>
              <a:ext uri="{FF2B5EF4-FFF2-40B4-BE49-F238E27FC236}">
                <a16:creationId xmlns:a16="http://schemas.microsoft.com/office/drawing/2014/main" id="{920D93C6-736A-4108-915A-B527B014B3B4}"/>
              </a:ext>
            </a:extLst>
          </p:cNvPr>
          <p:cNvSpPr/>
          <p:nvPr/>
        </p:nvSpPr>
        <p:spPr>
          <a:xfrm>
            <a:off x="1176871" y="2824957"/>
            <a:ext cx="1351176" cy="23824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pic>
        <p:nvPicPr>
          <p:cNvPr id="9" name="Obrázek 8">
            <a:extLst>
              <a:ext uri="{FF2B5EF4-FFF2-40B4-BE49-F238E27FC236}">
                <a16:creationId xmlns:a16="http://schemas.microsoft.com/office/drawing/2014/main" id="{CD8820AC-739D-449F-82DA-508A7F9B9E38}"/>
              </a:ext>
            </a:extLst>
          </p:cNvPr>
          <p:cNvPicPr>
            <a:picLocks noChangeAspect="1"/>
          </p:cNvPicPr>
          <p:nvPr/>
        </p:nvPicPr>
        <p:blipFill>
          <a:blip r:embed="rId3"/>
          <a:stretch>
            <a:fillRect/>
          </a:stretch>
        </p:blipFill>
        <p:spPr>
          <a:xfrm>
            <a:off x="6894112" y="1126614"/>
            <a:ext cx="2070788" cy="908375"/>
          </a:xfrm>
          <a:prstGeom prst="rect">
            <a:avLst/>
          </a:prstGeom>
          <a:ln>
            <a:noFill/>
          </a:ln>
          <a:effectLst>
            <a:outerShdw blurRad="292100" dist="139700" dir="2700000" algn="tl" rotWithShape="0">
              <a:srgbClr val="333333">
                <a:alpha val="65000"/>
              </a:srgbClr>
            </a:outerShdw>
          </a:effectLst>
        </p:spPr>
      </p:pic>
      <p:sp>
        <p:nvSpPr>
          <p:cNvPr id="22" name="Zaoblený obdélník 14">
            <a:extLst>
              <a:ext uri="{FF2B5EF4-FFF2-40B4-BE49-F238E27FC236}">
                <a16:creationId xmlns:a16="http://schemas.microsoft.com/office/drawing/2014/main" id="{622A5BDB-D42C-42E7-803E-80A92FBF8DFF}"/>
              </a:ext>
            </a:extLst>
          </p:cNvPr>
          <p:cNvSpPr/>
          <p:nvPr/>
        </p:nvSpPr>
        <p:spPr>
          <a:xfrm>
            <a:off x="7616988" y="1228165"/>
            <a:ext cx="625036" cy="185254"/>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pic>
        <p:nvPicPr>
          <p:cNvPr id="11" name="Obrázek 10">
            <a:extLst>
              <a:ext uri="{FF2B5EF4-FFF2-40B4-BE49-F238E27FC236}">
                <a16:creationId xmlns:a16="http://schemas.microsoft.com/office/drawing/2014/main" id="{21C2F164-8025-4F89-9345-B863DDE31C0A}"/>
              </a:ext>
            </a:extLst>
          </p:cNvPr>
          <p:cNvPicPr>
            <a:picLocks noChangeAspect="1"/>
          </p:cNvPicPr>
          <p:nvPr/>
        </p:nvPicPr>
        <p:blipFill>
          <a:blip r:embed="rId4"/>
          <a:stretch>
            <a:fillRect/>
          </a:stretch>
        </p:blipFill>
        <p:spPr>
          <a:xfrm>
            <a:off x="4979333" y="2136540"/>
            <a:ext cx="4541184" cy="1928358"/>
          </a:xfrm>
          <a:prstGeom prst="rect">
            <a:avLst/>
          </a:prstGeom>
          <a:ln>
            <a:noFill/>
          </a:ln>
          <a:effectLst>
            <a:outerShdw blurRad="292100" dist="139700" dir="2700000" algn="tl" rotWithShape="0">
              <a:srgbClr val="333333">
                <a:alpha val="65000"/>
              </a:srgbClr>
            </a:outerShdw>
          </a:effectLst>
        </p:spPr>
      </p:pic>
      <p:sp>
        <p:nvSpPr>
          <p:cNvPr id="32" name="Zaoblený obdélník 14">
            <a:extLst>
              <a:ext uri="{FF2B5EF4-FFF2-40B4-BE49-F238E27FC236}">
                <a16:creationId xmlns:a16="http://schemas.microsoft.com/office/drawing/2014/main" id="{F6E2133F-B038-4FC5-B979-6C8330132384}"/>
              </a:ext>
            </a:extLst>
          </p:cNvPr>
          <p:cNvSpPr/>
          <p:nvPr/>
        </p:nvSpPr>
        <p:spPr>
          <a:xfrm>
            <a:off x="4915154" y="3448245"/>
            <a:ext cx="1351176" cy="23824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12" name="Šipka: doprava 11">
            <a:extLst>
              <a:ext uri="{FF2B5EF4-FFF2-40B4-BE49-F238E27FC236}">
                <a16:creationId xmlns:a16="http://schemas.microsoft.com/office/drawing/2014/main" id="{12894DE0-009A-4843-83A2-502ECBC7152D}"/>
              </a:ext>
            </a:extLst>
          </p:cNvPr>
          <p:cNvSpPr/>
          <p:nvPr/>
        </p:nvSpPr>
        <p:spPr>
          <a:xfrm>
            <a:off x="4577550" y="3091093"/>
            <a:ext cx="401783" cy="2382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Šipka: doprava 32">
            <a:extLst>
              <a:ext uri="{FF2B5EF4-FFF2-40B4-BE49-F238E27FC236}">
                <a16:creationId xmlns:a16="http://schemas.microsoft.com/office/drawing/2014/main" id="{C1C85600-DA78-4C69-A919-DF5E804117E5}"/>
              </a:ext>
            </a:extLst>
          </p:cNvPr>
          <p:cNvSpPr/>
          <p:nvPr/>
        </p:nvSpPr>
        <p:spPr>
          <a:xfrm rot="5400000">
            <a:off x="6848456" y="4047325"/>
            <a:ext cx="401783" cy="2382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3" name="Obrázek 12">
            <a:extLst>
              <a:ext uri="{FF2B5EF4-FFF2-40B4-BE49-F238E27FC236}">
                <a16:creationId xmlns:a16="http://schemas.microsoft.com/office/drawing/2014/main" id="{E5A7A4D5-01C2-4D15-9BA6-B58DE37212E1}"/>
              </a:ext>
            </a:extLst>
          </p:cNvPr>
          <p:cNvPicPr>
            <a:picLocks noChangeAspect="1"/>
          </p:cNvPicPr>
          <p:nvPr/>
        </p:nvPicPr>
        <p:blipFill>
          <a:blip r:embed="rId5"/>
          <a:stretch>
            <a:fillRect/>
          </a:stretch>
        </p:blipFill>
        <p:spPr>
          <a:xfrm>
            <a:off x="6266330" y="4367341"/>
            <a:ext cx="1581150" cy="304800"/>
          </a:xfrm>
          <a:prstGeom prst="rect">
            <a:avLst/>
          </a:prstGeom>
          <a:ln>
            <a:noFill/>
          </a:ln>
          <a:effectLst>
            <a:outerShdw blurRad="292100" dist="139700" dir="2700000" algn="tl" rotWithShape="0">
              <a:srgbClr val="333333">
                <a:alpha val="65000"/>
              </a:srgbClr>
            </a:outerShdw>
          </a:effectLst>
        </p:spPr>
      </p:pic>
      <p:pic>
        <p:nvPicPr>
          <p:cNvPr id="14" name="Obrázek 13">
            <a:extLst>
              <a:ext uri="{FF2B5EF4-FFF2-40B4-BE49-F238E27FC236}">
                <a16:creationId xmlns:a16="http://schemas.microsoft.com/office/drawing/2014/main" id="{BDA8B9FA-F19B-4D30-A6B9-56A195F36207}"/>
              </a:ext>
            </a:extLst>
          </p:cNvPr>
          <p:cNvPicPr>
            <a:picLocks noChangeAspect="1"/>
          </p:cNvPicPr>
          <p:nvPr/>
        </p:nvPicPr>
        <p:blipFill rotWithShape="1">
          <a:blip r:embed="rId6"/>
          <a:srcRect b="21411"/>
          <a:stretch/>
        </p:blipFill>
        <p:spPr>
          <a:xfrm>
            <a:off x="4726029" y="5020513"/>
            <a:ext cx="5010150" cy="164683"/>
          </a:xfrm>
          <a:prstGeom prst="rect">
            <a:avLst/>
          </a:prstGeom>
          <a:ln>
            <a:noFill/>
          </a:ln>
          <a:effectLst>
            <a:outerShdw blurRad="292100" dist="139700" dir="2700000" algn="tl" rotWithShape="0">
              <a:srgbClr val="333333">
                <a:alpha val="65000"/>
              </a:srgbClr>
            </a:outerShdw>
          </a:effectLst>
        </p:spPr>
      </p:pic>
      <p:sp>
        <p:nvSpPr>
          <p:cNvPr id="34" name="Šipka: doprava 33">
            <a:extLst>
              <a:ext uri="{FF2B5EF4-FFF2-40B4-BE49-F238E27FC236}">
                <a16:creationId xmlns:a16="http://schemas.microsoft.com/office/drawing/2014/main" id="{AEACCDE6-6B19-456A-842C-669DEE253419}"/>
              </a:ext>
            </a:extLst>
          </p:cNvPr>
          <p:cNvSpPr/>
          <p:nvPr/>
        </p:nvSpPr>
        <p:spPr>
          <a:xfrm rot="5400000">
            <a:off x="6848455" y="4654569"/>
            <a:ext cx="401783" cy="2382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5" name="Obrázek 14">
            <a:extLst>
              <a:ext uri="{FF2B5EF4-FFF2-40B4-BE49-F238E27FC236}">
                <a16:creationId xmlns:a16="http://schemas.microsoft.com/office/drawing/2014/main" id="{854164CE-75D3-42B9-93B1-81336840B112}"/>
              </a:ext>
            </a:extLst>
          </p:cNvPr>
          <p:cNvPicPr>
            <a:picLocks noChangeAspect="1"/>
          </p:cNvPicPr>
          <p:nvPr/>
        </p:nvPicPr>
        <p:blipFill>
          <a:blip r:embed="rId7"/>
          <a:stretch>
            <a:fillRect/>
          </a:stretch>
        </p:blipFill>
        <p:spPr>
          <a:xfrm>
            <a:off x="4726029" y="5540228"/>
            <a:ext cx="6515100" cy="219075"/>
          </a:xfrm>
          <a:prstGeom prst="rect">
            <a:avLst/>
          </a:prstGeom>
          <a:ln>
            <a:noFill/>
          </a:ln>
          <a:effectLst>
            <a:outerShdw blurRad="292100" dist="139700" dir="2700000" algn="tl" rotWithShape="0">
              <a:srgbClr val="333333">
                <a:alpha val="65000"/>
              </a:srgbClr>
            </a:outerShdw>
          </a:effectLst>
        </p:spPr>
      </p:pic>
      <p:sp>
        <p:nvSpPr>
          <p:cNvPr id="35" name="Šipka: doprava 34">
            <a:extLst>
              <a:ext uri="{FF2B5EF4-FFF2-40B4-BE49-F238E27FC236}">
                <a16:creationId xmlns:a16="http://schemas.microsoft.com/office/drawing/2014/main" id="{0189FD77-8756-479F-8CA1-5B255BA4D649}"/>
              </a:ext>
            </a:extLst>
          </p:cNvPr>
          <p:cNvSpPr/>
          <p:nvPr/>
        </p:nvSpPr>
        <p:spPr>
          <a:xfrm rot="5400000">
            <a:off x="6856013" y="5251826"/>
            <a:ext cx="401783" cy="2382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Zaoblený obdélníkový bublinový popisek 2">
            <a:extLst>
              <a:ext uri="{FF2B5EF4-FFF2-40B4-BE49-F238E27FC236}">
                <a16:creationId xmlns:a16="http://schemas.microsoft.com/office/drawing/2014/main" id="{80375066-17CE-4410-BAD5-4C9742EA7F8E}"/>
              </a:ext>
            </a:extLst>
          </p:cNvPr>
          <p:cNvSpPr/>
          <p:nvPr/>
        </p:nvSpPr>
        <p:spPr>
          <a:xfrm>
            <a:off x="7768097" y="3480644"/>
            <a:ext cx="2528048" cy="601802"/>
          </a:xfrm>
          <a:prstGeom prst="wedgeRoundRectCallout">
            <a:avLst>
              <a:gd name="adj1" fmla="val -52809"/>
              <a:gd name="adj2" fmla="val -71822"/>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40" name="TextovéPole 39">
            <a:extLst>
              <a:ext uri="{FF2B5EF4-FFF2-40B4-BE49-F238E27FC236}">
                <a16:creationId xmlns:a16="http://schemas.microsoft.com/office/drawing/2014/main" id="{95B465E4-089C-4D12-B283-9BBC4967D836}"/>
              </a:ext>
            </a:extLst>
          </p:cNvPr>
          <p:cNvSpPr txBox="1"/>
          <p:nvPr/>
        </p:nvSpPr>
        <p:spPr>
          <a:xfrm>
            <a:off x="7768097" y="3533590"/>
            <a:ext cx="2680827" cy="461665"/>
          </a:xfrm>
          <a:prstGeom prst="rect">
            <a:avLst/>
          </a:prstGeom>
          <a:noFill/>
        </p:spPr>
        <p:txBody>
          <a:bodyPr wrap="square" rtlCol="0">
            <a:spAutoFit/>
          </a:bodyPr>
          <a:lstStyle/>
          <a:p>
            <a:r>
              <a:rPr lang="en-US" sz="1200" dirty="0">
                <a:solidFill>
                  <a:schemeClr val="accent5">
                    <a:lumMod val="50000"/>
                  </a:schemeClr>
                </a:solidFill>
                <a:latin typeface="Times New Roman" panose="02020603050405020304" pitchFamily="18" charset="0"/>
                <a:cs typeface="Times New Roman" panose="02020603050405020304" pitchFamily="18" charset="0"/>
              </a:rPr>
              <a:t>We recommend to display the template in the </a:t>
            </a:r>
            <a:r>
              <a:rPr lang="en-US" sz="1200" i="1" dirty="0">
                <a:solidFill>
                  <a:schemeClr val="accent5">
                    <a:lumMod val="50000"/>
                  </a:schemeClr>
                </a:solidFill>
                <a:latin typeface="Times New Roman" panose="02020603050405020304" pitchFamily="18" charset="0"/>
                <a:cs typeface="Times New Roman" panose="02020603050405020304" pitchFamily="18" charset="0"/>
              </a:rPr>
              <a:t>print version.</a:t>
            </a:r>
            <a:endParaRPr lang="en-US" sz="12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844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20" name="Zástupný symbol pro obsah 2">
            <a:extLst>
              <a:ext uri="{FF2B5EF4-FFF2-40B4-BE49-F238E27FC236}">
                <a16:creationId xmlns:a16="http://schemas.microsoft.com/office/drawing/2014/main" id="{7B151F74-58F9-4792-8FD7-CBC21515703F}"/>
              </a:ext>
            </a:extLst>
          </p:cNvPr>
          <p:cNvSpPr txBox="1">
            <a:spLocks/>
          </p:cNvSpPr>
          <p:nvPr/>
        </p:nvSpPr>
        <p:spPr>
          <a:xfrm>
            <a:off x="251520" y="1048372"/>
            <a:ext cx="9171829" cy="2485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600" b="1" u="sng" dirty="0">
                <a:solidFill>
                  <a:schemeClr val="accent5">
                    <a:lumMod val="50000"/>
                  </a:schemeClr>
                </a:solidFill>
                <a:latin typeface="Times New Roman" panose="02020603050405020304" pitchFamily="18" charset="0"/>
                <a:cs typeface="Times New Roman" panose="02020603050405020304" pitchFamily="18" charset="0"/>
              </a:rPr>
              <a:t>For MASTER DEGREE students only:</a:t>
            </a:r>
          </a:p>
          <a:p>
            <a:pPr marL="0" indent="0">
              <a:buNone/>
            </a:pPr>
            <a:r>
              <a:rPr lang="en-US" altLang="cs-CZ" sz="1600" dirty="0">
                <a:solidFill>
                  <a:schemeClr val="accent5">
                    <a:lumMod val="50000"/>
                  </a:schemeClr>
                </a:solidFill>
                <a:latin typeface="Times New Roman" panose="02020603050405020304" pitchFamily="18" charset="0"/>
                <a:cs typeface="Times New Roman" panose="02020603050405020304" pitchFamily="18" charset="0"/>
              </a:rPr>
              <a:t>The date of enrolment and registration for courses of the summer semester will be announced later in January according to the calendar. You can see the important dates in </a:t>
            </a:r>
            <a:r>
              <a:rPr lang="en-US" altLang="cs-CZ" sz="1600" b="1" u="sng" dirty="0">
                <a:solidFill>
                  <a:schemeClr val="accent5">
                    <a:lumMod val="50000"/>
                  </a:schemeClr>
                </a:solidFill>
                <a:latin typeface="Times New Roman" panose="02020603050405020304" pitchFamily="18" charset="0"/>
                <a:cs typeface="Times New Roman" panose="02020603050405020304" pitchFamily="18" charset="0"/>
              </a:rPr>
              <a:t>Course Catalogue/ Browse faculty calendars </a:t>
            </a:r>
            <a:r>
              <a:rPr lang="en-US" altLang="cs-CZ" sz="1600" dirty="0">
                <a:solidFill>
                  <a:schemeClr val="accent5">
                    <a:lumMod val="50000"/>
                  </a:schemeClr>
                </a:solidFill>
                <a:latin typeface="Times New Roman" panose="02020603050405020304" pitchFamily="18" charset="0"/>
                <a:cs typeface="Times New Roman" panose="02020603050405020304" pitchFamily="18" charset="0"/>
              </a:rPr>
              <a:t>or on our website: </a:t>
            </a:r>
            <a:r>
              <a:rPr lang="en-US" altLang="cs-CZ" sz="1600" dirty="0">
                <a:solidFill>
                  <a:schemeClr val="accent5">
                    <a:lumMod val="50000"/>
                  </a:schemeClr>
                </a:solidFill>
                <a:latin typeface="Times New Roman" panose="02020603050405020304" pitchFamily="18" charset="0"/>
                <a:cs typeface="Times New Roman" panose="02020603050405020304" pitchFamily="18" charset="0"/>
                <a:hlinkClick r:id="rId2"/>
              </a:rPr>
              <a:t>https://www.slu.cz/opf/en/quickfactsanddeadlines</a:t>
            </a:r>
            <a:r>
              <a:rPr lang="en-US" altLang="cs-CZ" sz="1600" dirty="0">
                <a:solidFill>
                  <a:schemeClr val="accent5">
                    <a:lumMod val="50000"/>
                  </a:schemeClr>
                </a:solidFill>
                <a:latin typeface="Times New Roman" panose="02020603050405020304" pitchFamily="18" charset="0"/>
                <a:cs typeface="Times New Roman" panose="02020603050405020304" pitchFamily="18" charset="0"/>
              </a:rPr>
              <a:t> - Academic calendar</a:t>
            </a:r>
            <a:endParaRPr lang="en-US" altLang="cs-CZ" sz="1600" b="1" u="sng"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DCC2FFA1-9F90-4882-988B-3466C75E808A}"/>
              </a:ext>
            </a:extLst>
          </p:cNvPr>
          <p:cNvPicPr>
            <a:picLocks noChangeAspect="1"/>
          </p:cNvPicPr>
          <p:nvPr/>
        </p:nvPicPr>
        <p:blipFill>
          <a:blip r:embed="rId3"/>
          <a:stretch>
            <a:fillRect/>
          </a:stretch>
        </p:blipFill>
        <p:spPr>
          <a:xfrm>
            <a:off x="268326" y="2229992"/>
            <a:ext cx="7165411" cy="4432522"/>
          </a:xfrm>
          <a:prstGeom prst="rect">
            <a:avLst/>
          </a:prstGeom>
          <a:ln>
            <a:noFill/>
          </a:ln>
          <a:effectLst>
            <a:outerShdw blurRad="292100" dist="139700" dir="2700000" algn="tl" rotWithShape="0">
              <a:srgbClr val="333333">
                <a:alpha val="65000"/>
              </a:srgbClr>
            </a:outerShdw>
          </a:effectLst>
        </p:spPr>
      </p:pic>
      <p:pic>
        <p:nvPicPr>
          <p:cNvPr id="3" name="Obrázek 2">
            <a:extLst>
              <a:ext uri="{FF2B5EF4-FFF2-40B4-BE49-F238E27FC236}">
                <a16:creationId xmlns:a16="http://schemas.microsoft.com/office/drawing/2014/main" id="{145DD81C-351A-470E-9043-F8EA904B37A5}"/>
              </a:ext>
            </a:extLst>
          </p:cNvPr>
          <p:cNvPicPr>
            <a:picLocks noChangeAspect="1"/>
          </p:cNvPicPr>
          <p:nvPr/>
        </p:nvPicPr>
        <p:blipFill>
          <a:blip r:embed="rId4"/>
          <a:stretch>
            <a:fillRect/>
          </a:stretch>
        </p:blipFill>
        <p:spPr>
          <a:xfrm>
            <a:off x="9568979" y="1663234"/>
            <a:ext cx="1557612" cy="793096"/>
          </a:xfrm>
          <a:prstGeom prst="rect">
            <a:avLst/>
          </a:prstGeom>
          <a:ln>
            <a:noFill/>
          </a:ln>
          <a:effectLst>
            <a:outerShdw blurRad="292100" dist="139700" dir="2700000" algn="tl" rotWithShape="0">
              <a:srgbClr val="333333">
                <a:alpha val="65000"/>
              </a:srgbClr>
            </a:outerShdw>
          </a:effectLst>
        </p:spPr>
      </p:pic>
      <p:sp>
        <p:nvSpPr>
          <p:cNvPr id="26" name="Zaoblený obdélník 14">
            <a:extLst>
              <a:ext uri="{FF2B5EF4-FFF2-40B4-BE49-F238E27FC236}">
                <a16:creationId xmlns:a16="http://schemas.microsoft.com/office/drawing/2014/main" id="{45B0F07D-9962-4E1E-B3F9-A8A63603B1D9}"/>
              </a:ext>
            </a:extLst>
          </p:cNvPr>
          <p:cNvSpPr/>
          <p:nvPr/>
        </p:nvSpPr>
        <p:spPr>
          <a:xfrm>
            <a:off x="10305373" y="1751145"/>
            <a:ext cx="675588" cy="23824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pic>
        <p:nvPicPr>
          <p:cNvPr id="16" name="Obrázek 15">
            <a:extLst>
              <a:ext uri="{FF2B5EF4-FFF2-40B4-BE49-F238E27FC236}">
                <a16:creationId xmlns:a16="http://schemas.microsoft.com/office/drawing/2014/main" id="{CA2B5CD7-C5CB-42AC-83A1-C6559FD48A41}"/>
              </a:ext>
            </a:extLst>
          </p:cNvPr>
          <p:cNvPicPr>
            <a:picLocks noChangeAspect="1"/>
          </p:cNvPicPr>
          <p:nvPr/>
        </p:nvPicPr>
        <p:blipFill>
          <a:blip r:embed="rId5"/>
          <a:stretch>
            <a:fillRect/>
          </a:stretch>
        </p:blipFill>
        <p:spPr>
          <a:xfrm>
            <a:off x="8801935" y="2802208"/>
            <a:ext cx="3069292" cy="1436166"/>
          </a:xfrm>
          <a:prstGeom prst="rect">
            <a:avLst/>
          </a:prstGeom>
          <a:ln>
            <a:noFill/>
          </a:ln>
          <a:effectLst>
            <a:outerShdw blurRad="292100" dist="139700" dir="2700000" algn="tl" rotWithShape="0">
              <a:srgbClr val="333333">
                <a:alpha val="65000"/>
              </a:srgbClr>
            </a:outerShdw>
          </a:effectLst>
        </p:spPr>
      </p:pic>
      <p:sp>
        <p:nvSpPr>
          <p:cNvPr id="28" name="Zaoblený obdélník 14">
            <a:extLst>
              <a:ext uri="{FF2B5EF4-FFF2-40B4-BE49-F238E27FC236}">
                <a16:creationId xmlns:a16="http://schemas.microsoft.com/office/drawing/2014/main" id="{B43DFA67-EF4B-4A97-9BFE-567A146FDF22}"/>
              </a:ext>
            </a:extLst>
          </p:cNvPr>
          <p:cNvSpPr/>
          <p:nvPr/>
        </p:nvSpPr>
        <p:spPr>
          <a:xfrm>
            <a:off x="8943777" y="4037795"/>
            <a:ext cx="1437352" cy="23824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29" name="Šipka: doprava 28">
            <a:extLst>
              <a:ext uri="{FF2B5EF4-FFF2-40B4-BE49-F238E27FC236}">
                <a16:creationId xmlns:a16="http://schemas.microsoft.com/office/drawing/2014/main" id="{CD4E671E-AACA-4360-8B2E-FAA479D8DF41}"/>
              </a:ext>
            </a:extLst>
          </p:cNvPr>
          <p:cNvSpPr/>
          <p:nvPr/>
        </p:nvSpPr>
        <p:spPr>
          <a:xfrm rot="5400000">
            <a:off x="10027769" y="2482193"/>
            <a:ext cx="401783" cy="2382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Šipka: doprava 29">
            <a:extLst>
              <a:ext uri="{FF2B5EF4-FFF2-40B4-BE49-F238E27FC236}">
                <a16:creationId xmlns:a16="http://schemas.microsoft.com/office/drawing/2014/main" id="{ED3E35F4-1B8B-4C4F-8FC3-9CF15771FDE0}"/>
              </a:ext>
            </a:extLst>
          </p:cNvPr>
          <p:cNvSpPr/>
          <p:nvPr/>
        </p:nvSpPr>
        <p:spPr>
          <a:xfrm rot="10800000">
            <a:off x="7486184" y="3309876"/>
            <a:ext cx="1315750" cy="2382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6" name="Zástupný symbol pro obsah 2">
            <a:extLst>
              <a:ext uri="{FF2B5EF4-FFF2-40B4-BE49-F238E27FC236}">
                <a16:creationId xmlns:a16="http://schemas.microsoft.com/office/drawing/2014/main" id="{44D129E5-AE01-4F2E-8FFE-58708889CFEE}"/>
              </a:ext>
            </a:extLst>
          </p:cNvPr>
          <p:cNvSpPr txBox="1">
            <a:spLocks/>
          </p:cNvSpPr>
          <p:nvPr/>
        </p:nvSpPr>
        <p:spPr>
          <a:xfrm>
            <a:off x="8144059" y="4717834"/>
            <a:ext cx="3218329" cy="1129794"/>
          </a:xfrm>
          <a:prstGeom prst="rect">
            <a:avLst/>
          </a:prstGeom>
          <a:solidFill>
            <a:schemeClr val="bg1"/>
          </a:solidFill>
          <a:ln>
            <a:solidFill>
              <a:srgbClr val="00206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600" dirty="0">
                <a:solidFill>
                  <a:srgbClr val="307871"/>
                </a:solidFill>
                <a:latin typeface="Times New Roman" panose="02020603050405020304" pitchFamily="18" charset="0"/>
                <a:cs typeface="Times New Roman" panose="02020603050405020304" pitchFamily="18" charset="0"/>
              </a:rPr>
              <a:t>Registration for :</a:t>
            </a:r>
          </a:p>
          <a:p>
            <a:r>
              <a:rPr lang="en-US" altLang="cs-CZ" sz="1600" dirty="0">
                <a:solidFill>
                  <a:srgbClr val="307871"/>
                </a:solidFill>
                <a:latin typeface="Times New Roman" panose="02020603050405020304" pitchFamily="18" charset="0"/>
                <a:cs typeface="Times New Roman" panose="02020603050405020304" pitchFamily="18" charset="0"/>
              </a:rPr>
              <a:t>Courses (lectures) starts at 5PM</a:t>
            </a:r>
          </a:p>
          <a:p>
            <a:r>
              <a:rPr lang="en-US" altLang="cs-CZ" sz="1600" dirty="0">
                <a:solidFill>
                  <a:srgbClr val="307871"/>
                </a:solidFill>
                <a:latin typeface="Times New Roman" panose="02020603050405020304" pitchFamily="18" charset="0"/>
                <a:cs typeface="Times New Roman" panose="02020603050405020304" pitchFamily="18" charset="0"/>
              </a:rPr>
              <a:t>Seminar groups starts at 6PM</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38" name="Zaoblený obdélníkový bublinový popisek 2">
            <a:extLst>
              <a:ext uri="{FF2B5EF4-FFF2-40B4-BE49-F238E27FC236}">
                <a16:creationId xmlns:a16="http://schemas.microsoft.com/office/drawing/2014/main" id="{9376FEFA-08AB-40FD-A825-38CB73887442}"/>
              </a:ext>
            </a:extLst>
          </p:cNvPr>
          <p:cNvSpPr/>
          <p:nvPr/>
        </p:nvSpPr>
        <p:spPr>
          <a:xfrm>
            <a:off x="5514130" y="3532868"/>
            <a:ext cx="1758813" cy="345905"/>
          </a:xfrm>
          <a:prstGeom prst="wedgeRoundRectCallout">
            <a:avLst>
              <a:gd name="adj1" fmla="val -63292"/>
              <a:gd name="adj2" fmla="val 86677"/>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41" name="TextovéPole 40">
            <a:extLst>
              <a:ext uri="{FF2B5EF4-FFF2-40B4-BE49-F238E27FC236}">
                <a16:creationId xmlns:a16="http://schemas.microsoft.com/office/drawing/2014/main" id="{69F5DDF6-9D2A-4226-805D-75EA5807B194}"/>
              </a:ext>
            </a:extLst>
          </p:cNvPr>
          <p:cNvSpPr txBox="1"/>
          <p:nvPr/>
        </p:nvSpPr>
        <p:spPr>
          <a:xfrm>
            <a:off x="5539758" y="3581999"/>
            <a:ext cx="1806000" cy="276999"/>
          </a:xfrm>
          <a:prstGeom prst="rect">
            <a:avLst/>
          </a:prstGeom>
          <a:noFill/>
        </p:spPr>
        <p:txBody>
          <a:bodyPr wrap="square" rtlCol="0">
            <a:spAutoFit/>
          </a:bodyPr>
          <a:lstStyle/>
          <a:p>
            <a:r>
              <a:rPr lang="cs-CZ" sz="1200" b="1">
                <a:solidFill>
                  <a:srgbClr val="307871"/>
                </a:solidFill>
                <a:latin typeface="Times New Roman" panose="02020603050405020304" pitchFamily="18" charset="0"/>
                <a:cs typeface="Times New Roman" panose="02020603050405020304" pitchFamily="18" charset="0"/>
              </a:rPr>
              <a:t>OPF = SBA in Karvina</a:t>
            </a:r>
            <a:endParaRPr lang="en-US" sz="1200">
              <a:solidFill>
                <a:srgbClr val="307871"/>
              </a:solidFill>
              <a:latin typeface="Times New Roman" panose="02020603050405020304" pitchFamily="18" charset="0"/>
              <a:cs typeface="Times New Roman" panose="02020603050405020304" pitchFamily="18" charset="0"/>
            </a:endParaRPr>
          </a:p>
        </p:txBody>
      </p:sp>
      <p:sp>
        <p:nvSpPr>
          <p:cNvPr id="42" name="Zaoblený obdélník 14">
            <a:extLst>
              <a:ext uri="{FF2B5EF4-FFF2-40B4-BE49-F238E27FC236}">
                <a16:creationId xmlns:a16="http://schemas.microsoft.com/office/drawing/2014/main" id="{08E9A89C-63C5-4F0F-BAE5-CDB9DA61B3ED}"/>
              </a:ext>
            </a:extLst>
          </p:cNvPr>
          <p:cNvSpPr/>
          <p:nvPr/>
        </p:nvSpPr>
        <p:spPr>
          <a:xfrm>
            <a:off x="6597355" y="3176271"/>
            <a:ext cx="836382" cy="23824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43" name="Zaoblený obdélník 14">
            <a:extLst>
              <a:ext uri="{FF2B5EF4-FFF2-40B4-BE49-F238E27FC236}">
                <a16:creationId xmlns:a16="http://schemas.microsoft.com/office/drawing/2014/main" id="{964D3064-83C6-44EB-A322-D59DF4C98AD8}"/>
              </a:ext>
            </a:extLst>
          </p:cNvPr>
          <p:cNvSpPr/>
          <p:nvPr/>
        </p:nvSpPr>
        <p:spPr>
          <a:xfrm>
            <a:off x="1451720" y="3176271"/>
            <a:ext cx="914961" cy="23824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44" name="Zaoblený obdélník 14">
            <a:extLst>
              <a:ext uri="{FF2B5EF4-FFF2-40B4-BE49-F238E27FC236}">
                <a16:creationId xmlns:a16="http://schemas.microsoft.com/office/drawing/2014/main" id="{233AC37F-EE1B-40BD-A0CB-DA236DC1DAE6}"/>
              </a:ext>
            </a:extLst>
          </p:cNvPr>
          <p:cNvSpPr/>
          <p:nvPr/>
        </p:nvSpPr>
        <p:spPr>
          <a:xfrm>
            <a:off x="3133140" y="3343751"/>
            <a:ext cx="416936" cy="23824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2657439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20" name="Zástupný symbol pro obsah 2">
            <a:extLst>
              <a:ext uri="{FF2B5EF4-FFF2-40B4-BE49-F238E27FC236}">
                <a16:creationId xmlns:a16="http://schemas.microsoft.com/office/drawing/2014/main" id="{7B151F74-58F9-4792-8FD7-CBC21515703F}"/>
              </a:ext>
            </a:extLst>
          </p:cNvPr>
          <p:cNvSpPr txBox="1">
            <a:spLocks/>
          </p:cNvSpPr>
          <p:nvPr/>
        </p:nvSpPr>
        <p:spPr>
          <a:xfrm>
            <a:off x="251519" y="1421604"/>
            <a:ext cx="9854506" cy="31381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000" b="1" dirty="0">
                <a:solidFill>
                  <a:schemeClr val="accent5">
                    <a:lumMod val="50000"/>
                  </a:schemeClr>
                </a:solidFill>
                <a:latin typeface="Times New Roman" panose="02020603050405020304" pitchFamily="18" charset="0"/>
                <a:cs typeface="Times New Roman" panose="02020603050405020304" pitchFamily="18" charset="0"/>
              </a:rPr>
              <a:t>Changes to your timetable or Learning Agreement</a:t>
            </a:r>
            <a:endParaRPr lang="en-US" altLang="cs-CZ" sz="1600" b="1" u="sng"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altLang="cs-CZ" sz="1600" b="1" u="sng" dirty="0">
                <a:solidFill>
                  <a:schemeClr val="accent5">
                    <a:lumMod val="50000"/>
                  </a:schemeClr>
                </a:solidFill>
                <a:latin typeface="Times New Roman" panose="02020603050405020304" pitchFamily="18" charset="0"/>
                <a:cs typeface="Times New Roman" panose="02020603050405020304" pitchFamily="18" charset="0"/>
              </a:rPr>
              <a:t>MASTER DEGREE students:</a:t>
            </a:r>
          </a:p>
          <a:p>
            <a:pPr marL="0" indent="0">
              <a:buNone/>
            </a:pPr>
            <a:r>
              <a:rPr lang="en-US" altLang="cs-CZ" sz="1600" dirty="0">
                <a:solidFill>
                  <a:srgbClr val="307871"/>
                </a:solidFill>
                <a:latin typeface="Times New Roman" panose="02020603050405020304" pitchFamily="18" charset="0"/>
                <a:cs typeface="Times New Roman" panose="02020603050405020304" pitchFamily="18" charset="0"/>
              </a:rPr>
              <a:t>During the </a:t>
            </a:r>
            <a:r>
              <a:rPr lang="en-US" altLang="cs-CZ" sz="1600" b="1" dirty="0">
                <a:solidFill>
                  <a:srgbClr val="307871"/>
                </a:solidFill>
                <a:latin typeface="Times New Roman" panose="02020603050405020304" pitchFamily="18" charset="0"/>
                <a:cs typeface="Times New Roman" panose="02020603050405020304" pitchFamily="18" charset="0"/>
              </a:rPr>
              <a:t>first week of the semester</a:t>
            </a:r>
            <a:r>
              <a:rPr lang="en-US" altLang="cs-CZ" sz="1600" dirty="0">
                <a:solidFill>
                  <a:srgbClr val="307871"/>
                </a:solidFill>
                <a:latin typeface="Times New Roman" panose="02020603050405020304" pitchFamily="18" charset="0"/>
                <a:cs typeface="Times New Roman" panose="02020603050405020304" pitchFamily="18" charset="0"/>
              </a:rPr>
              <a:t>, you can make changes to your timetable yourself or you can send an email to </a:t>
            </a:r>
            <a:r>
              <a:rPr lang="en-US" altLang="cs-CZ" sz="1600" b="1" dirty="0">
                <a:solidFill>
                  <a:srgbClr val="002060"/>
                </a:solidFill>
                <a:latin typeface="Times New Roman" panose="02020603050405020304" pitchFamily="18" charset="0"/>
                <a:cs typeface="Times New Roman" panose="02020603050405020304" pitchFamily="18" charset="0"/>
                <a:hlinkClick r:id="rId2"/>
              </a:rPr>
              <a:t>is@opf.slu.cz</a:t>
            </a:r>
            <a:r>
              <a:rPr lang="en-US" altLang="cs-CZ" sz="1600" b="1" dirty="0">
                <a:solidFill>
                  <a:srgbClr val="307871"/>
                </a:solidFill>
                <a:latin typeface="Times New Roman" panose="02020603050405020304" pitchFamily="18" charset="0"/>
                <a:cs typeface="Times New Roman" panose="02020603050405020304" pitchFamily="18" charset="0"/>
              </a:rPr>
              <a:t> or contact the International Relations Office in case of any issues.</a:t>
            </a:r>
          </a:p>
          <a:p>
            <a:pPr marL="0" indent="0">
              <a:buNone/>
            </a:pPr>
            <a:r>
              <a:rPr lang="en-US" altLang="cs-CZ" sz="1600" dirty="0">
                <a:solidFill>
                  <a:srgbClr val="307871"/>
                </a:solidFill>
                <a:latin typeface="Times New Roman" panose="02020603050405020304" pitchFamily="18" charset="0"/>
                <a:cs typeface="Times New Roman" panose="02020603050405020304" pitchFamily="18" charset="0"/>
              </a:rPr>
              <a:t>In your email, always include your </a:t>
            </a:r>
            <a:r>
              <a:rPr lang="en-US" altLang="cs-CZ" sz="1600" b="1" dirty="0">
                <a:solidFill>
                  <a:srgbClr val="307871"/>
                </a:solidFill>
                <a:latin typeface="Times New Roman" panose="02020603050405020304" pitchFamily="18" charset="0"/>
                <a:cs typeface="Times New Roman" panose="02020603050405020304" pitchFamily="18" charset="0"/>
              </a:rPr>
              <a:t>UČO </a:t>
            </a:r>
            <a:r>
              <a:rPr lang="en-US" altLang="cs-CZ" sz="1600" dirty="0">
                <a:solidFill>
                  <a:srgbClr val="307871"/>
                </a:solidFill>
                <a:latin typeface="Times New Roman" panose="02020603050405020304" pitchFamily="18" charset="0"/>
                <a:cs typeface="Times New Roman" panose="02020603050405020304" pitchFamily="18" charset="0"/>
              </a:rPr>
              <a:t>number and </a:t>
            </a:r>
            <a:r>
              <a:rPr lang="en-US" altLang="cs-CZ" sz="1600" b="1" dirty="0">
                <a:solidFill>
                  <a:srgbClr val="307871"/>
                </a:solidFill>
                <a:latin typeface="Times New Roman" panose="02020603050405020304" pitchFamily="18" charset="0"/>
                <a:cs typeface="Times New Roman" panose="02020603050405020304" pitchFamily="18" charset="0"/>
              </a:rPr>
              <a:t>course code </a:t>
            </a:r>
            <a:r>
              <a:rPr lang="en-US" altLang="cs-CZ" sz="1600" dirty="0">
                <a:solidFill>
                  <a:srgbClr val="307871"/>
                </a:solidFill>
                <a:latin typeface="Times New Roman" panose="02020603050405020304" pitchFamily="18" charset="0"/>
                <a:cs typeface="Times New Roman" panose="02020603050405020304" pitchFamily="18" charset="0"/>
              </a:rPr>
              <a:t>with </a:t>
            </a:r>
            <a:r>
              <a:rPr lang="en-US" altLang="cs-CZ" sz="1600" b="1" dirty="0">
                <a:solidFill>
                  <a:srgbClr val="307871"/>
                </a:solidFill>
                <a:latin typeface="Times New Roman" panose="02020603050405020304" pitchFamily="18" charset="0"/>
                <a:cs typeface="Times New Roman" panose="02020603050405020304" pitchFamily="18" charset="0"/>
              </a:rPr>
              <a:t>seminar group number</a:t>
            </a:r>
            <a:r>
              <a:rPr lang="en-US" altLang="cs-CZ" sz="1600" dirty="0">
                <a:solidFill>
                  <a:srgbClr val="307871"/>
                </a:solidFill>
                <a:latin typeface="Times New Roman" panose="02020603050405020304" pitchFamily="18" charset="0"/>
                <a:cs typeface="Times New Roman" panose="02020603050405020304" pitchFamily="18" charset="0"/>
              </a:rPr>
              <a:t>.</a:t>
            </a:r>
          </a:p>
          <a:p>
            <a:pPr marL="0" indent="0">
              <a:buNone/>
            </a:pPr>
            <a:endParaRPr lang="en-US" altLang="cs-CZ" sz="1600" dirty="0">
              <a:solidFill>
                <a:srgbClr val="307871"/>
              </a:solidFill>
              <a:latin typeface="Times New Roman" panose="02020603050405020304" pitchFamily="18" charset="0"/>
              <a:cs typeface="Times New Roman" panose="02020603050405020304" pitchFamily="18" charset="0"/>
            </a:endParaRPr>
          </a:p>
          <a:p>
            <a:pPr marL="0" indent="0">
              <a:buNone/>
            </a:pPr>
            <a:r>
              <a:rPr lang="en-US" altLang="cs-CZ" sz="1600" b="1" u="sng" dirty="0">
                <a:solidFill>
                  <a:schemeClr val="accent5">
                    <a:lumMod val="50000"/>
                  </a:schemeClr>
                </a:solidFill>
                <a:latin typeface="Times New Roman" panose="02020603050405020304" pitchFamily="18" charset="0"/>
                <a:cs typeface="Times New Roman" panose="02020603050405020304" pitchFamily="18" charset="0"/>
              </a:rPr>
              <a:t>EXCHANGE (Erasmus) and VISITING students:</a:t>
            </a:r>
          </a:p>
          <a:p>
            <a:pPr marL="0" indent="0">
              <a:buNone/>
            </a:pPr>
            <a:r>
              <a:rPr lang="en-US" altLang="cs-CZ" sz="1600" dirty="0">
                <a:solidFill>
                  <a:srgbClr val="307871"/>
                </a:solidFill>
                <a:latin typeface="Times New Roman" panose="02020603050405020304" pitchFamily="18" charset="0"/>
                <a:cs typeface="Times New Roman" panose="02020603050405020304" pitchFamily="18" charset="0"/>
              </a:rPr>
              <a:t>You can make changes in your Learning Agreement (LA) and your timetable during the </a:t>
            </a:r>
            <a:r>
              <a:rPr lang="en-US" altLang="cs-CZ" sz="1600" b="1" dirty="0">
                <a:solidFill>
                  <a:srgbClr val="307871"/>
                </a:solidFill>
                <a:latin typeface="Times New Roman" panose="02020603050405020304" pitchFamily="18" charset="0"/>
                <a:cs typeface="Times New Roman" panose="02020603050405020304" pitchFamily="18" charset="0"/>
              </a:rPr>
              <a:t>first 2 weeks of classes</a:t>
            </a:r>
            <a:r>
              <a:rPr lang="en-US" altLang="cs-CZ" sz="1600" dirty="0">
                <a:solidFill>
                  <a:srgbClr val="307871"/>
                </a:solidFill>
                <a:latin typeface="Times New Roman" panose="02020603050405020304" pitchFamily="18" charset="0"/>
                <a:cs typeface="Times New Roman" panose="02020603050405020304" pitchFamily="18" charset="0"/>
              </a:rPr>
              <a:t> (within 2 weeks after the start of the semester).</a:t>
            </a:r>
          </a:p>
          <a:p>
            <a:pPr marL="0" indent="0">
              <a:buNone/>
            </a:pPr>
            <a:r>
              <a:rPr lang="en-US" altLang="cs-CZ" sz="1600" b="1" dirty="0">
                <a:solidFill>
                  <a:srgbClr val="307871"/>
                </a:solidFill>
                <a:latin typeface="Times New Roman" panose="02020603050405020304" pitchFamily="18" charset="0"/>
                <a:cs typeface="Times New Roman" panose="02020603050405020304" pitchFamily="18" charset="0"/>
              </a:rPr>
              <a:t>To request a change in your LA, please contact your International Coordinators at your home and host institution.</a:t>
            </a:r>
            <a:endParaRPr lang="en-US" altLang="cs-CZ" sz="1600" b="1"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600" dirty="0">
              <a:solidFill>
                <a:srgbClr val="307871"/>
              </a:solidFill>
              <a:latin typeface="Times New Roman" panose="02020603050405020304" pitchFamily="18" charset="0"/>
              <a:cs typeface="Times New Roman" panose="02020603050405020304" pitchFamily="18" charset="0"/>
            </a:endParaRPr>
          </a:p>
        </p:txBody>
      </p:sp>
      <p:sp>
        <p:nvSpPr>
          <p:cNvPr id="6" name="Zaoblený obdélníkový bublinový popisek 2">
            <a:extLst>
              <a:ext uri="{FF2B5EF4-FFF2-40B4-BE49-F238E27FC236}">
                <a16:creationId xmlns:a16="http://schemas.microsoft.com/office/drawing/2014/main" id="{E6024F72-4BB9-4640-9815-DA8F4023D202}"/>
              </a:ext>
            </a:extLst>
          </p:cNvPr>
          <p:cNvSpPr/>
          <p:nvPr/>
        </p:nvSpPr>
        <p:spPr>
          <a:xfrm>
            <a:off x="396107" y="5172076"/>
            <a:ext cx="9290818" cy="866774"/>
          </a:xfrm>
          <a:prstGeom prst="wedgeRoundRectCallout">
            <a:avLst>
              <a:gd name="adj1" fmla="val -15028"/>
              <a:gd name="adj2" fmla="val -24349"/>
              <a:gd name="adj3" fmla="val 16667"/>
            </a:avLst>
          </a:prstGeom>
          <a:solidFill>
            <a:schemeClr val="accent4">
              <a:lumMod val="40000"/>
              <a:lumOff val="60000"/>
            </a:schemeClr>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7" name="TextovéPole 14">
            <a:extLst>
              <a:ext uri="{FF2B5EF4-FFF2-40B4-BE49-F238E27FC236}">
                <a16:creationId xmlns:a16="http://schemas.microsoft.com/office/drawing/2014/main" id="{E87A57CA-87BE-4F27-AD6A-4E1BD3B39A58}"/>
              </a:ext>
            </a:extLst>
          </p:cNvPr>
          <p:cNvSpPr txBox="1"/>
          <p:nvPr/>
        </p:nvSpPr>
        <p:spPr>
          <a:xfrm>
            <a:off x="1003580" y="5278165"/>
            <a:ext cx="8075871" cy="646331"/>
          </a:xfrm>
          <a:prstGeom prst="rect">
            <a:avLst/>
          </a:prstGeom>
          <a:noFill/>
        </p:spPr>
        <p:txBody>
          <a:bodyPr wrap="square" rtlCol="0">
            <a:spAutoFit/>
          </a:bodyPr>
          <a:lstStyle/>
          <a:p>
            <a:pPr algn="ctr"/>
            <a:r>
              <a:rPr lang="en-US" b="1" dirty="0">
                <a:solidFill>
                  <a:srgbClr val="002060"/>
                </a:solidFill>
                <a:latin typeface="Times New Roman" panose="02020603050405020304" pitchFamily="18" charset="0"/>
                <a:cs typeface="Times New Roman" panose="02020603050405020304" pitchFamily="18" charset="0"/>
              </a:rPr>
              <a:t>Lecture/seminar dates and times for 1 course are usually given so students can not usually choose between more options for 1 course.</a:t>
            </a:r>
          </a:p>
        </p:txBody>
      </p:sp>
    </p:spTree>
    <p:extLst>
      <p:ext uri="{BB962C8B-B14F-4D97-AF65-F5344CB8AC3E}">
        <p14:creationId xmlns:p14="http://schemas.microsoft.com/office/powerpoint/2010/main" val="1688781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975A8BC7-7A47-41A9-BD25-BAF5CA9DFE5E}"/>
              </a:ext>
            </a:extLst>
          </p:cNvPr>
          <p:cNvPicPr>
            <a:picLocks noChangeAspect="1"/>
          </p:cNvPicPr>
          <p:nvPr/>
        </p:nvPicPr>
        <p:blipFill>
          <a:blip r:embed="rId2"/>
          <a:stretch>
            <a:fillRect/>
          </a:stretch>
        </p:blipFill>
        <p:spPr>
          <a:xfrm>
            <a:off x="309606" y="4209713"/>
            <a:ext cx="6945712" cy="2332911"/>
          </a:xfrm>
          <a:prstGeom prst="rect">
            <a:avLst/>
          </a:prstGeom>
          <a:ln>
            <a:noFill/>
          </a:ln>
          <a:effectLst>
            <a:outerShdw blurRad="292100" dist="139700" dir="2700000" algn="tl" rotWithShape="0">
              <a:srgbClr val="333333">
                <a:alpha val="65000"/>
              </a:srgbClr>
            </a:outerShdw>
          </a:effectLst>
        </p:spPr>
      </p:pic>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20" name="Zástupný symbol pro obsah 2">
            <a:extLst>
              <a:ext uri="{FF2B5EF4-FFF2-40B4-BE49-F238E27FC236}">
                <a16:creationId xmlns:a16="http://schemas.microsoft.com/office/drawing/2014/main" id="{7B151F74-58F9-4792-8FD7-CBC21515703F}"/>
              </a:ext>
            </a:extLst>
          </p:cNvPr>
          <p:cNvSpPr txBox="1">
            <a:spLocks/>
          </p:cNvSpPr>
          <p:nvPr/>
        </p:nvSpPr>
        <p:spPr>
          <a:xfrm>
            <a:off x="8035585" y="1951061"/>
            <a:ext cx="3424518" cy="1882835"/>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During your studies, you can access other applications, such as </a:t>
            </a:r>
            <a:r>
              <a:rPr lang="en-US" altLang="cs-CZ" sz="1800" b="1" i="1" dirty="0">
                <a:solidFill>
                  <a:schemeClr val="accent5">
                    <a:lumMod val="50000"/>
                  </a:schemeClr>
                </a:solidFill>
                <a:latin typeface="Times New Roman" panose="02020603050405020304" pitchFamily="18" charset="0"/>
                <a:cs typeface="Times New Roman" panose="02020603050405020304" pitchFamily="18" charset="0"/>
              </a:rPr>
              <a:t>Internships and stays, Confirmation of Studies, or Tuition Fees</a:t>
            </a:r>
          </a:p>
          <a:p>
            <a:pPr marL="0" indent="0">
              <a:buNone/>
            </a:pP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(mostly for DEGREE students)</a:t>
            </a:r>
          </a:p>
          <a:p>
            <a:pPr marL="0" indent="0">
              <a:buNone/>
            </a:pPr>
            <a:endParaRPr lang="en-US" altLang="cs-CZ" sz="1600" dirty="0">
              <a:solidFill>
                <a:srgbClr val="307871"/>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CA9C0ED6-803D-4DFC-92E4-77F6ABACA926}"/>
              </a:ext>
            </a:extLst>
          </p:cNvPr>
          <p:cNvPicPr>
            <a:picLocks noChangeAspect="1"/>
          </p:cNvPicPr>
          <p:nvPr/>
        </p:nvPicPr>
        <p:blipFill>
          <a:blip r:embed="rId3"/>
          <a:stretch>
            <a:fillRect/>
          </a:stretch>
        </p:blipFill>
        <p:spPr>
          <a:xfrm>
            <a:off x="365383" y="1087584"/>
            <a:ext cx="7384983" cy="1328645"/>
          </a:xfrm>
          <a:prstGeom prst="rect">
            <a:avLst/>
          </a:prstGeom>
          <a:ln>
            <a:noFill/>
          </a:ln>
          <a:effectLst>
            <a:outerShdw blurRad="292100" dist="139700" dir="2700000" algn="tl" rotWithShape="0">
              <a:srgbClr val="333333">
                <a:alpha val="65000"/>
              </a:srgbClr>
            </a:outerShdw>
          </a:effectLst>
        </p:spPr>
      </p:pic>
      <p:pic>
        <p:nvPicPr>
          <p:cNvPr id="3" name="Obrázek 2">
            <a:extLst>
              <a:ext uri="{FF2B5EF4-FFF2-40B4-BE49-F238E27FC236}">
                <a16:creationId xmlns:a16="http://schemas.microsoft.com/office/drawing/2014/main" id="{33128818-6D12-4D69-8DA1-39D47FD7A347}"/>
              </a:ext>
            </a:extLst>
          </p:cNvPr>
          <p:cNvPicPr>
            <a:picLocks noChangeAspect="1"/>
          </p:cNvPicPr>
          <p:nvPr/>
        </p:nvPicPr>
        <p:blipFill>
          <a:blip r:embed="rId4"/>
          <a:stretch>
            <a:fillRect/>
          </a:stretch>
        </p:blipFill>
        <p:spPr>
          <a:xfrm>
            <a:off x="365383" y="2488488"/>
            <a:ext cx="2590800" cy="1085850"/>
          </a:xfrm>
          <a:prstGeom prst="rect">
            <a:avLst/>
          </a:prstGeom>
          <a:ln>
            <a:noFill/>
          </a:ln>
          <a:effectLst>
            <a:outerShdw blurRad="292100" dist="139700" dir="2700000" algn="tl" rotWithShape="0">
              <a:srgbClr val="333333">
                <a:alpha val="65000"/>
              </a:srgbClr>
            </a:outerShdw>
          </a:effectLst>
        </p:spPr>
      </p:pic>
      <p:pic>
        <p:nvPicPr>
          <p:cNvPr id="6" name="Obrázek 5">
            <a:extLst>
              <a:ext uri="{FF2B5EF4-FFF2-40B4-BE49-F238E27FC236}">
                <a16:creationId xmlns:a16="http://schemas.microsoft.com/office/drawing/2014/main" id="{E4F07353-8B23-4AD9-912D-903A1D9C1163}"/>
              </a:ext>
            </a:extLst>
          </p:cNvPr>
          <p:cNvPicPr>
            <a:picLocks noChangeAspect="1"/>
          </p:cNvPicPr>
          <p:nvPr/>
        </p:nvPicPr>
        <p:blipFill>
          <a:blip r:embed="rId5"/>
          <a:stretch>
            <a:fillRect/>
          </a:stretch>
        </p:blipFill>
        <p:spPr>
          <a:xfrm>
            <a:off x="3177092" y="2488488"/>
            <a:ext cx="1893722" cy="1085850"/>
          </a:xfrm>
          <a:prstGeom prst="rect">
            <a:avLst/>
          </a:prstGeom>
          <a:ln>
            <a:noFill/>
          </a:ln>
          <a:effectLst>
            <a:outerShdw blurRad="292100" dist="139700" dir="2700000" algn="tl" rotWithShape="0">
              <a:srgbClr val="333333">
                <a:alpha val="65000"/>
              </a:srgbClr>
            </a:outerShdw>
          </a:effectLst>
        </p:spPr>
      </p:pic>
      <p:pic>
        <p:nvPicPr>
          <p:cNvPr id="7" name="Obrázek 6">
            <a:extLst>
              <a:ext uri="{FF2B5EF4-FFF2-40B4-BE49-F238E27FC236}">
                <a16:creationId xmlns:a16="http://schemas.microsoft.com/office/drawing/2014/main" id="{28D7BFBE-A381-41D1-9848-73AA0ADE55A2}"/>
              </a:ext>
            </a:extLst>
          </p:cNvPr>
          <p:cNvPicPr>
            <a:picLocks noChangeAspect="1"/>
          </p:cNvPicPr>
          <p:nvPr/>
        </p:nvPicPr>
        <p:blipFill>
          <a:blip r:embed="rId6"/>
          <a:stretch>
            <a:fillRect/>
          </a:stretch>
        </p:blipFill>
        <p:spPr>
          <a:xfrm>
            <a:off x="5242700" y="2504621"/>
            <a:ext cx="2312895" cy="1541930"/>
          </a:xfrm>
          <a:prstGeom prst="rect">
            <a:avLst/>
          </a:prstGeom>
          <a:ln>
            <a:noFill/>
          </a:ln>
          <a:effectLst>
            <a:outerShdw blurRad="292100" dist="139700" dir="2700000" algn="tl" rotWithShape="0">
              <a:srgbClr val="333333">
                <a:alpha val="65000"/>
              </a:srgbClr>
            </a:outerShdw>
          </a:effectLst>
        </p:spPr>
      </p:pic>
      <p:sp>
        <p:nvSpPr>
          <p:cNvPr id="10" name="Zaoblený obdélník 14">
            <a:extLst>
              <a:ext uri="{FF2B5EF4-FFF2-40B4-BE49-F238E27FC236}">
                <a16:creationId xmlns:a16="http://schemas.microsoft.com/office/drawing/2014/main" id="{44A06330-AF12-440D-96D2-D1C8F9687601}"/>
              </a:ext>
            </a:extLst>
          </p:cNvPr>
          <p:cNvSpPr/>
          <p:nvPr/>
        </p:nvSpPr>
        <p:spPr>
          <a:xfrm>
            <a:off x="5539818" y="1986845"/>
            <a:ext cx="959594" cy="23824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11" name="Zaoblený obdélník 14">
            <a:extLst>
              <a:ext uri="{FF2B5EF4-FFF2-40B4-BE49-F238E27FC236}">
                <a16:creationId xmlns:a16="http://schemas.microsoft.com/office/drawing/2014/main" id="{FE960093-B45D-492D-9269-EAB35709A509}"/>
              </a:ext>
            </a:extLst>
          </p:cNvPr>
          <p:cNvSpPr/>
          <p:nvPr/>
        </p:nvSpPr>
        <p:spPr>
          <a:xfrm>
            <a:off x="4762903" y="4681926"/>
            <a:ext cx="959594" cy="23824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13" name="Zástupný symbol pro obsah 2">
            <a:extLst>
              <a:ext uri="{FF2B5EF4-FFF2-40B4-BE49-F238E27FC236}">
                <a16:creationId xmlns:a16="http://schemas.microsoft.com/office/drawing/2014/main" id="{F7012A8F-4252-465D-AF7F-7A215299EF96}"/>
              </a:ext>
            </a:extLst>
          </p:cNvPr>
          <p:cNvSpPr txBox="1">
            <a:spLocks/>
          </p:cNvSpPr>
          <p:nvPr/>
        </p:nvSpPr>
        <p:spPr>
          <a:xfrm>
            <a:off x="8035584" y="4621669"/>
            <a:ext cx="3424518" cy="1477938"/>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In the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END OF TERM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section, you can access other applications, such as </a:t>
            </a:r>
          </a:p>
          <a:p>
            <a:pPr marL="0" indent="0">
              <a:spcBef>
                <a:spcPts val="0"/>
              </a:spcBef>
              <a:buNone/>
            </a:pPr>
            <a:r>
              <a:rPr lang="en-US" altLang="cs-CZ" sz="1800" b="1" i="1" dirty="0">
                <a:solidFill>
                  <a:schemeClr val="accent5">
                    <a:lumMod val="50000"/>
                  </a:schemeClr>
                </a:solidFill>
                <a:latin typeface="Times New Roman" panose="02020603050405020304" pitchFamily="18" charset="0"/>
                <a:cs typeface="Times New Roman" panose="02020603050405020304" pitchFamily="18" charset="0"/>
              </a:rPr>
              <a:t>Grades obtained or</a:t>
            </a:r>
          </a:p>
          <a:p>
            <a:pPr marL="0" indent="0">
              <a:spcBef>
                <a:spcPts val="0"/>
              </a:spcBef>
              <a:buNone/>
            </a:pPr>
            <a:r>
              <a:rPr lang="en-US" altLang="cs-CZ" sz="1800" b="1" i="1" dirty="0">
                <a:solidFill>
                  <a:schemeClr val="accent5">
                    <a:lumMod val="50000"/>
                  </a:schemeClr>
                </a:solidFill>
                <a:latin typeface="Times New Roman" panose="02020603050405020304" pitchFamily="18" charset="0"/>
                <a:cs typeface="Times New Roman" panose="02020603050405020304" pitchFamily="18" charset="0"/>
              </a:rPr>
              <a:t>Examination dates</a:t>
            </a:r>
          </a:p>
          <a:p>
            <a:pPr marL="0" indent="0">
              <a:buNone/>
            </a:pPr>
            <a:endParaRPr lang="en-US" altLang="cs-CZ" sz="1600" dirty="0">
              <a:solidFill>
                <a:srgbClr val="307871"/>
              </a:solidFill>
              <a:latin typeface="Times New Roman" panose="02020603050405020304" pitchFamily="18" charset="0"/>
              <a:cs typeface="Times New Roman" panose="02020603050405020304" pitchFamily="18" charset="0"/>
            </a:endParaRPr>
          </a:p>
        </p:txBody>
      </p:sp>
      <p:sp>
        <p:nvSpPr>
          <p:cNvPr id="14" name="Šipka: doprava 13">
            <a:extLst>
              <a:ext uri="{FF2B5EF4-FFF2-40B4-BE49-F238E27FC236}">
                <a16:creationId xmlns:a16="http://schemas.microsoft.com/office/drawing/2014/main" id="{75815202-558A-47F8-8330-AF3D608E7763}"/>
              </a:ext>
            </a:extLst>
          </p:cNvPr>
          <p:cNvSpPr/>
          <p:nvPr/>
        </p:nvSpPr>
        <p:spPr>
          <a:xfrm rot="10800000">
            <a:off x="7486184" y="2734894"/>
            <a:ext cx="549401" cy="2382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Šipka: doprava 14">
            <a:extLst>
              <a:ext uri="{FF2B5EF4-FFF2-40B4-BE49-F238E27FC236}">
                <a16:creationId xmlns:a16="http://schemas.microsoft.com/office/drawing/2014/main" id="{CE8DEA5B-012E-48D8-9DF8-EE223CFC18A7}"/>
              </a:ext>
            </a:extLst>
          </p:cNvPr>
          <p:cNvSpPr/>
          <p:nvPr/>
        </p:nvSpPr>
        <p:spPr>
          <a:xfrm rot="10800000">
            <a:off x="7162799" y="5222484"/>
            <a:ext cx="872785" cy="2382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2" name="Obrázek 11">
            <a:extLst>
              <a:ext uri="{FF2B5EF4-FFF2-40B4-BE49-F238E27FC236}">
                <a16:creationId xmlns:a16="http://schemas.microsoft.com/office/drawing/2014/main" id="{9507698C-B26F-420C-8316-4D167425DE16}"/>
              </a:ext>
            </a:extLst>
          </p:cNvPr>
          <p:cNvPicPr>
            <a:picLocks noChangeAspect="1"/>
          </p:cNvPicPr>
          <p:nvPr/>
        </p:nvPicPr>
        <p:blipFill>
          <a:blip r:embed="rId7"/>
          <a:stretch>
            <a:fillRect/>
          </a:stretch>
        </p:blipFill>
        <p:spPr>
          <a:xfrm>
            <a:off x="8132950" y="436085"/>
            <a:ext cx="1726410" cy="1148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5476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20" name="Zástupný symbol pro obsah 2">
            <a:extLst>
              <a:ext uri="{FF2B5EF4-FFF2-40B4-BE49-F238E27FC236}">
                <a16:creationId xmlns:a16="http://schemas.microsoft.com/office/drawing/2014/main" id="{7B151F74-58F9-4792-8FD7-CBC21515703F}"/>
              </a:ext>
            </a:extLst>
          </p:cNvPr>
          <p:cNvSpPr txBox="1">
            <a:spLocks/>
          </p:cNvSpPr>
          <p:nvPr/>
        </p:nvSpPr>
        <p:spPr>
          <a:xfrm>
            <a:off x="251519" y="1287132"/>
            <a:ext cx="10187881" cy="47993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400" b="1" dirty="0">
                <a:solidFill>
                  <a:schemeClr val="accent5">
                    <a:lumMod val="50000"/>
                  </a:schemeClr>
                </a:solidFill>
                <a:latin typeface="Times New Roman" panose="02020603050405020304" pitchFamily="18" charset="0"/>
                <a:cs typeface="Times New Roman" panose="02020603050405020304" pitchFamily="18" charset="0"/>
              </a:rPr>
              <a:t>Confirmation of Studies</a:t>
            </a:r>
          </a:p>
          <a:p>
            <a:pPr marL="0" indent="0">
              <a:buNone/>
            </a:pPr>
            <a:r>
              <a:rPr lang="en-US" altLang="cs-CZ" sz="2000" dirty="0">
                <a:solidFill>
                  <a:schemeClr val="accent5">
                    <a:lumMod val="50000"/>
                  </a:schemeClr>
                </a:solidFill>
                <a:latin typeface="Times New Roman" panose="02020603050405020304" pitchFamily="18" charset="0"/>
                <a:cs typeface="Times New Roman" panose="02020603050405020304" pitchFamily="18" charset="0"/>
              </a:rPr>
              <a:t>The </a:t>
            </a:r>
            <a:r>
              <a:rPr lang="en-US" altLang="cs-CZ" sz="2000" b="1" dirty="0">
                <a:solidFill>
                  <a:schemeClr val="accent5">
                    <a:lumMod val="50000"/>
                  </a:schemeClr>
                </a:solidFill>
                <a:latin typeface="Times New Roman" panose="02020603050405020304" pitchFamily="18" charset="0"/>
                <a:cs typeface="Times New Roman" panose="02020603050405020304" pitchFamily="18" charset="0"/>
              </a:rPr>
              <a:t>electronic confirmation of study </a:t>
            </a:r>
            <a:r>
              <a:rPr lang="en-US" altLang="cs-CZ" sz="2000" dirty="0">
                <a:solidFill>
                  <a:schemeClr val="accent5">
                    <a:lumMod val="50000"/>
                  </a:schemeClr>
                </a:solidFill>
                <a:latin typeface="Times New Roman" panose="02020603050405020304" pitchFamily="18" charset="0"/>
                <a:cs typeface="Times New Roman" panose="02020603050405020304" pitchFamily="18" charset="0"/>
              </a:rPr>
              <a:t>is a full-fledged variant of the confirmation of study printed on paper, stamped and signed by the responsible person. Authenticity (who issued the certificate) and integrity (that the content of the certificate is not altered) is ensured in the electronic certificate by an electronic seal stored inside a PDF file. The electronic seal used complies with current EU legislation, and therefore the electronic confirmation has at least the same credibility as its paper version.</a:t>
            </a:r>
          </a:p>
          <a:p>
            <a:pPr marL="0" indent="0">
              <a:buNone/>
            </a:pPr>
            <a:endParaRPr lang="en-US" altLang="cs-CZ" sz="20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altLang="cs-CZ" sz="2000" b="1" dirty="0">
                <a:solidFill>
                  <a:schemeClr val="accent5">
                    <a:lumMod val="50000"/>
                  </a:schemeClr>
                </a:solidFill>
                <a:latin typeface="Times New Roman" panose="02020603050405020304" pitchFamily="18" charset="0"/>
                <a:cs typeface="Times New Roman" panose="02020603050405020304" pitchFamily="18" charset="0"/>
              </a:rPr>
              <a:t>How to download your electronic confirmation? </a:t>
            </a:r>
            <a:r>
              <a:rPr lang="en-US" altLang="cs-CZ" sz="2000" dirty="0">
                <a:solidFill>
                  <a:schemeClr val="accent5">
                    <a:lumMod val="50000"/>
                  </a:schemeClr>
                </a:solidFill>
                <a:latin typeface="Times New Roman" panose="02020603050405020304" pitchFamily="18" charset="0"/>
                <a:cs typeface="Times New Roman" panose="02020603050405020304" pitchFamily="18" charset="0"/>
              </a:rPr>
              <a:t>Go to </a:t>
            </a:r>
            <a:r>
              <a:rPr lang="en-US" altLang="cs-CZ" sz="2000" i="1" dirty="0">
                <a:solidFill>
                  <a:schemeClr val="accent5">
                    <a:lumMod val="50000"/>
                  </a:schemeClr>
                </a:solidFill>
                <a:latin typeface="Times New Roman" panose="02020603050405020304" pitchFamily="18" charset="0"/>
                <a:cs typeface="Times New Roman" panose="02020603050405020304" pitchFamily="18" charset="0"/>
              </a:rPr>
              <a:t>STUDENT &gt; DURING STUDIES &gt; Confirmation of Studies</a:t>
            </a:r>
          </a:p>
          <a:p>
            <a:pPr marL="0" indent="0">
              <a:buNone/>
            </a:pPr>
            <a:r>
              <a:rPr lang="en-US" altLang="cs-CZ" sz="2000" i="1" dirty="0">
                <a:solidFill>
                  <a:schemeClr val="accent5">
                    <a:lumMod val="50000"/>
                  </a:schemeClr>
                </a:solidFill>
                <a:latin typeface="Times New Roman" panose="02020603050405020304" pitchFamily="18" charset="0"/>
                <a:cs typeface="Times New Roman" panose="02020603050405020304" pitchFamily="18" charset="0"/>
              </a:rPr>
              <a:t>In case your confirmation can not be downloaded, please contact your international coordinator at the faculty or your study officer Mr. Steranka at </a:t>
            </a:r>
            <a:r>
              <a:rPr lang="en-US" altLang="cs-CZ" sz="2000" i="1" dirty="0">
                <a:solidFill>
                  <a:schemeClr val="accent5">
                    <a:lumMod val="50000"/>
                  </a:schemeClr>
                </a:solidFill>
                <a:latin typeface="Times New Roman" panose="02020603050405020304" pitchFamily="18" charset="0"/>
                <a:cs typeface="Times New Roman" panose="02020603050405020304" pitchFamily="18" charset="0"/>
                <a:hlinkClick r:id="rId2"/>
              </a:rPr>
              <a:t>steranka@opf.slu.cz</a:t>
            </a:r>
            <a:r>
              <a:rPr lang="en-US" altLang="cs-CZ" sz="2000" i="1" dirty="0">
                <a:solidFill>
                  <a:schemeClr val="accent5">
                    <a:lumMod val="50000"/>
                  </a:schemeClr>
                </a:solidFill>
                <a:latin typeface="Times New Roman" panose="02020603050405020304" pitchFamily="18" charset="0"/>
                <a:cs typeface="Times New Roman" panose="02020603050405020304" pitchFamily="18" charset="0"/>
              </a:rPr>
              <a:t> (DEGREE students).</a:t>
            </a:r>
          </a:p>
        </p:txBody>
      </p:sp>
    </p:spTree>
    <p:extLst>
      <p:ext uri="{BB962C8B-B14F-4D97-AF65-F5344CB8AC3E}">
        <p14:creationId xmlns:p14="http://schemas.microsoft.com/office/powerpoint/2010/main" val="2582543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17035"/>
            <a:ext cx="32367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IS</a:t>
            </a:r>
            <a:r>
              <a:rPr kumimoji="0" lang="en-US" sz="2800" b="0" i="0" u="none" strike="noStrike" kern="0" cap="none" spc="0" normalizeH="0" dirty="0">
                <a:ln>
                  <a:noFill/>
                </a:ln>
                <a:solidFill>
                  <a:srgbClr val="307871"/>
                </a:solidFill>
                <a:effectLst/>
                <a:uLnTx/>
                <a:uFillTx/>
                <a:latin typeface="Times New Roman"/>
                <a:ea typeface="+mj-ea"/>
                <a:cs typeface="+mj-cs"/>
              </a:rPr>
              <a:t> SU - study agenda</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20" name="Zástupný symbol pro obsah 2">
            <a:extLst>
              <a:ext uri="{FF2B5EF4-FFF2-40B4-BE49-F238E27FC236}">
                <a16:creationId xmlns:a16="http://schemas.microsoft.com/office/drawing/2014/main" id="{7B151F74-58F9-4792-8FD7-CBC21515703F}"/>
              </a:ext>
            </a:extLst>
          </p:cNvPr>
          <p:cNvSpPr txBox="1">
            <a:spLocks/>
          </p:cNvSpPr>
          <p:nvPr/>
        </p:nvSpPr>
        <p:spPr>
          <a:xfrm>
            <a:off x="509371" y="4600058"/>
            <a:ext cx="7099359" cy="1477938"/>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In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END OF STUDIES</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 you can check your grades for all the semesters including your current or overall GPA (Weighted Grade Point Average).</a:t>
            </a:r>
          </a:p>
          <a:p>
            <a:pPr marL="0" indent="0">
              <a:buNone/>
            </a:pP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There is also a section for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Final State Examination and Thesis Archive</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 (applies for </a:t>
            </a:r>
            <a:r>
              <a:rPr lang="en-US" altLang="cs-CZ" sz="1800" dirty="0">
                <a:solidFill>
                  <a:srgbClr val="FF0000"/>
                </a:solidFill>
                <a:latin typeface="Times New Roman" panose="02020603050405020304" pitchFamily="18" charset="0"/>
                <a:cs typeface="Times New Roman" panose="02020603050405020304" pitchFamily="18" charset="0"/>
              </a:rPr>
              <a:t>final year Master degree students</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a:t>
            </a:r>
          </a:p>
          <a:p>
            <a:pPr marL="0" indent="0">
              <a:buNone/>
            </a:pPr>
            <a:endParaRPr lang="en-US" altLang="cs-CZ" sz="1600" dirty="0">
              <a:solidFill>
                <a:srgbClr val="307871"/>
              </a:solidFill>
              <a:latin typeface="Times New Roman" panose="02020603050405020304" pitchFamily="18" charset="0"/>
              <a:cs typeface="Times New Roman" panose="02020603050405020304" pitchFamily="18" charset="0"/>
            </a:endParaRPr>
          </a:p>
        </p:txBody>
      </p:sp>
      <p:pic>
        <p:nvPicPr>
          <p:cNvPr id="16" name="Obrázek 15">
            <a:extLst>
              <a:ext uri="{FF2B5EF4-FFF2-40B4-BE49-F238E27FC236}">
                <a16:creationId xmlns:a16="http://schemas.microsoft.com/office/drawing/2014/main" id="{093F4DDC-55B7-41E9-8063-0EC751713498}"/>
              </a:ext>
            </a:extLst>
          </p:cNvPr>
          <p:cNvPicPr>
            <a:picLocks noChangeAspect="1"/>
          </p:cNvPicPr>
          <p:nvPr/>
        </p:nvPicPr>
        <p:blipFill>
          <a:blip r:embed="rId2"/>
          <a:stretch>
            <a:fillRect/>
          </a:stretch>
        </p:blipFill>
        <p:spPr>
          <a:xfrm>
            <a:off x="8366032" y="1458369"/>
            <a:ext cx="1726410" cy="1148470"/>
          </a:xfrm>
          <a:prstGeom prst="rect">
            <a:avLst/>
          </a:prstGeom>
          <a:ln>
            <a:noFill/>
          </a:ln>
          <a:effectLst>
            <a:outerShdw blurRad="292100" dist="139700" dir="2700000" algn="tl" rotWithShape="0">
              <a:srgbClr val="333333">
                <a:alpha val="65000"/>
              </a:srgbClr>
            </a:outerShdw>
          </a:effectLst>
        </p:spPr>
      </p:pic>
      <p:pic>
        <p:nvPicPr>
          <p:cNvPr id="8" name="Obrázek 7">
            <a:extLst>
              <a:ext uri="{FF2B5EF4-FFF2-40B4-BE49-F238E27FC236}">
                <a16:creationId xmlns:a16="http://schemas.microsoft.com/office/drawing/2014/main" id="{5B9BFBB0-70D9-41A1-8DB2-817AABC15BA3}"/>
              </a:ext>
            </a:extLst>
          </p:cNvPr>
          <p:cNvPicPr>
            <a:picLocks noChangeAspect="1"/>
          </p:cNvPicPr>
          <p:nvPr/>
        </p:nvPicPr>
        <p:blipFill>
          <a:blip r:embed="rId3"/>
          <a:stretch>
            <a:fillRect/>
          </a:stretch>
        </p:blipFill>
        <p:spPr>
          <a:xfrm>
            <a:off x="327988" y="1477419"/>
            <a:ext cx="7547162" cy="2814480"/>
          </a:xfrm>
          <a:prstGeom prst="rect">
            <a:avLst/>
          </a:prstGeom>
          <a:ln>
            <a:noFill/>
          </a:ln>
          <a:effectLst>
            <a:outerShdw blurRad="292100" dist="139700" dir="2700000" algn="tl" rotWithShape="0">
              <a:srgbClr val="333333">
                <a:alpha val="65000"/>
              </a:srgbClr>
            </a:outerShdw>
          </a:effectLst>
        </p:spPr>
      </p:pic>
      <p:sp>
        <p:nvSpPr>
          <p:cNvPr id="11" name="Zaoblený obdélník 14">
            <a:extLst>
              <a:ext uri="{FF2B5EF4-FFF2-40B4-BE49-F238E27FC236}">
                <a16:creationId xmlns:a16="http://schemas.microsoft.com/office/drawing/2014/main" id="{FE960093-B45D-492D-9269-EAB35709A509}"/>
              </a:ext>
            </a:extLst>
          </p:cNvPr>
          <p:cNvSpPr/>
          <p:nvPr/>
        </p:nvSpPr>
        <p:spPr>
          <a:xfrm>
            <a:off x="6949110" y="2003316"/>
            <a:ext cx="959594" cy="23824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15" name="Šipka: doprava 14">
            <a:extLst>
              <a:ext uri="{FF2B5EF4-FFF2-40B4-BE49-F238E27FC236}">
                <a16:creationId xmlns:a16="http://schemas.microsoft.com/office/drawing/2014/main" id="{CE8DEA5B-012E-48D8-9DF8-EE223CFC18A7}"/>
              </a:ext>
            </a:extLst>
          </p:cNvPr>
          <p:cNvSpPr/>
          <p:nvPr/>
        </p:nvSpPr>
        <p:spPr>
          <a:xfrm rot="16200000">
            <a:off x="2154929" y="4317329"/>
            <a:ext cx="327209" cy="2382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Šipka: doprava 17">
            <a:extLst>
              <a:ext uri="{FF2B5EF4-FFF2-40B4-BE49-F238E27FC236}">
                <a16:creationId xmlns:a16="http://schemas.microsoft.com/office/drawing/2014/main" id="{2F39DFD6-2B7A-4D5D-9019-16B8AD66FA38}"/>
              </a:ext>
            </a:extLst>
          </p:cNvPr>
          <p:cNvSpPr/>
          <p:nvPr/>
        </p:nvSpPr>
        <p:spPr>
          <a:xfrm rot="16200000">
            <a:off x="5167071" y="4317329"/>
            <a:ext cx="327211" cy="2382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732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49337"/>
            <a:ext cx="378020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800" b="0" i="0" u="none" strike="noStrike" kern="0" cap="none" spc="0" normalizeH="0" baseline="0" dirty="0">
                <a:ln>
                  <a:noFill/>
                </a:ln>
                <a:solidFill>
                  <a:srgbClr val="307871"/>
                </a:solidFill>
                <a:effectLst/>
                <a:uLnTx/>
                <a:uFillTx/>
                <a:latin typeface="Times New Roman"/>
                <a:ea typeface="+mj-ea"/>
                <a:cs typeface="+mj-cs"/>
              </a:rPr>
              <a:t>CRO s</a:t>
            </a:r>
            <a:r>
              <a:rPr kumimoji="0" lang="en-US" sz="2800" b="0" i="0" u="none" strike="noStrike" kern="0" cap="none" spc="0" normalizeH="0" baseline="0" dirty="0">
                <a:ln>
                  <a:noFill/>
                </a:ln>
                <a:solidFill>
                  <a:srgbClr val="307871"/>
                </a:solidFill>
                <a:effectLst/>
                <a:uLnTx/>
                <a:uFillTx/>
                <a:latin typeface="Times New Roman"/>
                <a:ea typeface="+mj-ea"/>
                <a:cs typeface="+mj-cs"/>
              </a:rPr>
              <a:t>ingle </a:t>
            </a:r>
            <a:r>
              <a:rPr kumimoji="0" lang="cs-CZ" sz="2800" b="0" i="0" u="none" strike="noStrike" kern="0" cap="none" spc="0" normalizeH="0" baseline="0" dirty="0">
                <a:ln>
                  <a:noFill/>
                </a:ln>
                <a:solidFill>
                  <a:srgbClr val="307871"/>
                </a:solidFill>
                <a:effectLst/>
                <a:uLnTx/>
                <a:uFillTx/>
                <a:latin typeface="Times New Roman"/>
                <a:ea typeface="+mj-ea"/>
                <a:cs typeface="+mj-cs"/>
              </a:rPr>
              <a:t>login</a:t>
            </a:r>
            <a:r>
              <a:rPr kumimoji="0" lang="en-US" sz="2800" b="0" i="0" u="none" strike="noStrike" kern="0" cap="none" spc="0" normalizeH="0" baseline="0" dirty="0">
                <a:ln>
                  <a:noFill/>
                </a:ln>
                <a:solidFill>
                  <a:srgbClr val="307871"/>
                </a:solidFill>
                <a:effectLst/>
                <a:uLnTx/>
                <a:uFillTx/>
                <a:latin typeface="Times New Roman"/>
                <a:ea typeface="+mj-ea"/>
                <a:cs typeface="+mj-cs"/>
              </a:rPr>
              <a:t> system</a:t>
            </a:r>
          </a:p>
        </p:txBody>
      </p:sp>
      <p:sp>
        <p:nvSpPr>
          <p:cNvPr id="6" name="Zástupný symbol pro obsah 2">
            <a:extLst>
              <a:ext uri="{FF2B5EF4-FFF2-40B4-BE49-F238E27FC236}">
                <a16:creationId xmlns:a16="http://schemas.microsoft.com/office/drawing/2014/main" id="{13ECE790-252F-42EC-8589-96659884C118}"/>
              </a:ext>
            </a:extLst>
          </p:cNvPr>
          <p:cNvSpPr txBox="1">
            <a:spLocks/>
          </p:cNvSpPr>
          <p:nvPr/>
        </p:nvSpPr>
        <p:spPr>
          <a:xfrm>
            <a:off x="420447" y="2736065"/>
            <a:ext cx="5951778" cy="25202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b="1" dirty="0">
                <a:solidFill>
                  <a:srgbClr val="307871"/>
                </a:solidFill>
                <a:latin typeface="Times New Roman" panose="02020603050405020304" pitchFamily="18" charset="0"/>
                <a:cs typeface="Times New Roman" panose="02020603050405020304" pitchFamily="18" charset="0"/>
              </a:rPr>
              <a:t>At </a:t>
            </a:r>
            <a:r>
              <a:rPr lang="en-US" altLang="cs-CZ" sz="1800" b="1" dirty="0">
                <a:solidFill>
                  <a:srgbClr val="002060"/>
                </a:solidFill>
                <a:latin typeface="Times New Roman" panose="02020603050405020304" pitchFamily="18" charset="0"/>
                <a:cs typeface="Times New Roman" panose="02020603050405020304" pitchFamily="18" charset="0"/>
                <a:hlinkClick r:id="rId2"/>
              </a:rPr>
              <a:t>moje.slu.cz</a:t>
            </a:r>
            <a:r>
              <a:rPr lang="en-US" altLang="cs-CZ" sz="1800" b="1" dirty="0">
                <a:solidFill>
                  <a:srgbClr val="307871"/>
                </a:solidFill>
                <a:latin typeface="Times New Roman" panose="02020603050405020304" pitchFamily="18" charset="0"/>
                <a:cs typeface="Times New Roman" panose="02020603050405020304" pitchFamily="18" charset="0"/>
              </a:rPr>
              <a:t>:</a:t>
            </a:r>
          </a:p>
          <a:p>
            <a:r>
              <a:rPr lang="en-US" altLang="cs-CZ" sz="1800" b="1" dirty="0">
                <a:solidFill>
                  <a:srgbClr val="307871"/>
                </a:solidFill>
                <a:latin typeface="Times New Roman" panose="02020603050405020304" pitchFamily="18" charset="0"/>
                <a:cs typeface="Times New Roman" panose="02020603050405020304" pitchFamily="18" charset="0"/>
              </a:rPr>
              <a:t>You can create your university account.</a:t>
            </a:r>
          </a:p>
          <a:p>
            <a:r>
              <a:rPr lang="en-US" altLang="cs-CZ" sz="1800" b="1" dirty="0">
                <a:solidFill>
                  <a:srgbClr val="307871"/>
                </a:solidFill>
                <a:latin typeface="Times New Roman" panose="02020603050405020304" pitchFamily="18" charset="0"/>
                <a:cs typeface="Times New Roman" panose="02020603050405020304" pitchFamily="18" charset="0"/>
              </a:rPr>
              <a:t>You can recover your forgotten password.</a:t>
            </a:r>
          </a:p>
          <a:p>
            <a:r>
              <a:rPr lang="en-US" altLang="cs-CZ" sz="1800" b="1" dirty="0">
                <a:solidFill>
                  <a:srgbClr val="307871"/>
                </a:solidFill>
                <a:latin typeface="Times New Roman" panose="02020603050405020304" pitchFamily="18" charset="0"/>
                <a:cs typeface="Times New Roman" panose="02020603050405020304" pitchFamily="18" charset="0"/>
              </a:rPr>
              <a:t>Set up Eduroam Wi-Fi login details (in </a:t>
            </a:r>
            <a:r>
              <a:rPr lang="en-US" altLang="cs-CZ" sz="1800" b="1" i="1" dirty="0">
                <a:solidFill>
                  <a:srgbClr val="307871"/>
                </a:solidFill>
                <a:latin typeface="Times New Roman" panose="02020603050405020304" pitchFamily="18" charset="0"/>
                <a:cs typeface="Times New Roman" panose="02020603050405020304" pitchFamily="18" charset="0"/>
              </a:rPr>
              <a:t>Settings</a:t>
            </a:r>
            <a:r>
              <a:rPr lang="en-US" altLang="cs-CZ" sz="1800" b="1" dirty="0">
                <a:solidFill>
                  <a:srgbClr val="307871"/>
                </a:solidFill>
                <a:latin typeface="Times New Roman" panose="02020603050405020304" pitchFamily="18" charset="0"/>
                <a:cs typeface="Times New Roman" panose="02020603050405020304" pitchFamily="18" charset="0"/>
              </a:rPr>
              <a:t> menu).</a:t>
            </a:r>
          </a:p>
          <a:p>
            <a:r>
              <a:rPr lang="en-US" altLang="cs-CZ" sz="1800" b="1" dirty="0">
                <a:solidFill>
                  <a:srgbClr val="307871"/>
                </a:solidFill>
                <a:latin typeface="Times New Roman" panose="02020603050405020304" pitchFamily="18" charset="0"/>
                <a:cs typeface="Times New Roman" panose="02020603050405020304" pitchFamily="18" charset="0"/>
              </a:rPr>
              <a:t>Change your passwords.</a:t>
            </a:r>
          </a:p>
          <a:p>
            <a:endParaRPr lang="en-US" altLang="cs-CZ" sz="18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altLang="cs-CZ" sz="1800" b="1" dirty="0">
                <a:solidFill>
                  <a:srgbClr val="307871"/>
                </a:solidFill>
                <a:latin typeface="Times New Roman" panose="02020603050405020304" pitchFamily="18" charset="0"/>
                <a:cs typeface="Times New Roman" panose="02020603050405020304" pitchFamily="18" charset="0"/>
              </a:rPr>
              <a:t>You only have one CRO identity during your studies.</a:t>
            </a:r>
          </a:p>
          <a:p>
            <a:pPr marL="0" indent="0">
              <a:buNone/>
            </a:pPr>
            <a:r>
              <a:rPr lang="en-US" altLang="cs-CZ" sz="1800" b="1" dirty="0">
                <a:solidFill>
                  <a:srgbClr val="FF0000"/>
                </a:solidFill>
                <a:latin typeface="Times New Roman" panose="02020603050405020304" pitchFamily="18" charset="0"/>
                <a:cs typeface="Times New Roman" panose="02020603050405020304" pitchFamily="18" charset="0"/>
              </a:rPr>
              <a:t>Remember your CRO login details well and don’t share them with anyone!</a:t>
            </a:r>
          </a:p>
        </p:txBody>
      </p:sp>
      <p:sp>
        <p:nvSpPr>
          <p:cNvPr id="9" name="Zástupný symbol pro obsah 2">
            <a:extLst>
              <a:ext uri="{FF2B5EF4-FFF2-40B4-BE49-F238E27FC236}">
                <a16:creationId xmlns:a16="http://schemas.microsoft.com/office/drawing/2014/main" id="{2FB3E13C-5B1B-4378-8D08-7C19DEE9D4E2}"/>
              </a:ext>
            </a:extLst>
          </p:cNvPr>
          <p:cNvSpPr txBox="1">
            <a:spLocks/>
          </p:cNvSpPr>
          <p:nvPr/>
        </p:nvSpPr>
        <p:spPr>
          <a:xfrm>
            <a:off x="338386" y="1226407"/>
            <a:ext cx="9296933" cy="18120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2000" dirty="0">
                <a:solidFill>
                  <a:srgbClr val="002060"/>
                </a:solidFill>
                <a:latin typeface="Times New Roman" panose="02020603050405020304" pitchFamily="18" charset="0"/>
                <a:cs typeface="Times New Roman" panose="02020603050405020304" pitchFamily="18" charset="0"/>
              </a:rPr>
              <a:t>Enables comfortable access to ICT services thanks to single login details – users use their electronic identity in </a:t>
            </a:r>
            <a:r>
              <a:rPr lang="en-US" altLang="cs-CZ" sz="2000" b="1" dirty="0">
                <a:solidFill>
                  <a:srgbClr val="002060"/>
                </a:solidFill>
                <a:latin typeface="Times New Roman" panose="02020603050405020304" pitchFamily="18" charset="0"/>
                <a:cs typeface="Times New Roman" panose="02020603050405020304" pitchFamily="18" charset="0"/>
              </a:rPr>
              <a:t>CRO</a:t>
            </a:r>
            <a:r>
              <a:rPr lang="en-US" altLang="cs-CZ" sz="2000" dirty="0">
                <a:solidFill>
                  <a:srgbClr val="002060"/>
                </a:solidFill>
                <a:latin typeface="Times New Roman" panose="02020603050405020304" pitchFamily="18" charset="0"/>
                <a:cs typeface="Times New Roman" panose="02020603050405020304" pitchFamily="18" charset="0"/>
              </a:rPr>
              <a:t> (Central Register of Persons)</a:t>
            </a:r>
            <a:r>
              <a:rPr lang="cs-CZ" altLang="cs-CZ" sz="2000" dirty="0">
                <a:solidFill>
                  <a:srgbClr val="002060"/>
                </a:solidFill>
                <a:latin typeface="Times New Roman" panose="02020603050405020304" pitchFamily="18" charset="0"/>
                <a:cs typeface="Times New Roman" panose="02020603050405020304" pitchFamily="18" charset="0"/>
              </a:rPr>
              <a:t>,</a:t>
            </a:r>
            <a:r>
              <a:rPr lang="en-US" altLang="cs-CZ" sz="2000" dirty="0">
                <a:solidFill>
                  <a:srgbClr val="002060"/>
                </a:solidFill>
                <a:latin typeface="Times New Roman" panose="02020603050405020304" pitchFamily="18" charset="0"/>
                <a:cs typeface="Times New Roman" panose="02020603050405020304" pitchFamily="18" charset="0"/>
              </a:rPr>
              <a:t> so they don’t need to memorize a large number of login details: </a:t>
            </a:r>
            <a:r>
              <a:rPr lang="en-US" altLang="cs-CZ" sz="2000" b="1" dirty="0">
                <a:solidFill>
                  <a:srgbClr val="002060"/>
                </a:solidFill>
                <a:latin typeface="Times New Roman" panose="02020603050405020304" pitchFamily="18" charset="0"/>
                <a:cs typeface="Times New Roman" panose="02020603050405020304" pitchFamily="18" charset="0"/>
                <a:hlinkClick r:id="rId2"/>
              </a:rPr>
              <a:t>moje.slu.cz</a:t>
            </a:r>
            <a:r>
              <a:rPr lang="en-US" altLang="cs-CZ" sz="2000" b="1" dirty="0">
                <a:solidFill>
                  <a:srgbClr val="002060"/>
                </a:solidFill>
                <a:latin typeface="Times New Roman" panose="02020603050405020304" pitchFamily="18" charset="0"/>
                <a:cs typeface="Times New Roman" panose="02020603050405020304" pitchFamily="18" charset="0"/>
              </a:rPr>
              <a:t> </a:t>
            </a:r>
          </a:p>
        </p:txBody>
      </p:sp>
      <p:pic>
        <p:nvPicPr>
          <p:cNvPr id="3" name="Obrázek 2">
            <a:extLst>
              <a:ext uri="{FF2B5EF4-FFF2-40B4-BE49-F238E27FC236}">
                <a16:creationId xmlns:a16="http://schemas.microsoft.com/office/drawing/2014/main" id="{916856AE-4851-4E15-80FB-6DF60BFD2553}"/>
              </a:ext>
            </a:extLst>
          </p:cNvPr>
          <p:cNvPicPr>
            <a:picLocks noChangeAspect="1"/>
          </p:cNvPicPr>
          <p:nvPr/>
        </p:nvPicPr>
        <p:blipFill>
          <a:blip r:embed="rId3"/>
          <a:stretch>
            <a:fillRect/>
          </a:stretch>
        </p:blipFill>
        <p:spPr>
          <a:xfrm>
            <a:off x="6252602" y="2371725"/>
            <a:ext cx="4384843" cy="37690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4795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273504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a:solidFill>
                  <a:srgbClr val="307871"/>
                </a:solidFill>
                <a:latin typeface="Times New Roman"/>
                <a:ea typeface="+mj-ea"/>
                <a:cs typeface="+mj-cs"/>
              </a:rPr>
              <a:t>Microsoft Teams</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10" name="Zástupný symbol pro obsah 2">
            <a:extLst>
              <a:ext uri="{FF2B5EF4-FFF2-40B4-BE49-F238E27FC236}">
                <a16:creationId xmlns:a16="http://schemas.microsoft.com/office/drawing/2014/main" id="{C64582C0-1E68-4F34-8C5B-571772C9F3BA}"/>
              </a:ext>
            </a:extLst>
          </p:cNvPr>
          <p:cNvSpPr txBox="1">
            <a:spLocks/>
          </p:cNvSpPr>
          <p:nvPr/>
        </p:nvSpPr>
        <p:spPr>
          <a:xfrm>
            <a:off x="5724939" y="1199904"/>
            <a:ext cx="4439479" cy="47819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b="1" dirty="0">
                <a:solidFill>
                  <a:srgbClr val="307871"/>
                </a:solidFill>
                <a:latin typeface="Times New Roman" panose="02020603050405020304" pitchFamily="18" charset="0"/>
                <a:cs typeface="Times New Roman" panose="02020603050405020304" pitchFamily="18" charset="0"/>
              </a:rPr>
              <a:t>MS Teams application can be used during online teaching at SU SBA.</a:t>
            </a:r>
          </a:p>
          <a:p>
            <a:pPr marL="0" indent="0">
              <a:buNone/>
            </a:pP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Available for download at: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hlinkClick r:id="rId2"/>
              </a:rPr>
              <a:t>https://teams.microsoft.com/downloads</a:t>
            </a: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b="1"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Login with your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hlinkClick r:id="rId3"/>
              </a:rPr>
              <a:t>CROusername@ad.slu.cz</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 and CRO password. </a:t>
            </a: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For using MS Teams, you need to have a microphone and a camera available/connected to your device.</a:t>
            </a: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Microsoft support and video trainings are available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hlinkClick r:id="rId4"/>
              </a:rPr>
              <a:t>here</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a:t>
            </a: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D50C03A5-B34D-4987-810F-0A6219E57473}"/>
              </a:ext>
            </a:extLst>
          </p:cNvPr>
          <p:cNvPicPr>
            <a:picLocks noChangeAspect="1"/>
          </p:cNvPicPr>
          <p:nvPr/>
        </p:nvPicPr>
        <p:blipFill>
          <a:blip r:embed="rId5"/>
          <a:stretch>
            <a:fillRect/>
          </a:stretch>
        </p:blipFill>
        <p:spPr>
          <a:xfrm>
            <a:off x="251520" y="1144548"/>
            <a:ext cx="5079931" cy="4837329"/>
          </a:xfrm>
          <a:prstGeom prst="rect">
            <a:avLst/>
          </a:prstGeom>
          <a:ln>
            <a:noFill/>
          </a:ln>
          <a:effectLst>
            <a:outerShdw blurRad="292100" dist="139700" dir="2700000" algn="tl" rotWithShape="0">
              <a:srgbClr val="333333">
                <a:alpha val="65000"/>
              </a:srgbClr>
            </a:outerShdw>
          </a:effectLst>
        </p:spPr>
      </p:pic>
      <p:sp>
        <p:nvSpPr>
          <p:cNvPr id="6" name="Zaoblený obdélníkový bublinový popisek 2">
            <a:extLst>
              <a:ext uri="{FF2B5EF4-FFF2-40B4-BE49-F238E27FC236}">
                <a16:creationId xmlns:a16="http://schemas.microsoft.com/office/drawing/2014/main" id="{DB1F36C4-5468-4521-BD53-5A519A692A44}"/>
              </a:ext>
            </a:extLst>
          </p:cNvPr>
          <p:cNvSpPr/>
          <p:nvPr/>
        </p:nvSpPr>
        <p:spPr>
          <a:xfrm>
            <a:off x="3126043" y="5095085"/>
            <a:ext cx="1661981" cy="363119"/>
          </a:xfrm>
          <a:prstGeom prst="wedgeRoundRectCallout">
            <a:avLst>
              <a:gd name="adj1" fmla="val -52809"/>
              <a:gd name="adj2" fmla="val -71822"/>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8" name="TextovéPole 7">
            <a:extLst>
              <a:ext uri="{FF2B5EF4-FFF2-40B4-BE49-F238E27FC236}">
                <a16:creationId xmlns:a16="http://schemas.microsoft.com/office/drawing/2014/main" id="{B4610222-ECB1-4490-B52D-0F5452378593}"/>
              </a:ext>
            </a:extLst>
          </p:cNvPr>
          <p:cNvSpPr txBox="1"/>
          <p:nvPr/>
        </p:nvSpPr>
        <p:spPr>
          <a:xfrm>
            <a:off x="3166566" y="5119650"/>
            <a:ext cx="1445192" cy="338554"/>
          </a:xfrm>
          <a:prstGeom prst="rect">
            <a:avLst/>
          </a:prstGeom>
          <a:noFill/>
        </p:spPr>
        <p:txBody>
          <a:bodyPr wrap="square" rtlCol="0">
            <a:spAutoFit/>
          </a:bodyPr>
          <a:lstStyle/>
          <a:p>
            <a:r>
              <a:rPr lang="en-US" sz="1600" dirty="0">
                <a:solidFill>
                  <a:schemeClr val="accent5">
                    <a:lumMod val="50000"/>
                  </a:schemeClr>
                </a:solidFill>
                <a:latin typeface="Times New Roman" panose="02020603050405020304" pitchFamily="18" charset="0"/>
                <a:cs typeface="Times New Roman" panose="02020603050405020304" pitchFamily="18" charset="0"/>
              </a:rPr>
              <a:t>CRO username</a:t>
            </a:r>
            <a:endParaRPr lang="en-US" sz="16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430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4450257"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a:solidFill>
                  <a:srgbClr val="307871"/>
                </a:solidFill>
                <a:latin typeface="Times New Roman"/>
                <a:ea typeface="+mj-ea"/>
                <a:cs typeface="+mj-cs"/>
              </a:rPr>
              <a:t>Other IT services for students</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10" name="Zástupný symbol pro obsah 2">
            <a:extLst>
              <a:ext uri="{FF2B5EF4-FFF2-40B4-BE49-F238E27FC236}">
                <a16:creationId xmlns:a16="http://schemas.microsoft.com/office/drawing/2014/main" id="{C64582C0-1E68-4F34-8C5B-571772C9F3BA}"/>
              </a:ext>
            </a:extLst>
          </p:cNvPr>
          <p:cNvSpPr txBox="1">
            <a:spLocks/>
          </p:cNvSpPr>
          <p:nvPr/>
        </p:nvSpPr>
        <p:spPr>
          <a:xfrm>
            <a:off x="333375" y="1199904"/>
            <a:ext cx="7515225" cy="47819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b="1" dirty="0">
                <a:solidFill>
                  <a:srgbClr val="002060"/>
                </a:solidFill>
                <a:latin typeface="Times New Roman" panose="02020603050405020304" pitchFamily="18" charset="0"/>
                <a:cs typeface="Times New Roman" panose="02020603050405020304" pitchFamily="18" charset="0"/>
              </a:rPr>
              <a:t>All students have free access to MS Office applications online at </a:t>
            </a:r>
            <a:r>
              <a:rPr lang="en-US" altLang="cs-CZ" sz="1800" b="1" dirty="0">
                <a:solidFill>
                  <a:srgbClr val="002060"/>
                </a:solidFill>
                <a:latin typeface="Times New Roman" panose="02020603050405020304" pitchFamily="18" charset="0"/>
                <a:cs typeface="Times New Roman" panose="02020603050405020304" pitchFamily="18" charset="0"/>
                <a:hlinkClick r:id="rId2"/>
              </a:rPr>
              <a:t>office.com</a:t>
            </a:r>
            <a:endParaRPr lang="en-US" altLang="cs-CZ" sz="18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The applications can also be downloaded and installed on your PC.</a:t>
            </a:r>
          </a:p>
          <a:p>
            <a:pPr marL="0" indent="0">
              <a:buNone/>
            </a:pP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At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hlinkClick r:id="rId3"/>
              </a:rPr>
              <a:t>https://aka.ms/devtoolsforteaching</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 you can download other Microsoft products for free and install them on your PC (e.g.: Windows 10, Visual Studio Enterprise, Project Professional etc.).</a:t>
            </a:r>
          </a:p>
          <a:p>
            <a:pPr marL="0" indent="0">
              <a:buNone/>
            </a:pP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Login with your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hlinkClick r:id="rId4"/>
              </a:rPr>
              <a:t>CROusername@ad.slu.cz</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 and CRO password. </a:t>
            </a:r>
          </a:p>
          <a:p>
            <a:pPr marL="0" indent="0">
              <a:buNone/>
            </a:pP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Other services:</a:t>
            </a:r>
          </a:p>
          <a:p>
            <a:r>
              <a:rPr lang="en-US" altLang="cs-CZ" sz="1800" dirty="0" err="1">
                <a:solidFill>
                  <a:schemeClr val="accent5">
                    <a:lumMod val="50000"/>
                  </a:schemeClr>
                </a:solidFill>
                <a:latin typeface="Times New Roman" panose="02020603050405020304" pitchFamily="18" charset="0"/>
                <a:cs typeface="Times New Roman" panose="02020603050405020304" pitchFamily="18" charset="0"/>
                <a:hlinkClick r:id="rId5"/>
              </a:rPr>
              <a:t>FileSender</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 - share large files (up to 500 GB) safely, login with your CRO username and password</a:t>
            </a: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r>
              <a:rPr lang="en-US" altLang="cs-CZ" sz="1800" dirty="0" err="1">
                <a:solidFill>
                  <a:schemeClr val="accent5">
                    <a:lumMod val="50000"/>
                  </a:schemeClr>
                </a:solidFill>
                <a:latin typeface="Times New Roman" panose="02020603050405020304" pitchFamily="18" charset="0"/>
                <a:cs typeface="Times New Roman" panose="02020603050405020304" pitchFamily="18" charset="0"/>
                <a:hlinkClick r:id="rId6"/>
              </a:rPr>
              <a:t>ownCloud</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 – sync, share and backup your data (up to 100 GB)</a:t>
            </a: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For further information on available software and IT services, please contact the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hlinkClick r:id="rId7"/>
              </a:rPr>
              <a:t>Institute of Information Technologies</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a:t>
            </a: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0F7CEB3-95E0-46C5-83F0-4F7A07C4835A}"/>
              </a:ext>
            </a:extLst>
          </p:cNvPr>
          <p:cNvPicPr>
            <a:picLocks noChangeAspect="1"/>
          </p:cNvPicPr>
          <p:nvPr/>
        </p:nvPicPr>
        <p:blipFill>
          <a:blip r:embed="rId8"/>
          <a:stretch>
            <a:fillRect/>
          </a:stretch>
        </p:blipFill>
        <p:spPr>
          <a:xfrm>
            <a:off x="7915275" y="1766887"/>
            <a:ext cx="3695700" cy="4143375"/>
          </a:xfrm>
          <a:prstGeom prst="rect">
            <a:avLst/>
          </a:prstGeom>
        </p:spPr>
      </p:pic>
      <p:pic>
        <p:nvPicPr>
          <p:cNvPr id="13" name="Picture 12">
            <a:extLst>
              <a:ext uri="{FF2B5EF4-FFF2-40B4-BE49-F238E27FC236}">
                <a16:creationId xmlns:a16="http://schemas.microsoft.com/office/drawing/2014/main" id="{18E5A56D-2D5E-4202-AC5D-8B2646DBF9C2}"/>
              </a:ext>
            </a:extLst>
          </p:cNvPr>
          <p:cNvPicPr>
            <a:picLocks noChangeAspect="1"/>
          </p:cNvPicPr>
          <p:nvPr/>
        </p:nvPicPr>
        <p:blipFill>
          <a:blip r:embed="rId9"/>
          <a:stretch>
            <a:fillRect/>
          </a:stretch>
        </p:blipFill>
        <p:spPr>
          <a:xfrm>
            <a:off x="4124325" y="3881551"/>
            <a:ext cx="3219450" cy="697548"/>
          </a:xfrm>
          <a:prstGeom prst="rect">
            <a:avLst/>
          </a:prstGeom>
        </p:spPr>
      </p:pic>
      <p:pic>
        <p:nvPicPr>
          <p:cNvPr id="15" name="Picture 14">
            <a:extLst>
              <a:ext uri="{FF2B5EF4-FFF2-40B4-BE49-F238E27FC236}">
                <a16:creationId xmlns:a16="http://schemas.microsoft.com/office/drawing/2014/main" id="{43A69882-7C55-458E-9C53-6680B2A373AC}"/>
              </a:ext>
            </a:extLst>
          </p:cNvPr>
          <p:cNvPicPr>
            <a:picLocks noChangeAspect="1"/>
          </p:cNvPicPr>
          <p:nvPr/>
        </p:nvPicPr>
        <p:blipFill>
          <a:blip r:embed="rId10"/>
          <a:stretch>
            <a:fillRect/>
          </a:stretch>
        </p:blipFill>
        <p:spPr>
          <a:xfrm>
            <a:off x="4124325" y="4975688"/>
            <a:ext cx="3114675" cy="609600"/>
          </a:xfrm>
          <a:prstGeom prst="rect">
            <a:avLst/>
          </a:prstGeom>
        </p:spPr>
      </p:pic>
    </p:spTree>
    <p:extLst>
      <p:ext uri="{BB962C8B-B14F-4D97-AF65-F5344CB8AC3E}">
        <p14:creationId xmlns:p14="http://schemas.microsoft.com/office/powerpoint/2010/main" val="725019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5009705"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a:solidFill>
                  <a:srgbClr val="307871"/>
                </a:solidFill>
                <a:latin typeface="Times New Roman"/>
                <a:ea typeface="+mj-ea"/>
                <a:cs typeface="+mj-cs"/>
              </a:rPr>
              <a:t>Login into university PC network</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10" name="Zástupný symbol pro obsah 2">
            <a:extLst>
              <a:ext uri="{FF2B5EF4-FFF2-40B4-BE49-F238E27FC236}">
                <a16:creationId xmlns:a16="http://schemas.microsoft.com/office/drawing/2014/main" id="{C64582C0-1E68-4F34-8C5B-571772C9F3BA}"/>
              </a:ext>
            </a:extLst>
          </p:cNvPr>
          <p:cNvSpPr txBox="1">
            <a:spLocks/>
          </p:cNvSpPr>
          <p:nvPr/>
        </p:nvSpPr>
        <p:spPr>
          <a:xfrm>
            <a:off x="251520" y="1199904"/>
            <a:ext cx="10022033" cy="47819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b="1" dirty="0">
                <a:solidFill>
                  <a:srgbClr val="307871"/>
                </a:solidFill>
                <a:latin typeface="Times New Roman" panose="02020603050405020304" pitchFamily="18" charset="0"/>
                <a:cs typeface="Times New Roman" panose="02020603050405020304" pitchFamily="18" charset="0"/>
              </a:rPr>
              <a:t>For an authorized access, enter the CRO username and password.</a:t>
            </a:r>
          </a:p>
          <a:p>
            <a:pPr marL="0" indent="0">
              <a:buNone/>
            </a:pPr>
            <a:endParaRPr lang="en-US" altLang="cs-CZ" sz="18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altLang="cs-CZ" sz="1800" b="1" dirty="0">
                <a:solidFill>
                  <a:srgbClr val="307871"/>
                </a:solidFill>
                <a:latin typeface="Times New Roman" panose="02020603050405020304" pitchFamily="18" charset="0"/>
                <a:cs typeface="Times New Roman" panose="02020603050405020304" pitchFamily="18" charset="0"/>
              </a:rPr>
              <a:t>Possibilities:</a:t>
            </a: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in the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classrooms/library/study room</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 single sign-on system called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Novell</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a:t>
            </a:r>
          </a:p>
          <a:p>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from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home</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 via the Internet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V</a:t>
            </a:r>
            <a:r>
              <a:rPr lang="cs-CZ" altLang="cs-CZ" sz="1800" b="1" dirty="0">
                <a:solidFill>
                  <a:schemeClr val="accent5">
                    <a:lumMod val="50000"/>
                  </a:schemeClr>
                </a:solidFill>
                <a:latin typeface="Times New Roman" panose="02020603050405020304" pitchFamily="18" charset="0"/>
                <a:cs typeface="Times New Roman" panose="02020603050405020304" pitchFamily="18" charset="0"/>
              </a:rPr>
              <a:t>M</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ware Horizon</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a:t>
            </a:r>
          </a:p>
          <a:p>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from a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laptop/cell phone in the faculty premises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via the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EDUROAM</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 wireless network</a:t>
            </a:r>
          </a:p>
          <a:p>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from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dormitories/campus Na Vyhlídce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via the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EDUROAM</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 wi-fi</a:t>
            </a: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921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134203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Printing</a:t>
            </a:r>
          </a:p>
        </p:txBody>
      </p:sp>
      <p:sp>
        <p:nvSpPr>
          <p:cNvPr id="10" name="Zástupný symbol pro obsah 2">
            <a:extLst>
              <a:ext uri="{FF2B5EF4-FFF2-40B4-BE49-F238E27FC236}">
                <a16:creationId xmlns:a16="http://schemas.microsoft.com/office/drawing/2014/main" id="{C64582C0-1E68-4F34-8C5B-571772C9F3BA}"/>
              </a:ext>
            </a:extLst>
          </p:cNvPr>
          <p:cNvSpPr txBox="1">
            <a:spLocks/>
          </p:cNvSpPr>
          <p:nvPr/>
        </p:nvSpPr>
        <p:spPr>
          <a:xfrm>
            <a:off x="251520" y="1287132"/>
            <a:ext cx="10156504" cy="47819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b="1" dirty="0">
                <a:solidFill>
                  <a:srgbClr val="307871"/>
                </a:solidFill>
                <a:latin typeface="Times New Roman" panose="02020603050405020304" pitchFamily="18" charset="0"/>
                <a:cs typeface="Times New Roman" panose="02020603050405020304" pitchFamily="18" charset="0"/>
              </a:rPr>
              <a:t>Credit system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for printing, it is necessary to make a deposit on your main student ISKaM account either in the library Na Vyhlídce (in cash), in the cash desk (room A109, only in cash), at the dormitory reception (cash/by card) or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simply online by card (see the next slide for instructions)</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 If you want to make a deposit in person, you need to take your student card with you.</a:t>
            </a:r>
          </a:p>
          <a:p>
            <a:pPr marL="0" indent="0">
              <a:buNone/>
            </a:pP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Printing is possible from PCs available in the main faculty building and the library, after logging in to Novell network (with CRO identity). Before printing, please check the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printer settings</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 and the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location of the printer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you are printing to - it is listed in the printer’s name. There are printers located on the 4</a:t>
            </a:r>
            <a:r>
              <a:rPr lang="en-US" altLang="cs-CZ" sz="1800" baseline="30000" dirty="0">
                <a:solidFill>
                  <a:schemeClr val="accent5">
                    <a:lumMod val="50000"/>
                  </a:schemeClr>
                </a:solidFill>
                <a:latin typeface="Times New Roman" panose="02020603050405020304" pitchFamily="18" charset="0"/>
                <a:cs typeface="Times New Roman" panose="02020603050405020304" pitchFamily="18" charset="0"/>
              </a:rPr>
              <a:t>th</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 floor (A431) in the main faculty building or in the library.</a:t>
            </a:r>
          </a:p>
          <a:p>
            <a:pPr marL="0" indent="0">
              <a:buNone/>
            </a:pP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Black and white</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 printing is 1 CZK/A4 page and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printing in color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is</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2.50 CZK/A4 page.</a:t>
            </a:r>
          </a:p>
          <a:p>
            <a:pPr marL="0" indent="0">
              <a:buNone/>
            </a:pP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You can use the multifunctional printers for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scanning for free</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 Scanned files will be sent to your university email address.</a:t>
            </a:r>
          </a:p>
          <a:p>
            <a:pPr marL="0" indent="0">
              <a:buNone/>
            </a:pP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You can use so-called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secure printing -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prints are sent to the selected printer, where you attach your student card to the scanner.</a:t>
            </a:r>
          </a:p>
          <a:p>
            <a:pPr marL="0" indent="0">
              <a:buNone/>
            </a:pP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Check your printing account balance, upload the files and see the status of prints here: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hlinkClick r:id="rId2"/>
              </a:rPr>
              <a:t>https://tisk.opf.slu.cz</a:t>
            </a: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0644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1CE91DB7-F510-46CD-ABAA-E46C8E084F34}"/>
              </a:ext>
            </a:extLst>
          </p:cNvPr>
          <p:cNvPicPr>
            <a:picLocks noChangeAspect="1"/>
          </p:cNvPicPr>
          <p:nvPr/>
        </p:nvPicPr>
        <p:blipFill>
          <a:blip r:embed="rId2"/>
          <a:stretch>
            <a:fillRect/>
          </a:stretch>
        </p:blipFill>
        <p:spPr>
          <a:xfrm>
            <a:off x="7362265" y="2049930"/>
            <a:ext cx="246529" cy="246529"/>
          </a:xfrm>
          <a:prstGeom prst="rect">
            <a:avLst/>
          </a:prstGeom>
        </p:spPr>
      </p:pic>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17035"/>
            <a:ext cx="9323386"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Printing – charging your ISKaM student account online by card</a:t>
            </a:r>
          </a:p>
        </p:txBody>
      </p:sp>
      <p:sp>
        <p:nvSpPr>
          <p:cNvPr id="10" name="Zástupný symbol pro obsah 2">
            <a:extLst>
              <a:ext uri="{FF2B5EF4-FFF2-40B4-BE49-F238E27FC236}">
                <a16:creationId xmlns:a16="http://schemas.microsoft.com/office/drawing/2014/main" id="{C64582C0-1E68-4F34-8C5B-571772C9F3BA}"/>
              </a:ext>
            </a:extLst>
          </p:cNvPr>
          <p:cNvSpPr txBox="1">
            <a:spLocks/>
          </p:cNvSpPr>
          <p:nvPr/>
        </p:nvSpPr>
        <p:spPr>
          <a:xfrm>
            <a:off x="251520" y="1161804"/>
            <a:ext cx="9511045" cy="47819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400" b="1" dirty="0">
                <a:solidFill>
                  <a:srgbClr val="307871"/>
                </a:solidFill>
                <a:latin typeface="Times New Roman" panose="02020603050405020304" pitchFamily="18" charset="0"/>
                <a:cs typeface="Times New Roman" panose="02020603050405020304" pitchFamily="18" charset="0"/>
              </a:rPr>
              <a:t>Go to </a:t>
            </a:r>
            <a:r>
              <a:rPr lang="en-US" altLang="cs-CZ" sz="2400" b="1" dirty="0">
                <a:solidFill>
                  <a:srgbClr val="307871"/>
                </a:solidFill>
                <a:latin typeface="Times New Roman" panose="02020603050405020304" pitchFamily="18" charset="0"/>
                <a:cs typeface="Times New Roman" panose="02020603050405020304" pitchFamily="18" charset="0"/>
                <a:hlinkClick r:id="rId3"/>
              </a:rPr>
              <a:t>iskam.opf.slu.cz</a:t>
            </a:r>
            <a:r>
              <a:rPr lang="en-US" altLang="cs-CZ" sz="2400" b="1" dirty="0">
                <a:solidFill>
                  <a:srgbClr val="307871"/>
                </a:solidFill>
                <a:latin typeface="Times New Roman" panose="02020603050405020304" pitchFamily="18" charset="0"/>
                <a:cs typeface="Times New Roman" panose="02020603050405020304" pitchFamily="18" charset="0"/>
              </a:rPr>
              <a:t> (Dormitories and catering system) and login with your CRO username and password.</a:t>
            </a:r>
          </a:p>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After login, you will be able to see your </a:t>
            </a:r>
            <a:r>
              <a:rPr lang="en-US" altLang="cs-CZ" sz="1800" b="1" dirty="0">
                <a:solidFill>
                  <a:srgbClr val="002060"/>
                </a:solidFill>
                <a:latin typeface="Times New Roman" panose="02020603050405020304" pitchFamily="18" charset="0"/>
                <a:cs typeface="Times New Roman" panose="02020603050405020304" pitchFamily="18" charset="0"/>
              </a:rPr>
              <a:t>main account balance, its history (   ) </a:t>
            </a:r>
            <a:r>
              <a:rPr lang="en-US" altLang="cs-CZ" sz="1800" dirty="0">
                <a:solidFill>
                  <a:srgbClr val="002060"/>
                </a:solidFill>
                <a:latin typeface="Times New Roman" panose="02020603050405020304" pitchFamily="18" charset="0"/>
                <a:cs typeface="Times New Roman" panose="02020603050405020304" pitchFamily="18" charset="0"/>
              </a:rPr>
              <a:t>and other deposits, such as booking or accommodation deposit. From your main account, you can pay for printing, housing as well as catering (lunches in partner restaurants – see the next slides).</a:t>
            </a: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AC7BBAD1-53C7-4985-AE24-64D824834282}"/>
              </a:ext>
            </a:extLst>
          </p:cNvPr>
          <p:cNvPicPr>
            <a:picLocks noChangeAspect="1"/>
          </p:cNvPicPr>
          <p:nvPr/>
        </p:nvPicPr>
        <p:blipFill>
          <a:blip r:embed="rId4"/>
          <a:stretch>
            <a:fillRect/>
          </a:stretch>
        </p:blipFill>
        <p:spPr>
          <a:xfrm>
            <a:off x="3679712" y="2862688"/>
            <a:ext cx="7956476" cy="3319917"/>
          </a:xfrm>
          <a:prstGeom prst="rect">
            <a:avLst/>
          </a:prstGeom>
          <a:ln>
            <a:noFill/>
          </a:ln>
          <a:effectLst>
            <a:outerShdw blurRad="292100" dist="139700" dir="2700000" algn="tl" rotWithShape="0">
              <a:srgbClr val="333333">
                <a:alpha val="65000"/>
              </a:srgbClr>
            </a:outerShdw>
          </a:effectLst>
        </p:spPr>
      </p:pic>
      <p:sp>
        <p:nvSpPr>
          <p:cNvPr id="7" name="Zaoblený obdélník 14">
            <a:extLst>
              <a:ext uri="{FF2B5EF4-FFF2-40B4-BE49-F238E27FC236}">
                <a16:creationId xmlns:a16="http://schemas.microsoft.com/office/drawing/2014/main" id="{13266624-A6B0-433E-8E4F-EC89BE482043}"/>
              </a:ext>
            </a:extLst>
          </p:cNvPr>
          <p:cNvSpPr/>
          <p:nvPr/>
        </p:nvSpPr>
        <p:spPr>
          <a:xfrm>
            <a:off x="10462837" y="3956200"/>
            <a:ext cx="836382" cy="23824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pic>
        <p:nvPicPr>
          <p:cNvPr id="8" name="Obrázek 7">
            <a:extLst>
              <a:ext uri="{FF2B5EF4-FFF2-40B4-BE49-F238E27FC236}">
                <a16:creationId xmlns:a16="http://schemas.microsoft.com/office/drawing/2014/main" id="{400A7EA5-33EA-4F6B-825E-1FC24033CD5A}"/>
              </a:ext>
            </a:extLst>
          </p:cNvPr>
          <p:cNvPicPr>
            <a:picLocks noChangeAspect="1"/>
          </p:cNvPicPr>
          <p:nvPr/>
        </p:nvPicPr>
        <p:blipFill>
          <a:blip r:embed="rId5"/>
          <a:stretch>
            <a:fillRect/>
          </a:stretch>
        </p:blipFill>
        <p:spPr>
          <a:xfrm>
            <a:off x="251520" y="2862688"/>
            <a:ext cx="3276600" cy="3276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303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69E11BD5-3236-44C7-8D17-089A2C2225FD}"/>
              </a:ext>
            </a:extLst>
          </p:cNvPr>
          <p:cNvPicPr>
            <a:picLocks noChangeAspect="1"/>
          </p:cNvPicPr>
          <p:nvPr/>
        </p:nvPicPr>
        <p:blipFill>
          <a:blip r:embed="rId2"/>
          <a:stretch>
            <a:fillRect/>
          </a:stretch>
        </p:blipFill>
        <p:spPr>
          <a:xfrm>
            <a:off x="251520" y="1807808"/>
            <a:ext cx="6042808" cy="2521420"/>
          </a:xfrm>
          <a:prstGeom prst="rect">
            <a:avLst/>
          </a:prstGeom>
          <a:ln>
            <a:noFill/>
          </a:ln>
          <a:effectLst>
            <a:outerShdw blurRad="292100" dist="139700" dir="2700000" algn="tl" rotWithShape="0">
              <a:srgbClr val="333333">
                <a:alpha val="65000"/>
              </a:srgbClr>
            </a:outerShdw>
          </a:effectLst>
        </p:spPr>
      </p:pic>
      <p:sp>
        <p:nvSpPr>
          <p:cNvPr id="11" name="Zaoblený obdélníkový bublinový popisek 2">
            <a:extLst>
              <a:ext uri="{FF2B5EF4-FFF2-40B4-BE49-F238E27FC236}">
                <a16:creationId xmlns:a16="http://schemas.microsoft.com/office/drawing/2014/main" id="{735F1524-49B2-458F-B578-0799B854B0BC}"/>
              </a:ext>
            </a:extLst>
          </p:cNvPr>
          <p:cNvSpPr/>
          <p:nvPr/>
        </p:nvSpPr>
        <p:spPr>
          <a:xfrm>
            <a:off x="6676757" y="1807808"/>
            <a:ext cx="5129760" cy="2026959"/>
          </a:xfrm>
          <a:prstGeom prst="wedgeRoundRectCallout">
            <a:avLst>
              <a:gd name="adj1" fmla="val -60582"/>
              <a:gd name="adj2" fmla="val -15481"/>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4889480"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a:t>
            </a:r>
            <a:r>
              <a:rPr lang="en-US" sz="2800" kern="0" dirty="0">
                <a:solidFill>
                  <a:srgbClr val="307871"/>
                </a:solidFill>
                <a:latin typeface="Times New Roman"/>
                <a:ea typeface="+mj-ea"/>
                <a:cs typeface="+mj-cs"/>
              </a:rPr>
              <a:t>SKaM – dormitory and catering</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10" name="Zástupný symbol pro obsah 2">
            <a:extLst>
              <a:ext uri="{FF2B5EF4-FFF2-40B4-BE49-F238E27FC236}">
                <a16:creationId xmlns:a16="http://schemas.microsoft.com/office/drawing/2014/main" id="{C64582C0-1E68-4F34-8C5B-571772C9F3BA}"/>
              </a:ext>
            </a:extLst>
          </p:cNvPr>
          <p:cNvSpPr txBox="1">
            <a:spLocks/>
          </p:cNvSpPr>
          <p:nvPr/>
        </p:nvSpPr>
        <p:spPr>
          <a:xfrm>
            <a:off x="251520" y="1046533"/>
            <a:ext cx="10045005" cy="53753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000" b="1" dirty="0">
                <a:solidFill>
                  <a:srgbClr val="307871"/>
                </a:solidFill>
                <a:latin typeface="Times New Roman" panose="02020603050405020304" pitchFamily="18" charset="0"/>
                <a:cs typeface="Times New Roman" panose="02020603050405020304" pitchFamily="18" charset="0"/>
              </a:rPr>
              <a:t>Go to </a:t>
            </a:r>
            <a:r>
              <a:rPr lang="en-US" altLang="cs-CZ" sz="2000" b="1" dirty="0">
                <a:solidFill>
                  <a:srgbClr val="307871"/>
                </a:solidFill>
                <a:latin typeface="Times New Roman" panose="02020603050405020304" pitchFamily="18" charset="0"/>
                <a:cs typeface="Times New Roman" panose="02020603050405020304" pitchFamily="18" charset="0"/>
                <a:hlinkClick r:id="rId3"/>
              </a:rPr>
              <a:t>iskam.opf.slu.cz</a:t>
            </a:r>
            <a:r>
              <a:rPr lang="en-US" altLang="cs-CZ" sz="2000" b="1" dirty="0">
                <a:solidFill>
                  <a:srgbClr val="307871"/>
                </a:solidFill>
                <a:latin typeface="Times New Roman" panose="02020603050405020304" pitchFamily="18" charset="0"/>
                <a:cs typeface="Times New Roman" panose="02020603050405020304" pitchFamily="18" charset="0"/>
              </a:rPr>
              <a:t> (Dormitories and catering system) and login with your CRO username and password.</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8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1800" b="1"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a:solidFill>
                  <a:srgbClr val="002060"/>
                </a:solidFill>
                <a:latin typeface="Times New Roman" panose="02020603050405020304" pitchFamily="18" charset="0"/>
                <a:cs typeface="Times New Roman" panose="02020603050405020304" pitchFamily="18" charset="0"/>
              </a:rPr>
              <a:t>ATTENTION: </a:t>
            </a:r>
            <a:r>
              <a:rPr lang="en-US" sz="2000" dirty="0">
                <a:solidFill>
                  <a:srgbClr val="002060"/>
                </a:solidFill>
                <a:latin typeface="Times New Roman" panose="02020603050405020304" pitchFamily="18" charset="0"/>
                <a:cs typeface="Times New Roman" panose="02020603050405020304" pitchFamily="18" charset="0"/>
              </a:rPr>
              <a:t>If you charge your main account and do not pay the dormitory rent in cash at the reception, the rent will be automatically deducted from your main account on the 15</a:t>
            </a:r>
            <a:r>
              <a:rPr lang="en-US" sz="2000" baseline="30000" dirty="0">
                <a:solidFill>
                  <a:srgbClr val="002060"/>
                </a:solidFill>
                <a:latin typeface="Times New Roman" panose="02020603050405020304" pitchFamily="18" charset="0"/>
                <a:cs typeface="Times New Roman" panose="02020603050405020304" pitchFamily="18" charset="0"/>
              </a:rPr>
              <a:t>th</a:t>
            </a:r>
            <a:r>
              <a:rPr lang="en-US" sz="2000" dirty="0">
                <a:solidFill>
                  <a:srgbClr val="002060"/>
                </a:solidFill>
                <a:latin typeface="Times New Roman" panose="02020603050405020304" pitchFamily="18" charset="0"/>
                <a:cs typeface="Times New Roman" panose="02020603050405020304" pitchFamily="18" charset="0"/>
              </a:rPr>
              <a:t> of each month (in case you have a valid long-term accommodation contract).</a:t>
            </a: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Zaoblený obdélník 14">
            <a:extLst>
              <a:ext uri="{FF2B5EF4-FFF2-40B4-BE49-F238E27FC236}">
                <a16:creationId xmlns:a16="http://schemas.microsoft.com/office/drawing/2014/main" id="{D683B915-4B25-43F8-AED7-A6A8BD748432}"/>
              </a:ext>
            </a:extLst>
          </p:cNvPr>
          <p:cNvSpPr/>
          <p:nvPr/>
        </p:nvSpPr>
        <p:spPr>
          <a:xfrm>
            <a:off x="5433637" y="2611053"/>
            <a:ext cx="599610" cy="23824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pic>
        <p:nvPicPr>
          <p:cNvPr id="6" name="Obrázek 5">
            <a:extLst>
              <a:ext uri="{FF2B5EF4-FFF2-40B4-BE49-F238E27FC236}">
                <a16:creationId xmlns:a16="http://schemas.microsoft.com/office/drawing/2014/main" id="{8D87A99C-37BF-4933-B2FB-7D81BF0910B8}"/>
              </a:ext>
            </a:extLst>
          </p:cNvPr>
          <p:cNvPicPr>
            <a:picLocks noChangeAspect="1"/>
          </p:cNvPicPr>
          <p:nvPr/>
        </p:nvPicPr>
        <p:blipFill>
          <a:blip r:embed="rId4"/>
          <a:stretch>
            <a:fillRect/>
          </a:stretch>
        </p:blipFill>
        <p:spPr>
          <a:xfrm>
            <a:off x="8666630" y="2235450"/>
            <a:ext cx="273424" cy="273424"/>
          </a:xfrm>
          <a:prstGeom prst="rect">
            <a:avLst/>
          </a:prstGeom>
        </p:spPr>
      </p:pic>
      <p:sp>
        <p:nvSpPr>
          <p:cNvPr id="9" name="TextovéPole 8">
            <a:extLst>
              <a:ext uri="{FF2B5EF4-FFF2-40B4-BE49-F238E27FC236}">
                <a16:creationId xmlns:a16="http://schemas.microsoft.com/office/drawing/2014/main" id="{36BD84CD-81FF-44EF-A88F-182932176FAC}"/>
              </a:ext>
            </a:extLst>
          </p:cNvPr>
          <p:cNvSpPr txBox="1"/>
          <p:nvPr/>
        </p:nvSpPr>
        <p:spPr>
          <a:xfrm>
            <a:off x="6865956" y="1913346"/>
            <a:ext cx="4751362" cy="1815882"/>
          </a:xfrm>
          <a:prstGeom prst="rect">
            <a:avLst/>
          </a:prstGeom>
          <a:noFill/>
        </p:spPr>
        <p:txBody>
          <a:bodyPr wrap="square" rtlCol="0">
            <a:spAutoFit/>
          </a:bodyPr>
          <a:lstStyle/>
          <a:p>
            <a:r>
              <a:rPr lang="en-US" altLang="cs-CZ" sz="1600" dirty="0">
                <a:solidFill>
                  <a:srgbClr val="002060"/>
                </a:solidFill>
                <a:latin typeface="Times New Roman" panose="02020603050405020304" pitchFamily="18" charset="0"/>
                <a:cs typeface="Times New Roman" panose="02020603050405020304" pitchFamily="18" charset="0"/>
              </a:rPr>
              <a:t>After login, you will be able to see your </a:t>
            </a:r>
            <a:r>
              <a:rPr lang="en-US" altLang="cs-CZ" sz="1600" b="1" dirty="0">
                <a:solidFill>
                  <a:srgbClr val="002060"/>
                </a:solidFill>
                <a:latin typeface="Times New Roman" panose="02020603050405020304" pitchFamily="18" charset="0"/>
                <a:cs typeface="Times New Roman" panose="02020603050405020304" pitchFamily="18" charset="0"/>
              </a:rPr>
              <a:t>main account balance, its history (   ) </a:t>
            </a:r>
            <a:r>
              <a:rPr lang="en-US" altLang="cs-CZ" sz="1600" dirty="0">
                <a:solidFill>
                  <a:srgbClr val="002060"/>
                </a:solidFill>
                <a:latin typeface="Times New Roman" panose="02020603050405020304" pitchFamily="18" charset="0"/>
                <a:cs typeface="Times New Roman" panose="02020603050405020304" pitchFamily="18" charset="0"/>
              </a:rPr>
              <a:t>and other deposits, such as booking or accommodation deposit. From your main account, you can pay for printing, housing as well as catering (lunches in partner restaurants). </a:t>
            </a:r>
            <a:r>
              <a:rPr lang="en-US" altLang="cs-CZ" sz="1600" i="1" dirty="0">
                <a:solidFill>
                  <a:srgbClr val="002060"/>
                </a:solidFill>
                <a:latin typeface="Times New Roman" panose="02020603050405020304" pitchFamily="18" charset="0"/>
                <a:cs typeface="Times New Roman" panose="02020603050405020304" pitchFamily="18" charset="0"/>
              </a:rPr>
              <a:t>The system does not allow the student to go into a debt/negative balance.</a:t>
            </a:r>
          </a:p>
        </p:txBody>
      </p:sp>
    </p:spTree>
    <p:extLst>
      <p:ext uri="{BB962C8B-B14F-4D97-AF65-F5344CB8AC3E}">
        <p14:creationId xmlns:p14="http://schemas.microsoft.com/office/powerpoint/2010/main" val="1926840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9242104"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I</a:t>
            </a:r>
            <a:r>
              <a:rPr lang="en-US" sz="2800" kern="0" dirty="0">
                <a:solidFill>
                  <a:srgbClr val="307871"/>
                </a:solidFill>
                <a:latin typeface="Times New Roman"/>
                <a:ea typeface="+mj-ea"/>
                <a:cs typeface="+mj-cs"/>
              </a:rPr>
              <a:t>SKaM – booking deposit payment before enrollment</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10" name="Zástupný symbol pro obsah 2">
            <a:extLst>
              <a:ext uri="{FF2B5EF4-FFF2-40B4-BE49-F238E27FC236}">
                <a16:creationId xmlns:a16="http://schemas.microsoft.com/office/drawing/2014/main" id="{C64582C0-1E68-4F34-8C5B-571772C9F3BA}"/>
              </a:ext>
            </a:extLst>
          </p:cNvPr>
          <p:cNvSpPr txBox="1">
            <a:spLocks/>
          </p:cNvSpPr>
          <p:nvPr/>
        </p:nvSpPr>
        <p:spPr>
          <a:xfrm>
            <a:off x="265147" y="1077361"/>
            <a:ext cx="9788951" cy="17773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000" b="1" dirty="0">
                <a:solidFill>
                  <a:srgbClr val="307871"/>
                </a:solidFill>
                <a:latin typeface="Times New Roman" panose="02020603050405020304" pitchFamily="18" charset="0"/>
                <a:cs typeface="Times New Roman" panose="02020603050405020304" pitchFamily="18" charset="0"/>
              </a:rPr>
              <a:t>In case you have not yet arrived in Karviná, not yet enrolled for study and therefore do not have a CRO username and password </a:t>
            </a:r>
            <a:r>
              <a:rPr lang="en-US" altLang="cs-CZ" sz="2000" dirty="0">
                <a:solidFill>
                  <a:srgbClr val="307871"/>
                </a:solidFill>
                <a:latin typeface="Times New Roman" panose="02020603050405020304" pitchFamily="18" charset="0"/>
                <a:cs typeface="Times New Roman" panose="02020603050405020304" pitchFamily="18" charset="0"/>
              </a:rPr>
              <a:t>and are asked to pay the booking deposit for accommodation in advance, you can also do the payment online by card at </a:t>
            </a:r>
            <a:r>
              <a:rPr lang="en-US" altLang="cs-CZ" sz="2000" dirty="0">
                <a:solidFill>
                  <a:srgbClr val="307871"/>
                </a:solidFill>
                <a:latin typeface="Times New Roman" panose="02020603050405020304" pitchFamily="18" charset="0"/>
                <a:cs typeface="Times New Roman" panose="02020603050405020304" pitchFamily="18" charset="0"/>
                <a:hlinkClick r:id="rId2"/>
              </a:rPr>
              <a:t>iskam.opf.slu.cz</a:t>
            </a:r>
            <a:r>
              <a:rPr lang="en-US" altLang="cs-CZ" sz="2000" dirty="0">
                <a:solidFill>
                  <a:srgbClr val="307871"/>
                </a:solidFill>
                <a:latin typeface="Times New Roman" panose="02020603050405020304" pitchFamily="18" charset="0"/>
                <a:cs typeface="Times New Roman" panose="02020603050405020304" pitchFamily="18" charset="0"/>
              </a:rPr>
              <a:t>.</a:t>
            </a:r>
          </a:p>
          <a:p>
            <a:pPr marL="0" indent="0">
              <a:buNone/>
            </a:pPr>
            <a:endParaRPr lang="en-US" altLang="cs-CZ" sz="800" b="1" i="1" dirty="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r>
              <a:rPr lang="en-US" altLang="cs-CZ" sz="2000" b="1" i="1" dirty="0">
                <a:solidFill>
                  <a:srgbClr val="002060"/>
                </a:solidFill>
                <a:latin typeface="Times New Roman" panose="02020603050405020304" pitchFamily="18" charset="0"/>
                <a:cs typeface="Times New Roman" panose="02020603050405020304" pitchFamily="18" charset="0"/>
              </a:rPr>
              <a:t>Username: </a:t>
            </a:r>
            <a:r>
              <a:rPr lang="en-US" altLang="cs-CZ" sz="2000" dirty="0">
                <a:solidFill>
                  <a:srgbClr val="002060"/>
                </a:solidFill>
                <a:latin typeface="Times New Roman" panose="02020603050405020304" pitchFamily="18" charset="0"/>
                <a:cs typeface="Times New Roman" panose="02020603050405020304" pitchFamily="18" charset="0"/>
              </a:rPr>
              <a:t>university number (6 digits)</a:t>
            </a:r>
          </a:p>
          <a:p>
            <a:pPr marL="0" indent="0">
              <a:spcBef>
                <a:spcPts val="0"/>
              </a:spcBef>
              <a:buNone/>
            </a:pPr>
            <a:r>
              <a:rPr lang="en-US" altLang="cs-CZ" sz="2000" b="1" i="1" dirty="0">
                <a:solidFill>
                  <a:srgbClr val="002060"/>
                </a:solidFill>
                <a:latin typeface="Times New Roman" panose="02020603050405020304" pitchFamily="18" charset="0"/>
                <a:cs typeface="Times New Roman" panose="02020603050405020304" pitchFamily="18" charset="0"/>
              </a:rPr>
              <a:t>Password: </a:t>
            </a:r>
            <a:r>
              <a:rPr lang="en-US" altLang="cs-CZ" sz="2000" dirty="0">
                <a:solidFill>
                  <a:srgbClr val="002060"/>
                </a:solidFill>
                <a:latin typeface="Times New Roman" panose="02020603050405020304" pitchFamily="18" charset="0"/>
                <a:cs typeface="Times New Roman" panose="02020603050405020304" pitchFamily="18" charset="0"/>
              </a:rPr>
              <a:t>pseudo-birth code number (e.g., 94541919AB)</a:t>
            </a: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3EE540BC-E1C4-409A-BD62-8D6308E913A9}"/>
              </a:ext>
            </a:extLst>
          </p:cNvPr>
          <p:cNvPicPr>
            <a:picLocks noChangeAspect="1"/>
          </p:cNvPicPr>
          <p:nvPr/>
        </p:nvPicPr>
        <p:blipFill>
          <a:blip r:embed="rId3"/>
          <a:stretch>
            <a:fillRect/>
          </a:stretch>
        </p:blipFill>
        <p:spPr>
          <a:xfrm>
            <a:off x="396106" y="2793792"/>
            <a:ext cx="3392378" cy="2691636"/>
          </a:xfrm>
          <a:prstGeom prst="rect">
            <a:avLst/>
          </a:prstGeom>
          <a:ln>
            <a:noFill/>
          </a:ln>
          <a:effectLst>
            <a:outerShdw blurRad="292100" dist="139700" dir="2700000" algn="tl" rotWithShape="0">
              <a:srgbClr val="333333">
                <a:alpha val="65000"/>
              </a:srgbClr>
            </a:outerShdw>
          </a:effectLst>
        </p:spPr>
      </p:pic>
      <p:pic>
        <p:nvPicPr>
          <p:cNvPr id="13" name="Obrázek 12">
            <a:extLst>
              <a:ext uri="{FF2B5EF4-FFF2-40B4-BE49-F238E27FC236}">
                <a16:creationId xmlns:a16="http://schemas.microsoft.com/office/drawing/2014/main" id="{98C29588-34B9-4DA4-8E1B-10FA61952794}"/>
              </a:ext>
            </a:extLst>
          </p:cNvPr>
          <p:cNvPicPr>
            <a:picLocks noChangeAspect="1"/>
          </p:cNvPicPr>
          <p:nvPr/>
        </p:nvPicPr>
        <p:blipFill>
          <a:blip r:embed="rId4"/>
          <a:stretch>
            <a:fillRect/>
          </a:stretch>
        </p:blipFill>
        <p:spPr>
          <a:xfrm>
            <a:off x="4510118" y="3334870"/>
            <a:ext cx="6620734" cy="2762566"/>
          </a:xfrm>
          <a:prstGeom prst="rect">
            <a:avLst/>
          </a:prstGeom>
          <a:ln>
            <a:noFill/>
          </a:ln>
          <a:effectLst>
            <a:outerShdw blurRad="292100" dist="139700" dir="2700000" algn="tl" rotWithShape="0">
              <a:srgbClr val="333333">
                <a:alpha val="65000"/>
              </a:srgbClr>
            </a:outerShdw>
          </a:effectLst>
        </p:spPr>
      </p:pic>
      <p:sp>
        <p:nvSpPr>
          <p:cNvPr id="14" name="Zaoblený obdélníkový bublinový popisek 2">
            <a:extLst>
              <a:ext uri="{FF2B5EF4-FFF2-40B4-BE49-F238E27FC236}">
                <a16:creationId xmlns:a16="http://schemas.microsoft.com/office/drawing/2014/main" id="{C036955C-E315-49D5-8B0B-830CF30C6C8C}"/>
              </a:ext>
            </a:extLst>
          </p:cNvPr>
          <p:cNvSpPr/>
          <p:nvPr/>
        </p:nvSpPr>
        <p:spPr>
          <a:xfrm>
            <a:off x="396107" y="5203904"/>
            <a:ext cx="3536963" cy="1340331"/>
          </a:xfrm>
          <a:prstGeom prst="wedgeRoundRectCallout">
            <a:avLst>
              <a:gd name="adj1" fmla="val -15028"/>
              <a:gd name="adj2" fmla="val -24349"/>
              <a:gd name="adj3" fmla="val 16667"/>
            </a:avLst>
          </a:prstGeom>
          <a:solidFill>
            <a:schemeClr val="accent4">
              <a:lumMod val="40000"/>
              <a:lumOff val="60000"/>
            </a:schemeClr>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15" name="TextovéPole 14">
            <a:extLst>
              <a:ext uri="{FF2B5EF4-FFF2-40B4-BE49-F238E27FC236}">
                <a16:creationId xmlns:a16="http://schemas.microsoft.com/office/drawing/2014/main" id="{A961424A-00BB-453D-8A05-C1DD5C85DDEC}"/>
              </a:ext>
            </a:extLst>
          </p:cNvPr>
          <p:cNvSpPr txBox="1"/>
          <p:nvPr/>
        </p:nvSpPr>
        <p:spPr>
          <a:xfrm>
            <a:off x="458529" y="5262345"/>
            <a:ext cx="3716246" cy="1169551"/>
          </a:xfrm>
          <a:prstGeom prst="rect">
            <a:avLst/>
          </a:prstGeom>
          <a:noFill/>
        </p:spPr>
        <p:txBody>
          <a:bodyPr wrap="square" rtlCol="0">
            <a:spAutoFit/>
          </a:bodyPr>
          <a:lstStyle/>
          <a:p>
            <a:r>
              <a:rPr lang="en-US" sz="1400" b="1" dirty="0">
                <a:solidFill>
                  <a:srgbClr val="002060"/>
                </a:solidFill>
                <a:latin typeface="Times New Roman" panose="02020603050405020304" pitchFamily="18" charset="0"/>
                <a:cs typeface="Times New Roman" panose="02020603050405020304" pitchFamily="18" charset="0"/>
              </a:rPr>
              <a:t>You will receive a university and a pseudo-birth code number on your personal email provided in your application. In case you haven’t received it, please contact us at </a:t>
            </a:r>
            <a:r>
              <a:rPr lang="en-US" sz="1400" b="1" dirty="0">
                <a:solidFill>
                  <a:srgbClr val="002060"/>
                </a:solidFill>
                <a:latin typeface="Times New Roman" panose="02020603050405020304" pitchFamily="18" charset="0"/>
                <a:cs typeface="Times New Roman" panose="02020603050405020304" pitchFamily="18" charset="0"/>
                <a:hlinkClick r:id="rId5"/>
              </a:rPr>
              <a:t>international@opf.slu.cz</a:t>
            </a:r>
            <a:r>
              <a:rPr lang="en-US" sz="1400" b="1" dirty="0">
                <a:solidFill>
                  <a:srgbClr val="002060"/>
                </a:solidFill>
                <a:latin typeface="Times New Roman" panose="02020603050405020304" pitchFamily="18" charset="0"/>
                <a:cs typeface="Times New Roman" panose="02020603050405020304" pitchFamily="18" charset="0"/>
              </a:rPr>
              <a:t>. </a:t>
            </a:r>
          </a:p>
        </p:txBody>
      </p:sp>
      <p:sp>
        <p:nvSpPr>
          <p:cNvPr id="16" name="Zaoblený obdélník 14">
            <a:extLst>
              <a:ext uri="{FF2B5EF4-FFF2-40B4-BE49-F238E27FC236}">
                <a16:creationId xmlns:a16="http://schemas.microsoft.com/office/drawing/2014/main" id="{A3D56065-9818-43B6-8CC5-C8C4EA2207ED}"/>
              </a:ext>
            </a:extLst>
          </p:cNvPr>
          <p:cNvSpPr/>
          <p:nvPr/>
        </p:nvSpPr>
        <p:spPr>
          <a:xfrm>
            <a:off x="10167001" y="4780512"/>
            <a:ext cx="599610" cy="23824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17" name="Zaoblený obdélník 14">
            <a:extLst>
              <a:ext uri="{FF2B5EF4-FFF2-40B4-BE49-F238E27FC236}">
                <a16:creationId xmlns:a16="http://schemas.microsoft.com/office/drawing/2014/main" id="{67E69B24-57F5-4564-9A65-C49F2DF56FFB}"/>
              </a:ext>
            </a:extLst>
          </p:cNvPr>
          <p:cNvSpPr/>
          <p:nvPr/>
        </p:nvSpPr>
        <p:spPr>
          <a:xfrm>
            <a:off x="4770094" y="4780512"/>
            <a:ext cx="779059" cy="23824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18" name="Zaoblený obdélníkový bublinový popisek 2">
            <a:extLst>
              <a:ext uri="{FF2B5EF4-FFF2-40B4-BE49-F238E27FC236}">
                <a16:creationId xmlns:a16="http://schemas.microsoft.com/office/drawing/2014/main" id="{785DB343-5E81-4443-AE12-82212A10DF6F}"/>
              </a:ext>
            </a:extLst>
          </p:cNvPr>
          <p:cNvSpPr/>
          <p:nvPr/>
        </p:nvSpPr>
        <p:spPr>
          <a:xfrm>
            <a:off x="6676757" y="3074894"/>
            <a:ext cx="5129760" cy="759873"/>
          </a:xfrm>
          <a:prstGeom prst="wedgeRoundRectCallout">
            <a:avLst>
              <a:gd name="adj1" fmla="val 24350"/>
              <a:gd name="adj2" fmla="val 168528"/>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19" name="TextovéPole 18">
            <a:extLst>
              <a:ext uri="{FF2B5EF4-FFF2-40B4-BE49-F238E27FC236}">
                <a16:creationId xmlns:a16="http://schemas.microsoft.com/office/drawing/2014/main" id="{40B731A5-FAA0-4460-8C16-E102B64585D4}"/>
              </a:ext>
            </a:extLst>
          </p:cNvPr>
          <p:cNvSpPr txBox="1"/>
          <p:nvPr/>
        </p:nvSpPr>
        <p:spPr>
          <a:xfrm>
            <a:off x="7440638" y="3259723"/>
            <a:ext cx="4751362" cy="338554"/>
          </a:xfrm>
          <a:prstGeom prst="rect">
            <a:avLst/>
          </a:prstGeom>
          <a:noFill/>
        </p:spPr>
        <p:txBody>
          <a:bodyPr wrap="square" rtlCol="0">
            <a:spAutoFit/>
          </a:bodyPr>
          <a:lstStyle/>
          <a:p>
            <a:r>
              <a:rPr lang="en-US" altLang="cs-CZ" sz="1600" dirty="0">
                <a:solidFill>
                  <a:srgbClr val="002060"/>
                </a:solidFill>
                <a:latin typeface="Times New Roman" panose="02020603050405020304" pitchFamily="18" charset="0"/>
                <a:cs typeface="Times New Roman" panose="02020603050405020304" pitchFamily="18" charset="0"/>
              </a:rPr>
              <a:t>Charge your booking deposit online by card.</a:t>
            </a:r>
            <a:endParaRPr lang="en-US" altLang="cs-CZ" sz="16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440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9242104"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Accommodation (</a:t>
            </a:r>
            <a:r>
              <a:rPr lang="en-US" sz="2800" kern="0" dirty="0">
                <a:solidFill>
                  <a:srgbClr val="307871"/>
                </a:solidFill>
                <a:latin typeface="Times New Roman"/>
                <a:ea typeface="+mj-ea"/>
                <a:cs typeface="+mj-cs"/>
              </a:rPr>
              <a:t>deposit and other rules)</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12" name="Zástupný symbol pro obsah 2">
            <a:extLst>
              <a:ext uri="{FF2B5EF4-FFF2-40B4-BE49-F238E27FC236}">
                <a16:creationId xmlns:a16="http://schemas.microsoft.com/office/drawing/2014/main" id="{5A26A3C1-B10E-413B-8B61-4C2F2A595553}"/>
              </a:ext>
            </a:extLst>
          </p:cNvPr>
          <p:cNvSpPr txBox="1">
            <a:spLocks/>
          </p:cNvSpPr>
          <p:nvPr/>
        </p:nvSpPr>
        <p:spPr>
          <a:xfrm>
            <a:off x="277311" y="1047504"/>
            <a:ext cx="10122600" cy="27266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All the applicants who duly submitted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application for accommodation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will be asked to pay the accommodation deposit by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September 10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(students enrolling in winter semester) or by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February 10</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 (enrollment in summer semester). The last possible date to pay the deposit is on the day of check-in at the reception (by card/ in cash – only CZK!)</a:t>
            </a:r>
          </a:p>
          <a:p>
            <a:pPr marL="0" indent="0">
              <a:buNone/>
            </a:pP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Application for accommodation (including detailed instructions) is available for download at: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hlinkClick r:id="rId2"/>
              </a:rPr>
              <a:t>https://www.slu.cz/opf/en/facultyandcampus</a:t>
            </a: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Accommodation contract template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and other accommodation/catering regulations are available at: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hlinkClick r:id="rId3"/>
              </a:rPr>
              <a:t>https://www.slu.cz/opf/cz/ovkmkestazeni</a:t>
            </a: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altLang="cs-CZ" sz="1800" b="1" dirty="0">
                <a:solidFill>
                  <a:srgbClr val="307871"/>
                </a:solidFill>
                <a:latin typeface="Times New Roman" panose="02020603050405020304" pitchFamily="18" charset="0"/>
                <a:cs typeface="Times New Roman" panose="02020603050405020304" pitchFamily="18" charset="0"/>
              </a:rPr>
              <a:t>Please confirm the period for which you would like to be accommodated by September 10/February 10 (when arriving for the winter/summer semester) or as soon as your visa is issued, and itinerary known.</a:t>
            </a: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2050" name="Picture 2" descr="https://www.slu.cz/images/storage/webopf/7b/img_9056.1024x1024.fit.q85.jpg">
            <a:extLst>
              <a:ext uri="{FF2B5EF4-FFF2-40B4-BE49-F238E27FC236}">
                <a16:creationId xmlns:a16="http://schemas.microsoft.com/office/drawing/2014/main" id="{EC7BE95E-96CC-45AD-893B-ECCAF95CA4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7153" y="4287040"/>
            <a:ext cx="3039463" cy="20272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www.slu.cz/images/storage/webopf/8b/004.vyhlidka.2.1024x1024.fit.q85.jpg">
            <a:extLst>
              <a:ext uri="{FF2B5EF4-FFF2-40B4-BE49-F238E27FC236}">
                <a16:creationId xmlns:a16="http://schemas.microsoft.com/office/drawing/2014/main" id="{7EC32701-B118-405B-89C0-7CED46E7C1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858" y="4287040"/>
            <a:ext cx="3039463" cy="20272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s://www.slu.cz/images/storage/webopf/76/img_9030.1024x1024.fit.q85.jpg">
            <a:extLst>
              <a:ext uri="{FF2B5EF4-FFF2-40B4-BE49-F238E27FC236}">
                <a16:creationId xmlns:a16="http://schemas.microsoft.com/office/drawing/2014/main" id="{4E991C1F-1D15-4BFC-9330-920E0C5012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0448" y="4287041"/>
            <a:ext cx="3039463" cy="20272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706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1418978"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a:solidFill>
                  <a:srgbClr val="307871"/>
                </a:solidFill>
                <a:latin typeface="Times New Roman"/>
                <a:ea typeface="+mj-ea"/>
                <a:cs typeface="+mj-cs"/>
              </a:rPr>
              <a:t>Catering</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10" name="Zástupný symbol pro obsah 2">
            <a:extLst>
              <a:ext uri="{FF2B5EF4-FFF2-40B4-BE49-F238E27FC236}">
                <a16:creationId xmlns:a16="http://schemas.microsoft.com/office/drawing/2014/main" id="{C64582C0-1E68-4F34-8C5B-571772C9F3BA}"/>
              </a:ext>
            </a:extLst>
          </p:cNvPr>
          <p:cNvSpPr txBox="1">
            <a:spLocks/>
          </p:cNvSpPr>
          <p:nvPr/>
        </p:nvSpPr>
        <p:spPr>
          <a:xfrm>
            <a:off x="251519" y="1229072"/>
            <a:ext cx="10093751" cy="2870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Students can enjoy 2 discounted meals daily </a:t>
            </a:r>
            <a:r>
              <a:rPr lang="en-US" altLang="cs-CZ" sz="1800" i="1" dirty="0">
                <a:solidFill>
                  <a:srgbClr val="002060"/>
                </a:solidFill>
                <a:latin typeface="Times New Roman" panose="02020603050405020304" pitchFamily="18" charset="0"/>
                <a:cs typeface="Times New Roman" panose="02020603050405020304" pitchFamily="18" charset="0"/>
              </a:rPr>
              <a:t>(discount of 18 CZK for a warm meal, 8 CZK for a snack/cold meal)</a:t>
            </a:r>
            <a:r>
              <a:rPr lang="en-US" altLang="cs-CZ" sz="1800" dirty="0">
                <a:solidFill>
                  <a:srgbClr val="002060"/>
                </a:solidFill>
                <a:latin typeface="Times New Roman" panose="02020603050405020304" pitchFamily="18" charset="0"/>
                <a:cs typeface="Times New Roman" panose="02020603050405020304" pitchFamily="18" charset="0"/>
              </a:rPr>
              <a:t> by presenting their student cards at selected restaurants located within a few meters from the faculty building:</a:t>
            </a:r>
          </a:p>
          <a:p>
            <a:r>
              <a:rPr lang="en-US" altLang="cs-CZ" sz="1800" dirty="0">
                <a:solidFill>
                  <a:srgbClr val="002060"/>
                </a:solidFill>
                <a:latin typeface="Times New Roman" panose="02020603050405020304" pitchFamily="18" charset="0"/>
                <a:cs typeface="Times New Roman" panose="02020603050405020304" pitchFamily="18" charset="0"/>
              </a:rPr>
              <a:t>café/snack bar (</a:t>
            </a:r>
            <a:r>
              <a:rPr lang="en-US" altLang="cs-CZ" sz="1800" b="1" dirty="0">
                <a:solidFill>
                  <a:srgbClr val="002060"/>
                </a:solidFill>
                <a:latin typeface="Times New Roman" panose="02020603050405020304" pitchFamily="18" charset="0"/>
                <a:cs typeface="Times New Roman" panose="02020603050405020304" pitchFamily="18" charset="0"/>
              </a:rPr>
              <a:t>main faculty building</a:t>
            </a:r>
            <a:r>
              <a:rPr lang="en-US" altLang="cs-CZ" sz="1800" dirty="0">
                <a:solidFill>
                  <a:srgbClr val="002060"/>
                </a:solidFill>
                <a:latin typeface="Times New Roman" panose="02020603050405020304" pitchFamily="18" charset="0"/>
                <a:cs typeface="Times New Roman" panose="02020603050405020304" pitchFamily="18" charset="0"/>
              </a:rPr>
              <a:t>, near the foyer, opposite the Large Hall)</a:t>
            </a:r>
          </a:p>
          <a:p>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restaurant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hlinkClick r:id="rId2"/>
              </a:rPr>
              <a:t>Fryštátská chalupa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(address: Fryštátská 135/28, Karviná)</a:t>
            </a:r>
          </a:p>
          <a:p>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restaurant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hlinkClick r:id="rId3"/>
              </a:rPr>
              <a:t>FYTÓN Bistro </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(address: Fryštátská 151/15, Karviná)</a:t>
            </a: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026" name="Picture 2" descr="https://www.slu.cz/images/storage/webopf/25/screenshot_49.1920x1920.fit.q85.jpg">
            <a:extLst>
              <a:ext uri="{FF2B5EF4-FFF2-40B4-BE49-F238E27FC236}">
                <a16:creationId xmlns:a16="http://schemas.microsoft.com/office/drawing/2014/main" id="{C2AF176C-346A-4225-84B0-5C15A091A2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898" y="3410309"/>
            <a:ext cx="3764956" cy="2117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www.slu.cz/images/storage/webopf/fa/foto-chalupa-15.1920x1920.fit.q85.jpg">
            <a:extLst>
              <a:ext uri="{FF2B5EF4-FFF2-40B4-BE49-F238E27FC236}">
                <a16:creationId xmlns:a16="http://schemas.microsoft.com/office/drawing/2014/main" id="{784F4A48-5A3A-4565-B284-6E610BD42A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180" y="3410309"/>
            <a:ext cx="3764956" cy="2117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Může jít o obrázek food a indoor">
            <a:extLst>
              <a:ext uri="{FF2B5EF4-FFF2-40B4-BE49-F238E27FC236}">
                <a16:creationId xmlns:a16="http://schemas.microsoft.com/office/drawing/2014/main" id="{75E69D68-AF62-439C-85FA-0B4D5290D4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334" y="3410309"/>
            <a:ext cx="3177662" cy="2117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Zástupný symbol pro obsah 2">
            <a:extLst>
              <a:ext uri="{FF2B5EF4-FFF2-40B4-BE49-F238E27FC236}">
                <a16:creationId xmlns:a16="http://schemas.microsoft.com/office/drawing/2014/main" id="{41FDD390-FFEA-40FC-8306-CE76CDF69579}"/>
              </a:ext>
            </a:extLst>
          </p:cNvPr>
          <p:cNvSpPr txBox="1">
            <a:spLocks/>
          </p:cNvSpPr>
          <p:nvPr/>
        </p:nvSpPr>
        <p:spPr>
          <a:xfrm>
            <a:off x="251520" y="5628928"/>
            <a:ext cx="11487803" cy="5232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tLang="cs-CZ" sz="1800" i="1" dirty="0">
                <a:solidFill>
                  <a:schemeClr val="accent5">
                    <a:lumMod val="50000"/>
                  </a:schemeClr>
                </a:solidFill>
                <a:latin typeface="Times New Roman" panose="02020603050405020304" pitchFamily="18" charset="0"/>
                <a:cs typeface="Times New Roman" panose="02020603050405020304" pitchFamily="18" charset="0"/>
              </a:rPr>
              <a:t>Café/snack bar (8am – 3pm)	            Fryštátská chalupa			   FYTÓN Bistro (vegan) </a:t>
            </a:r>
          </a:p>
          <a:p>
            <a:pPr marL="0" indent="0">
              <a:spcBef>
                <a:spcPts val="0"/>
              </a:spcBef>
              <a:buNone/>
            </a:pPr>
            <a:r>
              <a:rPr lang="en-US" altLang="cs-CZ" sz="1400" i="1" dirty="0">
                <a:solidFill>
                  <a:schemeClr val="accent5">
                    <a:lumMod val="50000"/>
                  </a:schemeClr>
                </a:solidFill>
                <a:latin typeface="Times New Roman" panose="02020603050405020304" pitchFamily="18" charset="0"/>
                <a:cs typeface="Times New Roman" panose="02020603050405020304" pitchFamily="18" charset="0"/>
              </a:rPr>
              <a:t>Monday - Friday</a:t>
            </a:r>
          </a:p>
          <a:p>
            <a:pPr marL="0" indent="0">
              <a:buNone/>
            </a:pPr>
            <a:endParaRPr lang="en-US" altLang="cs-CZ"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9" name="Zástupný symbol pro obsah 2">
            <a:extLst>
              <a:ext uri="{FF2B5EF4-FFF2-40B4-BE49-F238E27FC236}">
                <a16:creationId xmlns:a16="http://schemas.microsoft.com/office/drawing/2014/main" id="{8D6F3829-A479-486E-82BE-BB31E9F9C2CB}"/>
              </a:ext>
            </a:extLst>
          </p:cNvPr>
          <p:cNvSpPr txBox="1">
            <a:spLocks/>
          </p:cNvSpPr>
          <p:nvPr/>
        </p:nvSpPr>
        <p:spPr>
          <a:xfrm>
            <a:off x="443712" y="5916706"/>
            <a:ext cx="11273048" cy="6763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cs-CZ" altLang="cs-CZ" sz="1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67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343169B-9E65-4D39-BFC1-8C86AF964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10" y="4019437"/>
            <a:ext cx="7976279" cy="2855028"/>
          </a:xfrm>
          <a:prstGeom prst="rect">
            <a:avLst/>
          </a:prstGeom>
          <a:ln>
            <a:noFill/>
          </a:ln>
          <a:effectLst>
            <a:outerShdw blurRad="292100" dist="139700" dir="2700000" algn="tl" rotWithShape="0">
              <a:srgbClr val="333333">
                <a:alpha val="65000"/>
              </a:srgbClr>
            </a:outerShdw>
          </a:effectLst>
        </p:spPr>
      </p:pic>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126188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Library</a:t>
            </a:r>
          </a:p>
        </p:txBody>
      </p:sp>
      <p:sp>
        <p:nvSpPr>
          <p:cNvPr id="10" name="Zástupný symbol pro obsah 2">
            <a:extLst>
              <a:ext uri="{FF2B5EF4-FFF2-40B4-BE49-F238E27FC236}">
                <a16:creationId xmlns:a16="http://schemas.microsoft.com/office/drawing/2014/main" id="{C64582C0-1E68-4F34-8C5B-571772C9F3BA}"/>
              </a:ext>
            </a:extLst>
          </p:cNvPr>
          <p:cNvSpPr txBox="1">
            <a:spLocks/>
          </p:cNvSpPr>
          <p:nvPr/>
        </p:nvSpPr>
        <p:spPr>
          <a:xfrm>
            <a:off x="251520" y="1046533"/>
            <a:ext cx="7074918" cy="29406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000" b="1" dirty="0">
                <a:solidFill>
                  <a:srgbClr val="307871"/>
                </a:solidFill>
                <a:latin typeface="Times New Roman" panose="02020603050405020304" pitchFamily="18" charset="0"/>
                <a:cs typeface="Times New Roman" panose="02020603050405020304" pitchFamily="18" charset="0"/>
              </a:rPr>
              <a:t>Library is located on the university campus, in the dormitory building Na Vyhlídce.</a:t>
            </a:r>
          </a:p>
          <a:p>
            <a:pPr marL="0" indent="0">
              <a:buNone/>
            </a:pPr>
            <a:r>
              <a:rPr lang="en-US" altLang="cs-CZ" sz="2000" dirty="0">
                <a:solidFill>
                  <a:srgbClr val="002060"/>
                </a:solidFill>
                <a:latin typeface="Times New Roman" panose="02020603050405020304" pitchFamily="18" charset="0"/>
                <a:cs typeface="Times New Roman" panose="02020603050405020304" pitchFamily="18" charset="0"/>
              </a:rPr>
              <a:t>More information on library services including contacts and electronic information resources is available at: </a:t>
            </a:r>
            <a:r>
              <a:rPr lang="en-US" altLang="cs-CZ" sz="2000" b="1" dirty="0">
                <a:solidFill>
                  <a:srgbClr val="307871"/>
                </a:solidFill>
                <a:latin typeface="Times New Roman" panose="02020603050405020304" pitchFamily="18" charset="0"/>
                <a:cs typeface="Times New Roman" panose="02020603050405020304" pitchFamily="18" charset="0"/>
                <a:hlinkClick r:id="rId3"/>
              </a:rPr>
              <a:t>https://www.slu.cz/opf/en/library</a:t>
            </a:r>
            <a:endParaRPr lang="en-US" altLang="cs-CZ" sz="20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altLang="cs-CZ" sz="2000" dirty="0">
                <a:solidFill>
                  <a:srgbClr val="002060"/>
                </a:solidFill>
                <a:latin typeface="Times New Roman" panose="02020603050405020304" pitchFamily="18" charset="0"/>
                <a:cs typeface="Times New Roman" panose="02020603050405020304" pitchFamily="18" charset="0"/>
              </a:rPr>
              <a:t>Printing and scanning is possible in the library. A student card (main student ISKaM account) has to be charged prior to printing.</a:t>
            </a:r>
          </a:p>
          <a:p>
            <a:pPr marL="0" indent="0">
              <a:buNone/>
            </a:pPr>
            <a:r>
              <a:rPr lang="en-US" altLang="cs-CZ" sz="2000" dirty="0">
                <a:solidFill>
                  <a:srgbClr val="002060"/>
                </a:solidFill>
                <a:latin typeface="Times New Roman" panose="02020603050405020304" pitchFamily="18" charset="0"/>
                <a:cs typeface="Times New Roman" panose="02020603050405020304" pitchFamily="18" charset="0"/>
              </a:rPr>
              <a:t>Study rooms are available for the students in the library or in the main faculty building (in between Large and Small Hall).</a:t>
            </a:r>
          </a:p>
          <a:p>
            <a:pPr marL="0" indent="0">
              <a:buNone/>
            </a:pPr>
            <a:endParaRPr lang="en-US" altLang="cs-CZ" sz="20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20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20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20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20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2" name="Obrázek 11" descr="Obsah obrázku exteriér, tráva, budova, dům&#10;&#10;Popis byl vytvořen automaticky">
            <a:extLst>
              <a:ext uri="{FF2B5EF4-FFF2-40B4-BE49-F238E27FC236}">
                <a16:creationId xmlns:a16="http://schemas.microsoft.com/office/drawing/2014/main" id="{8BBB000C-B090-40A2-A72D-014D5116A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1033" y="1552575"/>
            <a:ext cx="3535838" cy="2358376"/>
          </a:xfrm>
          <a:prstGeom prst="rect">
            <a:avLst/>
          </a:prstGeom>
          <a:ln>
            <a:noFill/>
          </a:ln>
          <a:effectLst>
            <a:outerShdw blurRad="292100" dist="139700" dir="2700000" algn="tl" rotWithShape="0">
              <a:srgbClr val="333333">
                <a:alpha val="65000"/>
              </a:srgbClr>
            </a:outerShdw>
          </a:effectLst>
        </p:spPr>
      </p:pic>
      <p:grpSp>
        <p:nvGrpSpPr>
          <p:cNvPr id="20" name="Skupina 19">
            <a:extLst>
              <a:ext uri="{FF2B5EF4-FFF2-40B4-BE49-F238E27FC236}">
                <a16:creationId xmlns:a16="http://schemas.microsoft.com/office/drawing/2014/main" id="{0FE7F1BE-DC73-474F-A79A-DE9F01F8EF93}"/>
              </a:ext>
            </a:extLst>
          </p:cNvPr>
          <p:cNvGrpSpPr/>
          <p:nvPr/>
        </p:nvGrpSpPr>
        <p:grpSpPr>
          <a:xfrm>
            <a:off x="6656595" y="5551674"/>
            <a:ext cx="5087169" cy="1121768"/>
            <a:chOff x="7080738" y="5093502"/>
            <a:chExt cx="4853354" cy="1482367"/>
          </a:xfrm>
        </p:grpSpPr>
        <p:sp>
          <p:nvSpPr>
            <p:cNvPr id="21" name="Zaoblený obdélníkový bublinový popisek 2">
              <a:extLst>
                <a:ext uri="{FF2B5EF4-FFF2-40B4-BE49-F238E27FC236}">
                  <a16:creationId xmlns:a16="http://schemas.microsoft.com/office/drawing/2014/main" id="{9BC55FEA-A879-483A-8DC4-670E71EDED9C}"/>
                </a:ext>
              </a:extLst>
            </p:cNvPr>
            <p:cNvSpPr/>
            <p:nvPr/>
          </p:nvSpPr>
          <p:spPr>
            <a:xfrm>
              <a:off x="7080738" y="5093502"/>
              <a:ext cx="4853354" cy="1482367"/>
            </a:xfrm>
            <a:prstGeom prst="wedgeRoundRectCallout">
              <a:avLst>
                <a:gd name="adj1" fmla="val -34520"/>
                <a:gd name="adj2" fmla="val -117569"/>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22" name="TextovéPole 21">
              <a:extLst>
                <a:ext uri="{FF2B5EF4-FFF2-40B4-BE49-F238E27FC236}">
                  <a16:creationId xmlns:a16="http://schemas.microsoft.com/office/drawing/2014/main" id="{DBB787F2-5858-46CC-9068-DC47EFCE29AF}"/>
                </a:ext>
              </a:extLst>
            </p:cNvPr>
            <p:cNvSpPr txBox="1"/>
            <p:nvPr/>
          </p:nvSpPr>
          <p:spPr>
            <a:xfrm>
              <a:off x="7303477" y="5205046"/>
              <a:ext cx="4630615" cy="1220140"/>
            </a:xfrm>
            <a:prstGeom prst="rect">
              <a:avLst/>
            </a:prstGeom>
            <a:noFill/>
          </p:spPr>
          <p:txBody>
            <a:bodyPr wrap="square" rtlCol="0">
              <a:spAutoFit/>
            </a:bodyPr>
            <a:lstStyle/>
            <a:p>
              <a:r>
                <a:rPr lang="en-US" dirty="0">
                  <a:solidFill>
                    <a:srgbClr val="002060"/>
                  </a:solidFill>
                  <a:latin typeface="Times New Roman" panose="02020603050405020304" pitchFamily="18" charset="0"/>
                  <a:cs typeface="Times New Roman" panose="02020603050405020304" pitchFamily="18" charset="0"/>
                </a:rPr>
                <a:t>After login into </a:t>
              </a:r>
              <a:r>
                <a:rPr lang="en-US" dirty="0">
                  <a:solidFill>
                    <a:srgbClr val="002060"/>
                  </a:solidFill>
                  <a:latin typeface="Times New Roman" panose="02020603050405020304" pitchFamily="18" charset="0"/>
                  <a:cs typeface="Times New Roman" panose="02020603050405020304" pitchFamily="18" charset="0"/>
                  <a:hlinkClick r:id="rId5"/>
                </a:rPr>
                <a:t>https://www.slu.cz/opf/en/</a:t>
              </a:r>
              <a:r>
                <a:rPr lang="en-US" dirty="0">
                  <a:solidFill>
                    <a:srgbClr val="002060"/>
                  </a:solidFill>
                  <a:latin typeface="Times New Roman" panose="02020603050405020304" pitchFamily="18" charset="0"/>
                  <a:cs typeface="Times New Roman" panose="02020603050405020304" pitchFamily="18" charset="0"/>
                </a:rPr>
                <a:t>, you can see the menu „</a:t>
              </a:r>
              <a:r>
                <a:rPr lang="en-US" i="1" dirty="0">
                  <a:solidFill>
                    <a:srgbClr val="002060"/>
                  </a:solidFill>
                  <a:latin typeface="Times New Roman" panose="02020603050405020304" pitchFamily="18" charset="0"/>
                  <a:cs typeface="Times New Roman" panose="02020603050405020304" pitchFamily="18" charset="0"/>
                </a:rPr>
                <a:t>Students</a:t>
              </a:r>
              <a:r>
                <a:rPr lang="en-US" dirty="0">
                  <a:solidFill>
                    <a:srgbClr val="002060"/>
                  </a:solidFill>
                  <a:latin typeface="Times New Roman" panose="02020603050405020304" pitchFamily="18" charset="0"/>
                  <a:cs typeface="Times New Roman" panose="02020603050405020304" pitchFamily="18" charset="0"/>
                </a:rPr>
                <a:t>“ and access „</a:t>
              </a:r>
              <a:r>
                <a:rPr lang="en-US" i="1" dirty="0">
                  <a:solidFill>
                    <a:srgbClr val="002060"/>
                  </a:solidFill>
                  <a:latin typeface="Times New Roman" panose="02020603050405020304" pitchFamily="18" charset="0"/>
                  <a:cs typeface="Times New Roman" panose="02020603050405020304" pitchFamily="18" charset="0"/>
                </a:rPr>
                <a:t>Library</a:t>
              </a:r>
              <a:r>
                <a:rPr lang="en-US" dirty="0">
                  <a:solidFill>
                    <a:srgbClr val="002060"/>
                  </a:solidFill>
                  <a:latin typeface="Times New Roman" panose="02020603050405020304" pitchFamily="18" charset="0"/>
                  <a:cs typeface="Times New Roman" panose="02020603050405020304" pitchFamily="18" charset="0"/>
                </a:rPr>
                <a:t>“ in the „</a:t>
              </a:r>
              <a:r>
                <a:rPr lang="en-US" i="1" dirty="0">
                  <a:solidFill>
                    <a:srgbClr val="002060"/>
                  </a:solidFill>
                  <a:latin typeface="Times New Roman" panose="02020603050405020304" pitchFamily="18" charset="0"/>
                  <a:cs typeface="Times New Roman" panose="02020603050405020304" pitchFamily="18" charset="0"/>
                </a:rPr>
                <a:t>Services</a:t>
              </a:r>
              <a:r>
                <a:rPr lang="en-US" dirty="0">
                  <a:solidFill>
                    <a:srgbClr val="002060"/>
                  </a:solidFill>
                  <a:latin typeface="Times New Roman" panose="02020603050405020304" pitchFamily="18" charset="0"/>
                  <a:cs typeface="Times New Roman" panose="02020603050405020304" pitchFamily="18" charset="0"/>
                </a:rPr>
                <a:t>“ section.</a:t>
              </a:r>
            </a:p>
          </p:txBody>
        </p:sp>
      </p:grpSp>
      <p:sp>
        <p:nvSpPr>
          <p:cNvPr id="23" name="Zaoblený obdélník 8">
            <a:extLst>
              <a:ext uri="{FF2B5EF4-FFF2-40B4-BE49-F238E27FC236}">
                <a16:creationId xmlns:a16="http://schemas.microsoft.com/office/drawing/2014/main" id="{C2962F18-0075-48CD-9FAA-310563F0250B}"/>
              </a:ext>
            </a:extLst>
          </p:cNvPr>
          <p:cNvSpPr/>
          <p:nvPr/>
        </p:nvSpPr>
        <p:spPr>
          <a:xfrm>
            <a:off x="384901" y="5366307"/>
            <a:ext cx="867508" cy="185367"/>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25" name="Zaoblený obdélník 8">
            <a:extLst>
              <a:ext uri="{FF2B5EF4-FFF2-40B4-BE49-F238E27FC236}">
                <a16:creationId xmlns:a16="http://schemas.microsoft.com/office/drawing/2014/main" id="{50BF64C7-C735-43B3-AD76-2DF80F801AA6}"/>
              </a:ext>
            </a:extLst>
          </p:cNvPr>
          <p:cNvSpPr/>
          <p:nvPr/>
        </p:nvSpPr>
        <p:spPr>
          <a:xfrm>
            <a:off x="6656596" y="4391343"/>
            <a:ext cx="867508" cy="339969"/>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2226910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aoblený obdélníkový bublinový popisek 2">
            <a:extLst>
              <a:ext uri="{FF2B5EF4-FFF2-40B4-BE49-F238E27FC236}">
                <a16:creationId xmlns:a16="http://schemas.microsoft.com/office/drawing/2014/main" id="{2ECE4B2E-2879-4DD3-A889-E47548E074B8}"/>
              </a:ext>
            </a:extLst>
          </p:cNvPr>
          <p:cNvSpPr/>
          <p:nvPr/>
        </p:nvSpPr>
        <p:spPr>
          <a:xfrm>
            <a:off x="5293700" y="4790555"/>
            <a:ext cx="5132254" cy="883066"/>
          </a:xfrm>
          <a:prstGeom prst="wedgeRoundRectCallout">
            <a:avLst>
              <a:gd name="adj1" fmla="val -15028"/>
              <a:gd name="adj2" fmla="val -24349"/>
              <a:gd name="adj3" fmla="val 16667"/>
            </a:avLst>
          </a:prstGeom>
          <a:solidFill>
            <a:schemeClr val="accent4">
              <a:lumMod val="20000"/>
              <a:lumOff val="80000"/>
            </a:schemeClr>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pic>
        <p:nvPicPr>
          <p:cNvPr id="5" name="Obrázek 4">
            <a:extLst>
              <a:ext uri="{FF2B5EF4-FFF2-40B4-BE49-F238E27FC236}">
                <a16:creationId xmlns:a16="http://schemas.microsoft.com/office/drawing/2014/main" id="{F6973A89-9708-405A-8A99-FECF8120CBB4}"/>
              </a:ext>
            </a:extLst>
          </p:cNvPr>
          <p:cNvPicPr>
            <a:picLocks noChangeAspect="1"/>
          </p:cNvPicPr>
          <p:nvPr/>
        </p:nvPicPr>
        <p:blipFill>
          <a:blip r:embed="rId2"/>
          <a:stretch>
            <a:fillRect/>
          </a:stretch>
        </p:blipFill>
        <p:spPr>
          <a:xfrm>
            <a:off x="5293699" y="1676400"/>
            <a:ext cx="5230357" cy="2734050"/>
          </a:xfrm>
          <a:prstGeom prst="rect">
            <a:avLst/>
          </a:prstGeom>
          <a:ln>
            <a:noFill/>
          </a:ln>
          <a:effectLst>
            <a:outerShdw blurRad="292100" dist="139700" dir="2700000" algn="tl" rotWithShape="0">
              <a:srgbClr val="333333">
                <a:alpha val="65000"/>
              </a:srgbClr>
            </a:outerShdw>
          </a:effectLst>
        </p:spPr>
      </p:pic>
      <p:pic>
        <p:nvPicPr>
          <p:cNvPr id="16" name="Obrázek 15">
            <a:extLst>
              <a:ext uri="{FF2B5EF4-FFF2-40B4-BE49-F238E27FC236}">
                <a16:creationId xmlns:a16="http://schemas.microsoft.com/office/drawing/2014/main" id="{0B6ED220-EB6A-48D9-BAFD-4424AE77C4A4}"/>
              </a:ext>
            </a:extLst>
          </p:cNvPr>
          <p:cNvPicPr>
            <a:picLocks noChangeAspect="1"/>
          </p:cNvPicPr>
          <p:nvPr/>
        </p:nvPicPr>
        <p:blipFill>
          <a:blip r:embed="rId3"/>
          <a:stretch>
            <a:fillRect/>
          </a:stretch>
        </p:blipFill>
        <p:spPr>
          <a:xfrm>
            <a:off x="183631" y="1226408"/>
            <a:ext cx="4384843" cy="3769099"/>
          </a:xfrm>
          <a:prstGeom prst="rect">
            <a:avLst/>
          </a:prstGeom>
          <a:ln>
            <a:noFill/>
          </a:ln>
          <a:effectLst>
            <a:outerShdw blurRad="292100" dist="139700" dir="2700000" algn="tl" rotWithShape="0">
              <a:srgbClr val="333333">
                <a:alpha val="65000"/>
              </a:srgbClr>
            </a:outerShdw>
          </a:effectLst>
        </p:spPr>
      </p:pic>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8" name="Obdélník 7">
            <a:extLst>
              <a:ext uri="{FF2B5EF4-FFF2-40B4-BE49-F238E27FC236}">
                <a16:creationId xmlns:a16="http://schemas.microsoft.com/office/drawing/2014/main" id="{5C865019-A864-46D0-9C82-B2921EBC7420}"/>
              </a:ext>
            </a:extLst>
          </p:cNvPr>
          <p:cNvSpPr/>
          <p:nvPr/>
        </p:nvSpPr>
        <p:spPr>
          <a:xfrm>
            <a:off x="251520" y="449337"/>
            <a:ext cx="585128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CRO set up – go to </a:t>
            </a:r>
            <a:r>
              <a:rPr kumimoji="0" lang="en-US" sz="2800" b="0" i="0" u="none" strike="noStrike" kern="0" cap="none" spc="0" normalizeH="0" baseline="0" dirty="0">
                <a:ln>
                  <a:noFill/>
                </a:ln>
                <a:solidFill>
                  <a:srgbClr val="307871"/>
                </a:solidFill>
                <a:effectLst/>
                <a:uLnTx/>
                <a:uFillTx/>
                <a:latin typeface="Times New Roman"/>
                <a:ea typeface="+mj-ea"/>
                <a:cs typeface="+mj-cs"/>
                <a:hlinkClick r:id="rId4"/>
              </a:rPr>
              <a:t>https://moje.slu.cz/</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grpSp>
        <p:nvGrpSpPr>
          <p:cNvPr id="10" name="Skupina 9">
            <a:extLst>
              <a:ext uri="{FF2B5EF4-FFF2-40B4-BE49-F238E27FC236}">
                <a16:creationId xmlns:a16="http://schemas.microsoft.com/office/drawing/2014/main" id="{6F4D2857-730A-4E4A-AE2A-F7A4A156EF20}"/>
              </a:ext>
            </a:extLst>
          </p:cNvPr>
          <p:cNvGrpSpPr/>
          <p:nvPr/>
        </p:nvGrpSpPr>
        <p:grpSpPr>
          <a:xfrm>
            <a:off x="251520" y="4971518"/>
            <a:ext cx="3612268" cy="741184"/>
            <a:chOff x="7080738" y="5093502"/>
            <a:chExt cx="4853354" cy="1482367"/>
          </a:xfrm>
        </p:grpSpPr>
        <p:sp>
          <p:nvSpPr>
            <p:cNvPr id="11" name="Zaoblený obdélníkový bublinový popisek 2">
              <a:extLst>
                <a:ext uri="{FF2B5EF4-FFF2-40B4-BE49-F238E27FC236}">
                  <a16:creationId xmlns:a16="http://schemas.microsoft.com/office/drawing/2014/main" id="{16A11073-5995-4C2A-901E-23683D4195CF}"/>
                </a:ext>
              </a:extLst>
            </p:cNvPr>
            <p:cNvSpPr/>
            <p:nvPr/>
          </p:nvSpPr>
          <p:spPr>
            <a:xfrm>
              <a:off x="7080738" y="5093502"/>
              <a:ext cx="4853354" cy="1482367"/>
            </a:xfrm>
            <a:prstGeom prst="wedgeRoundRectCallout">
              <a:avLst>
                <a:gd name="adj1" fmla="val -5846"/>
                <a:gd name="adj2" fmla="val -134415"/>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F7AB38B5-0848-4BA2-8C8C-B67FFBB6738A}"/>
                </a:ext>
              </a:extLst>
            </p:cNvPr>
            <p:cNvSpPr txBox="1"/>
            <p:nvPr/>
          </p:nvSpPr>
          <p:spPr>
            <a:xfrm>
              <a:off x="7303477" y="5205046"/>
              <a:ext cx="4443045" cy="1292661"/>
            </a:xfrm>
            <a:prstGeom prst="rect">
              <a:avLst/>
            </a:prstGeom>
            <a:noFill/>
          </p:spPr>
          <p:txBody>
            <a:bodyPr wrap="square" rtlCol="0">
              <a:spAutoFit/>
            </a:bodyPr>
            <a:lstStyle/>
            <a:p>
              <a:r>
                <a:rPr lang="en-US" dirty="0">
                  <a:solidFill>
                    <a:srgbClr val="002060"/>
                  </a:solidFill>
                  <a:latin typeface="Times New Roman" panose="02020603050405020304" pitchFamily="18" charset="0"/>
                  <a:cs typeface="Times New Roman" panose="02020603050405020304" pitchFamily="18" charset="0"/>
                </a:rPr>
                <a:t>If you don’t have a CRO identity yet, please click on „</a:t>
              </a:r>
              <a:r>
                <a:rPr lang="en-US" b="1" dirty="0">
                  <a:solidFill>
                    <a:srgbClr val="002060"/>
                  </a:solidFill>
                  <a:latin typeface="Times New Roman" panose="02020603050405020304" pitchFamily="18" charset="0"/>
                  <a:cs typeface="Times New Roman" panose="02020603050405020304" pitchFamily="18" charset="0"/>
                </a:rPr>
                <a:t>here</a:t>
              </a:r>
              <a:r>
                <a:rPr lang="en-US" dirty="0">
                  <a:solidFill>
                    <a:srgbClr val="002060"/>
                  </a:solidFill>
                  <a:latin typeface="Times New Roman" panose="02020603050405020304" pitchFamily="18" charset="0"/>
                  <a:cs typeface="Times New Roman" panose="02020603050405020304" pitchFamily="18" charset="0"/>
                </a:rPr>
                <a:t>“.</a:t>
              </a:r>
            </a:p>
          </p:txBody>
        </p:sp>
      </p:grpSp>
      <p:sp>
        <p:nvSpPr>
          <p:cNvPr id="13" name="Zaoblený obdélník 9">
            <a:extLst>
              <a:ext uri="{FF2B5EF4-FFF2-40B4-BE49-F238E27FC236}">
                <a16:creationId xmlns:a16="http://schemas.microsoft.com/office/drawing/2014/main" id="{0FAFD22B-8262-4D57-A3A6-9EA4BC9CFBA9}"/>
              </a:ext>
            </a:extLst>
          </p:cNvPr>
          <p:cNvSpPr/>
          <p:nvPr/>
        </p:nvSpPr>
        <p:spPr>
          <a:xfrm>
            <a:off x="1739153" y="4168588"/>
            <a:ext cx="295835" cy="241862"/>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14" name="Šipka: doprava 13">
            <a:extLst>
              <a:ext uri="{FF2B5EF4-FFF2-40B4-BE49-F238E27FC236}">
                <a16:creationId xmlns:a16="http://schemas.microsoft.com/office/drawing/2014/main" id="{EAAEED10-A39E-4DCA-B54C-7D5CA30D1786}"/>
              </a:ext>
            </a:extLst>
          </p:cNvPr>
          <p:cNvSpPr/>
          <p:nvPr/>
        </p:nvSpPr>
        <p:spPr>
          <a:xfrm>
            <a:off x="4871965" y="3099267"/>
            <a:ext cx="323537" cy="2382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Zaoblený obdélník 9">
            <a:extLst>
              <a:ext uri="{FF2B5EF4-FFF2-40B4-BE49-F238E27FC236}">
                <a16:creationId xmlns:a16="http://schemas.microsoft.com/office/drawing/2014/main" id="{AB532B5F-A1AE-4B5B-B3D7-F13B708025BA}"/>
              </a:ext>
            </a:extLst>
          </p:cNvPr>
          <p:cNvSpPr/>
          <p:nvPr/>
        </p:nvSpPr>
        <p:spPr>
          <a:xfrm>
            <a:off x="6400800" y="3193002"/>
            <a:ext cx="1999129" cy="439270"/>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19" name="Zástupný symbol pro obsah 2">
            <a:extLst>
              <a:ext uri="{FF2B5EF4-FFF2-40B4-BE49-F238E27FC236}">
                <a16:creationId xmlns:a16="http://schemas.microsoft.com/office/drawing/2014/main" id="{170B1546-0394-4326-A2CF-4C77963CEFFC}"/>
              </a:ext>
            </a:extLst>
          </p:cNvPr>
          <p:cNvSpPr txBox="1">
            <a:spLocks/>
          </p:cNvSpPr>
          <p:nvPr/>
        </p:nvSpPr>
        <p:spPr>
          <a:xfrm>
            <a:off x="5433304" y="4573792"/>
            <a:ext cx="5068825" cy="13557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cs-CZ" sz="18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altLang="cs-CZ" sz="1800" b="1" dirty="0">
                <a:solidFill>
                  <a:srgbClr val="FF0000"/>
                </a:solidFill>
                <a:latin typeface="Times New Roman" panose="02020603050405020304" pitchFamily="18" charset="0"/>
                <a:cs typeface="Times New Roman" panose="02020603050405020304" pitchFamily="18" charset="0"/>
              </a:rPr>
              <a:t>Registration is possible only after 2 days from your official enrollment to study!</a:t>
            </a:r>
          </a:p>
        </p:txBody>
      </p:sp>
    </p:spTree>
    <p:extLst>
      <p:ext uri="{BB962C8B-B14F-4D97-AF65-F5344CB8AC3E}">
        <p14:creationId xmlns:p14="http://schemas.microsoft.com/office/powerpoint/2010/main" val="3832346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6550191"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Faculty website - </a:t>
            </a:r>
            <a:r>
              <a:rPr kumimoji="0" lang="en-US" sz="2800" b="0" i="0" u="none" strike="noStrike" kern="0" cap="none" spc="0" normalizeH="0" baseline="0" dirty="0">
                <a:ln>
                  <a:noFill/>
                </a:ln>
                <a:solidFill>
                  <a:srgbClr val="307871"/>
                </a:solidFill>
                <a:effectLst/>
                <a:uLnTx/>
                <a:uFillTx/>
                <a:latin typeface="Times New Roman"/>
                <a:ea typeface="+mj-ea"/>
                <a:cs typeface="+mj-cs"/>
                <a:hlinkClick r:id="rId2"/>
              </a:rPr>
              <a:t>https://www.slu.cz/opf/en/</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10" name="Zástupný symbol pro obsah 2">
            <a:extLst>
              <a:ext uri="{FF2B5EF4-FFF2-40B4-BE49-F238E27FC236}">
                <a16:creationId xmlns:a16="http://schemas.microsoft.com/office/drawing/2014/main" id="{C64582C0-1E68-4F34-8C5B-571772C9F3BA}"/>
              </a:ext>
            </a:extLst>
          </p:cNvPr>
          <p:cNvSpPr txBox="1">
            <a:spLocks/>
          </p:cNvSpPr>
          <p:nvPr/>
        </p:nvSpPr>
        <p:spPr>
          <a:xfrm>
            <a:off x="251520" y="1046533"/>
            <a:ext cx="7074918" cy="53753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cs-CZ" altLang="cs-CZ" sz="200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cs-CZ" altLang="cs-CZ" sz="200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200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200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cs-CZ" altLang="cs-CZ" sz="200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33D1BCDE-C7C0-47BD-AB5C-78DE9377B08C}"/>
              </a:ext>
            </a:extLst>
          </p:cNvPr>
          <p:cNvPicPr>
            <a:picLocks noChangeAspect="1"/>
          </p:cNvPicPr>
          <p:nvPr/>
        </p:nvPicPr>
        <p:blipFill>
          <a:blip r:embed="rId3"/>
          <a:stretch>
            <a:fillRect/>
          </a:stretch>
        </p:blipFill>
        <p:spPr>
          <a:xfrm>
            <a:off x="370789" y="1175642"/>
            <a:ext cx="9657522" cy="5686041"/>
          </a:xfrm>
          <a:prstGeom prst="rect">
            <a:avLst/>
          </a:prstGeom>
          <a:ln>
            <a:noFill/>
          </a:ln>
          <a:effectLst>
            <a:outerShdw blurRad="292100" dist="139700" dir="2700000" algn="tl" rotWithShape="0">
              <a:srgbClr val="333333">
                <a:alpha val="65000"/>
              </a:srgbClr>
            </a:outerShdw>
          </a:effectLst>
        </p:spPr>
      </p:pic>
      <p:sp>
        <p:nvSpPr>
          <p:cNvPr id="8" name="Zaoblený obdélník 8">
            <a:extLst>
              <a:ext uri="{FF2B5EF4-FFF2-40B4-BE49-F238E27FC236}">
                <a16:creationId xmlns:a16="http://schemas.microsoft.com/office/drawing/2014/main" id="{2AB31C14-2DB2-4117-AC97-1D5563437BE0}"/>
              </a:ext>
            </a:extLst>
          </p:cNvPr>
          <p:cNvSpPr/>
          <p:nvPr/>
        </p:nvSpPr>
        <p:spPr>
          <a:xfrm>
            <a:off x="8485395" y="1721266"/>
            <a:ext cx="867508" cy="339969"/>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12" name="Zástupný symbol pro obsah 2">
            <a:extLst>
              <a:ext uri="{FF2B5EF4-FFF2-40B4-BE49-F238E27FC236}">
                <a16:creationId xmlns:a16="http://schemas.microsoft.com/office/drawing/2014/main" id="{73CEF86B-7820-40F2-B1CF-212429B95F62}"/>
              </a:ext>
            </a:extLst>
          </p:cNvPr>
          <p:cNvSpPr txBox="1">
            <a:spLocks/>
          </p:cNvSpPr>
          <p:nvPr/>
        </p:nvSpPr>
        <p:spPr>
          <a:xfrm>
            <a:off x="8154853" y="2334519"/>
            <a:ext cx="3424518" cy="2739505"/>
          </a:xfrm>
          <a:prstGeom prst="rect">
            <a:avLst/>
          </a:prstGeom>
          <a:solidFill>
            <a:schemeClr val="bg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After login to the faculty website, with your </a:t>
            </a:r>
            <a:r>
              <a:rPr lang="en-US" altLang="cs-CZ" sz="1800" b="1" dirty="0">
                <a:solidFill>
                  <a:schemeClr val="accent5">
                    <a:lumMod val="50000"/>
                  </a:schemeClr>
                </a:solidFill>
                <a:latin typeface="Times New Roman" panose="02020603050405020304" pitchFamily="18" charset="0"/>
                <a:cs typeface="Times New Roman" panose="02020603050405020304" pitchFamily="18" charset="0"/>
              </a:rPr>
              <a:t>CRO identity</a:t>
            </a:r>
            <a:r>
              <a:rPr lang="en-US" altLang="cs-CZ" sz="1800" dirty="0">
                <a:solidFill>
                  <a:schemeClr val="accent5">
                    <a:lumMod val="50000"/>
                  </a:schemeClr>
                </a:solidFill>
                <a:latin typeface="Times New Roman" panose="02020603050405020304" pitchFamily="18" charset="0"/>
                <a:cs typeface="Times New Roman" panose="02020603050405020304" pitchFamily="18" charset="0"/>
              </a:rPr>
              <a:t>, you can access STUDENTS menu and other categories:</a:t>
            </a:r>
          </a:p>
          <a:p>
            <a:r>
              <a:rPr lang="en-US" altLang="cs-CZ" sz="1800" b="1" i="1" dirty="0">
                <a:solidFill>
                  <a:schemeClr val="accent5">
                    <a:lumMod val="50000"/>
                  </a:schemeClr>
                </a:solidFill>
                <a:latin typeface="Times New Roman" panose="02020603050405020304" pitchFamily="18" charset="0"/>
                <a:cs typeface="Times New Roman" panose="02020603050405020304" pitchFamily="18" charset="0"/>
              </a:rPr>
              <a:t>SERVICES</a:t>
            </a:r>
          </a:p>
          <a:p>
            <a:r>
              <a:rPr lang="en-US" altLang="cs-CZ" sz="1800" b="1" i="1" dirty="0">
                <a:solidFill>
                  <a:schemeClr val="accent5">
                    <a:lumMod val="50000"/>
                  </a:schemeClr>
                </a:solidFill>
                <a:latin typeface="Times New Roman" panose="02020603050405020304" pitchFamily="18" charset="0"/>
                <a:cs typeface="Times New Roman" panose="02020603050405020304" pitchFamily="18" charset="0"/>
              </a:rPr>
              <a:t>MASTER  DEGREE section</a:t>
            </a:r>
          </a:p>
          <a:p>
            <a:r>
              <a:rPr lang="en-US" altLang="cs-CZ" sz="1800" b="1" i="1" dirty="0">
                <a:solidFill>
                  <a:schemeClr val="accent5">
                    <a:lumMod val="50000"/>
                  </a:schemeClr>
                </a:solidFill>
                <a:latin typeface="Times New Roman" panose="02020603050405020304" pitchFamily="18" charset="0"/>
                <a:cs typeface="Times New Roman" panose="02020603050405020304" pitchFamily="18" charset="0"/>
              </a:rPr>
              <a:t>DOCTORAL DEGREE section</a:t>
            </a:r>
          </a:p>
          <a:p>
            <a:r>
              <a:rPr lang="en-US" altLang="cs-CZ" sz="1800" b="1" i="1" dirty="0">
                <a:solidFill>
                  <a:schemeClr val="accent5">
                    <a:lumMod val="50000"/>
                  </a:schemeClr>
                </a:solidFill>
                <a:latin typeface="Times New Roman" panose="02020603050405020304" pitchFamily="18" charset="0"/>
                <a:cs typeface="Times New Roman" panose="02020603050405020304" pitchFamily="18" charset="0"/>
              </a:rPr>
              <a:t>MANUALS</a:t>
            </a:r>
          </a:p>
          <a:p>
            <a:pPr marL="0" indent="0">
              <a:buNone/>
            </a:pPr>
            <a:endParaRPr lang="en-US" altLang="cs-CZ" sz="1800" b="1" i="1"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600" dirty="0">
              <a:solidFill>
                <a:srgbClr val="307871"/>
              </a:solidFill>
              <a:latin typeface="Times New Roman" panose="02020603050405020304" pitchFamily="18" charset="0"/>
              <a:cs typeface="Times New Roman" panose="02020603050405020304" pitchFamily="18" charset="0"/>
            </a:endParaRPr>
          </a:p>
        </p:txBody>
      </p:sp>
      <p:sp>
        <p:nvSpPr>
          <p:cNvPr id="17" name="Šipka: doprava 16">
            <a:extLst>
              <a:ext uri="{FF2B5EF4-FFF2-40B4-BE49-F238E27FC236}">
                <a16:creationId xmlns:a16="http://schemas.microsoft.com/office/drawing/2014/main" id="{229553A4-3BEA-4D0D-B7DB-7EF6B2BB39DC}"/>
              </a:ext>
            </a:extLst>
          </p:cNvPr>
          <p:cNvSpPr/>
          <p:nvPr/>
        </p:nvSpPr>
        <p:spPr>
          <a:xfrm rot="15406750">
            <a:off x="8914069" y="2049701"/>
            <a:ext cx="519917" cy="24534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 name="Obrázek 1">
            <a:extLst>
              <a:ext uri="{FF2B5EF4-FFF2-40B4-BE49-F238E27FC236}">
                <a16:creationId xmlns:a16="http://schemas.microsoft.com/office/drawing/2014/main" id="{920ED0A6-365E-4955-9FED-2D49E7605AE4}"/>
              </a:ext>
            </a:extLst>
          </p:cNvPr>
          <p:cNvPicPr>
            <a:picLocks noChangeAspect="1"/>
          </p:cNvPicPr>
          <p:nvPr/>
        </p:nvPicPr>
        <p:blipFill rotWithShape="1">
          <a:blip r:embed="rId4"/>
          <a:srcRect l="15196" t="19869" r="17157" b="52157"/>
          <a:stretch/>
        </p:blipFill>
        <p:spPr>
          <a:xfrm>
            <a:off x="616383" y="2100789"/>
            <a:ext cx="7422778" cy="1918448"/>
          </a:xfrm>
          <a:prstGeom prst="rect">
            <a:avLst/>
          </a:prstGeom>
        </p:spPr>
      </p:pic>
      <p:pic>
        <p:nvPicPr>
          <p:cNvPr id="19" name="Obrázek 18">
            <a:extLst>
              <a:ext uri="{FF2B5EF4-FFF2-40B4-BE49-F238E27FC236}">
                <a16:creationId xmlns:a16="http://schemas.microsoft.com/office/drawing/2014/main" id="{C21E8E22-4B1F-488E-85C3-CE2ABF7A9142}"/>
              </a:ext>
            </a:extLst>
          </p:cNvPr>
          <p:cNvPicPr>
            <a:picLocks noChangeAspect="1"/>
          </p:cNvPicPr>
          <p:nvPr/>
        </p:nvPicPr>
        <p:blipFill>
          <a:blip r:embed="rId5"/>
          <a:stretch>
            <a:fillRect/>
          </a:stretch>
        </p:blipFill>
        <p:spPr>
          <a:xfrm>
            <a:off x="10370668" y="1610124"/>
            <a:ext cx="816600" cy="562249"/>
          </a:xfrm>
          <a:prstGeom prst="rect">
            <a:avLst/>
          </a:prstGeom>
        </p:spPr>
      </p:pic>
      <p:sp>
        <p:nvSpPr>
          <p:cNvPr id="15" name="Šipka: doprava 14">
            <a:extLst>
              <a:ext uri="{FF2B5EF4-FFF2-40B4-BE49-F238E27FC236}">
                <a16:creationId xmlns:a16="http://schemas.microsoft.com/office/drawing/2014/main" id="{B46AB6E3-9C0F-4E93-986E-2E84D33A122B}"/>
              </a:ext>
            </a:extLst>
          </p:cNvPr>
          <p:cNvSpPr/>
          <p:nvPr/>
        </p:nvSpPr>
        <p:spPr>
          <a:xfrm rot="12651798">
            <a:off x="7235509" y="3336923"/>
            <a:ext cx="1045454" cy="22161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Zaoblený obdélníkový bublinový popisek 2">
            <a:extLst>
              <a:ext uri="{FF2B5EF4-FFF2-40B4-BE49-F238E27FC236}">
                <a16:creationId xmlns:a16="http://schemas.microsoft.com/office/drawing/2014/main" id="{DB304E9E-1E59-430A-8EC6-D1FF6909065C}"/>
              </a:ext>
            </a:extLst>
          </p:cNvPr>
          <p:cNvSpPr/>
          <p:nvPr/>
        </p:nvSpPr>
        <p:spPr>
          <a:xfrm>
            <a:off x="966240" y="4383741"/>
            <a:ext cx="4538089" cy="1475113"/>
          </a:xfrm>
          <a:prstGeom prst="wedgeRoundRectCallout">
            <a:avLst>
              <a:gd name="adj1" fmla="val -11476"/>
              <a:gd name="adj2" fmla="val -95538"/>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16" name="TextovéPole 15">
            <a:extLst>
              <a:ext uri="{FF2B5EF4-FFF2-40B4-BE49-F238E27FC236}">
                <a16:creationId xmlns:a16="http://schemas.microsoft.com/office/drawing/2014/main" id="{65F09A8E-9ACA-4EDC-8DEA-E88B8E956D3B}"/>
              </a:ext>
            </a:extLst>
          </p:cNvPr>
          <p:cNvSpPr txBox="1"/>
          <p:nvPr/>
        </p:nvSpPr>
        <p:spPr>
          <a:xfrm>
            <a:off x="1090134" y="4488028"/>
            <a:ext cx="4414195" cy="1323439"/>
          </a:xfrm>
          <a:prstGeom prst="rect">
            <a:avLst/>
          </a:prstGeom>
          <a:noFill/>
        </p:spPr>
        <p:txBody>
          <a:bodyPr wrap="square" rtlCol="0">
            <a:spAutoFit/>
          </a:bodyPr>
          <a:lstStyle/>
          <a:p>
            <a:r>
              <a:rPr lang="en-US" altLang="cs-CZ" sz="1600" b="1" i="1" dirty="0">
                <a:solidFill>
                  <a:srgbClr val="002060"/>
                </a:solidFill>
                <a:latin typeface="Times New Roman" panose="02020603050405020304" pitchFamily="18" charset="0"/>
                <a:cs typeface="Times New Roman" panose="02020603050405020304" pitchFamily="18" charset="0"/>
              </a:rPr>
              <a:t>FOR DEGREE STUDENTS: </a:t>
            </a:r>
            <a:r>
              <a:rPr lang="en-US" altLang="cs-CZ" sz="1600" dirty="0">
                <a:solidFill>
                  <a:srgbClr val="002060"/>
                </a:solidFill>
                <a:latin typeface="Times New Roman" panose="02020603050405020304" pitchFamily="18" charset="0"/>
                <a:cs typeface="Times New Roman" panose="02020603050405020304" pitchFamily="18" charset="0"/>
              </a:rPr>
              <a:t>In Master‘s degree section, you can access documents related to your study, such as Dean‘s Decisions and Instructions concerning Scholarships, Tuition fees or final Master‘s thesis and State final exam.</a:t>
            </a:r>
          </a:p>
        </p:txBody>
      </p:sp>
    </p:spTree>
    <p:extLst>
      <p:ext uri="{BB962C8B-B14F-4D97-AF65-F5344CB8AC3E}">
        <p14:creationId xmlns:p14="http://schemas.microsoft.com/office/powerpoint/2010/main" val="343495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1988045"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Student card</a:t>
            </a:r>
          </a:p>
        </p:txBody>
      </p:sp>
      <p:sp>
        <p:nvSpPr>
          <p:cNvPr id="10" name="Zástupný symbol pro obsah 2">
            <a:extLst>
              <a:ext uri="{FF2B5EF4-FFF2-40B4-BE49-F238E27FC236}">
                <a16:creationId xmlns:a16="http://schemas.microsoft.com/office/drawing/2014/main" id="{C64582C0-1E68-4F34-8C5B-571772C9F3BA}"/>
              </a:ext>
            </a:extLst>
          </p:cNvPr>
          <p:cNvSpPr txBox="1">
            <a:spLocks/>
          </p:cNvSpPr>
          <p:nvPr/>
        </p:nvSpPr>
        <p:spPr>
          <a:xfrm>
            <a:off x="251520" y="1046533"/>
            <a:ext cx="7074918" cy="53753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cs-CZ" altLang="cs-CZ" sz="200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cs-CZ" altLang="cs-CZ" sz="200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200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200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cs-CZ" altLang="cs-CZ" sz="20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 name="Zástupný symbol pro obsah 2">
            <a:extLst>
              <a:ext uri="{FF2B5EF4-FFF2-40B4-BE49-F238E27FC236}">
                <a16:creationId xmlns:a16="http://schemas.microsoft.com/office/drawing/2014/main" id="{571A1CD5-7EF3-4DF3-BD9A-8D56AA1AA8E2}"/>
              </a:ext>
            </a:extLst>
          </p:cNvPr>
          <p:cNvSpPr txBox="1">
            <a:spLocks/>
          </p:cNvSpPr>
          <p:nvPr/>
        </p:nvSpPr>
        <p:spPr>
          <a:xfrm>
            <a:off x="251520" y="1199904"/>
            <a:ext cx="7408237" cy="53753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000" b="1" dirty="0">
                <a:solidFill>
                  <a:srgbClr val="307871"/>
                </a:solidFill>
                <a:latin typeface="Times New Roman" panose="02020603050405020304" pitchFamily="18" charset="0"/>
                <a:cs typeface="Times New Roman" panose="02020603050405020304" pitchFamily="18" charset="0"/>
              </a:rPr>
              <a:t>The student ID card entitles you to enter the university buildings. It can be used for discounted catering, printing or scanning.</a:t>
            </a:r>
          </a:p>
          <a:p>
            <a:pPr marL="0" indent="0">
              <a:buNone/>
            </a:pPr>
            <a:r>
              <a:rPr lang="en-US" altLang="cs-CZ" sz="2000" b="1" dirty="0">
                <a:solidFill>
                  <a:srgbClr val="307871"/>
                </a:solidFill>
                <a:latin typeface="Times New Roman" panose="02020603050405020304" pitchFamily="18" charset="0"/>
                <a:cs typeface="Times New Roman" panose="02020603050405020304" pitchFamily="18" charset="0"/>
              </a:rPr>
              <a:t>You can apply for your student card upon your arrival in Karvina and enrollment at </a:t>
            </a:r>
            <a:r>
              <a:rPr lang="en-US" altLang="cs-CZ" sz="2000" b="1" dirty="0">
                <a:solidFill>
                  <a:srgbClr val="307871"/>
                </a:solidFill>
                <a:latin typeface="Times New Roman" panose="02020603050405020304" pitchFamily="18" charset="0"/>
                <a:cs typeface="Times New Roman" panose="02020603050405020304" pitchFamily="18" charset="0"/>
                <a:hlinkClick r:id="rId2"/>
              </a:rPr>
              <a:t>https://karty.slu.cz/</a:t>
            </a:r>
            <a:r>
              <a:rPr lang="en-US" altLang="cs-CZ" sz="2000" b="1" dirty="0">
                <a:solidFill>
                  <a:srgbClr val="307871"/>
                </a:solidFill>
                <a:latin typeface="Times New Roman" panose="02020603050405020304" pitchFamily="18" charset="0"/>
                <a:cs typeface="Times New Roman" panose="02020603050405020304" pitchFamily="18" charset="0"/>
              </a:rPr>
              <a:t> </a:t>
            </a:r>
            <a:r>
              <a:rPr lang="en-US" altLang="cs-CZ" sz="2000" i="1" dirty="0">
                <a:solidFill>
                  <a:srgbClr val="307871"/>
                </a:solidFill>
                <a:latin typeface="Times New Roman" panose="02020603050405020304" pitchFamily="18" charset="0"/>
                <a:cs typeface="Times New Roman" panose="02020603050405020304" pitchFamily="18" charset="0"/>
              </a:rPr>
              <a:t>Please note this site is currently run only in Czech language. Guide on how to apply for a card is available at: </a:t>
            </a:r>
            <a:r>
              <a:rPr lang="en-US" altLang="cs-CZ" sz="2000" i="1" dirty="0">
                <a:solidFill>
                  <a:srgbClr val="307871"/>
                </a:solidFill>
                <a:latin typeface="Times New Roman" panose="02020603050405020304" pitchFamily="18" charset="0"/>
                <a:cs typeface="Times New Roman" panose="02020603050405020304" pitchFamily="18" charset="0"/>
                <a:hlinkClick r:id="rId3"/>
              </a:rPr>
              <a:t>https://www.slu.cz/opf/en/idcards</a:t>
            </a:r>
            <a:endParaRPr lang="en-US" altLang="cs-CZ" sz="2000" i="1" dirty="0">
              <a:solidFill>
                <a:srgbClr val="307871"/>
              </a:solidFill>
              <a:latin typeface="Times New Roman" panose="02020603050405020304" pitchFamily="18" charset="0"/>
              <a:cs typeface="Times New Roman" panose="02020603050405020304" pitchFamily="18" charset="0"/>
            </a:endParaRPr>
          </a:p>
          <a:p>
            <a:pPr marL="0" indent="0">
              <a:buNone/>
            </a:pPr>
            <a:r>
              <a:rPr lang="en-US" altLang="cs-CZ" sz="2000" dirty="0">
                <a:solidFill>
                  <a:srgbClr val="307871"/>
                </a:solidFill>
                <a:latin typeface="Times New Roman" panose="02020603050405020304" pitchFamily="18" charset="0"/>
                <a:cs typeface="Times New Roman" panose="02020603050405020304" pitchFamily="18" charset="0"/>
              </a:rPr>
              <a:t>You can pick up your card at the </a:t>
            </a:r>
            <a:r>
              <a:rPr lang="en-US" altLang="cs-CZ" sz="2000" dirty="0">
                <a:solidFill>
                  <a:srgbClr val="307871"/>
                </a:solidFill>
                <a:latin typeface="Times New Roman" panose="02020603050405020304" pitchFamily="18" charset="0"/>
                <a:cs typeface="Times New Roman" panose="02020603050405020304" pitchFamily="18" charset="0"/>
                <a:hlinkClick r:id="rId4"/>
              </a:rPr>
              <a:t>card center</a:t>
            </a:r>
            <a:r>
              <a:rPr lang="en-US" altLang="cs-CZ" sz="2000" dirty="0">
                <a:solidFill>
                  <a:srgbClr val="307871"/>
                </a:solidFill>
                <a:latin typeface="Times New Roman" panose="02020603050405020304" pitchFamily="18" charset="0"/>
                <a:cs typeface="Times New Roman" panose="02020603050405020304" pitchFamily="18" charset="0"/>
              </a:rPr>
              <a:t> (room </a:t>
            </a:r>
            <a:r>
              <a:rPr lang="en-US" altLang="cs-CZ" sz="2000" b="1" dirty="0">
                <a:solidFill>
                  <a:srgbClr val="307871"/>
                </a:solidFill>
                <a:latin typeface="Times New Roman" panose="02020603050405020304" pitchFamily="18" charset="0"/>
                <a:cs typeface="Times New Roman" panose="02020603050405020304" pitchFamily="18" charset="0"/>
              </a:rPr>
              <a:t>A422</a:t>
            </a:r>
            <a:r>
              <a:rPr lang="en-US" altLang="cs-CZ" sz="2000" dirty="0">
                <a:solidFill>
                  <a:srgbClr val="307871"/>
                </a:solidFill>
                <a:latin typeface="Times New Roman" panose="02020603050405020304" pitchFamily="18" charset="0"/>
                <a:cs typeface="Times New Roman" panose="02020603050405020304" pitchFamily="18" charset="0"/>
              </a:rPr>
              <a:t>, main faculty building) during office hours. In case of further inquiries, please contact </a:t>
            </a:r>
            <a:r>
              <a:rPr lang="en-US" altLang="cs-CZ" sz="2000" b="1" dirty="0">
                <a:solidFill>
                  <a:srgbClr val="307871"/>
                </a:solidFill>
                <a:latin typeface="Times New Roman" panose="02020603050405020304" pitchFamily="18" charset="0"/>
                <a:cs typeface="Times New Roman" panose="02020603050405020304" pitchFamily="18" charset="0"/>
              </a:rPr>
              <a:t>International Relations Office </a:t>
            </a:r>
            <a:r>
              <a:rPr lang="en-US" altLang="cs-CZ" sz="2000" dirty="0">
                <a:solidFill>
                  <a:srgbClr val="307871"/>
                </a:solidFill>
                <a:latin typeface="Times New Roman" panose="02020603050405020304" pitchFamily="18" charset="0"/>
                <a:cs typeface="Times New Roman" panose="02020603050405020304" pitchFamily="18" charset="0"/>
              </a:rPr>
              <a:t>or</a:t>
            </a:r>
            <a:r>
              <a:rPr lang="en-US" altLang="cs-CZ" sz="2000" b="1" dirty="0">
                <a:solidFill>
                  <a:srgbClr val="307871"/>
                </a:solidFill>
                <a:latin typeface="Times New Roman" panose="02020603050405020304" pitchFamily="18" charset="0"/>
                <a:cs typeface="Times New Roman" panose="02020603050405020304" pitchFamily="18" charset="0"/>
              </a:rPr>
              <a:t> bodsky@slu.cz</a:t>
            </a:r>
            <a:r>
              <a:rPr lang="en-US" altLang="cs-CZ" sz="2000" dirty="0">
                <a:solidFill>
                  <a:srgbClr val="307871"/>
                </a:solidFill>
                <a:latin typeface="Times New Roman" panose="02020603050405020304" pitchFamily="18" charset="0"/>
                <a:cs typeface="Times New Roman" panose="02020603050405020304" pitchFamily="18" charset="0"/>
              </a:rPr>
              <a:t>.</a:t>
            </a:r>
          </a:p>
          <a:p>
            <a:pPr marL="0" indent="0">
              <a:buNone/>
            </a:pPr>
            <a:r>
              <a:rPr lang="en-US" altLang="cs-CZ" sz="2000" b="1" u="sng" dirty="0">
                <a:solidFill>
                  <a:srgbClr val="002060"/>
                </a:solidFill>
                <a:latin typeface="Times New Roman" panose="02020603050405020304" pitchFamily="18" charset="0"/>
                <a:cs typeface="Times New Roman" panose="02020603050405020304" pitchFamily="18" charset="0"/>
              </a:rPr>
              <a:t>MASTER DEGREE students</a:t>
            </a:r>
            <a:r>
              <a:rPr lang="en-US" altLang="cs-CZ" sz="2000" dirty="0">
                <a:solidFill>
                  <a:srgbClr val="002060"/>
                </a:solidFill>
                <a:latin typeface="Times New Roman" panose="02020603050405020304" pitchFamily="18" charset="0"/>
                <a:cs typeface="Times New Roman" panose="02020603050405020304" pitchFamily="18" charset="0"/>
              </a:rPr>
              <a:t>: can choose from a basic university card (free of charge) or an ISIC card (180 CZK/year). For more information on ISIC cards and related discounts, please see: </a:t>
            </a:r>
            <a:r>
              <a:rPr lang="en-US" altLang="cs-CZ" sz="2000" dirty="0">
                <a:solidFill>
                  <a:srgbClr val="002060"/>
                </a:solidFill>
                <a:latin typeface="Times New Roman" panose="02020603050405020304" pitchFamily="18" charset="0"/>
                <a:cs typeface="Times New Roman" panose="02020603050405020304" pitchFamily="18" charset="0"/>
                <a:hlinkClick r:id="rId5"/>
              </a:rPr>
              <a:t>https://www.isic.cz/en/</a:t>
            </a:r>
            <a:r>
              <a:rPr lang="en-US" altLang="cs-CZ" sz="2000" dirty="0">
                <a:solidFill>
                  <a:srgbClr val="002060"/>
                </a:solidFill>
                <a:latin typeface="Times New Roman" panose="02020603050405020304" pitchFamily="18" charset="0"/>
                <a:cs typeface="Times New Roman" panose="02020603050405020304" pitchFamily="18" charset="0"/>
              </a:rPr>
              <a:t>. ISIC card can be renewed each year by purchasing a re-validation stamp (180 CZK/year).</a:t>
            </a:r>
          </a:p>
          <a:p>
            <a:pPr marL="0" indent="0">
              <a:buNone/>
            </a:pPr>
            <a:r>
              <a:rPr lang="en-US" altLang="cs-CZ" sz="2000" b="1" u="sng" dirty="0">
                <a:solidFill>
                  <a:srgbClr val="002060"/>
                </a:solidFill>
                <a:latin typeface="Times New Roman" panose="02020603050405020304" pitchFamily="18" charset="0"/>
                <a:cs typeface="Times New Roman" panose="02020603050405020304" pitchFamily="18" charset="0"/>
              </a:rPr>
              <a:t>EXCHANGE and VISITING students</a:t>
            </a:r>
            <a:r>
              <a:rPr lang="en-US" altLang="cs-CZ" sz="2000" dirty="0">
                <a:solidFill>
                  <a:srgbClr val="002060"/>
                </a:solidFill>
                <a:latin typeface="Times New Roman" panose="02020603050405020304" pitchFamily="18" charset="0"/>
                <a:cs typeface="Times New Roman" panose="02020603050405020304" pitchFamily="18" charset="0"/>
              </a:rPr>
              <a:t>: apply for a basic university card (free of charge).</a:t>
            </a:r>
          </a:p>
          <a:p>
            <a:pPr marL="0" indent="0">
              <a:buNone/>
            </a:pPr>
            <a:endParaRPr lang="en-US" alt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20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20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20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20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20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074" name="Picture 2" descr="https://www.slu.cz/images/storage/webopf/e6/idc-isic.600x600.fit.q85.jpg">
            <a:extLst>
              <a:ext uri="{FF2B5EF4-FFF2-40B4-BE49-F238E27FC236}">
                <a16:creationId xmlns:a16="http://schemas.microsoft.com/office/drawing/2014/main" id="{DD47DC40-FC74-4506-B28A-E118B76BBE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5231" y="3887595"/>
            <a:ext cx="3135406" cy="1964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s://www.slu.cz/images/storage/webopf/18/idc-student.600x600.fit.q85.jpg">
            <a:extLst>
              <a:ext uri="{FF2B5EF4-FFF2-40B4-BE49-F238E27FC236}">
                <a16:creationId xmlns:a16="http://schemas.microsoft.com/office/drawing/2014/main" id="{1E172FBF-6115-4AD2-BF76-63AAF9FD57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5231" y="1626362"/>
            <a:ext cx="3135406" cy="1980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275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36085"/>
            <a:ext cx="454964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a:solidFill>
                  <a:srgbClr val="307871"/>
                </a:solidFill>
                <a:latin typeface="Times New Roman"/>
                <a:ea typeface="+mj-ea"/>
                <a:cs typeface="+mj-cs"/>
              </a:rPr>
              <a:t>Information systems overview</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10" name="Zástupný symbol pro obsah 2">
            <a:extLst>
              <a:ext uri="{FF2B5EF4-FFF2-40B4-BE49-F238E27FC236}">
                <a16:creationId xmlns:a16="http://schemas.microsoft.com/office/drawing/2014/main" id="{C64582C0-1E68-4F34-8C5B-571772C9F3BA}"/>
              </a:ext>
            </a:extLst>
          </p:cNvPr>
          <p:cNvSpPr txBox="1">
            <a:spLocks/>
          </p:cNvSpPr>
          <p:nvPr/>
        </p:nvSpPr>
        <p:spPr>
          <a:xfrm>
            <a:off x="251520" y="1046533"/>
            <a:ext cx="7074918" cy="53753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cs-CZ" altLang="cs-CZ" sz="200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cs-CZ" altLang="cs-CZ" sz="200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200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200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cs-CZ" altLang="cs-CZ" sz="200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7" name="Tabulka 7">
            <a:extLst>
              <a:ext uri="{FF2B5EF4-FFF2-40B4-BE49-F238E27FC236}">
                <a16:creationId xmlns:a16="http://schemas.microsoft.com/office/drawing/2014/main" id="{9DAA10ED-A8AA-4638-A1C9-95FBAEA65425}"/>
              </a:ext>
            </a:extLst>
          </p:cNvPr>
          <p:cNvGraphicFramePr>
            <a:graphicFrameLocks noGrp="1"/>
          </p:cNvGraphicFramePr>
          <p:nvPr>
            <p:extLst>
              <p:ext uri="{D42A27DB-BD31-4B8C-83A1-F6EECF244321}">
                <p14:modId xmlns:p14="http://schemas.microsoft.com/office/powerpoint/2010/main" val="486117211"/>
              </p:ext>
            </p:extLst>
          </p:nvPr>
        </p:nvGraphicFramePr>
        <p:xfrm>
          <a:off x="516835" y="1411442"/>
          <a:ext cx="9501807" cy="3705185"/>
        </p:xfrm>
        <a:graphic>
          <a:graphicData uri="http://schemas.openxmlformats.org/drawingml/2006/table">
            <a:tbl>
              <a:tblPr firstRow="1" bandRow="1">
                <a:tableStyleId>{C083E6E3-FA7D-4D7B-A595-EF9225AFEA82}</a:tableStyleId>
              </a:tblPr>
              <a:tblGrid>
                <a:gridCol w="6393875">
                  <a:extLst>
                    <a:ext uri="{9D8B030D-6E8A-4147-A177-3AD203B41FA5}">
                      <a16:colId xmlns:a16="http://schemas.microsoft.com/office/drawing/2014/main" val="3207459738"/>
                    </a:ext>
                  </a:extLst>
                </a:gridCol>
                <a:gridCol w="3107932">
                  <a:extLst>
                    <a:ext uri="{9D8B030D-6E8A-4147-A177-3AD203B41FA5}">
                      <a16:colId xmlns:a16="http://schemas.microsoft.com/office/drawing/2014/main" val="3028269998"/>
                    </a:ext>
                  </a:extLst>
                </a:gridCol>
              </a:tblGrid>
              <a:tr h="576445">
                <a:tc>
                  <a:txBody>
                    <a:bodyPr/>
                    <a:lstStyle/>
                    <a:p>
                      <a:r>
                        <a:rPr lang="en-US" sz="2400" noProof="0">
                          <a:solidFill>
                            <a:srgbClr val="307871"/>
                          </a:solidFill>
                          <a:latin typeface="Times New Roman" panose="02020603050405020304" pitchFamily="18" charset="0"/>
                          <a:cs typeface="Times New Roman" panose="02020603050405020304" pitchFamily="18" charset="0"/>
                        </a:rPr>
                        <a:t>Silesian University website</a:t>
                      </a:r>
                    </a:p>
                  </a:txBody>
                  <a:tcPr/>
                </a:tc>
                <a:tc>
                  <a:txBody>
                    <a:bodyPr/>
                    <a:lstStyle/>
                    <a:p>
                      <a:r>
                        <a:rPr lang="en-US" sz="2400" noProof="0">
                          <a:solidFill>
                            <a:srgbClr val="307871"/>
                          </a:solidFill>
                          <a:latin typeface="Times New Roman" panose="02020603050405020304" pitchFamily="18" charset="0"/>
                          <a:cs typeface="Times New Roman" panose="02020603050405020304" pitchFamily="18" charset="0"/>
                          <a:hlinkClick r:id="rId2"/>
                        </a:rPr>
                        <a:t>www.slu.cz</a:t>
                      </a:r>
                      <a:endParaRPr lang="en-US" sz="2400" noProof="0">
                        <a:solidFill>
                          <a:srgbClr val="30787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99200794"/>
                  </a:ext>
                </a:extLst>
              </a:tr>
              <a:tr h="576445">
                <a:tc>
                  <a:txBody>
                    <a:bodyPr/>
                    <a:lstStyle/>
                    <a:p>
                      <a:r>
                        <a:rPr lang="en-US" sz="2400" b="1" kern="1200" noProof="0">
                          <a:solidFill>
                            <a:srgbClr val="307871"/>
                          </a:solidFill>
                          <a:latin typeface="Times New Roman" panose="02020603050405020304" pitchFamily="18" charset="0"/>
                          <a:cs typeface="Times New Roman" panose="02020603050405020304" pitchFamily="18" charset="0"/>
                        </a:rPr>
                        <a:t>School of Business Administration website</a:t>
                      </a:r>
                      <a:endParaRPr lang="en-US" sz="2400" b="1" kern="1200" noProof="0">
                        <a:solidFill>
                          <a:srgbClr val="307871"/>
                        </a:solidFill>
                        <a:latin typeface="Times New Roman" panose="02020603050405020304" pitchFamily="18" charset="0"/>
                        <a:ea typeface="+mn-ea"/>
                        <a:cs typeface="Times New Roman" panose="02020603050405020304" pitchFamily="18" charset="0"/>
                      </a:endParaRPr>
                    </a:p>
                  </a:txBody>
                  <a:tcPr/>
                </a:tc>
                <a:tc>
                  <a:txBody>
                    <a:bodyPr/>
                    <a:lstStyle/>
                    <a:p>
                      <a:r>
                        <a:rPr lang="en-US" sz="2400" b="1" kern="1200" noProof="0">
                          <a:solidFill>
                            <a:srgbClr val="307871"/>
                          </a:solidFill>
                          <a:latin typeface="Times New Roman" panose="02020603050405020304" pitchFamily="18" charset="0"/>
                          <a:ea typeface="+mn-ea"/>
                          <a:cs typeface="Times New Roman" panose="02020603050405020304" pitchFamily="18" charset="0"/>
                          <a:hlinkClick r:id="rId3"/>
                        </a:rPr>
                        <a:t>www.slu.cz/opf/</a:t>
                      </a:r>
                      <a:endParaRPr lang="en-US" sz="2400" b="1" kern="1200" noProof="0">
                        <a:solidFill>
                          <a:srgbClr val="30787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810246552"/>
                  </a:ext>
                </a:extLst>
              </a:tr>
              <a:tr h="576445">
                <a:tc>
                  <a:txBody>
                    <a:bodyPr/>
                    <a:lstStyle/>
                    <a:p>
                      <a:r>
                        <a:rPr lang="en-US" sz="2400" b="1" kern="1200" noProof="0">
                          <a:solidFill>
                            <a:srgbClr val="307871"/>
                          </a:solidFill>
                          <a:latin typeface="Times New Roman" panose="02020603050405020304" pitchFamily="18" charset="0"/>
                          <a:cs typeface="Times New Roman" panose="02020603050405020304" pitchFamily="18" charset="0"/>
                        </a:rPr>
                        <a:t>SU Information System</a:t>
                      </a:r>
                      <a:endParaRPr lang="en-US" sz="2400" b="1" kern="1200" noProof="0">
                        <a:solidFill>
                          <a:srgbClr val="307871"/>
                        </a:solidFill>
                        <a:latin typeface="Times New Roman" panose="02020603050405020304" pitchFamily="18" charset="0"/>
                        <a:ea typeface="+mn-ea"/>
                        <a:cs typeface="Times New Roman" panose="02020603050405020304" pitchFamily="18" charset="0"/>
                      </a:endParaRPr>
                    </a:p>
                  </a:txBody>
                  <a:tcPr/>
                </a:tc>
                <a:tc>
                  <a:txBody>
                    <a:bodyPr/>
                    <a:lstStyle/>
                    <a:p>
                      <a:r>
                        <a:rPr lang="en-US" sz="2400" b="1" kern="1200" noProof="0">
                          <a:solidFill>
                            <a:srgbClr val="307871"/>
                          </a:solidFill>
                          <a:latin typeface="Times New Roman" panose="02020603050405020304" pitchFamily="18" charset="0"/>
                          <a:ea typeface="+mn-ea"/>
                          <a:cs typeface="Times New Roman" panose="02020603050405020304" pitchFamily="18" charset="0"/>
                          <a:hlinkClick r:id="rId4"/>
                        </a:rPr>
                        <a:t>is.slu.cz</a:t>
                      </a:r>
                      <a:endParaRPr lang="en-US" sz="2400" b="1" kern="1200" noProof="0">
                        <a:solidFill>
                          <a:srgbClr val="30787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73212699"/>
                  </a:ext>
                </a:extLst>
              </a:tr>
              <a:tr h="576445">
                <a:tc>
                  <a:txBody>
                    <a:bodyPr/>
                    <a:lstStyle/>
                    <a:p>
                      <a:r>
                        <a:rPr lang="en-US" sz="2400" b="1" kern="1200" noProof="0">
                          <a:solidFill>
                            <a:srgbClr val="307871"/>
                          </a:solidFill>
                          <a:latin typeface="Times New Roman" panose="02020603050405020304" pitchFamily="18" charset="0"/>
                          <a:cs typeface="Times New Roman" panose="02020603050405020304" pitchFamily="18" charset="0"/>
                        </a:rPr>
                        <a:t>E-mail</a:t>
                      </a:r>
                      <a:endParaRPr lang="en-US" sz="2400" b="1" kern="1200" noProof="0">
                        <a:solidFill>
                          <a:srgbClr val="307871"/>
                        </a:solidFill>
                        <a:latin typeface="Times New Roman" panose="02020603050405020304" pitchFamily="18" charset="0"/>
                        <a:ea typeface="+mn-ea"/>
                        <a:cs typeface="Times New Roman" panose="02020603050405020304" pitchFamily="18" charset="0"/>
                      </a:endParaRPr>
                    </a:p>
                  </a:txBody>
                  <a:tcPr/>
                </a:tc>
                <a:tc>
                  <a:txBody>
                    <a:bodyPr/>
                    <a:lstStyle/>
                    <a:p>
                      <a:r>
                        <a:rPr lang="en-US" sz="2400" b="1" kern="1200" noProof="0">
                          <a:solidFill>
                            <a:srgbClr val="307871"/>
                          </a:solidFill>
                          <a:latin typeface="Times New Roman" panose="02020603050405020304" pitchFamily="18" charset="0"/>
                          <a:ea typeface="+mn-ea"/>
                          <a:cs typeface="Times New Roman" panose="02020603050405020304" pitchFamily="18" charset="0"/>
                          <a:hlinkClick r:id="rId5"/>
                        </a:rPr>
                        <a:t>horde.opf.slu.cz</a:t>
                      </a:r>
                      <a:endParaRPr lang="en-US" sz="2400" b="1" kern="1200" noProof="0">
                        <a:solidFill>
                          <a:srgbClr val="30787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940741350"/>
                  </a:ext>
                </a:extLst>
              </a:tr>
              <a:tr h="576445">
                <a:tc>
                  <a:txBody>
                    <a:bodyPr/>
                    <a:lstStyle/>
                    <a:p>
                      <a:r>
                        <a:rPr lang="en-US" sz="2400" b="1" kern="1200" noProof="0">
                          <a:solidFill>
                            <a:srgbClr val="307871"/>
                          </a:solidFill>
                          <a:latin typeface="Times New Roman" panose="02020603050405020304" pitchFamily="18" charset="0"/>
                          <a:cs typeface="Times New Roman" panose="02020603050405020304" pitchFamily="18" charset="0"/>
                        </a:rPr>
                        <a:t>ISKaM (Dormitories and catering)</a:t>
                      </a:r>
                      <a:endParaRPr lang="en-US" sz="2400" b="1" kern="1200" noProof="0">
                        <a:solidFill>
                          <a:srgbClr val="307871"/>
                        </a:solidFill>
                        <a:latin typeface="Times New Roman" panose="02020603050405020304" pitchFamily="18" charset="0"/>
                        <a:ea typeface="+mn-ea"/>
                        <a:cs typeface="Times New Roman" panose="02020603050405020304" pitchFamily="18" charset="0"/>
                      </a:endParaRPr>
                    </a:p>
                  </a:txBody>
                  <a:tcPr/>
                </a:tc>
                <a:tc>
                  <a:txBody>
                    <a:bodyPr/>
                    <a:lstStyle/>
                    <a:p>
                      <a:r>
                        <a:rPr lang="en-US" sz="2400" b="1" kern="1200" noProof="0">
                          <a:solidFill>
                            <a:srgbClr val="307871"/>
                          </a:solidFill>
                          <a:latin typeface="Times New Roman" panose="02020603050405020304" pitchFamily="18" charset="0"/>
                          <a:ea typeface="+mn-ea"/>
                          <a:cs typeface="Times New Roman" panose="02020603050405020304" pitchFamily="18" charset="0"/>
                          <a:hlinkClick r:id="rId6"/>
                        </a:rPr>
                        <a:t>iskam.opf.slu.cz</a:t>
                      </a:r>
                      <a:endParaRPr lang="en-US" sz="2400" b="1" kern="1200" noProof="0">
                        <a:solidFill>
                          <a:srgbClr val="30787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101252685"/>
                  </a:ext>
                </a:extLst>
              </a:tr>
              <a:tr h="576445">
                <a:tc>
                  <a:txBody>
                    <a:bodyPr/>
                    <a:lstStyle/>
                    <a:p>
                      <a:r>
                        <a:rPr lang="en-US" sz="2400" b="1" kern="1200" noProof="0">
                          <a:solidFill>
                            <a:srgbClr val="307871"/>
                          </a:solidFill>
                          <a:latin typeface="Times New Roman" panose="02020603050405020304" pitchFamily="18" charset="0"/>
                          <a:ea typeface="+mn-ea"/>
                          <a:cs typeface="Times New Roman" panose="02020603050405020304" pitchFamily="18" charset="0"/>
                        </a:rPr>
                        <a:t>CRO identity/Eduroam set-up, password changes</a:t>
                      </a:r>
                    </a:p>
                  </a:txBody>
                  <a:tcPr/>
                </a:tc>
                <a:tc>
                  <a:txBody>
                    <a:bodyPr/>
                    <a:lstStyle/>
                    <a:p>
                      <a:r>
                        <a:rPr lang="en-US" sz="2400" b="1" kern="1200" noProof="0" dirty="0">
                          <a:solidFill>
                            <a:srgbClr val="307871"/>
                          </a:solidFill>
                          <a:latin typeface="Times New Roman" panose="02020603050405020304" pitchFamily="18" charset="0"/>
                          <a:ea typeface="+mn-ea"/>
                          <a:cs typeface="Times New Roman" panose="02020603050405020304" pitchFamily="18" charset="0"/>
                          <a:hlinkClick r:id="rId7"/>
                        </a:rPr>
                        <a:t>moje.slu.cz</a:t>
                      </a:r>
                      <a:endParaRPr lang="en-US" sz="2400" b="1" kern="1200" noProof="0" dirty="0">
                        <a:solidFill>
                          <a:srgbClr val="30787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175631700"/>
                  </a:ext>
                </a:extLst>
              </a:tr>
            </a:tbl>
          </a:graphicData>
        </a:graphic>
      </p:graphicFrame>
    </p:spTree>
    <p:extLst>
      <p:ext uri="{BB962C8B-B14F-4D97-AF65-F5344CB8AC3E}">
        <p14:creationId xmlns:p14="http://schemas.microsoft.com/office/powerpoint/2010/main" val="887060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10" name="Zástupný symbol pro obsah 2">
            <a:extLst>
              <a:ext uri="{FF2B5EF4-FFF2-40B4-BE49-F238E27FC236}">
                <a16:creationId xmlns:a16="http://schemas.microsoft.com/office/drawing/2014/main" id="{C64582C0-1E68-4F34-8C5B-571772C9F3BA}"/>
              </a:ext>
            </a:extLst>
          </p:cNvPr>
          <p:cNvSpPr txBox="1">
            <a:spLocks/>
          </p:cNvSpPr>
          <p:nvPr/>
        </p:nvSpPr>
        <p:spPr>
          <a:xfrm>
            <a:off x="251520" y="1046533"/>
            <a:ext cx="7074918" cy="53753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cs-CZ" altLang="cs-CZ" sz="200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cs-CZ" altLang="cs-CZ" sz="200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200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200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cs-CZ" altLang="cs-CZ" sz="20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 name="Zástupný symbol pro obsah 2">
            <a:extLst>
              <a:ext uri="{FF2B5EF4-FFF2-40B4-BE49-F238E27FC236}">
                <a16:creationId xmlns:a16="http://schemas.microsoft.com/office/drawing/2014/main" id="{571A1CD5-7EF3-4DF3-BD9A-8D56AA1AA8E2}"/>
              </a:ext>
            </a:extLst>
          </p:cNvPr>
          <p:cNvSpPr txBox="1">
            <a:spLocks/>
          </p:cNvSpPr>
          <p:nvPr/>
        </p:nvSpPr>
        <p:spPr>
          <a:xfrm>
            <a:off x="1086677" y="2024269"/>
            <a:ext cx="8666922" cy="2809461"/>
          </a:xfrm>
          <a:prstGeom prst="rect">
            <a:avLst/>
          </a:prstGeom>
          <a:solidFill>
            <a:srgbClr val="307871"/>
          </a:solidFill>
          <a:ln>
            <a:solidFill>
              <a:schemeClr val="bg1"/>
            </a:solidFill>
            <a:prstDash val="sys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ltLang="cs-CZ" sz="32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altLang="cs-CZ" sz="3200" b="1" dirty="0">
                <a:solidFill>
                  <a:schemeClr val="bg1"/>
                </a:solidFill>
                <a:latin typeface="Times New Roman" panose="02020603050405020304" pitchFamily="18" charset="0"/>
                <a:cs typeface="Times New Roman" panose="02020603050405020304" pitchFamily="18" charset="0"/>
              </a:rPr>
              <a:t>Any questions? </a:t>
            </a:r>
          </a:p>
          <a:p>
            <a:pPr marL="0" indent="0" algn="ctr">
              <a:buNone/>
            </a:pPr>
            <a:r>
              <a:rPr lang="en-US" altLang="cs-CZ" sz="3200" b="1" dirty="0">
                <a:solidFill>
                  <a:schemeClr val="bg1"/>
                </a:solidFill>
                <a:latin typeface="Times New Roman" panose="02020603050405020304" pitchFamily="18" charset="0"/>
                <a:cs typeface="Times New Roman" panose="02020603050405020304" pitchFamily="18" charset="0"/>
              </a:rPr>
              <a:t>Contact us at </a:t>
            </a:r>
            <a:r>
              <a:rPr lang="en-US" altLang="cs-CZ" sz="3200" b="1" dirty="0">
                <a:solidFill>
                  <a:schemeClr val="bg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international@opf.slu.cz</a:t>
            </a:r>
            <a:endParaRPr lang="en-US" altLang="cs-CZ" sz="32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altLang="cs-CZ" sz="32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cs-CZ" sz="32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en-US" altLang="cs-CZ" sz="32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US" altLang="cs-CZ" sz="32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ctr">
              <a:buNone/>
            </a:pPr>
            <a:endParaRPr lang="en-US" altLang="cs-CZ" sz="32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ctr">
              <a:buNone/>
            </a:pPr>
            <a:endParaRPr lang="en-US" altLang="cs-CZ" sz="32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ctr">
              <a:buNone/>
            </a:pPr>
            <a:endParaRPr lang="en-US" altLang="cs-CZ" sz="32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ctr">
              <a:buNone/>
            </a:pPr>
            <a:endParaRPr lang="en-US" altLang="cs-CZ" sz="32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508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37778339-2ECE-4F53-B7C3-F34685EA289C}"/>
              </a:ext>
            </a:extLst>
          </p:cNvPr>
          <p:cNvPicPr>
            <a:picLocks noChangeAspect="1"/>
          </p:cNvPicPr>
          <p:nvPr/>
        </p:nvPicPr>
        <p:blipFill>
          <a:blip r:embed="rId2"/>
          <a:stretch>
            <a:fillRect/>
          </a:stretch>
        </p:blipFill>
        <p:spPr>
          <a:xfrm>
            <a:off x="388455" y="1239661"/>
            <a:ext cx="4005626" cy="4091095"/>
          </a:xfrm>
          <a:prstGeom prst="rect">
            <a:avLst/>
          </a:prstGeom>
          <a:ln>
            <a:noFill/>
          </a:ln>
          <a:effectLst>
            <a:outerShdw blurRad="292100" dist="139700" dir="2700000" algn="tl" rotWithShape="0">
              <a:srgbClr val="333333">
                <a:alpha val="65000"/>
              </a:srgbClr>
            </a:outerShdw>
          </a:effectLst>
        </p:spPr>
      </p:pic>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8" name="Obdélník 7">
            <a:extLst>
              <a:ext uri="{FF2B5EF4-FFF2-40B4-BE49-F238E27FC236}">
                <a16:creationId xmlns:a16="http://schemas.microsoft.com/office/drawing/2014/main" id="{5C865019-A864-46D0-9C82-B2921EBC7420}"/>
              </a:ext>
            </a:extLst>
          </p:cNvPr>
          <p:cNvSpPr/>
          <p:nvPr/>
        </p:nvSpPr>
        <p:spPr>
          <a:xfrm>
            <a:off x="251520" y="449337"/>
            <a:ext cx="585128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CRO set up – go to </a:t>
            </a:r>
            <a:r>
              <a:rPr kumimoji="0" lang="en-US" sz="2800" b="0" i="0" u="none" strike="noStrike" kern="0" cap="none" spc="0" normalizeH="0" baseline="0" dirty="0">
                <a:ln>
                  <a:noFill/>
                </a:ln>
                <a:solidFill>
                  <a:srgbClr val="307871"/>
                </a:solidFill>
                <a:effectLst/>
                <a:uLnTx/>
                <a:uFillTx/>
                <a:latin typeface="Times New Roman"/>
                <a:ea typeface="+mj-ea"/>
                <a:cs typeface="+mj-cs"/>
                <a:hlinkClick r:id="rId3"/>
              </a:rPr>
              <a:t>https://moje.slu.cz/</a:t>
            </a:r>
            <a:endParaRPr kumimoji="0" lang="en-US" sz="2800" b="0" i="0" u="none" strike="noStrike" kern="0" cap="none" spc="0" normalizeH="0" baseline="0" dirty="0">
              <a:ln>
                <a:noFill/>
              </a:ln>
              <a:solidFill>
                <a:srgbClr val="307871"/>
              </a:solidFill>
              <a:effectLst/>
              <a:uLnTx/>
              <a:uFillTx/>
              <a:latin typeface="Times New Roman"/>
              <a:ea typeface="+mj-ea"/>
              <a:cs typeface="+mj-cs"/>
            </a:endParaRPr>
          </a:p>
        </p:txBody>
      </p:sp>
      <p:sp>
        <p:nvSpPr>
          <p:cNvPr id="14" name="Šipka: doprava 13">
            <a:extLst>
              <a:ext uri="{FF2B5EF4-FFF2-40B4-BE49-F238E27FC236}">
                <a16:creationId xmlns:a16="http://schemas.microsoft.com/office/drawing/2014/main" id="{EAAEED10-A39E-4DCA-B54C-7D5CA30D1786}"/>
              </a:ext>
            </a:extLst>
          </p:cNvPr>
          <p:cNvSpPr/>
          <p:nvPr/>
        </p:nvSpPr>
        <p:spPr>
          <a:xfrm>
            <a:off x="4401734" y="3231590"/>
            <a:ext cx="323537" cy="2382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Zaoblený obdélníkový bublinový popisek 2">
            <a:extLst>
              <a:ext uri="{FF2B5EF4-FFF2-40B4-BE49-F238E27FC236}">
                <a16:creationId xmlns:a16="http://schemas.microsoft.com/office/drawing/2014/main" id="{E1BE7CE8-950B-4042-B314-DFC6B06CE84E}"/>
              </a:ext>
            </a:extLst>
          </p:cNvPr>
          <p:cNvSpPr/>
          <p:nvPr/>
        </p:nvSpPr>
        <p:spPr>
          <a:xfrm>
            <a:off x="396107" y="5203904"/>
            <a:ext cx="4005626" cy="1546520"/>
          </a:xfrm>
          <a:prstGeom prst="wedgeRoundRectCallout">
            <a:avLst>
              <a:gd name="adj1" fmla="val -15028"/>
              <a:gd name="adj2" fmla="val -24349"/>
              <a:gd name="adj3" fmla="val 16667"/>
            </a:avLst>
          </a:prstGeom>
          <a:solidFill>
            <a:schemeClr val="accent4">
              <a:lumMod val="40000"/>
              <a:lumOff val="60000"/>
            </a:schemeClr>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31" name="TextovéPole 30">
            <a:extLst>
              <a:ext uri="{FF2B5EF4-FFF2-40B4-BE49-F238E27FC236}">
                <a16:creationId xmlns:a16="http://schemas.microsoft.com/office/drawing/2014/main" id="{23C62450-83AB-4DC1-A430-13E217154FF5}"/>
              </a:ext>
            </a:extLst>
          </p:cNvPr>
          <p:cNvSpPr txBox="1"/>
          <p:nvPr/>
        </p:nvSpPr>
        <p:spPr>
          <a:xfrm>
            <a:off x="489438" y="5311629"/>
            <a:ext cx="3818963" cy="1600438"/>
          </a:xfrm>
          <a:prstGeom prst="rect">
            <a:avLst/>
          </a:prstGeom>
          <a:noFill/>
        </p:spPr>
        <p:txBody>
          <a:bodyPr wrap="square" rtlCol="0">
            <a:spAutoFit/>
          </a:bodyPr>
          <a:lstStyle/>
          <a:p>
            <a:r>
              <a:rPr lang="en-US" sz="1400" b="1" dirty="0">
                <a:solidFill>
                  <a:srgbClr val="002060"/>
                </a:solidFill>
                <a:latin typeface="Times New Roman" panose="02020603050405020304" pitchFamily="18" charset="0"/>
                <a:cs typeface="Times New Roman" panose="02020603050405020304" pitchFamily="18" charset="0"/>
              </a:rPr>
              <a:t>You will receive a birth and UČO number on your personal email provided in your application. In case you haven’t received it, please contact us at </a:t>
            </a:r>
            <a:r>
              <a:rPr lang="en-US" sz="1400" b="1" dirty="0">
                <a:solidFill>
                  <a:srgbClr val="002060"/>
                </a:solidFill>
                <a:latin typeface="Times New Roman" panose="02020603050405020304" pitchFamily="18" charset="0"/>
                <a:cs typeface="Times New Roman" panose="02020603050405020304" pitchFamily="18" charset="0"/>
                <a:hlinkClick r:id="rId4"/>
              </a:rPr>
              <a:t>international@opf.slu.cz</a:t>
            </a:r>
            <a:r>
              <a:rPr lang="en-US" sz="1400" b="1" dirty="0">
                <a:solidFill>
                  <a:srgbClr val="002060"/>
                </a:solidFill>
                <a:latin typeface="Times New Roman" panose="02020603050405020304" pitchFamily="18" charset="0"/>
                <a:cs typeface="Times New Roman" panose="02020603050405020304" pitchFamily="18" charset="0"/>
              </a:rPr>
              <a:t>. Degree students can also find their UČO inside their e-application in </a:t>
            </a:r>
            <a:r>
              <a:rPr lang="en-US" sz="1400" b="1" dirty="0">
                <a:solidFill>
                  <a:srgbClr val="002060"/>
                </a:solidFill>
                <a:latin typeface="Times New Roman" panose="02020603050405020304" pitchFamily="18" charset="0"/>
                <a:cs typeface="Times New Roman" panose="02020603050405020304" pitchFamily="18" charset="0"/>
                <a:hlinkClick r:id="rId5"/>
              </a:rPr>
              <a:t>IS SU</a:t>
            </a:r>
            <a:r>
              <a:rPr lang="en-US" sz="1400" b="1" dirty="0">
                <a:solidFill>
                  <a:srgbClr val="002060"/>
                </a:solidFill>
                <a:latin typeface="Times New Roman" panose="02020603050405020304" pitchFamily="18" charset="0"/>
                <a:cs typeface="Times New Roman" panose="02020603050405020304" pitchFamily="18" charset="0"/>
              </a:rPr>
              <a:t>.</a:t>
            </a:r>
          </a:p>
          <a:p>
            <a:endParaRPr lang="en-US" sz="1400" b="1" dirty="0">
              <a:solidFill>
                <a:srgbClr val="002060"/>
              </a:solidFill>
              <a:latin typeface="Times New Roman" panose="02020603050405020304" pitchFamily="18" charset="0"/>
              <a:cs typeface="Times New Roman" panose="02020603050405020304" pitchFamily="18" charset="0"/>
            </a:endParaRPr>
          </a:p>
        </p:txBody>
      </p:sp>
      <p:sp>
        <p:nvSpPr>
          <p:cNvPr id="43" name="Zástupný symbol pro obsah 2">
            <a:extLst>
              <a:ext uri="{FF2B5EF4-FFF2-40B4-BE49-F238E27FC236}">
                <a16:creationId xmlns:a16="http://schemas.microsoft.com/office/drawing/2014/main" id="{08E607B9-40F1-4B28-BBF7-649E919001C5}"/>
              </a:ext>
            </a:extLst>
          </p:cNvPr>
          <p:cNvSpPr txBox="1">
            <a:spLocks/>
          </p:cNvSpPr>
          <p:nvPr/>
        </p:nvSpPr>
        <p:spPr>
          <a:xfrm>
            <a:off x="4942503" y="2090606"/>
            <a:ext cx="6853389" cy="41208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b="1" dirty="0">
                <a:solidFill>
                  <a:srgbClr val="307871"/>
                </a:solidFill>
                <a:latin typeface="Times New Roman" panose="02020603050405020304" pitchFamily="18" charset="0"/>
                <a:cs typeface="Times New Roman" panose="02020603050405020304" pitchFamily="18" charset="0"/>
              </a:rPr>
              <a:t>After sending the request to acquire the CRO account, you will be able to see your newly created CRO username (e.g. nov0216).</a:t>
            </a:r>
          </a:p>
          <a:p>
            <a:pPr marL="0" indent="0">
              <a:buNone/>
            </a:pPr>
            <a:r>
              <a:rPr lang="en-US" altLang="cs-CZ" sz="1800" b="1" u="sng" dirty="0">
                <a:solidFill>
                  <a:srgbClr val="002060"/>
                </a:solidFill>
                <a:latin typeface="Times New Roman" panose="02020603050405020304" pitchFamily="18" charset="0"/>
                <a:cs typeface="Times New Roman" panose="02020603050405020304" pitchFamily="18" charset="0"/>
              </a:rPr>
              <a:t>Please follow the next steps:</a:t>
            </a:r>
          </a:p>
          <a:p>
            <a:pPr marL="342900" indent="-342900">
              <a:buFont typeface="+mj-lt"/>
              <a:buAutoNum type="arabicPeriod"/>
            </a:pPr>
            <a:r>
              <a:rPr lang="en-US" altLang="cs-CZ" sz="1800" b="1" dirty="0">
                <a:solidFill>
                  <a:srgbClr val="002060"/>
                </a:solidFill>
                <a:latin typeface="Times New Roman" panose="02020603050405020304" pitchFamily="18" charset="0"/>
                <a:cs typeface="Times New Roman" panose="02020603050405020304" pitchFamily="18" charset="0"/>
              </a:rPr>
              <a:t>Enter your personal email address or a Czech phone number in order to receive a verification code.</a:t>
            </a:r>
          </a:p>
          <a:p>
            <a:pPr marL="342900" indent="-342900">
              <a:buFont typeface="+mj-lt"/>
              <a:buAutoNum type="arabicPeriod"/>
            </a:pPr>
            <a:r>
              <a:rPr lang="en-US" altLang="cs-CZ" sz="1800" b="1" dirty="0">
                <a:solidFill>
                  <a:srgbClr val="002060"/>
                </a:solidFill>
                <a:latin typeface="Times New Roman" panose="02020603050405020304" pitchFamily="18" charset="0"/>
                <a:cs typeface="Times New Roman" panose="02020603050405020304" pitchFamily="18" charset="0"/>
              </a:rPr>
              <a:t>Enter the 6-digit code that was sent to your personal email address or a Czech phone number. The validity of the code is just 5 minutes!</a:t>
            </a:r>
          </a:p>
          <a:p>
            <a:pPr marL="342900" indent="-342900">
              <a:buFont typeface="+mj-lt"/>
              <a:buAutoNum type="arabicPeriod"/>
            </a:pPr>
            <a:r>
              <a:rPr lang="en-US" altLang="cs-CZ" sz="1800" b="1" dirty="0">
                <a:solidFill>
                  <a:srgbClr val="002060"/>
                </a:solidFill>
                <a:latin typeface="Times New Roman" panose="02020603050405020304" pitchFamily="18" charset="0"/>
                <a:cs typeface="Times New Roman" panose="02020603050405020304" pitchFamily="18" charset="0"/>
              </a:rPr>
              <a:t>Create your CRO password. The password has to have at least 8 characters including lower</a:t>
            </a:r>
            <a:r>
              <a:rPr lang="cs-CZ" altLang="cs-CZ" sz="1800" b="1" dirty="0">
                <a:solidFill>
                  <a:srgbClr val="002060"/>
                </a:solidFill>
                <a:latin typeface="Times New Roman" panose="02020603050405020304" pitchFamily="18" charset="0"/>
                <a:cs typeface="Times New Roman" panose="02020603050405020304" pitchFamily="18" charset="0"/>
              </a:rPr>
              <a:t>-</a:t>
            </a:r>
            <a:r>
              <a:rPr lang="en-US" altLang="cs-CZ" sz="1800" b="1" dirty="0">
                <a:solidFill>
                  <a:srgbClr val="002060"/>
                </a:solidFill>
                <a:latin typeface="Times New Roman" panose="02020603050405020304" pitchFamily="18" charset="0"/>
                <a:cs typeface="Times New Roman" panose="02020603050405020304" pitchFamily="18" charset="0"/>
              </a:rPr>
              <a:t>case and upper-case letters and a digit. No special characters are allowed.</a:t>
            </a:r>
          </a:p>
          <a:p>
            <a:pPr marL="342900" indent="-342900">
              <a:buFont typeface="+mj-lt"/>
              <a:buAutoNum type="arabicPeriod"/>
            </a:pPr>
            <a:endParaRPr lang="en-US" altLang="cs-CZ" sz="1800" b="1" dirty="0">
              <a:solidFill>
                <a:srgbClr val="002060"/>
              </a:solidFill>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altLang="cs-CZ" sz="1800" b="1" dirty="0">
              <a:solidFill>
                <a:srgbClr val="002060"/>
              </a:solidFill>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altLang="cs-CZ" sz="18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72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8" name="Obdélník 7">
            <a:extLst>
              <a:ext uri="{FF2B5EF4-FFF2-40B4-BE49-F238E27FC236}">
                <a16:creationId xmlns:a16="http://schemas.microsoft.com/office/drawing/2014/main" id="{5C865019-A864-46D0-9C82-B2921EBC7420}"/>
              </a:ext>
            </a:extLst>
          </p:cNvPr>
          <p:cNvSpPr/>
          <p:nvPr/>
        </p:nvSpPr>
        <p:spPr>
          <a:xfrm>
            <a:off x="251520" y="430287"/>
            <a:ext cx="8419292"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CRO account – password and verification contact change</a:t>
            </a:r>
          </a:p>
        </p:txBody>
      </p:sp>
      <p:sp>
        <p:nvSpPr>
          <p:cNvPr id="18" name="Zástupný symbol pro obsah 2">
            <a:extLst>
              <a:ext uri="{FF2B5EF4-FFF2-40B4-BE49-F238E27FC236}">
                <a16:creationId xmlns:a16="http://schemas.microsoft.com/office/drawing/2014/main" id="{2E160E68-9F76-46F7-B994-4C1235C8677E}"/>
              </a:ext>
            </a:extLst>
          </p:cNvPr>
          <p:cNvSpPr txBox="1">
            <a:spLocks/>
          </p:cNvSpPr>
          <p:nvPr/>
        </p:nvSpPr>
        <p:spPr>
          <a:xfrm>
            <a:off x="251520" y="1287132"/>
            <a:ext cx="10156504" cy="47819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b="1" dirty="0">
                <a:solidFill>
                  <a:srgbClr val="307871"/>
                </a:solidFill>
                <a:latin typeface="Times New Roman" panose="02020603050405020304" pitchFamily="18" charset="0"/>
                <a:cs typeface="Times New Roman" panose="02020603050405020304" pitchFamily="18" charset="0"/>
              </a:rPr>
              <a:t>You can change your CRO password at: </a:t>
            </a:r>
            <a:r>
              <a:rPr lang="en-US" sz="1800" dirty="0">
                <a:solidFill>
                  <a:srgbClr val="002060"/>
                </a:solidFill>
                <a:latin typeface="Times New Roman" panose="02020603050405020304" pitchFamily="18" charset="0"/>
                <a:cs typeface="Times New Roman" panose="02020603050405020304" pitchFamily="18" charset="0"/>
                <a:hlinkClick r:id="rId2"/>
              </a:rPr>
              <a:t>https://moje.slu.cz/</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307871"/>
                </a:solidFill>
                <a:latin typeface="Times New Roman" panose="02020603050405020304" pitchFamily="18" charset="0"/>
                <a:cs typeface="Times New Roman" panose="02020603050405020304" pitchFamily="18" charset="0"/>
              </a:rPr>
              <a:t>in the </a:t>
            </a:r>
            <a:r>
              <a:rPr lang="en-US" sz="1800" i="1" dirty="0">
                <a:solidFill>
                  <a:srgbClr val="307871"/>
                </a:solidFill>
                <a:latin typeface="Times New Roman" panose="02020603050405020304" pitchFamily="18" charset="0"/>
                <a:cs typeface="Times New Roman" panose="02020603050405020304" pitchFamily="18" charset="0"/>
              </a:rPr>
              <a:t>Settings</a:t>
            </a: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5" name="Šipka: doprava 24">
            <a:extLst>
              <a:ext uri="{FF2B5EF4-FFF2-40B4-BE49-F238E27FC236}">
                <a16:creationId xmlns:a16="http://schemas.microsoft.com/office/drawing/2014/main" id="{C9A2F61C-093D-4E0F-847D-E5F543F2EED5}"/>
              </a:ext>
            </a:extLst>
          </p:cNvPr>
          <p:cNvSpPr/>
          <p:nvPr/>
        </p:nvSpPr>
        <p:spPr>
          <a:xfrm>
            <a:off x="4605617" y="3515573"/>
            <a:ext cx="594630" cy="2382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E05710CB-E61C-4DCC-A6EE-162FBE8FBD15}"/>
              </a:ext>
            </a:extLst>
          </p:cNvPr>
          <p:cNvPicPr>
            <a:picLocks noChangeAspect="1"/>
          </p:cNvPicPr>
          <p:nvPr/>
        </p:nvPicPr>
        <p:blipFill>
          <a:blip r:embed="rId3"/>
          <a:stretch>
            <a:fillRect/>
          </a:stretch>
        </p:blipFill>
        <p:spPr>
          <a:xfrm>
            <a:off x="423534" y="1949082"/>
            <a:ext cx="4067175" cy="3505200"/>
          </a:xfrm>
          <a:prstGeom prst="rect">
            <a:avLst/>
          </a:prstGeom>
          <a:ln>
            <a:noFill/>
          </a:ln>
          <a:effectLst>
            <a:outerShdw blurRad="292100" dist="139700" dir="2700000" algn="tl" rotWithShape="0">
              <a:srgbClr val="333333">
                <a:alpha val="65000"/>
              </a:srgbClr>
            </a:outerShdw>
          </a:effectLst>
        </p:spPr>
      </p:pic>
      <p:sp>
        <p:nvSpPr>
          <p:cNvPr id="26" name="Zaoblený obdélník 9">
            <a:extLst>
              <a:ext uri="{FF2B5EF4-FFF2-40B4-BE49-F238E27FC236}">
                <a16:creationId xmlns:a16="http://schemas.microsoft.com/office/drawing/2014/main" id="{CAB6B68B-9107-4870-BC78-CC1E51089691}"/>
              </a:ext>
            </a:extLst>
          </p:cNvPr>
          <p:cNvSpPr/>
          <p:nvPr/>
        </p:nvSpPr>
        <p:spPr>
          <a:xfrm>
            <a:off x="499705" y="3515573"/>
            <a:ext cx="2045842" cy="308670"/>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pic>
        <p:nvPicPr>
          <p:cNvPr id="6" name="Obrázek 5">
            <a:extLst>
              <a:ext uri="{FF2B5EF4-FFF2-40B4-BE49-F238E27FC236}">
                <a16:creationId xmlns:a16="http://schemas.microsoft.com/office/drawing/2014/main" id="{F265916E-054E-4FBF-B1AD-2796EC716FC3}"/>
              </a:ext>
            </a:extLst>
          </p:cNvPr>
          <p:cNvPicPr>
            <a:picLocks noChangeAspect="1"/>
          </p:cNvPicPr>
          <p:nvPr/>
        </p:nvPicPr>
        <p:blipFill>
          <a:blip r:embed="rId4"/>
          <a:stretch>
            <a:fillRect/>
          </a:stretch>
        </p:blipFill>
        <p:spPr>
          <a:xfrm>
            <a:off x="5329772" y="1855783"/>
            <a:ext cx="5902699" cy="3794592"/>
          </a:xfrm>
          <a:prstGeom prst="rect">
            <a:avLst/>
          </a:prstGeom>
          <a:ln>
            <a:noFill/>
          </a:ln>
          <a:effectLst>
            <a:outerShdw blurRad="292100" dist="139700" dir="2700000" algn="tl" rotWithShape="0">
              <a:srgbClr val="333333">
                <a:alpha val="65000"/>
              </a:srgbClr>
            </a:outerShdw>
          </a:effectLst>
        </p:spPr>
      </p:pic>
      <p:sp>
        <p:nvSpPr>
          <p:cNvPr id="28" name="Zaoblený obdélníkový bublinový popisek 2">
            <a:extLst>
              <a:ext uri="{FF2B5EF4-FFF2-40B4-BE49-F238E27FC236}">
                <a16:creationId xmlns:a16="http://schemas.microsoft.com/office/drawing/2014/main" id="{74EBF7FE-9188-41CF-A10B-E1338E119DC3}"/>
              </a:ext>
            </a:extLst>
          </p:cNvPr>
          <p:cNvSpPr/>
          <p:nvPr/>
        </p:nvSpPr>
        <p:spPr>
          <a:xfrm>
            <a:off x="9036004" y="3444409"/>
            <a:ext cx="1065140" cy="308670"/>
          </a:xfrm>
          <a:prstGeom prst="wedgeRoundRectCallout">
            <a:avLst>
              <a:gd name="adj1" fmla="val -15028"/>
              <a:gd name="adj2" fmla="val -24349"/>
              <a:gd name="adj3" fmla="val 16667"/>
            </a:avLst>
          </a:prstGeom>
          <a:solidFill>
            <a:schemeClr val="accent4">
              <a:lumMod val="40000"/>
              <a:lumOff val="60000"/>
            </a:schemeClr>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4134900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8" name="Obdélník 7">
            <a:extLst>
              <a:ext uri="{FF2B5EF4-FFF2-40B4-BE49-F238E27FC236}">
                <a16:creationId xmlns:a16="http://schemas.microsoft.com/office/drawing/2014/main" id="{5C865019-A864-46D0-9C82-B2921EBC7420}"/>
              </a:ext>
            </a:extLst>
          </p:cNvPr>
          <p:cNvSpPr/>
          <p:nvPr/>
        </p:nvSpPr>
        <p:spPr>
          <a:xfrm>
            <a:off x="251520" y="449337"/>
            <a:ext cx="335380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Eduroam Wi-Fi set up</a:t>
            </a:r>
          </a:p>
        </p:txBody>
      </p:sp>
      <p:sp>
        <p:nvSpPr>
          <p:cNvPr id="20" name="Zástupný symbol pro obsah 2">
            <a:extLst>
              <a:ext uri="{FF2B5EF4-FFF2-40B4-BE49-F238E27FC236}">
                <a16:creationId xmlns:a16="http://schemas.microsoft.com/office/drawing/2014/main" id="{5DD33BBD-EA9F-4158-9D48-ABD145B71C79}"/>
              </a:ext>
            </a:extLst>
          </p:cNvPr>
          <p:cNvSpPr txBox="1">
            <a:spLocks/>
          </p:cNvSpPr>
          <p:nvPr/>
        </p:nvSpPr>
        <p:spPr>
          <a:xfrm>
            <a:off x="251520" y="1027170"/>
            <a:ext cx="9842739" cy="144016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srgbClr val="002060"/>
                </a:solidFill>
                <a:latin typeface="Times New Roman" panose="02020603050405020304" pitchFamily="18" charset="0"/>
                <a:cs typeface="Times New Roman" panose="02020603050405020304" pitchFamily="18" charset="0"/>
              </a:rPr>
              <a:t>Eduroam Wi-Fi is available at all university premises including the dormitory and campus for free. Eduroam is widely used at most of the higher education institutions and other public institutions. For more information on coverage, visit: </a:t>
            </a:r>
            <a:r>
              <a:rPr lang="en-US" sz="2000" dirty="0">
                <a:solidFill>
                  <a:srgbClr val="002060"/>
                </a:solidFill>
                <a:latin typeface="Times New Roman" panose="02020603050405020304" pitchFamily="18" charset="0"/>
                <a:cs typeface="Times New Roman" panose="02020603050405020304" pitchFamily="18" charset="0"/>
                <a:hlinkClick r:id="rId2"/>
              </a:rPr>
              <a:t>https://www.eduroam.org/</a:t>
            </a:r>
            <a:endParaRPr lang="en-US" sz="2000"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dirty="0">
                <a:solidFill>
                  <a:srgbClr val="002060"/>
                </a:solidFill>
                <a:latin typeface="Times New Roman" panose="02020603050405020304" pitchFamily="18" charset="0"/>
                <a:cs typeface="Times New Roman" panose="02020603050405020304" pitchFamily="18" charset="0"/>
              </a:rPr>
              <a:t>Login at </a:t>
            </a:r>
            <a:r>
              <a:rPr lang="en-US" sz="2000" kern="0" dirty="0">
                <a:solidFill>
                  <a:srgbClr val="307871"/>
                </a:solidFill>
                <a:latin typeface="Times New Roman"/>
                <a:hlinkClick r:id="rId3"/>
              </a:rPr>
              <a:t>https://moje.slu.cz/</a:t>
            </a:r>
            <a:r>
              <a:rPr lang="en-US" sz="2000" b="1" dirty="0">
                <a:solidFill>
                  <a:srgbClr val="002060"/>
                </a:solidFill>
                <a:latin typeface="Times New Roman" panose="02020603050405020304" pitchFamily="18" charset="0"/>
                <a:cs typeface="Times New Roman" panose="02020603050405020304" pitchFamily="18" charset="0"/>
              </a:rPr>
              <a:t> with your created CRO identity (username and password), </a:t>
            </a:r>
          </a:p>
          <a:p>
            <a:pPr marL="0" indent="0">
              <a:buNone/>
            </a:pPr>
            <a:r>
              <a:rPr lang="en-US" sz="2000" b="1" dirty="0">
                <a:solidFill>
                  <a:srgbClr val="002060"/>
                </a:solidFill>
                <a:latin typeface="Times New Roman" panose="02020603050405020304" pitchFamily="18" charset="0"/>
                <a:cs typeface="Times New Roman" panose="02020603050405020304" pitchFamily="18" charset="0"/>
              </a:rPr>
              <a:t>go to </a:t>
            </a:r>
            <a:r>
              <a:rPr lang="en-US" sz="2000" b="1" i="1" dirty="0">
                <a:solidFill>
                  <a:srgbClr val="002060"/>
                </a:solidFill>
                <a:latin typeface="Times New Roman" panose="02020603050405020304" pitchFamily="18" charset="0"/>
                <a:cs typeface="Times New Roman" panose="02020603050405020304" pitchFamily="18" charset="0"/>
              </a:rPr>
              <a:t>Settings</a:t>
            </a:r>
            <a:r>
              <a:rPr lang="en-US" sz="2000" b="1" dirty="0">
                <a:solidFill>
                  <a:srgbClr val="002060"/>
                </a:solidFill>
                <a:latin typeface="Times New Roman" panose="02020603050405020304" pitchFamily="18" charset="0"/>
                <a:cs typeface="Times New Roman" panose="02020603050405020304" pitchFamily="18" charset="0"/>
              </a:rPr>
              <a:t> and create (or change) your Eduroam password.</a:t>
            </a:r>
          </a:p>
          <a:p>
            <a:pPr marL="0" indent="0">
              <a:buNone/>
            </a:pPr>
            <a:endParaRPr lang="en-US"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p:txBody>
      </p:sp>
      <p:sp>
        <p:nvSpPr>
          <p:cNvPr id="6" name="AutoShape 2" descr="Přístup do sítě EDUROAM">
            <a:extLst>
              <a:ext uri="{FF2B5EF4-FFF2-40B4-BE49-F238E27FC236}">
                <a16:creationId xmlns:a16="http://schemas.microsoft.com/office/drawing/2014/main" id="{5282404A-4F04-48E3-AFF3-1B4D3A0D419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Přístup do sítě EDUROAM">
            <a:extLst>
              <a:ext uri="{FF2B5EF4-FFF2-40B4-BE49-F238E27FC236}">
                <a16:creationId xmlns:a16="http://schemas.microsoft.com/office/drawing/2014/main" id="{308176E9-8CEB-44AE-84C2-C60959E578D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Obrázek 11">
            <a:extLst>
              <a:ext uri="{FF2B5EF4-FFF2-40B4-BE49-F238E27FC236}">
                <a16:creationId xmlns:a16="http://schemas.microsoft.com/office/drawing/2014/main" id="{310355EE-643C-4E24-B73F-6D93CEF13C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0750" y="217900"/>
            <a:ext cx="1772850" cy="645847"/>
          </a:xfrm>
          <a:prstGeom prst="rect">
            <a:avLst/>
          </a:prstGeom>
        </p:spPr>
      </p:pic>
      <p:sp>
        <p:nvSpPr>
          <p:cNvPr id="25" name="Šipka: doprava 24">
            <a:extLst>
              <a:ext uri="{FF2B5EF4-FFF2-40B4-BE49-F238E27FC236}">
                <a16:creationId xmlns:a16="http://schemas.microsoft.com/office/drawing/2014/main" id="{A4E363F1-4DE2-455D-A974-332962E1706A}"/>
              </a:ext>
            </a:extLst>
          </p:cNvPr>
          <p:cNvSpPr/>
          <p:nvPr/>
        </p:nvSpPr>
        <p:spPr>
          <a:xfrm>
            <a:off x="4542753" y="4075136"/>
            <a:ext cx="594630" cy="23824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6" name="Obrázek 25">
            <a:extLst>
              <a:ext uri="{FF2B5EF4-FFF2-40B4-BE49-F238E27FC236}">
                <a16:creationId xmlns:a16="http://schemas.microsoft.com/office/drawing/2014/main" id="{41407331-FE2E-4ECF-A165-61A794D38976}"/>
              </a:ext>
            </a:extLst>
          </p:cNvPr>
          <p:cNvPicPr>
            <a:picLocks noChangeAspect="1"/>
          </p:cNvPicPr>
          <p:nvPr/>
        </p:nvPicPr>
        <p:blipFill>
          <a:blip r:embed="rId5"/>
          <a:stretch>
            <a:fillRect/>
          </a:stretch>
        </p:blipFill>
        <p:spPr>
          <a:xfrm>
            <a:off x="407208" y="2592558"/>
            <a:ext cx="4067175" cy="3505200"/>
          </a:xfrm>
          <a:prstGeom prst="rect">
            <a:avLst/>
          </a:prstGeom>
          <a:ln>
            <a:noFill/>
          </a:ln>
          <a:effectLst>
            <a:outerShdw blurRad="292100" dist="139700" dir="2700000" algn="tl" rotWithShape="0">
              <a:srgbClr val="333333">
                <a:alpha val="65000"/>
              </a:srgbClr>
            </a:outerShdw>
          </a:effectLst>
        </p:spPr>
      </p:pic>
      <p:sp>
        <p:nvSpPr>
          <p:cNvPr id="27" name="Zaoblený obdélník 9">
            <a:extLst>
              <a:ext uri="{FF2B5EF4-FFF2-40B4-BE49-F238E27FC236}">
                <a16:creationId xmlns:a16="http://schemas.microsoft.com/office/drawing/2014/main" id="{30A350B1-331F-426D-A8C2-32C4258C25BA}"/>
              </a:ext>
            </a:extLst>
          </p:cNvPr>
          <p:cNvSpPr/>
          <p:nvPr/>
        </p:nvSpPr>
        <p:spPr>
          <a:xfrm>
            <a:off x="483379" y="4159049"/>
            <a:ext cx="2045842" cy="308670"/>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pic>
        <p:nvPicPr>
          <p:cNvPr id="3" name="Obrázek 2">
            <a:extLst>
              <a:ext uri="{FF2B5EF4-FFF2-40B4-BE49-F238E27FC236}">
                <a16:creationId xmlns:a16="http://schemas.microsoft.com/office/drawing/2014/main" id="{120B2E08-07C1-468C-98AD-BA6CBAE77EDC}"/>
              </a:ext>
            </a:extLst>
          </p:cNvPr>
          <p:cNvPicPr>
            <a:picLocks noChangeAspect="1"/>
          </p:cNvPicPr>
          <p:nvPr/>
        </p:nvPicPr>
        <p:blipFill>
          <a:blip r:embed="rId6"/>
          <a:stretch>
            <a:fillRect/>
          </a:stretch>
        </p:blipFill>
        <p:spPr>
          <a:xfrm>
            <a:off x="5207915" y="2519946"/>
            <a:ext cx="5777193" cy="3650424"/>
          </a:xfrm>
          <a:prstGeom prst="rect">
            <a:avLst/>
          </a:prstGeom>
          <a:ln>
            <a:noFill/>
          </a:ln>
          <a:effectLst>
            <a:outerShdw blurRad="292100" dist="139700" dir="2700000" algn="tl" rotWithShape="0">
              <a:srgbClr val="333333">
                <a:alpha val="65000"/>
              </a:srgbClr>
            </a:outerShdw>
          </a:effectLst>
        </p:spPr>
      </p:pic>
      <p:sp>
        <p:nvSpPr>
          <p:cNvPr id="30" name="Zaoblený obdélníkový bublinový popisek 2">
            <a:extLst>
              <a:ext uri="{FF2B5EF4-FFF2-40B4-BE49-F238E27FC236}">
                <a16:creationId xmlns:a16="http://schemas.microsoft.com/office/drawing/2014/main" id="{FBA17BBC-389C-4B71-81C7-96F4BDACFB56}"/>
              </a:ext>
            </a:extLst>
          </p:cNvPr>
          <p:cNvSpPr/>
          <p:nvPr/>
        </p:nvSpPr>
        <p:spPr>
          <a:xfrm>
            <a:off x="5333581" y="3885590"/>
            <a:ext cx="448654" cy="308670"/>
          </a:xfrm>
          <a:prstGeom prst="wedgeRoundRectCallout">
            <a:avLst>
              <a:gd name="adj1" fmla="val -15028"/>
              <a:gd name="adj2" fmla="val -24349"/>
              <a:gd name="adj3" fmla="val 16667"/>
            </a:avLst>
          </a:prstGeom>
          <a:solidFill>
            <a:schemeClr val="accent4">
              <a:lumMod val="40000"/>
              <a:lumOff val="60000"/>
            </a:schemeClr>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181154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8" name="Obdélník 7">
            <a:extLst>
              <a:ext uri="{FF2B5EF4-FFF2-40B4-BE49-F238E27FC236}">
                <a16:creationId xmlns:a16="http://schemas.microsoft.com/office/drawing/2014/main" id="{5C865019-A864-46D0-9C82-B2921EBC7420}"/>
              </a:ext>
            </a:extLst>
          </p:cNvPr>
          <p:cNvSpPr/>
          <p:nvPr/>
        </p:nvSpPr>
        <p:spPr>
          <a:xfrm>
            <a:off x="251520" y="449337"/>
            <a:ext cx="335380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Eduroam Wi</a:t>
            </a:r>
            <a:r>
              <a:rPr kumimoji="0" lang="cs-CZ" sz="2800" b="0" i="0" u="none" strike="noStrike" kern="0" cap="none" spc="0" normalizeH="0" baseline="0" dirty="0">
                <a:ln>
                  <a:noFill/>
                </a:ln>
                <a:solidFill>
                  <a:srgbClr val="307871"/>
                </a:solidFill>
                <a:effectLst/>
                <a:uLnTx/>
                <a:uFillTx/>
                <a:latin typeface="Times New Roman"/>
                <a:ea typeface="+mj-ea"/>
                <a:cs typeface="+mj-cs"/>
              </a:rPr>
              <a:t>-</a:t>
            </a:r>
            <a:r>
              <a:rPr kumimoji="0" lang="en-US" sz="2800" b="0" i="0" u="none" strike="noStrike" kern="0" cap="none" spc="0" normalizeH="0" baseline="0" dirty="0">
                <a:ln>
                  <a:noFill/>
                </a:ln>
                <a:solidFill>
                  <a:srgbClr val="307871"/>
                </a:solidFill>
                <a:effectLst/>
                <a:uLnTx/>
                <a:uFillTx/>
                <a:latin typeface="Times New Roman"/>
                <a:ea typeface="+mj-ea"/>
                <a:cs typeface="+mj-cs"/>
              </a:rPr>
              <a:t>Fi set up</a:t>
            </a:r>
          </a:p>
        </p:txBody>
      </p:sp>
      <p:sp>
        <p:nvSpPr>
          <p:cNvPr id="20" name="Zástupný symbol pro obsah 2">
            <a:extLst>
              <a:ext uri="{FF2B5EF4-FFF2-40B4-BE49-F238E27FC236}">
                <a16:creationId xmlns:a16="http://schemas.microsoft.com/office/drawing/2014/main" id="{5DD33BBD-EA9F-4158-9D48-ABD145B71C79}"/>
              </a:ext>
            </a:extLst>
          </p:cNvPr>
          <p:cNvSpPr txBox="1">
            <a:spLocks/>
          </p:cNvSpPr>
          <p:nvPr/>
        </p:nvSpPr>
        <p:spPr>
          <a:xfrm>
            <a:off x="251520" y="1312939"/>
            <a:ext cx="9968245" cy="50957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solidFill>
                  <a:srgbClr val="002060"/>
                </a:solidFill>
                <a:latin typeface="Times New Roman" panose="02020603050405020304" pitchFamily="18" charset="0"/>
                <a:cs typeface="Times New Roman" panose="02020603050405020304" pitchFamily="18" charset="0"/>
              </a:rPr>
              <a:t>To connect into Eduroam Wi-Fi, use your </a:t>
            </a:r>
            <a:r>
              <a:rPr lang="en-US" sz="2000" dirty="0">
                <a:solidFill>
                  <a:srgbClr val="002060"/>
                </a:solidFill>
                <a:latin typeface="Times New Roman" panose="02020603050405020304" pitchFamily="18" charset="0"/>
                <a:cs typeface="Times New Roman" panose="02020603050405020304" pitchFamily="18" charset="0"/>
                <a:hlinkClick r:id="rId2"/>
              </a:rPr>
              <a:t>CROusername@slu.cz</a:t>
            </a:r>
            <a:r>
              <a:rPr lang="en-US" sz="2000" dirty="0">
                <a:solidFill>
                  <a:srgbClr val="002060"/>
                </a:solidFill>
                <a:latin typeface="Times New Roman" panose="02020603050405020304" pitchFamily="18" charset="0"/>
                <a:cs typeface="Times New Roman" panose="02020603050405020304" pitchFamily="18" charset="0"/>
              </a:rPr>
              <a:t> and your Eduroam password.</a:t>
            </a:r>
          </a:p>
          <a:p>
            <a:pPr marL="0" indent="0">
              <a:buNone/>
            </a:pPr>
            <a:endParaRPr lang="en-US"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dirty="0">
                <a:solidFill>
                  <a:srgbClr val="002060"/>
                </a:solidFill>
                <a:latin typeface="Times New Roman" panose="02020603050405020304" pitchFamily="18" charset="0"/>
                <a:cs typeface="Times New Roman" panose="02020603050405020304" pitchFamily="18" charset="0"/>
              </a:rPr>
              <a:t>To set up Eduroam on your device, we recommend to download </a:t>
            </a:r>
            <a:r>
              <a:rPr lang="en-US" sz="2000" b="1" dirty="0">
                <a:solidFill>
                  <a:srgbClr val="002060"/>
                </a:solidFill>
                <a:latin typeface="Times New Roman" panose="02020603050405020304" pitchFamily="18" charset="0"/>
                <a:cs typeface="Times New Roman" panose="02020603050405020304" pitchFamily="18" charset="0"/>
                <a:hlinkClick r:id="rId3"/>
              </a:rPr>
              <a:t>Eduroam CAT (Configuration Assistant Tool)</a:t>
            </a:r>
            <a:r>
              <a:rPr lang="en-US" sz="2000" b="1" dirty="0">
                <a:solidFill>
                  <a:srgbClr val="002060"/>
                </a:solidFill>
                <a:latin typeface="Times New Roman" panose="02020603050405020304" pitchFamily="18" charset="0"/>
                <a:cs typeface="Times New Roman" panose="02020603050405020304" pitchFamily="18" charset="0"/>
              </a:rPr>
              <a:t>.</a:t>
            </a:r>
          </a:p>
          <a:p>
            <a:pPr marL="0" indent="0">
              <a:buNone/>
            </a:pPr>
            <a:r>
              <a:rPr lang="en-US" sz="2000" dirty="0">
                <a:solidFill>
                  <a:srgbClr val="002060"/>
                </a:solidFill>
                <a:latin typeface="Times New Roman" panose="02020603050405020304" pitchFamily="18" charset="0"/>
                <a:cs typeface="Times New Roman" panose="02020603050405020304" pitchFamily="18" charset="0"/>
              </a:rPr>
              <a:t>More information is available at: </a:t>
            </a:r>
            <a:r>
              <a:rPr lang="en-US" sz="2000" b="1" dirty="0">
                <a:solidFill>
                  <a:srgbClr val="002060"/>
                </a:solidFill>
                <a:latin typeface="Times New Roman" panose="02020603050405020304" pitchFamily="18" charset="0"/>
                <a:cs typeface="Times New Roman" panose="02020603050405020304" pitchFamily="18" charset="0"/>
                <a:hlinkClick r:id="rId4"/>
              </a:rPr>
              <a:t>https://uit.opf.slu.cz/sluzby/wifi/visitors_information</a:t>
            </a:r>
            <a:endParaRPr lang="en-US"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2000" i="1"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i="1" dirty="0">
                <a:solidFill>
                  <a:srgbClr val="002060"/>
                </a:solidFill>
                <a:latin typeface="Times New Roman" panose="02020603050405020304" pitchFamily="18" charset="0"/>
                <a:cs typeface="Times New Roman" panose="02020603050405020304" pitchFamily="18" charset="0"/>
              </a:rPr>
              <a:t>In case of specific problems with connection, you can email </a:t>
            </a:r>
            <a:r>
              <a:rPr lang="en-US" sz="2000" i="1" dirty="0">
                <a:solidFill>
                  <a:srgbClr val="002060"/>
                </a:solidFill>
                <a:latin typeface="Times New Roman" panose="02020603050405020304" pitchFamily="18" charset="0"/>
                <a:cs typeface="Times New Roman" panose="02020603050405020304" pitchFamily="18" charset="0"/>
                <a:hlinkClick r:id="rId5"/>
              </a:rPr>
              <a:t>helpdesk@opf.slu.cz</a:t>
            </a:r>
            <a:r>
              <a:rPr lang="en-US" sz="2000" i="1" dirty="0">
                <a:solidFill>
                  <a:srgbClr val="002060"/>
                </a:solidFill>
                <a:latin typeface="Times New Roman" panose="02020603050405020304" pitchFamily="18" charset="0"/>
                <a:cs typeface="Times New Roman" panose="02020603050405020304" pitchFamily="18" charset="0"/>
              </a:rPr>
              <a:t> or visit the IT staff in person in the room A428, main faculty building.</a:t>
            </a:r>
          </a:p>
          <a:p>
            <a:pPr marL="0" indent="0">
              <a:buNone/>
            </a:pPr>
            <a:endParaRPr lang="en-US" altLang="cs-CZ" sz="1800" dirty="0">
              <a:solidFill>
                <a:srgbClr val="002060"/>
              </a:solidFill>
              <a:latin typeface="Times New Roman" panose="02020603050405020304" pitchFamily="18" charset="0"/>
              <a:cs typeface="Times New Roman" panose="02020603050405020304" pitchFamily="18" charset="0"/>
            </a:endParaRPr>
          </a:p>
        </p:txBody>
      </p:sp>
      <p:sp>
        <p:nvSpPr>
          <p:cNvPr id="6" name="AutoShape 2" descr="Přístup do sítě EDUROAM">
            <a:extLst>
              <a:ext uri="{FF2B5EF4-FFF2-40B4-BE49-F238E27FC236}">
                <a16:creationId xmlns:a16="http://schemas.microsoft.com/office/drawing/2014/main" id="{5282404A-4F04-48E3-AFF3-1B4D3A0D419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Přístup do sítě EDUROAM">
            <a:extLst>
              <a:ext uri="{FF2B5EF4-FFF2-40B4-BE49-F238E27FC236}">
                <a16:creationId xmlns:a16="http://schemas.microsoft.com/office/drawing/2014/main" id="{308176E9-8CEB-44AE-84C2-C60959E578D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Obrázek 11">
            <a:extLst>
              <a:ext uri="{FF2B5EF4-FFF2-40B4-BE49-F238E27FC236}">
                <a16:creationId xmlns:a16="http://schemas.microsoft.com/office/drawing/2014/main" id="{310355EE-643C-4E24-B73F-6D93CEF13C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0750" y="217900"/>
            <a:ext cx="1772850" cy="645847"/>
          </a:xfrm>
          <a:prstGeom prst="rect">
            <a:avLst/>
          </a:prstGeom>
        </p:spPr>
      </p:pic>
      <p:grpSp>
        <p:nvGrpSpPr>
          <p:cNvPr id="34" name="Skupina 33">
            <a:extLst>
              <a:ext uri="{FF2B5EF4-FFF2-40B4-BE49-F238E27FC236}">
                <a16:creationId xmlns:a16="http://schemas.microsoft.com/office/drawing/2014/main" id="{023752E1-1D64-48BC-8587-8B7A1E72F1C4}"/>
              </a:ext>
            </a:extLst>
          </p:cNvPr>
          <p:cNvGrpSpPr/>
          <p:nvPr/>
        </p:nvGrpSpPr>
        <p:grpSpPr>
          <a:xfrm>
            <a:off x="4279511" y="1890498"/>
            <a:ext cx="2313035" cy="404271"/>
            <a:chOff x="9250521" y="2702456"/>
            <a:chExt cx="2313035" cy="332108"/>
          </a:xfrm>
        </p:grpSpPr>
        <p:sp>
          <p:nvSpPr>
            <p:cNvPr id="35" name="Zaoblený obdélníkový bublinový popisek 2">
              <a:extLst>
                <a:ext uri="{FF2B5EF4-FFF2-40B4-BE49-F238E27FC236}">
                  <a16:creationId xmlns:a16="http://schemas.microsoft.com/office/drawing/2014/main" id="{0FB599C9-C4D6-43F2-A6FF-55CCFBF9E06A}"/>
                </a:ext>
              </a:extLst>
            </p:cNvPr>
            <p:cNvSpPr/>
            <p:nvPr/>
          </p:nvSpPr>
          <p:spPr>
            <a:xfrm>
              <a:off x="9250521" y="2702456"/>
              <a:ext cx="2182858" cy="332108"/>
            </a:xfrm>
            <a:prstGeom prst="wedgeRoundRectCallout">
              <a:avLst>
                <a:gd name="adj1" fmla="val -4071"/>
                <a:gd name="adj2" fmla="val -102823"/>
                <a:gd name="adj3" fmla="val 16667"/>
              </a:avLst>
            </a:prstGeom>
            <a:solidFill>
              <a:schemeClr val="accent4">
                <a:lumMod val="40000"/>
                <a:lumOff val="60000"/>
              </a:schemeClr>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36" name="TextovéPole 35">
              <a:extLst>
                <a:ext uri="{FF2B5EF4-FFF2-40B4-BE49-F238E27FC236}">
                  <a16:creationId xmlns:a16="http://schemas.microsoft.com/office/drawing/2014/main" id="{CEBCBB28-620A-471E-A92A-121780D0A4F9}"/>
                </a:ext>
              </a:extLst>
            </p:cNvPr>
            <p:cNvSpPr txBox="1"/>
            <p:nvPr/>
          </p:nvSpPr>
          <p:spPr>
            <a:xfrm>
              <a:off x="9380698" y="2742091"/>
              <a:ext cx="2182858" cy="252838"/>
            </a:xfrm>
            <a:prstGeom prst="rect">
              <a:avLst/>
            </a:prstGeom>
            <a:noFill/>
          </p:spPr>
          <p:txBody>
            <a:bodyPr wrap="square" rtlCol="0">
              <a:spAutoFit/>
            </a:bodyPr>
            <a:lstStyle/>
            <a:p>
              <a:r>
                <a:rPr lang="cs-CZ" sz="1400" b="1" i="1">
                  <a:solidFill>
                    <a:srgbClr val="002060"/>
                  </a:solidFill>
                  <a:latin typeface="Times New Roman" panose="02020603050405020304" pitchFamily="18" charset="0"/>
                  <a:cs typeface="Times New Roman" panose="02020603050405020304" pitchFamily="18" charset="0"/>
                </a:rPr>
                <a:t>E.g.: </a:t>
              </a:r>
              <a:r>
                <a:rPr lang="cs-CZ" sz="1400" b="1">
                  <a:solidFill>
                    <a:srgbClr val="002060"/>
                  </a:solidFill>
                  <a:latin typeface="Times New Roman" panose="02020603050405020304" pitchFamily="18" charset="0"/>
                  <a:cs typeface="Times New Roman" panose="02020603050405020304" pitchFamily="18" charset="0"/>
                </a:rPr>
                <a:t>abc0001</a:t>
              </a:r>
              <a:r>
                <a:rPr lang="en-US" sz="1400" b="1">
                  <a:solidFill>
                    <a:srgbClr val="002060"/>
                  </a:solidFill>
                  <a:latin typeface="Times New Roman" panose="02020603050405020304" pitchFamily="18" charset="0"/>
                  <a:cs typeface="Times New Roman" panose="02020603050405020304" pitchFamily="18" charset="0"/>
                </a:rPr>
                <a:t>@slu.cz</a:t>
              </a:r>
            </a:p>
          </p:txBody>
        </p:sp>
      </p:grpSp>
    </p:spTree>
    <p:extLst>
      <p:ext uri="{BB962C8B-B14F-4D97-AF65-F5344CB8AC3E}">
        <p14:creationId xmlns:p14="http://schemas.microsoft.com/office/powerpoint/2010/main" val="4029702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D198A604-282A-419D-9098-10E64004DCFC}"/>
              </a:ext>
            </a:extLst>
          </p:cNvPr>
          <p:cNvPicPr>
            <a:picLocks noChangeAspect="1"/>
          </p:cNvPicPr>
          <p:nvPr/>
        </p:nvPicPr>
        <p:blipFill rotWithShape="1">
          <a:blip r:embed="rId2"/>
          <a:srcRect l="12181" t="10254" r="15932" b="36340"/>
          <a:stretch/>
        </p:blipFill>
        <p:spPr>
          <a:xfrm>
            <a:off x="445478" y="3891605"/>
            <a:ext cx="7888054" cy="3662622"/>
          </a:xfrm>
          <a:prstGeom prst="rect">
            <a:avLst/>
          </a:prstGeom>
          <a:ln>
            <a:noFill/>
          </a:ln>
          <a:effectLst>
            <a:outerShdw blurRad="292100" dist="139700" dir="2700000" algn="tl" rotWithShape="0">
              <a:srgbClr val="333333">
                <a:alpha val="65000"/>
              </a:srgbClr>
            </a:outerShdw>
          </a:effectLst>
        </p:spPr>
      </p:pic>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a:p>
        </p:txBody>
      </p:sp>
      <p:sp>
        <p:nvSpPr>
          <p:cNvPr id="5" name="Obdélník 4"/>
          <p:cNvSpPr/>
          <p:nvPr/>
        </p:nvSpPr>
        <p:spPr>
          <a:xfrm>
            <a:off x="251520" y="449337"/>
            <a:ext cx="3321743"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dirty="0">
                <a:ln>
                  <a:noFill/>
                </a:ln>
                <a:solidFill>
                  <a:srgbClr val="307871"/>
                </a:solidFill>
                <a:effectLst/>
                <a:uLnTx/>
                <a:uFillTx/>
                <a:latin typeface="Times New Roman"/>
                <a:ea typeface="+mj-ea"/>
                <a:cs typeface="+mj-cs"/>
              </a:rPr>
              <a:t>Horde – faculty email</a:t>
            </a:r>
          </a:p>
        </p:txBody>
      </p:sp>
      <p:sp>
        <p:nvSpPr>
          <p:cNvPr id="6" name="Zástupný symbol pro obsah 2">
            <a:extLst>
              <a:ext uri="{FF2B5EF4-FFF2-40B4-BE49-F238E27FC236}">
                <a16:creationId xmlns:a16="http://schemas.microsoft.com/office/drawing/2014/main" id="{13ECE790-252F-42EC-8589-96659884C118}"/>
              </a:ext>
            </a:extLst>
          </p:cNvPr>
          <p:cNvSpPr txBox="1">
            <a:spLocks/>
          </p:cNvSpPr>
          <p:nvPr/>
        </p:nvSpPr>
        <p:spPr>
          <a:xfrm>
            <a:off x="331497" y="1045537"/>
            <a:ext cx="9542783" cy="27577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400" b="1" dirty="0">
                <a:solidFill>
                  <a:srgbClr val="307871"/>
                </a:solidFill>
                <a:latin typeface="Times New Roman" panose="02020603050405020304" pitchFamily="18" charset="0"/>
                <a:cs typeface="Times New Roman" panose="02020603050405020304" pitchFamily="18" charset="0"/>
              </a:rPr>
              <a:t>Communication with teachers, academics and other faculty members is only possible via official faculty email address! </a:t>
            </a:r>
          </a:p>
          <a:p>
            <a:pPr marL="0" indent="0">
              <a:buNone/>
            </a:pPr>
            <a:r>
              <a:rPr lang="en-US" altLang="cs-CZ" sz="2400" b="1" dirty="0">
                <a:solidFill>
                  <a:srgbClr val="307871"/>
                </a:solidFill>
                <a:latin typeface="Times New Roman" panose="02020603050405020304" pitchFamily="18" charset="0"/>
                <a:cs typeface="Times New Roman" panose="02020603050405020304" pitchFamily="18" charset="0"/>
              </a:rPr>
              <a:t>Access: </a:t>
            </a:r>
            <a:r>
              <a:rPr lang="en-US" sz="2400" b="1" u="sng" dirty="0">
                <a:solidFill>
                  <a:srgbClr val="0000FF"/>
                </a:solidFill>
                <a:latin typeface="Times New Roman" panose="02020603050405020304" pitchFamily="18" charset="0"/>
                <a:cs typeface="Times New Roman" panose="02020603050405020304" pitchFamily="18" charset="0"/>
                <a:hlinkClick r:id="rId3"/>
              </a:rPr>
              <a:t>https://horde.opf.slu.cz</a:t>
            </a:r>
            <a:r>
              <a:rPr lang="en-US" sz="2400" b="1" dirty="0">
                <a:solidFill>
                  <a:srgbClr val="307871"/>
                </a:solidFill>
                <a:latin typeface="Times New Roman" panose="02020603050405020304" pitchFamily="18" charset="0"/>
                <a:cs typeface="Times New Roman" panose="02020603050405020304" pitchFamily="18" charset="0"/>
              </a:rPr>
              <a:t> or </a:t>
            </a:r>
            <a:r>
              <a:rPr lang="en-US" sz="2400" b="1" u="sng" dirty="0">
                <a:solidFill>
                  <a:srgbClr val="0000FF"/>
                </a:solidFill>
                <a:latin typeface="Times New Roman" panose="02020603050405020304" pitchFamily="18" charset="0"/>
                <a:cs typeface="Times New Roman" panose="02020603050405020304" pitchFamily="18" charset="0"/>
                <a:hlinkClick r:id="rId4"/>
              </a:rPr>
              <a:t>https://mail.slu.cz/</a:t>
            </a:r>
            <a:r>
              <a:rPr lang="en-US" sz="2400" b="1" dirty="0">
                <a:solidFill>
                  <a:srgbClr val="307871"/>
                </a:solidFill>
                <a:latin typeface="Times New Roman" panose="02020603050405020304" pitchFamily="18" charset="0"/>
                <a:cs typeface="Times New Roman" panose="02020603050405020304" pitchFamily="18" charset="0"/>
              </a:rPr>
              <a:t> </a:t>
            </a:r>
          </a:p>
          <a:p>
            <a:pPr lvl="1"/>
            <a:r>
              <a:rPr lang="cs-CZ" dirty="0">
                <a:solidFill>
                  <a:srgbClr val="002060"/>
                </a:solidFill>
                <a:latin typeface="Times New Roman" panose="02020603050405020304" pitchFamily="18" charset="0"/>
                <a:cs typeface="Times New Roman" panose="02020603050405020304" pitchFamily="18" charset="0"/>
              </a:rPr>
              <a:t>p</a:t>
            </a:r>
            <a:r>
              <a:rPr lang="en-US" dirty="0">
                <a:solidFill>
                  <a:srgbClr val="002060"/>
                </a:solidFill>
                <a:latin typeface="Times New Roman" panose="02020603050405020304" pitchFamily="18" charset="0"/>
                <a:cs typeface="Times New Roman" panose="02020603050405020304" pitchFamily="18" charset="0"/>
              </a:rPr>
              <a:t>lease use your CRO username and password to login</a:t>
            </a:r>
            <a:endParaRPr lang="en-US" u="sng" dirty="0">
              <a:solidFill>
                <a:srgbClr val="002060"/>
              </a:solidFill>
              <a:latin typeface="Times New Roman" panose="02020603050405020304" pitchFamily="18" charset="0"/>
              <a:cs typeface="Times New Roman" panose="02020603050405020304" pitchFamily="18" charset="0"/>
            </a:endParaRPr>
          </a:p>
          <a:p>
            <a:pPr marL="0" indent="0">
              <a:buNone/>
            </a:pPr>
            <a:r>
              <a:rPr lang="en-US" altLang="cs-CZ" sz="2400" b="1" dirty="0">
                <a:solidFill>
                  <a:srgbClr val="307871"/>
                </a:solidFill>
                <a:latin typeface="Times New Roman" panose="02020603050405020304" pitchFamily="18" charset="0"/>
                <a:cs typeface="Times New Roman" panose="02020603050405020304" pitchFamily="18" charset="0"/>
              </a:rPr>
              <a:t>Guides on how to:</a:t>
            </a:r>
          </a:p>
          <a:p>
            <a:pPr lvl="1"/>
            <a:r>
              <a:rPr lang="cs-CZ" altLang="cs-CZ" sz="2000" b="1" dirty="0">
                <a:solidFill>
                  <a:srgbClr val="002060"/>
                </a:solidFill>
                <a:latin typeface="Times New Roman" panose="02020603050405020304" pitchFamily="18" charset="0"/>
                <a:cs typeface="Times New Roman" panose="02020603050405020304" pitchFamily="18" charset="0"/>
              </a:rPr>
              <a:t>s</a:t>
            </a:r>
            <a:r>
              <a:rPr lang="en-US" altLang="cs-CZ" sz="2000" b="1" dirty="0">
                <a:solidFill>
                  <a:srgbClr val="002060"/>
                </a:solidFill>
                <a:latin typeface="Times New Roman" panose="02020603050405020304" pitchFamily="18" charset="0"/>
                <a:cs typeface="Times New Roman" panose="02020603050405020304" pitchFamily="18" charset="0"/>
              </a:rPr>
              <a:t>et up forwarding to your personal email address</a:t>
            </a:r>
            <a:r>
              <a:rPr lang="cs-CZ" altLang="cs-CZ" sz="2000" b="1" dirty="0">
                <a:solidFill>
                  <a:srgbClr val="002060"/>
                </a:solidFill>
                <a:latin typeface="Times New Roman" panose="02020603050405020304" pitchFamily="18" charset="0"/>
                <a:cs typeface="Times New Roman" panose="02020603050405020304" pitchFamily="18" charset="0"/>
              </a:rPr>
              <a:t>:</a:t>
            </a:r>
            <a:r>
              <a:rPr lang="en-US" altLang="cs-CZ" sz="2000" b="1" dirty="0">
                <a:solidFill>
                  <a:srgbClr val="002060"/>
                </a:solidFill>
                <a:latin typeface="Times New Roman" panose="02020603050405020304" pitchFamily="18" charset="0"/>
                <a:cs typeface="Times New Roman" panose="02020603050405020304" pitchFamily="18" charset="0"/>
              </a:rPr>
              <a:t> </a:t>
            </a:r>
            <a:r>
              <a:rPr lang="en-US" sz="1400" b="1" dirty="0">
                <a:solidFill>
                  <a:srgbClr val="002060"/>
                </a:solidFill>
                <a:latin typeface="Times New Roman" panose="02020603050405020304" pitchFamily="18" charset="0"/>
                <a:cs typeface="Times New Roman" panose="02020603050405020304" pitchFamily="18" charset="0"/>
                <a:hlinkClick r:id="rId5"/>
              </a:rPr>
              <a:t>https://uit.opf.slu.cz/horde/preposilanien</a:t>
            </a:r>
            <a:endParaRPr lang="en-US" sz="1400" b="1" dirty="0">
              <a:solidFill>
                <a:srgbClr val="002060"/>
              </a:solidFill>
              <a:latin typeface="Times New Roman" panose="02020603050405020304" pitchFamily="18" charset="0"/>
              <a:cs typeface="Times New Roman" panose="02020603050405020304" pitchFamily="18" charset="0"/>
            </a:endParaRPr>
          </a:p>
          <a:p>
            <a:pPr lvl="1"/>
            <a:r>
              <a:rPr lang="cs-CZ" altLang="cs-CZ" sz="2000" b="1" dirty="0">
                <a:solidFill>
                  <a:srgbClr val="002060"/>
                </a:solidFill>
                <a:latin typeface="Times New Roman" panose="02020603050405020304" pitchFamily="18" charset="0"/>
                <a:cs typeface="Times New Roman" panose="02020603050405020304" pitchFamily="18" charset="0"/>
              </a:rPr>
              <a:t>s</a:t>
            </a:r>
            <a:r>
              <a:rPr lang="en-US" altLang="cs-CZ" sz="2000" b="1" dirty="0">
                <a:solidFill>
                  <a:srgbClr val="002060"/>
                </a:solidFill>
                <a:latin typeface="Times New Roman" panose="02020603050405020304" pitchFamily="18" charset="0"/>
                <a:cs typeface="Times New Roman" panose="02020603050405020304" pitchFamily="18" charset="0"/>
              </a:rPr>
              <a:t>et up external e-mail clients</a:t>
            </a:r>
            <a:r>
              <a:rPr lang="cs-CZ" altLang="cs-CZ" sz="2000" b="1" dirty="0">
                <a:solidFill>
                  <a:srgbClr val="002060"/>
                </a:solidFill>
                <a:latin typeface="Times New Roman" panose="02020603050405020304" pitchFamily="18" charset="0"/>
                <a:cs typeface="Times New Roman" panose="02020603050405020304" pitchFamily="18" charset="0"/>
              </a:rPr>
              <a:t>:</a:t>
            </a:r>
            <a:r>
              <a:rPr lang="en-US" altLang="cs-CZ" sz="2000" b="1" dirty="0">
                <a:solidFill>
                  <a:srgbClr val="002060"/>
                </a:solidFill>
                <a:latin typeface="Times New Roman" panose="02020603050405020304" pitchFamily="18" charset="0"/>
                <a:cs typeface="Times New Roman" panose="02020603050405020304" pitchFamily="18" charset="0"/>
              </a:rPr>
              <a:t> </a:t>
            </a:r>
            <a:r>
              <a:rPr lang="en-US" altLang="cs-CZ" sz="1400" b="1" dirty="0">
                <a:solidFill>
                  <a:srgbClr val="002060"/>
                </a:solidFill>
                <a:latin typeface="Times New Roman" panose="02020603050405020304" pitchFamily="18" charset="0"/>
                <a:cs typeface="Times New Roman" panose="02020603050405020304" pitchFamily="18" charset="0"/>
                <a:hlinkClick r:id="rId6"/>
              </a:rPr>
              <a:t>https://uit.opf.slu.cz/horde/externien</a:t>
            </a:r>
            <a:endParaRPr lang="en-US" sz="1400" b="1" dirty="0">
              <a:solidFill>
                <a:srgbClr val="002060"/>
              </a:solidFill>
              <a:latin typeface="Times New Roman" panose="02020603050405020304" pitchFamily="18" charset="0"/>
              <a:cs typeface="Times New Roman" panose="02020603050405020304" pitchFamily="18" charset="0"/>
            </a:endParaRPr>
          </a:p>
          <a:p>
            <a:pPr lvl="1"/>
            <a:endParaRPr lang="en-US" altLang="cs-CZ" sz="1400" b="1" dirty="0">
              <a:solidFill>
                <a:srgbClr val="002060"/>
              </a:solidFill>
              <a:latin typeface="Times New Roman" panose="02020603050405020304" pitchFamily="18" charset="0"/>
              <a:cs typeface="Times New Roman" panose="02020603050405020304" pitchFamily="18" charset="0"/>
            </a:endParaRPr>
          </a:p>
          <a:p>
            <a:pPr lvl="1"/>
            <a:endParaRPr lang="en-US" altLang="cs-CZ" sz="2000" b="1" dirty="0">
              <a:solidFill>
                <a:srgbClr val="307871"/>
              </a:solidFill>
              <a:latin typeface="Times New Roman" panose="02020603050405020304" pitchFamily="18" charset="0"/>
              <a:cs typeface="Times New Roman" panose="02020603050405020304" pitchFamily="18" charset="0"/>
            </a:endParaRPr>
          </a:p>
          <a:p>
            <a:endParaRPr lang="en-US" altLang="cs-CZ" sz="2400" b="1" dirty="0">
              <a:solidFill>
                <a:srgbClr val="307871"/>
              </a:solidFill>
              <a:latin typeface="Times New Roman" panose="02020603050405020304" pitchFamily="18" charset="0"/>
              <a:cs typeface="Times New Roman" panose="02020603050405020304" pitchFamily="18" charset="0"/>
            </a:endParaRPr>
          </a:p>
        </p:txBody>
      </p:sp>
      <p:grpSp>
        <p:nvGrpSpPr>
          <p:cNvPr id="2" name="Skupina 1">
            <a:extLst>
              <a:ext uri="{FF2B5EF4-FFF2-40B4-BE49-F238E27FC236}">
                <a16:creationId xmlns:a16="http://schemas.microsoft.com/office/drawing/2014/main" id="{09F81E6F-C17F-490E-A021-EF1D2D27B927}"/>
              </a:ext>
            </a:extLst>
          </p:cNvPr>
          <p:cNvGrpSpPr/>
          <p:nvPr/>
        </p:nvGrpSpPr>
        <p:grpSpPr>
          <a:xfrm>
            <a:off x="7080738" y="5093503"/>
            <a:ext cx="4853354" cy="1307298"/>
            <a:chOff x="7080738" y="5093502"/>
            <a:chExt cx="4853354" cy="1482367"/>
          </a:xfrm>
        </p:grpSpPr>
        <p:sp>
          <p:nvSpPr>
            <p:cNvPr id="3" name="Zaoblený obdélníkový bublinový popisek 2"/>
            <p:cNvSpPr/>
            <p:nvPr/>
          </p:nvSpPr>
          <p:spPr>
            <a:xfrm>
              <a:off x="7080738" y="5093502"/>
              <a:ext cx="4853354" cy="1482367"/>
            </a:xfrm>
            <a:prstGeom prst="wedgeRoundRectCallout">
              <a:avLst>
                <a:gd name="adj1" fmla="val -35627"/>
                <a:gd name="adj2" fmla="val -82406"/>
                <a:gd name="adj3" fmla="val 16667"/>
              </a:avLst>
            </a:prstGeom>
            <a:solidFill>
              <a:schemeClr val="bg1"/>
            </a:solid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cs-CZ"/>
            </a:p>
          </p:txBody>
        </p:sp>
        <p:sp>
          <p:nvSpPr>
            <p:cNvPr id="8" name="TextovéPole 7"/>
            <p:cNvSpPr txBox="1"/>
            <p:nvPr/>
          </p:nvSpPr>
          <p:spPr>
            <a:xfrm>
              <a:off x="7303477" y="5326787"/>
              <a:ext cx="4443045" cy="1046979"/>
            </a:xfrm>
            <a:prstGeom prst="rect">
              <a:avLst/>
            </a:prstGeom>
            <a:noFill/>
          </p:spPr>
          <p:txBody>
            <a:bodyPr wrap="square" rtlCol="0">
              <a:spAutoFit/>
            </a:bodyPr>
            <a:lstStyle/>
            <a:p>
              <a:r>
                <a:rPr lang="en-US" dirty="0">
                  <a:solidFill>
                    <a:srgbClr val="002060"/>
                  </a:solidFill>
                  <a:latin typeface="Times New Roman" panose="02020603050405020304" pitchFamily="18" charset="0"/>
                  <a:cs typeface="Times New Roman" panose="02020603050405020304" pitchFamily="18" charset="0"/>
                </a:rPr>
                <a:t>After login into </a:t>
              </a:r>
              <a:r>
                <a:rPr lang="en-US" dirty="0">
                  <a:solidFill>
                    <a:srgbClr val="002060"/>
                  </a:solidFill>
                  <a:latin typeface="Times New Roman" panose="02020603050405020304" pitchFamily="18" charset="0"/>
                  <a:cs typeface="Times New Roman" panose="02020603050405020304" pitchFamily="18" charset="0"/>
                  <a:hlinkClick r:id="rId7"/>
                </a:rPr>
                <a:t>https://www.slu.cz/opf/en/</a:t>
              </a:r>
              <a:r>
                <a:rPr lang="en-US" dirty="0">
                  <a:solidFill>
                    <a:srgbClr val="002060"/>
                  </a:solidFill>
                  <a:latin typeface="Times New Roman" panose="02020603050405020304" pitchFamily="18" charset="0"/>
                  <a:cs typeface="Times New Roman" panose="02020603050405020304" pitchFamily="18" charset="0"/>
                </a:rPr>
                <a:t>, you can see the menu „</a:t>
              </a:r>
              <a:r>
                <a:rPr lang="en-US" i="1" dirty="0">
                  <a:solidFill>
                    <a:srgbClr val="002060"/>
                  </a:solidFill>
                  <a:latin typeface="Times New Roman" panose="02020603050405020304" pitchFamily="18" charset="0"/>
                  <a:cs typeface="Times New Roman" panose="02020603050405020304" pitchFamily="18" charset="0"/>
                </a:rPr>
                <a:t>Students</a:t>
              </a:r>
              <a:r>
                <a:rPr lang="en-US" dirty="0">
                  <a:solidFill>
                    <a:srgbClr val="002060"/>
                  </a:solidFill>
                  <a:latin typeface="Times New Roman" panose="02020603050405020304" pitchFamily="18" charset="0"/>
                  <a:cs typeface="Times New Roman" panose="02020603050405020304" pitchFamily="18" charset="0"/>
                </a:rPr>
                <a:t>“ and access „</a:t>
              </a:r>
              <a:r>
                <a:rPr lang="en-US" i="1" dirty="0">
                  <a:solidFill>
                    <a:srgbClr val="002060"/>
                  </a:solidFill>
                  <a:latin typeface="Times New Roman" panose="02020603050405020304" pitchFamily="18" charset="0"/>
                  <a:cs typeface="Times New Roman" panose="02020603050405020304" pitchFamily="18" charset="0"/>
                </a:rPr>
                <a:t>E-mail</a:t>
              </a:r>
              <a:r>
                <a:rPr lang="en-US" dirty="0">
                  <a:solidFill>
                    <a:srgbClr val="002060"/>
                  </a:solidFill>
                  <a:latin typeface="Times New Roman" panose="02020603050405020304" pitchFamily="18" charset="0"/>
                  <a:cs typeface="Times New Roman" panose="02020603050405020304" pitchFamily="18" charset="0"/>
                </a:rPr>
                <a:t>“ also in the „</a:t>
              </a:r>
              <a:r>
                <a:rPr lang="en-US" i="1" dirty="0">
                  <a:solidFill>
                    <a:srgbClr val="002060"/>
                  </a:solidFill>
                  <a:latin typeface="Times New Roman" panose="02020603050405020304" pitchFamily="18" charset="0"/>
                  <a:cs typeface="Times New Roman" panose="02020603050405020304" pitchFamily="18" charset="0"/>
                </a:rPr>
                <a:t>Services</a:t>
              </a:r>
              <a:r>
                <a:rPr lang="en-US" dirty="0">
                  <a:solidFill>
                    <a:srgbClr val="002060"/>
                  </a:solidFill>
                  <a:latin typeface="Times New Roman" panose="02020603050405020304" pitchFamily="18" charset="0"/>
                  <a:cs typeface="Times New Roman" panose="02020603050405020304" pitchFamily="18" charset="0"/>
                </a:rPr>
                <a:t>“ section.</a:t>
              </a:r>
            </a:p>
          </p:txBody>
        </p:sp>
      </p:grpSp>
      <p:sp>
        <p:nvSpPr>
          <p:cNvPr id="9" name="Zaoblený obdélník 8"/>
          <p:cNvSpPr/>
          <p:nvPr/>
        </p:nvSpPr>
        <p:spPr>
          <a:xfrm>
            <a:off x="6869723" y="4164512"/>
            <a:ext cx="867508" cy="339969"/>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10" name="Zaoblený obdélník 9"/>
          <p:cNvSpPr/>
          <p:nvPr/>
        </p:nvSpPr>
        <p:spPr>
          <a:xfrm>
            <a:off x="750277" y="5788429"/>
            <a:ext cx="657182" cy="182496"/>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11" name="Zaoblený obdélník 10"/>
          <p:cNvSpPr/>
          <p:nvPr/>
        </p:nvSpPr>
        <p:spPr>
          <a:xfrm>
            <a:off x="750277" y="4650935"/>
            <a:ext cx="1055077" cy="28983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52610544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2861</TotalTime>
  <Words>4339</Words>
  <Application>Microsoft Office PowerPoint</Application>
  <PresentationFormat>Widescreen</PresentationFormat>
  <Paragraphs>378</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Times New Roman</vt:lpstr>
      <vt:lpstr>Motiv Office</vt:lpstr>
      <vt:lpstr>University information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Veronika Novotná</cp:lastModifiedBy>
  <cp:revision>161</cp:revision>
  <dcterms:created xsi:type="dcterms:W3CDTF">2016-11-25T20:36:16Z</dcterms:created>
  <dcterms:modified xsi:type="dcterms:W3CDTF">2021-10-02T18:42:11Z</dcterms:modified>
</cp:coreProperties>
</file>