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17" r:id="rId6"/>
    <p:sldId id="324" r:id="rId7"/>
    <p:sldId id="325" r:id="rId8"/>
    <p:sldId id="323" r:id="rId9"/>
    <p:sldId id="326" r:id="rId10"/>
    <p:sldId id="327" r:id="rId11"/>
    <p:sldId id="328" r:id="rId12"/>
    <p:sldId id="265" r:id="rId1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5AA0B-0AF2-4D4F-80EE-03BDBCC03B1C}" v="10" dt="2020-10-08T08:30:10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9" autoAdjust="0"/>
    <p:restoredTop sz="94660"/>
  </p:normalViewPr>
  <p:slideViewPr>
    <p:cSldViewPr>
      <p:cViewPr varScale="1">
        <p:scale>
          <a:sx n="175" d="100"/>
          <a:sy n="175" d="100"/>
        </p:scale>
        <p:origin x="34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Pražák" userId="S::pra0034@ad.slu.cz::f3d8b132-707b-4ee8-a3ff-be135a0b1423" providerId="AD" clId="Web-{2195AA0B-0AF2-4D4F-80EE-03BDBCC03B1C}"/>
    <pc:docChg chg="modSld">
      <pc:chgData name="Tomáš Pražák" userId="S::pra0034@ad.slu.cz::f3d8b132-707b-4ee8-a3ff-be135a0b1423" providerId="AD" clId="Web-{2195AA0B-0AF2-4D4F-80EE-03BDBCC03B1C}" dt="2020-10-08T08:30:10.683" v="9" actId="20577"/>
      <pc:docMkLst>
        <pc:docMk/>
      </pc:docMkLst>
      <pc:sldChg chg="modSp">
        <pc:chgData name="Tomáš Pražák" userId="S::pra0034@ad.slu.cz::f3d8b132-707b-4ee8-a3ff-be135a0b1423" providerId="AD" clId="Web-{2195AA0B-0AF2-4D4F-80EE-03BDBCC03B1C}" dt="2020-10-08T08:30:10.683" v="8" actId="20577"/>
        <pc:sldMkLst>
          <pc:docMk/>
          <pc:sldMk cId="353508030" sldId="328"/>
        </pc:sldMkLst>
        <pc:spChg chg="mod">
          <ac:chgData name="Tomáš Pražák" userId="S::pra0034@ad.slu.cz::f3d8b132-707b-4ee8-a3ff-be135a0b1423" providerId="AD" clId="Web-{2195AA0B-0AF2-4D4F-80EE-03BDBCC03B1C}" dt="2020-10-08T08:30:10.683" v="8" actId="20577"/>
          <ac:spMkLst>
            <pc:docMk/>
            <pc:sldMk cId="353508030" sldId="32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lepek@opf.slu.cz" TargetMode="External"/><Relationship Id="rId2" Type="http://schemas.openxmlformats.org/officeDocument/2006/relationships/hyperlink" Target="mailto:praza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Základy vědeckého myšlení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95864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Klepek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Info</a:t>
            </a:r>
            <a:r>
              <a:rPr lang="cs-CZ" dirty="0">
                <a:solidFill>
                  <a:srgbClr val="000000"/>
                </a:solidFill>
              </a:rPr>
              <a:t> k předmětu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915566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Tomáš Pražák – </a:t>
            </a:r>
            <a:r>
              <a:rPr lang="cs-CZ" dirty="0">
                <a:hlinkClick r:id="rId2"/>
              </a:rPr>
              <a:t>prazak@opf.slu.cz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Martin </a:t>
            </a:r>
            <a:r>
              <a:rPr lang="cs-CZ" dirty="0" err="1"/>
              <a:t>Klepek</a:t>
            </a:r>
            <a:r>
              <a:rPr lang="cs-CZ" dirty="0"/>
              <a:t> – </a:t>
            </a:r>
            <a:r>
              <a:rPr lang="cs-CZ" dirty="0">
                <a:hlinkClick r:id="rId3"/>
              </a:rPr>
              <a:t>klepek@opf.slu.cz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B302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Dalibor Šimek – </a:t>
            </a:r>
            <a:r>
              <a:rPr lang="cs-CZ" u="sng" dirty="0" err="1"/>
              <a:t>simek@opf.slu.cz</a:t>
            </a:r>
            <a:endParaRPr lang="cs-CZ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B201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Podmínkou úspěšného absolvování je vytvoření odborného článku v ČJ nebo AJ s možností publikování jako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v databázi </a:t>
            </a:r>
            <a:r>
              <a:rPr lang="cs-CZ" dirty="0" err="1"/>
              <a:t>Econpapers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553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Co je věda?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1203598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Věda jako zvláštní forma poznání má za cíl rozpoznat a popsat různé struktury a vztahy našeho světa a racionálně je vysvětlit.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971600" y="2211710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 procesu poznání se orientuje na cíle: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Deskripce (popis)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Explanace (vysvětlení)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Predikace (předpověď)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Pochopení jevů, událostí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Řízení jevů na základě předchozího zjištění</a:t>
            </a:r>
          </a:p>
        </p:txBody>
      </p:sp>
    </p:spTree>
    <p:extLst>
      <p:ext uri="{BB962C8B-B14F-4D97-AF65-F5344CB8AC3E}">
        <p14:creationId xmlns:p14="http://schemas.microsoft.com/office/powerpoint/2010/main" val="96346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Klasifikace věd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5576" y="1275606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podle klasifikace OECD: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Přírodní vědy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Inženýrství a technologie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Lékařské a zdravotnické vědy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Zemědělské vědy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Sociální vědy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Humanitní vědy</a:t>
            </a:r>
          </a:p>
        </p:txBody>
      </p:sp>
    </p:spTree>
    <p:extLst>
      <p:ext uri="{BB962C8B-B14F-4D97-AF65-F5344CB8AC3E}">
        <p14:creationId xmlns:p14="http://schemas.microsoft.com/office/powerpoint/2010/main" val="252670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Vědecké metody</a:t>
            </a:r>
            <a:endParaRPr lang="cs-CZ" sz="2000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915566"/>
            <a:ext cx="6169052" cy="365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49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Dedukce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544" y="987575"/>
            <a:ext cx="8229600" cy="33843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1600" dirty="0" err="1"/>
              <a:t>Dedu</a:t>
            </a:r>
            <a:r>
              <a:rPr lang="cs-CZ" altLang="cs-CZ" sz="1600" dirty="0" err="1"/>
              <a:t>ktivní</a:t>
            </a:r>
            <a:r>
              <a:rPr lang="cs-CZ" altLang="cs-CZ" sz="1600" dirty="0"/>
              <a:t> uvažování směřuje od obecného k více specifickému</a:t>
            </a:r>
            <a:r>
              <a:rPr lang="en-US" altLang="cs-CZ" sz="1600" dirty="0"/>
              <a:t>. </a:t>
            </a:r>
          </a:p>
          <a:p>
            <a:r>
              <a:rPr lang="en-US" altLang="cs-CZ" sz="1600" dirty="0"/>
              <a:t> </a:t>
            </a:r>
            <a:r>
              <a:rPr lang="cs-CZ" altLang="cs-CZ" sz="1600" dirty="0"/>
              <a:t>přístup </a:t>
            </a:r>
            <a:r>
              <a:rPr lang="en-US" altLang="cs-CZ" sz="1600" dirty="0"/>
              <a:t>"top-down".</a:t>
            </a:r>
            <a:r>
              <a:rPr lang="en-US" altLang="cs-CZ" sz="2400" dirty="0"/>
              <a:t> </a:t>
            </a:r>
            <a:endParaRPr lang="cs-CZ" altLang="cs-CZ" sz="2400" dirty="0"/>
          </a:p>
          <a:p>
            <a:pPr marL="0" indent="0">
              <a:buNone/>
            </a:pPr>
            <a:r>
              <a:rPr lang="cs-CZ" altLang="cs-CZ" sz="2400" dirty="0"/>
              <a:t>Teorie</a:t>
            </a:r>
          </a:p>
          <a:p>
            <a:pPr marL="0" indent="0">
              <a:buNone/>
            </a:pPr>
            <a:r>
              <a:rPr lang="cs-CZ" altLang="cs-CZ" sz="2400" dirty="0"/>
              <a:t>          Hypotézy</a:t>
            </a:r>
          </a:p>
          <a:p>
            <a:pPr marL="0" indent="0">
              <a:buNone/>
            </a:pPr>
            <a:r>
              <a:rPr lang="cs-CZ" altLang="cs-CZ" sz="2400" dirty="0"/>
              <a:t>               Pozorování</a:t>
            </a:r>
          </a:p>
          <a:p>
            <a:pPr marL="0" indent="0">
              <a:buNone/>
            </a:pPr>
            <a:r>
              <a:rPr lang="cs-CZ" altLang="cs-CZ" sz="2400" dirty="0"/>
              <a:t>                     Konfirmace (potvrzení)</a:t>
            </a:r>
            <a:endParaRPr lang="en-US" altLang="cs-CZ" sz="2400" dirty="0"/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en-US" alt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067694"/>
            <a:ext cx="2231329" cy="223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974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Indukce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544" y="987575"/>
            <a:ext cx="8229600" cy="33843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1600" dirty="0" err="1"/>
              <a:t>Indu</a:t>
            </a:r>
            <a:r>
              <a:rPr lang="cs-CZ" altLang="cs-CZ" sz="1600" dirty="0" err="1"/>
              <a:t>ktivní</a:t>
            </a:r>
            <a:r>
              <a:rPr lang="cs-CZ" altLang="cs-CZ" sz="1600" dirty="0"/>
              <a:t> uvažování směřuje obráceně, od pozorování k zobecnění.</a:t>
            </a:r>
            <a:endParaRPr lang="en-US" altLang="cs-CZ" sz="1600" dirty="0"/>
          </a:p>
          <a:p>
            <a:r>
              <a:rPr lang="en-US" altLang="cs-CZ" sz="1600" dirty="0"/>
              <a:t>"bottom up„</a:t>
            </a:r>
            <a:r>
              <a:rPr lang="cs-CZ" altLang="cs-CZ" sz="1600" dirty="0"/>
              <a:t> přístup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dirty="0"/>
              <a:t>                                               Teorie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dirty="0"/>
              <a:t>                                   Hypotéza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dirty="0"/>
              <a:t>                      Konfigurace dat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dirty="0"/>
              <a:t>      Pozorování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en-US" alt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663" y="1631160"/>
            <a:ext cx="2414225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82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vědy a výzkumu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568" y="1059582"/>
            <a:ext cx="7344816" cy="34163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l-PL" dirty="0"/>
              <a:t>Výzkum patři mezi nástroje metody vědy.</a:t>
            </a:r>
          </a:p>
          <a:p>
            <a:endParaRPr lang="cs-CZ" b="1" dirty="0"/>
          </a:p>
          <a:p>
            <a:r>
              <a:rPr lang="cs-CZ" b="1" dirty="0"/>
              <a:t>Je </a:t>
            </a:r>
            <a:r>
              <a:rPr lang="pl-PL" b="1" dirty="0"/>
              <a:t>poznávacím procesem</a:t>
            </a:r>
            <a:r>
              <a:rPr lang="pl-PL" dirty="0"/>
              <a:t>, který vychazí </a:t>
            </a:r>
          </a:p>
          <a:p>
            <a:pPr lvl="1"/>
            <a:r>
              <a:rPr lang="pl-PL" dirty="0"/>
              <a:t>z nějakého systému poznatků (</a:t>
            </a:r>
            <a:r>
              <a:rPr lang="pl-PL" b="1" dirty="0"/>
              <a:t>teorie</a:t>
            </a:r>
            <a:r>
              <a:rPr lang="pl-PL" dirty="0"/>
              <a:t>), </a:t>
            </a:r>
          </a:p>
          <a:p>
            <a:pPr lvl="1"/>
            <a:r>
              <a:rPr lang="cs-CZ" dirty="0"/>
              <a:t>v jejich intencích prozkoumává skutečnost (</a:t>
            </a:r>
            <a:r>
              <a:rPr lang="cs-CZ" b="1" dirty="0"/>
              <a:t>empirické zkoumání</a:t>
            </a:r>
            <a:r>
              <a:rPr lang="cs-CZ" dirty="0"/>
              <a:t>), </a:t>
            </a:r>
          </a:p>
          <a:p>
            <a:pPr lvl="1"/>
            <a:r>
              <a:rPr lang="pl-PL" dirty="0"/>
              <a:t>aby na </a:t>
            </a:r>
            <a:r>
              <a:rPr lang="pl-PL" dirty="0" err="1"/>
              <a:t>základě</a:t>
            </a:r>
            <a:r>
              <a:rPr lang="pl-PL" dirty="0"/>
              <a:t> </a:t>
            </a:r>
            <a:r>
              <a:rPr lang="pl-PL" dirty="0" err="1"/>
              <a:t>zjištěného</a:t>
            </a:r>
            <a:r>
              <a:rPr lang="pl-PL" dirty="0"/>
              <a:t> (</a:t>
            </a:r>
            <a:r>
              <a:rPr lang="pl-PL" b="1" dirty="0" err="1"/>
              <a:t>empirické</a:t>
            </a:r>
            <a:r>
              <a:rPr lang="pl-PL" b="1" dirty="0"/>
              <a:t> </a:t>
            </a:r>
            <a:r>
              <a:rPr lang="pl-PL" b="1" dirty="0" err="1"/>
              <a:t>údaje</a:t>
            </a:r>
            <a:r>
              <a:rPr lang="pl-PL" b="1" dirty="0"/>
              <a:t>, data</a:t>
            </a:r>
            <a:r>
              <a:rPr lang="pl-PL" dirty="0"/>
              <a:t>) </a:t>
            </a:r>
            <a:r>
              <a:rPr lang="pl-PL" dirty="0" err="1"/>
              <a:t>bylo</a:t>
            </a:r>
            <a:r>
              <a:rPr lang="pl-PL" dirty="0"/>
              <a:t> </a:t>
            </a:r>
            <a:r>
              <a:rPr lang="pl-PL" dirty="0" err="1"/>
              <a:t>dosavadní</a:t>
            </a:r>
            <a:r>
              <a:rPr lang="pl-PL" dirty="0"/>
              <a:t> </a:t>
            </a:r>
            <a:r>
              <a:rPr lang="pl-PL" dirty="0" err="1"/>
              <a:t>poznání</a:t>
            </a:r>
            <a:r>
              <a:rPr lang="pl-PL" dirty="0"/>
              <a:t> </a:t>
            </a:r>
            <a:r>
              <a:rPr lang="cs-CZ" dirty="0"/>
              <a:t>pozměněno (</a:t>
            </a:r>
            <a:r>
              <a:rPr lang="cs-CZ" b="1" dirty="0"/>
              <a:t>rozšíření teorie</a:t>
            </a:r>
            <a:r>
              <a:rPr lang="cs-CZ" dirty="0"/>
              <a:t>). </a:t>
            </a:r>
          </a:p>
          <a:p>
            <a:endParaRPr lang="cs-CZ" dirty="0"/>
          </a:p>
          <a:p>
            <a:r>
              <a:rPr lang="cs-CZ" dirty="0"/>
              <a:t>To se ale vzápětí stává zdrojem teoretických úvah o dalších souvislostech a problémech, čímž se objevuji nároky na další </a:t>
            </a:r>
            <a:r>
              <a:rPr lang="pl-PL" dirty="0"/>
              <a:t>zkoumání, a tak se </a:t>
            </a:r>
            <a:r>
              <a:rPr lang="pl-PL" b="1" dirty="0"/>
              <a:t>teorie s metodami zkoumání vzajemně podněcují</a:t>
            </a:r>
            <a:r>
              <a:rPr lang="pl-PL" dirty="0"/>
              <a:t>, teorie se obohacuje a metody zkoumani zdokonalují.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08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</a:rPr>
              <a:t> </a:t>
            </a:r>
            <a:r>
              <a:rPr lang="pl-PL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E4A6B64FB75A419911486C12C67D1D" ma:contentTypeVersion="2" ma:contentTypeDescription="Vytvoří nový dokument" ma:contentTypeScope="" ma:versionID="62b01db134263d9977bffecbe20f405a">
  <xsd:schema xmlns:xsd="http://www.w3.org/2001/XMLSchema" xmlns:xs="http://www.w3.org/2001/XMLSchema" xmlns:p="http://schemas.microsoft.com/office/2006/metadata/properties" xmlns:ns2="f4479278-b1a8-4a92-a06d-ac777317b04e" targetNamespace="http://schemas.microsoft.com/office/2006/metadata/properties" ma:root="true" ma:fieldsID="da08fe39863441baff461f635972d621" ns2:_="">
    <xsd:import namespace="f4479278-b1a8-4a92-a06d-ac777317b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79278-b1a8-4a92-a06d-ac777317b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2B6C58-9C03-4CB4-B43E-EBD5FBAA5F90}"/>
</file>

<file path=customXml/itemProps2.xml><?xml version="1.0" encoding="utf-8"?>
<ds:datastoreItem xmlns:ds="http://schemas.openxmlformats.org/officeDocument/2006/customXml" ds:itemID="{84819E74-90A8-4358-972C-73AEAEB82EB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95DDB0-2042-4DFA-96BE-9502DBAECF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4198</TotalTime>
  <Words>293</Words>
  <Application>Microsoft Office PowerPoint</Application>
  <PresentationFormat>Předvádění na obrazovce (16:9)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</vt:lpstr>
      <vt:lpstr>Základy vědeckého myšlení</vt:lpstr>
      <vt:lpstr>Info k předmětu</vt:lpstr>
      <vt:lpstr>Co je věda?</vt:lpstr>
      <vt:lpstr>Klasifikace věd</vt:lpstr>
      <vt:lpstr>Vědecké metody</vt:lpstr>
      <vt:lpstr>Dedukce</vt:lpstr>
      <vt:lpstr>Indukce</vt:lpstr>
      <vt:lpstr>Vztah vědy a výzkumu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Microsoft Office User</cp:lastModifiedBy>
  <cp:revision>128</cp:revision>
  <cp:lastPrinted>2019-03-07T11:05:56Z</cp:lastPrinted>
  <dcterms:created xsi:type="dcterms:W3CDTF">2016-07-06T15:42:34Z</dcterms:created>
  <dcterms:modified xsi:type="dcterms:W3CDTF">2020-10-08T08:30:11Z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0x0101004FE4A6B64FB75A419911486C12C67D1D</vt:lpwstr>
  </property>
</Properties>
</file>