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57" r:id="rId4"/>
    <p:sldId id="258" r:id="rId5"/>
    <p:sldId id="259" r:id="rId6"/>
    <p:sldId id="271" r:id="rId7"/>
    <p:sldId id="260" r:id="rId8"/>
    <p:sldId id="272" r:id="rId9"/>
    <p:sldId id="261" r:id="rId10"/>
    <p:sldId id="273" r:id="rId11"/>
    <p:sldId id="262" r:id="rId12"/>
    <p:sldId id="274" r:id="rId13"/>
    <p:sldId id="263" r:id="rId14"/>
    <p:sldId id="275" r:id="rId15"/>
    <p:sldId id="266" r:id="rId16"/>
    <p:sldId id="276" r:id="rId17"/>
    <p:sldId id="264" r:id="rId18"/>
    <p:sldId id="277" r:id="rId19"/>
    <p:sldId id="267" r:id="rId20"/>
    <p:sldId id="278" r:id="rId21"/>
    <p:sldId id="268" r:id="rId22"/>
    <p:sldId id="269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usinska" initials="M" lastIdx="0" clrIdx="0">
    <p:extLst>
      <p:ext uri="{19B8F6BF-5375-455C-9EA6-DF929625EA0E}">
        <p15:presenceInfo xmlns:p15="http://schemas.microsoft.com/office/powerpoint/2012/main" userId="Matusins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3254-2CEC-41FA-9D9F-C9CF929E75D4}" type="datetimeFigureOut">
              <a:rPr lang="cs-CZ" smtClean="0"/>
              <a:t>27.08.2021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0E706-ECDE-4D7B-BCDE-9F711CE490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5542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3254-2CEC-41FA-9D9F-C9CF929E75D4}" type="datetimeFigureOut">
              <a:rPr lang="cs-CZ" smtClean="0"/>
              <a:t>27.08.2021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0E706-ECDE-4D7B-BCDE-9F711CE490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317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3254-2CEC-41FA-9D9F-C9CF929E75D4}" type="datetimeFigureOut">
              <a:rPr lang="cs-CZ" smtClean="0"/>
              <a:t>27.08.2021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0E706-ECDE-4D7B-BCDE-9F711CE490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003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3254-2CEC-41FA-9D9F-C9CF929E75D4}" type="datetimeFigureOut">
              <a:rPr lang="cs-CZ" smtClean="0"/>
              <a:t>27.08.2021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0E706-ECDE-4D7B-BCDE-9F711CE490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548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3254-2CEC-41FA-9D9F-C9CF929E75D4}" type="datetimeFigureOut">
              <a:rPr lang="cs-CZ" smtClean="0"/>
              <a:t>27.08.2021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0E706-ECDE-4D7B-BCDE-9F711CE490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7653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3254-2CEC-41FA-9D9F-C9CF929E75D4}" type="datetimeFigureOut">
              <a:rPr lang="cs-CZ" smtClean="0"/>
              <a:t>27.08.2021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0E706-ECDE-4D7B-BCDE-9F711CE490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4904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3254-2CEC-41FA-9D9F-C9CF929E75D4}" type="datetimeFigureOut">
              <a:rPr lang="cs-CZ" smtClean="0"/>
              <a:t>27.08.2021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0E706-ECDE-4D7B-BCDE-9F711CE490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9954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3254-2CEC-41FA-9D9F-C9CF929E75D4}" type="datetimeFigureOut">
              <a:rPr lang="cs-CZ" smtClean="0"/>
              <a:t>27.08.2021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0E706-ECDE-4D7B-BCDE-9F711CE490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280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3254-2CEC-41FA-9D9F-C9CF929E75D4}" type="datetimeFigureOut">
              <a:rPr lang="cs-CZ" smtClean="0"/>
              <a:t>27.08.2021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0E706-ECDE-4D7B-BCDE-9F711CE490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4462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3254-2CEC-41FA-9D9F-C9CF929E75D4}" type="datetimeFigureOut">
              <a:rPr lang="cs-CZ" smtClean="0"/>
              <a:t>27.08.2021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0E706-ECDE-4D7B-BCDE-9F711CE490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9719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3254-2CEC-41FA-9D9F-C9CF929E75D4}" type="datetimeFigureOut">
              <a:rPr lang="cs-CZ" smtClean="0"/>
              <a:t>27.08.2021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0E706-ECDE-4D7B-BCDE-9F711CE490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7860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63254-2CEC-41FA-9D9F-C9CF929E75D4}" type="datetimeFigureOut">
              <a:rPr lang="cs-CZ" smtClean="0"/>
              <a:t>27.08.2021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0E706-ECDE-4D7B-BCDE-9F711CE490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571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rgbClr val="FF0000"/>
                </a:solidFill>
              </a:rPr>
              <a:t>INSTRUCTIONS FOR STUDENTS </a:t>
            </a:r>
            <a:br>
              <a:rPr lang="cs-CZ" b="1" dirty="0">
                <a:solidFill>
                  <a:srgbClr val="FF0000"/>
                </a:solidFill>
              </a:rPr>
            </a:br>
            <a:r>
              <a:rPr lang="cs-CZ" b="1" dirty="0"/>
              <a:t>REMOVE THIS SLIDE  FROM THIS PRESENTATION</a:t>
            </a:r>
            <a:r>
              <a:rPr lang="cs-CZ" dirty="0"/>
              <a:t>!!!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i="1" dirty="0"/>
              <a:t>This is template of  your presentation. </a:t>
            </a:r>
          </a:p>
          <a:p>
            <a:endParaRPr lang="en-AU" i="1" dirty="0"/>
          </a:p>
          <a:p>
            <a:r>
              <a:rPr lang="en-AU" i="1" dirty="0"/>
              <a:t>The structure must be respected and not changed. </a:t>
            </a:r>
          </a:p>
          <a:p>
            <a:endParaRPr lang="en-AU" i="1" dirty="0"/>
          </a:p>
          <a:p>
            <a:r>
              <a:rPr lang="en-AU" i="1" dirty="0"/>
              <a:t>You can (should) add more text, pictures, videos, …</a:t>
            </a:r>
          </a:p>
          <a:p>
            <a:endParaRPr lang="en-AU" i="1" dirty="0"/>
          </a:p>
          <a:p>
            <a:r>
              <a:rPr lang="en-AU" i="1" dirty="0"/>
              <a:t>Try to create interesting design of your presentation. It is up to you!</a:t>
            </a:r>
          </a:p>
          <a:p>
            <a:pPr marL="0" indent="0">
              <a:buNone/>
            </a:pPr>
            <a:endParaRPr lang="en-AU" i="1" dirty="0"/>
          </a:p>
          <a:p>
            <a:r>
              <a:rPr lang="en-AU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Visual effect is very important!!! Try to prepare it in the best way!</a:t>
            </a:r>
          </a:p>
        </p:txBody>
      </p:sp>
    </p:spTree>
    <p:extLst>
      <p:ext uri="{BB962C8B-B14F-4D97-AF65-F5344CB8AC3E}">
        <p14:creationId xmlns:p14="http://schemas.microsoft.com/office/powerpoint/2010/main" val="39675394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PERSONAL SELLING – COMPANY 2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i="1" dirty="0"/>
              <a:t>Dress code</a:t>
            </a:r>
            <a:endParaRPr lang="cs-CZ" i="1" dirty="0"/>
          </a:p>
          <a:p>
            <a:endParaRPr lang="en-AU" i="1" dirty="0"/>
          </a:p>
          <a:p>
            <a:r>
              <a:rPr lang="en-AU" i="1" dirty="0"/>
              <a:t>Internal manual or rules and training programs for sellers (dealers)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380488" y="5899964"/>
            <a:ext cx="778764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only pictures, videos, links ,… (no text)!</a:t>
            </a:r>
          </a:p>
        </p:txBody>
      </p:sp>
    </p:spTree>
    <p:extLst>
      <p:ext uri="{BB962C8B-B14F-4D97-AF65-F5344CB8AC3E}">
        <p14:creationId xmlns:p14="http://schemas.microsoft.com/office/powerpoint/2010/main" val="840924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 RELATIONS – COMPANY 1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i="1" dirty="0"/>
              <a:t>External PR tools</a:t>
            </a:r>
            <a:endParaRPr lang="cs-CZ" i="1" dirty="0"/>
          </a:p>
          <a:p>
            <a:endParaRPr lang="en-AU" i="1" dirty="0"/>
          </a:p>
          <a:p>
            <a:r>
              <a:rPr lang="en-AU" i="1" dirty="0"/>
              <a:t>Internal PR tools</a:t>
            </a:r>
            <a:endParaRPr lang="cs-CZ" i="1" dirty="0"/>
          </a:p>
          <a:p>
            <a:endParaRPr lang="en-AU" i="1" dirty="0"/>
          </a:p>
          <a:p>
            <a:r>
              <a:rPr lang="en-AU" i="1" dirty="0"/>
              <a:t>Publicity (positive and negative)</a:t>
            </a:r>
            <a:endParaRPr lang="cs-CZ" i="1" dirty="0"/>
          </a:p>
          <a:p>
            <a:endParaRPr lang="en-AU" i="1" dirty="0"/>
          </a:p>
          <a:p>
            <a:r>
              <a:rPr lang="en-AU" i="1" dirty="0"/>
              <a:t>Event marketing </a:t>
            </a:r>
          </a:p>
        </p:txBody>
      </p:sp>
      <p:sp>
        <p:nvSpPr>
          <p:cNvPr id="4" name="Obdélník 3"/>
          <p:cNvSpPr/>
          <p:nvPr/>
        </p:nvSpPr>
        <p:spPr>
          <a:xfrm>
            <a:off x="2380488" y="5899964"/>
            <a:ext cx="778764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only pictures, videos, links ,… (no text)!</a:t>
            </a:r>
          </a:p>
        </p:txBody>
      </p:sp>
    </p:spTree>
    <p:extLst>
      <p:ext uri="{BB962C8B-B14F-4D97-AF65-F5344CB8AC3E}">
        <p14:creationId xmlns:p14="http://schemas.microsoft.com/office/powerpoint/2010/main" val="3154022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 RELATIONS – COMPANY 2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i="1" dirty="0"/>
              <a:t>External PR tools</a:t>
            </a:r>
            <a:endParaRPr lang="cs-CZ" i="1" dirty="0"/>
          </a:p>
          <a:p>
            <a:endParaRPr lang="en-AU" i="1" dirty="0"/>
          </a:p>
          <a:p>
            <a:r>
              <a:rPr lang="en-AU" i="1" dirty="0"/>
              <a:t>Internal PR tools</a:t>
            </a:r>
            <a:endParaRPr lang="cs-CZ" i="1" dirty="0"/>
          </a:p>
          <a:p>
            <a:endParaRPr lang="en-AU" i="1" dirty="0"/>
          </a:p>
          <a:p>
            <a:r>
              <a:rPr lang="en-AU" i="1" dirty="0"/>
              <a:t>Publicity (positive and negative)</a:t>
            </a:r>
            <a:endParaRPr lang="cs-CZ" i="1" dirty="0"/>
          </a:p>
          <a:p>
            <a:endParaRPr lang="en-AU" i="1" dirty="0"/>
          </a:p>
          <a:p>
            <a:r>
              <a:rPr lang="en-AU" i="1" dirty="0"/>
              <a:t>Event marketing </a:t>
            </a:r>
          </a:p>
        </p:txBody>
      </p:sp>
      <p:sp>
        <p:nvSpPr>
          <p:cNvPr id="4" name="Obdélník 3"/>
          <p:cNvSpPr/>
          <p:nvPr/>
        </p:nvSpPr>
        <p:spPr>
          <a:xfrm>
            <a:off x="2380488" y="5899964"/>
            <a:ext cx="778764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only pictures, videos, links ,… (no text)!</a:t>
            </a:r>
          </a:p>
        </p:txBody>
      </p:sp>
    </p:spTree>
    <p:extLst>
      <p:ext uri="{BB962C8B-B14F-4D97-AF65-F5344CB8AC3E}">
        <p14:creationId xmlns:p14="http://schemas.microsoft.com/office/powerpoint/2010/main" val="26595485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 MARKETING – COMPANY 1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i="1" dirty="0"/>
              <a:t>Addressable and </a:t>
            </a:r>
            <a:r>
              <a:rPr lang="cs-CZ" i="1" dirty="0" err="1"/>
              <a:t>u</a:t>
            </a:r>
            <a:r>
              <a:rPr lang="en-AU" i="1" dirty="0" err="1"/>
              <a:t>naddressable</a:t>
            </a:r>
            <a:r>
              <a:rPr lang="en-AU" i="1" dirty="0"/>
              <a:t> DM tools</a:t>
            </a:r>
            <a:endParaRPr lang="cs-CZ" i="1" dirty="0"/>
          </a:p>
          <a:p>
            <a:endParaRPr lang="en-AU" i="1" dirty="0"/>
          </a:p>
          <a:p>
            <a:r>
              <a:rPr lang="en-AU" i="1" dirty="0"/>
              <a:t>CRM</a:t>
            </a:r>
          </a:p>
        </p:txBody>
      </p:sp>
      <p:sp>
        <p:nvSpPr>
          <p:cNvPr id="4" name="Obdélník 3"/>
          <p:cNvSpPr/>
          <p:nvPr/>
        </p:nvSpPr>
        <p:spPr>
          <a:xfrm>
            <a:off x="2380488" y="5899964"/>
            <a:ext cx="778764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only pictures, videos, links ,… (no text)!</a:t>
            </a:r>
          </a:p>
        </p:txBody>
      </p:sp>
    </p:spTree>
    <p:extLst>
      <p:ext uri="{BB962C8B-B14F-4D97-AF65-F5344CB8AC3E}">
        <p14:creationId xmlns:p14="http://schemas.microsoft.com/office/powerpoint/2010/main" val="17536318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 MARKETING – COMPANY 2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i="1" dirty="0"/>
              <a:t>Addressable and </a:t>
            </a:r>
            <a:r>
              <a:rPr lang="cs-CZ" i="1" dirty="0" err="1"/>
              <a:t>u</a:t>
            </a:r>
            <a:r>
              <a:rPr lang="en-AU" i="1" dirty="0" err="1"/>
              <a:t>naddressable</a:t>
            </a:r>
            <a:r>
              <a:rPr lang="en-AU" i="1" dirty="0"/>
              <a:t> DM tools</a:t>
            </a:r>
            <a:endParaRPr lang="cs-CZ" i="1" dirty="0"/>
          </a:p>
          <a:p>
            <a:endParaRPr lang="en-AU" i="1" dirty="0"/>
          </a:p>
          <a:p>
            <a:r>
              <a:rPr lang="en-AU" i="1" dirty="0"/>
              <a:t>CRM</a:t>
            </a:r>
          </a:p>
        </p:txBody>
      </p:sp>
      <p:sp>
        <p:nvSpPr>
          <p:cNvPr id="4" name="Obdélník 3"/>
          <p:cNvSpPr/>
          <p:nvPr/>
        </p:nvSpPr>
        <p:spPr>
          <a:xfrm>
            <a:off x="2380488" y="5899964"/>
            <a:ext cx="778764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only pictures, videos, links ,… (no text)!</a:t>
            </a:r>
          </a:p>
        </p:txBody>
      </p:sp>
    </p:spTree>
    <p:extLst>
      <p:ext uri="{BB962C8B-B14F-4D97-AF65-F5344CB8AC3E}">
        <p14:creationId xmlns:p14="http://schemas.microsoft.com/office/powerpoint/2010/main" val="25262810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SPONSORSHIP – COMPANY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i="1" dirty="0"/>
              <a:t>Sponsorship fit</a:t>
            </a:r>
          </a:p>
          <a:p>
            <a:endParaRPr lang="en-AU" i="1" dirty="0"/>
          </a:p>
          <a:p>
            <a:r>
              <a:rPr lang="en-AU" i="1" dirty="0"/>
              <a:t>Types of implemented sponsorship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380488" y="5899964"/>
            <a:ext cx="778764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only pictures, videos, links ,… (no text)!</a:t>
            </a:r>
          </a:p>
        </p:txBody>
      </p:sp>
    </p:spTree>
    <p:extLst>
      <p:ext uri="{BB962C8B-B14F-4D97-AF65-F5344CB8AC3E}">
        <p14:creationId xmlns:p14="http://schemas.microsoft.com/office/powerpoint/2010/main" val="11343724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SPONSORSHIP – COMPANY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i="1" dirty="0"/>
              <a:t>Sponsorship fit</a:t>
            </a:r>
          </a:p>
          <a:p>
            <a:endParaRPr lang="en-AU" i="1" dirty="0"/>
          </a:p>
          <a:p>
            <a:r>
              <a:rPr lang="en-AU" i="1" dirty="0"/>
              <a:t>Types of implemented sponsorship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380488" y="5899964"/>
            <a:ext cx="778764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only pictures, videos, links ,… (no text)!</a:t>
            </a:r>
          </a:p>
        </p:txBody>
      </p:sp>
    </p:spTree>
    <p:extLst>
      <p:ext uri="{BB962C8B-B14F-4D97-AF65-F5344CB8AC3E}">
        <p14:creationId xmlns:p14="http://schemas.microsoft.com/office/powerpoint/2010/main" val="3283884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6700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ON-LINE M</a:t>
            </a:r>
            <a:r>
              <a:rPr lang="cs-CZ" sz="6000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ARKETING COMMUNICATION – COMPANY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i="1" dirty="0"/>
          </a:p>
          <a:p>
            <a:r>
              <a:rPr lang="en-AU" i="1" dirty="0"/>
              <a:t>Websites presentation</a:t>
            </a:r>
            <a:endParaRPr lang="cs-CZ" i="1" dirty="0"/>
          </a:p>
          <a:p>
            <a:endParaRPr lang="en-AU" i="1" dirty="0"/>
          </a:p>
          <a:p>
            <a:r>
              <a:rPr lang="en-AU" i="1" dirty="0"/>
              <a:t>Social media </a:t>
            </a:r>
            <a:r>
              <a:rPr lang="cs-CZ" i="1" dirty="0"/>
              <a:t>use</a:t>
            </a:r>
            <a:endParaRPr lang="en-AU" i="1" dirty="0"/>
          </a:p>
        </p:txBody>
      </p:sp>
      <p:sp>
        <p:nvSpPr>
          <p:cNvPr id="4" name="Obdélník 3"/>
          <p:cNvSpPr/>
          <p:nvPr/>
        </p:nvSpPr>
        <p:spPr>
          <a:xfrm>
            <a:off x="2380488" y="5899964"/>
            <a:ext cx="778764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only pictures, videos, links ,… (no text)!</a:t>
            </a:r>
          </a:p>
        </p:txBody>
      </p:sp>
    </p:spTree>
    <p:extLst>
      <p:ext uri="{BB962C8B-B14F-4D97-AF65-F5344CB8AC3E}">
        <p14:creationId xmlns:p14="http://schemas.microsoft.com/office/powerpoint/2010/main" val="15905027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6700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ON-LINE M</a:t>
            </a:r>
            <a:r>
              <a:rPr lang="cs-CZ" sz="6000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ARKETING COMMUNICATION – COMPANY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i="1" dirty="0"/>
          </a:p>
          <a:p>
            <a:r>
              <a:rPr lang="en-AU" i="1" dirty="0"/>
              <a:t>Websites presentation</a:t>
            </a:r>
            <a:endParaRPr lang="cs-CZ" i="1" dirty="0"/>
          </a:p>
          <a:p>
            <a:endParaRPr lang="en-AU" i="1" dirty="0"/>
          </a:p>
          <a:p>
            <a:r>
              <a:rPr lang="en-AU" i="1" dirty="0"/>
              <a:t>Social media </a:t>
            </a:r>
            <a:r>
              <a:rPr lang="cs-CZ" i="1" dirty="0"/>
              <a:t>use</a:t>
            </a:r>
            <a:endParaRPr lang="en-AU" i="1" dirty="0"/>
          </a:p>
        </p:txBody>
      </p:sp>
      <p:sp>
        <p:nvSpPr>
          <p:cNvPr id="4" name="Obdélník 3"/>
          <p:cNvSpPr/>
          <p:nvPr/>
        </p:nvSpPr>
        <p:spPr>
          <a:xfrm>
            <a:off x="2380488" y="5899964"/>
            <a:ext cx="778764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only pictures, videos, links ,… (no text)!</a:t>
            </a:r>
          </a:p>
        </p:txBody>
      </p:sp>
    </p:spTree>
    <p:extLst>
      <p:ext uri="{BB962C8B-B14F-4D97-AF65-F5344CB8AC3E}">
        <p14:creationId xmlns:p14="http://schemas.microsoft.com/office/powerpoint/2010/main" val="23573539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TRENDS IN MARKETING COMMUNICATION – COMPANY 1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i="1" dirty="0"/>
              <a:t>Choose from: </a:t>
            </a:r>
          </a:p>
          <a:p>
            <a:endParaRPr lang="en-US" i="1" dirty="0"/>
          </a:p>
          <a:p>
            <a:pPr marL="539750" indent="-274638"/>
            <a:r>
              <a:rPr lang="en-US" i="1" dirty="0"/>
              <a:t>Guerilla marketing</a:t>
            </a:r>
          </a:p>
          <a:p>
            <a:pPr marL="539750" indent="-274638"/>
            <a:endParaRPr lang="en-US" i="1" dirty="0"/>
          </a:p>
          <a:p>
            <a:pPr marL="539750" indent="-274638"/>
            <a:r>
              <a:rPr lang="en-US" i="1" dirty="0"/>
              <a:t>Viral marketing</a:t>
            </a:r>
          </a:p>
          <a:p>
            <a:pPr marL="539750" indent="-274638"/>
            <a:endParaRPr lang="en-US" i="1" dirty="0"/>
          </a:p>
          <a:p>
            <a:pPr marL="539750" indent="-274638"/>
            <a:r>
              <a:rPr lang="en-US" i="1" dirty="0"/>
              <a:t>Product placement</a:t>
            </a:r>
          </a:p>
          <a:p>
            <a:pPr marL="539750" indent="-274638"/>
            <a:endParaRPr lang="en-US" i="1" dirty="0"/>
          </a:p>
          <a:p>
            <a:pPr marL="539750" indent="-274638"/>
            <a:r>
              <a:rPr lang="en-US" i="1" dirty="0"/>
              <a:t>Mobile marketing </a:t>
            </a:r>
          </a:p>
          <a:p>
            <a:pPr marL="539750" indent="-274638"/>
            <a:endParaRPr lang="en-US" i="1" dirty="0"/>
          </a:p>
          <a:p>
            <a:pPr marL="539750" indent="-274638"/>
            <a:r>
              <a:rPr lang="en-US" i="1" dirty="0"/>
              <a:t>And others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380488" y="5899964"/>
            <a:ext cx="778764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only pictures, videos, links ,… (no text)!</a:t>
            </a:r>
          </a:p>
        </p:txBody>
      </p:sp>
    </p:spTree>
    <p:extLst>
      <p:ext uri="{BB962C8B-B14F-4D97-AF65-F5344CB8AC3E}">
        <p14:creationId xmlns:p14="http://schemas.microsoft.com/office/powerpoint/2010/main" val="3663897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9168" y="2952388"/>
            <a:ext cx="10082669" cy="1333345"/>
          </a:xfrm>
        </p:spPr>
        <p:txBody>
          <a:bodyPr>
            <a:normAutofit fontScale="90000"/>
          </a:bodyPr>
          <a:lstStyle/>
          <a:p>
            <a:r>
              <a:rPr lang="cs-CZ" sz="4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 COMMUNICATION OF DIRECT COMPETITORS – WHO IS BETTER? </a:t>
            </a:r>
            <a:b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NAME OF THE COMPANY 1: </a:t>
            </a:r>
            <a:r>
              <a:rPr lang="cs-CZ" sz="3300" i="1" dirty="0"/>
              <a:t>Fill in </a:t>
            </a:r>
            <a:r>
              <a:rPr lang="cs-CZ" sz="3300" i="1" dirty="0" err="1"/>
              <a:t>the</a:t>
            </a:r>
            <a:r>
              <a:rPr lang="cs-CZ" sz="3300" i="1" dirty="0"/>
              <a:t> </a:t>
            </a:r>
            <a:r>
              <a:rPr lang="cs-CZ" sz="3300" i="1" dirty="0" err="1"/>
              <a:t>name</a:t>
            </a:r>
            <a:r>
              <a:rPr lang="cs-CZ" sz="3300" i="1" dirty="0"/>
              <a:t> </a:t>
            </a:r>
            <a:r>
              <a:rPr lang="cs-CZ" sz="3300" i="1" dirty="0" err="1"/>
              <a:t>of</a:t>
            </a:r>
            <a:r>
              <a:rPr lang="cs-CZ" sz="3300" i="1" dirty="0"/>
              <a:t> </a:t>
            </a:r>
            <a:r>
              <a:rPr lang="cs-CZ" sz="3300" i="1" dirty="0" err="1"/>
              <a:t>the</a:t>
            </a:r>
            <a:r>
              <a:rPr lang="cs-CZ" sz="3300" i="1" dirty="0"/>
              <a:t> </a:t>
            </a:r>
            <a:r>
              <a:rPr lang="cs-CZ" sz="3300" i="1" dirty="0" err="1"/>
              <a:t>company</a:t>
            </a:r>
            <a:r>
              <a:rPr lang="cs-CZ" sz="3300" i="1" dirty="0"/>
              <a:t> </a:t>
            </a:r>
            <a:br>
              <a:rPr lang="cs-CZ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NAME OF THE COMPANY 2: </a:t>
            </a:r>
            <a:r>
              <a:rPr lang="cs-CZ" sz="3300" i="1" dirty="0"/>
              <a:t>Fill in </a:t>
            </a:r>
            <a:r>
              <a:rPr lang="cs-CZ" sz="3300" i="1" dirty="0" err="1"/>
              <a:t>the</a:t>
            </a:r>
            <a:r>
              <a:rPr lang="cs-CZ" sz="3300" i="1" dirty="0"/>
              <a:t> </a:t>
            </a:r>
            <a:r>
              <a:rPr lang="cs-CZ" sz="3300" i="1" dirty="0" err="1"/>
              <a:t>name</a:t>
            </a:r>
            <a:r>
              <a:rPr lang="cs-CZ" sz="3300" i="1" dirty="0"/>
              <a:t> </a:t>
            </a:r>
            <a:r>
              <a:rPr lang="cs-CZ" sz="3300" i="1" dirty="0" err="1"/>
              <a:t>of</a:t>
            </a:r>
            <a:r>
              <a:rPr lang="cs-CZ" sz="3300" i="1" dirty="0"/>
              <a:t> </a:t>
            </a:r>
            <a:r>
              <a:rPr lang="cs-CZ" sz="3300" i="1" dirty="0" err="1"/>
              <a:t>the</a:t>
            </a:r>
            <a:r>
              <a:rPr lang="cs-CZ" sz="3300" i="1" dirty="0"/>
              <a:t> </a:t>
            </a:r>
            <a:r>
              <a:rPr lang="cs-CZ" sz="3300" i="1" dirty="0" err="1"/>
              <a:t>company</a:t>
            </a:r>
            <a:r>
              <a:rPr lang="cs-CZ" sz="3300" i="1" dirty="0"/>
              <a:t> </a:t>
            </a:r>
            <a:br>
              <a:rPr lang="cs-CZ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88503" y="4318030"/>
            <a:ext cx="9144000" cy="2539970"/>
          </a:xfrm>
        </p:spPr>
        <p:txBody>
          <a:bodyPr>
            <a:normAutofit/>
          </a:bodyPr>
          <a:lstStyle/>
          <a:p>
            <a:r>
              <a:rPr lang="cs-CZ" sz="2800" i="1" dirty="0"/>
              <a:t>Fill in </a:t>
            </a:r>
            <a:r>
              <a:rPr lang="cs-CZ" sz="2800" i="1" dirty="0" err="1"/>
              <a:t>your</a:t>
            </a:r>
            <a:r>
              <a:rPr lang="cs-CZ" sz="2800" i="1" dirty="0"/>
              <a:t> </a:t>
            </a:r>
            <a:r>
              <a:rPr lang="cs-CZ" sz="2800" i="1" dirty="0" err="1"/>
              <a:t>names</a:t>
            </a:r>
            <a:r>
              <a:rPr lang="cs-CZ" sz="2800" i="1" dirty="0"/>
              <a:t> ………</a:t>
            </a:r>
            <a:endParaRPr lang="en-AU" sz="2800" i="1" dirty="0"/>
          </a:p>
          <a:p>
            <a:endParaRPr lang="cs-CZ" sz="2800" dirty="0"/>
          </a:p>
          <a:p>
            <a:endParaRPr lang="en-AU" sz="2800" dirty="0"/>
          </a:p>
          <a:p>
            <a:r>
              <a:rPr lang="cs-CZ" sz="2800" b="1" dirty="0"/>
              <a:t>Winter</a:t>
            </a:r>
            <a:r>
              <a:rPr lang="en-AU" sz="2800" b="1" dirty="0"/>
              <a:t> semester </a:t>
            </a:r>
            <a:r>
              <a:rPr lang="cs-CZ" sz="2800" b="1" dirty="0"/>
              <a:t>2021/2022</a:t>
            </a:r>
            <a:endParaRPr lang="en-AU" sz="2800" b="1" dirty="0"/>
          </a:p>
        </p:txBody>
      </p:sp>
    </p:spTree>
    <p:extLst>
      <p:ext uri="{BB962C8B-B14F-4D97-AF65-F5344CB8AC3E}">
        <p14:creationId xmlns:p14="http://schemas.microsoft.com/office/powerpoint/2010/main" val="27578654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TRENDS IN MARKETING COMMUNICATION – COMPANY 2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i="1" dirty="0"/>
              <a:t>Choose from: </a:t>
            </a:r>
          </a:p>
          <a:p>
            <a:endParaRPr lang="en-US" i="1" dirty="0"/>
          </a:p>
          <a:p>
            <a:pPr marL="539750" indent="-274638"/>
            <a:r>
              <a:rPr lang="en-US" i="1" dirty="0"/>
              <a:t>Guerilla marketing</a:t>
            </a:r>
          </a:p>
          <a:p>
            <a:pPr marL="539750" indent="-274638"/>
            <a:endParaRPr lang="en-US" i="1" dirty="0"/>
          </a:p>
          <a:p>
            <a:pPr marL="539750" indent="-274638"/>
            <a:r>
              <a:rPr lang="en-US" i="1" dirty="0"/>
              <a:t>Viral marketing</a:t>
            </a:r>
          </a:p>
          <a:p>
            <a:pPr marL="539750" indent="-274638"/>
            <a:endParaRPr lang="en-US" i="1" dirty="0"/>
          </a:p>
          <a:p>
            <a:pPr marL="539750" indent="-274638"/>
            <a:r>
              <a:rPr lang="en-US" i="1" dirty="0"/>
              <a:t>Product placement</a:t>
            </a:r>
          </a:p>
          <a:p>
            <a:pPr marL="539750" indent="-274638"/>
            <a:endParaRPr lang="en-US" i="1" dirty="0"/>
          </a:p>
          <a:p>
            <a:pPr marL="539750" indent="-274638"/>
            <a:r>
              <a:rPr lang="en-US" i="1" dirty="0"/>
              <a:t>Mobile marketing </a:t>
            </a:r>
          </a:p>
          <a:p>
            <a:pPr marL="539750" indent="-274638"/>
            <a:endParaRPr lang="en-US" i="1" dirty="0"/>
          </a:p>
          <a:p>
            <a:pPr marL="539750" indent="-274638"/>
            <a:r>
              <a:rPr lang="en-US" i="1" dirty="0"/>
              <a:t>And others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380488" y="5899964"/>
            <a:ext cx="778764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only pictures, videos, links ,… (no text)!</a:t>
            </a:r>
          </a:p>
        </p:txBody>
      </p:sp>
    </p:spTree>
    <p:extLst>
      <p:ext uri="{BB962C8B-B14F-4D97-AF65-F5344CB8AC3E}">
        <p14:creationId xmlns:p14="http://schemas.microsoft.com/office/powerpoint/2010/main" val="11045811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Comparison of two selected companies marketing communications. </a:t>
            </a:r>
          </a:p>
          <a:p>
            <a:endParaRPr lang="en-US" i="1" dirty="0"/>
          </a:p>
          <a:p>
            <a:r>
              <a:rPr lang="en-US" i="1" dirty="0"/>
              <a:t>Your own marketing communication evaluation of selected company. </a:t>
            </a:r>
          </a:p>
          <a:p>
            <a:endParaRPr lang="en-US" i="1" dirty="0"/>
          </a:p>
          <a:p>
            <a:r>
              <a:rPr lang="en-US" i="1" dirty="0"/>
              <a:t>Your own proposal for </a:t>
            </a:r>
            <a:r>
              <a:rPr lang="en-US" i="1" dirty="0">
                <a:effectLst/>
              </a:rPr>
              <a:t>improvements and development in this area.</a:t>
            </a:r>
          </a:p>
          <a:p>
            <a:endParaRPr lang="en-US" i="1" dirty="0">
              <a:effectLst/>
            </a:endParaRPr>
          </a:p>
          <a:p>
            <a:r>
              <a:rPr lang="en-US" i="1" dirty="0">
                <a:effectLst/>
              </a:rPr>
              <a:t>And so on… 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380488" y="5899964"/>
            <a:ext cx="778764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only </a:t>
            </a:r>
            <a:r>
              <a:rPr lang="cs-CZ" sz="3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text!</a:t>
            </a:r>
            <a:endParaRPr lang="en-US" sz="30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228356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REFERENCES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i="1" dirty="0"/>
              <a:t>All types of sources used in presentation (websites, articles in magazines, monographs,</a:t>
            </a:r>
            <a:r>
              <a:rPr lang="cs-CZ" i="1" dirty="0"/>
              <a:t> </a:t>
            </a:r>
            <a:r>
              <a:rPr lang="en-AU" i="1" dirty="0"/>
              <a:t>internal materials,  …)</a:t>
            </a:r>
            <a:r>
              <a:rPr lang="cs-CZ" i="1" dirty="0"/>
              <a:t>.</a:t>
            </a:r>
            <a:endParaRPr lang="en-AU" i="1" dirty="0"/>
          </a:p>
        </p:txBody>
      </p:sp>
      <p:sp>
        <p:nvSpPr>
          <p:cNvPr id="4" name="Obdélník 3"/>
          <p:cNvSpPr/>
          <p:nvPr/>
        </p:nvSpPr>
        <p:spPr>
          <a:xfrm>
            <a:off x="2380488" y="5899964"/>
            <a:ext cx="778764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only </a:t>
            </a:r>
            <a:r>
              <a:rPr lang="cs-CZ" sz="3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text!</a:t>
            </a:r>
            <a:endParaRPr lang="en-US" sz="30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45668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The reasons of choosing these companies, …</a:t>
            </a:r>
          </a:p>
          <a:p>
            <a:endParaRPr lang="en-US" i="1" dirty="0"/>
          </a:p>
          <a:p>
            <a:r>
              <a:rPr lang="en-US" i="1" dirty="0"/>
              <a:t>Brief information and characteristic of the companies.</a:t>
            </a:r>
          </a:p>
          <a:p>
            <a:pPr marL="0" indent="0">
              <a:buNone/>
            </a:pPr>
            <a:endParaRPr lang="en-GB" i="1" dirty="0"/>
          </a:p>
        </p:txBody>
      </p:sp>
      <p:sp>
        <p:nvSpPr>
          <p:cNvPr id="4" name="Obdélník 3"/>
          <p:cNvSpPr/>
          <p:nvPr/>
        </p:nvSpPr>
        <p:spPr>
          <a:xfrm>
            <a:off x="2380488" y="5899964"/>
            <a:ext cx="778764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only text!</a:t>
            </a:r>
          </a:p>
        </p:txBody>
      </p:sp>
    </p:spTree>
    <p:extLst>
      <p:ext uri="{BB962C8B-B14F-4D97-AF65-F5344CB8AC3E}">
        <p14:creationId xmlns:p14="http://schemas.microsoft.com/office/powerpoint/2010/main" val="365358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29574" y="242683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cs-CZ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 COMMUNICATION MIX </a:t>
            </a:r>
          </a:p>
        </p:txBody>
      </p:sp>
    </p:spTree>
    <p:extLst>
      <p:ext uri="{BB962C8B-B14F-4D97-AF65-F5344CB8AC3E}">
        <p14:creationId xmlns:p14="http://schemas.microsoft.com/office/powerpoint/2010/main" val="2396829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ADVERTISING – COMPANY 1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i="1" dirty="0"/>
              <a:t>Medial mix </a:t>
            </a:r>
            <a:endParaRPr lang="cs-CZ" i="1" dirty="0"/>
          </a:p>
          <a:p>
            <a:endParaRPr lang="en-AU" i="1" dirty="0"/>
          </a:p>
          <a:p>
            <a:r>
              <a:rPr lang="en-AU" i="1" dirty="0"/>
              <a:t>Indoor advertising, ambient media</a:t>
            </a:r>
            <a:endParaRPr lang="cs-CZ" i="1" dirty="0"/>
          </a:p>
          <a:p>
            <a:endParaRPr lang="en-AU" i="1" dirty="0"/>
          </a:p>
          <a:p>
            <a:r>
              <a:rPr lang="en-AU" i="1" dirty="0"/>
              <a:t>Message source</a:t>
            </a:r>
            <a:endParaRPr lang="cs-CZ" i="1" dirty="0"/>
          </a:p>
          <a:p>
            <a:endParaRPr lang="en-AU" i="1" dirty="0"/>
          </a:p>
          <a:p>
            <a:r>
              <a:rPr lang="en-AU" i="1" dirty="0"/>
              <a:t>Emotional appeals </a:t>
            </a:r>
          </a:p>
        </p:txBody>
      </p:sp>
      <p:sp>
        <p:nvSpPr>
          <p:cNvPr id="2" name="Obdélník 1"/>
          <p:cNvSpPr/>
          <p:nvPr/>
        </p:nvSpPr>
        <p:spPr>
          <a:xfrm>
            <a:off x="2380488" y="5899964"/>
            <a:ext cx="778764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only pictures, videos, links ,… (no text)!</a:t>
            </a:r>
          </a:p>
        </p:txBody>
      </p:sp>
    </p:spTree>
    <p:extLst>
      <p:ext uri="{BB962C8B-B14F-4D97-AF65-F5344CB8AC3E}">
        <p14:creationId xmlns:p14="http://schemas.microsoft.com/office/powerpoint/2010/main" val="3056880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ADVERTISING – COMPANY 2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i="1" dirty="0"/>
              <a:t>Medial mix </a:t>
            </a:r>
            <a:endParaRPr lang="cs-CZ" i="1" dirty="0"/>
          </a:p>
          <a:p>
            <a:endParaRPr lang="en-AU" i="1" dirty="0"/>
          </a:p>
          <a:p>
            <a:r>
              <a:rPr lang="en-AU" i="1" dirty="0"/>
              <a:t>Indoor advertising, ambient media</a:t>
            </a:r>
            <a:endParaRPr lang="cs-CZ" i="1" dirty="0"/>
          </a:p>
          <a:p>
            <a:endParaRPr lang="en-AU" i="1" dirty="0"/>
          </a:p>
          <a:p>
            <a:r>
              <a:rPr lang="en-AU" i="1" dirty="0"/>
              <a:t>Message source</a:t>
            </a:r>
            <a:endParaRPr lang="cs-CZ" i="1" dirty="0"/>
          </a:p>
          <a:p>
            <a:endParaRPr lang="en-AU" i="1" dirty="0"/>
          </a:p>
          <a:p>
            <a:r>
              <a:rPr lang="en-AU" i="1" dirty="0"/>
              <a:t>Emotional appeals </a:t>
            </a:r>
          </a:p>
        </p:txBody>
      </p:sp>
      <p:sp>
        <p:nvSpPr>
          <p:cNvPr id="5" name="Obdélník 4"/>
          <p:cNvSpPr/>
          <p:nvPr/>
        </p:nvSpPr>
        <p:spPr>
          <a:xfrm>
            <a:off x="2380488" y="5899964"/>
            <a:ext cx="778764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only pictures, videos, links ,… (no text)!</a:t>
            </a:r>
          </a:p>
        </p:txBody>
      </p:sp>
    </p:spTree>
    <p:extLst>
      <p:ext uri="{BB962C8B-B14F-4D97-AF65-F5344CB8AC3E}">
        <p14:creationId xmlns:p14="http://schemas.microsoft.com/office/powerpoint/2010/main" val="198656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SALES PROMOTION – COMPANY 1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i="1" dirty="0"/>
              <a:t>Sales promotion tools (B2C x B2B market)</a:t>
            </a:r>
            <a:endParaRPr lang="cs-CZ" i="1" dirty="0"/>
          </a:p>
          <a:p>
            <a:pPr marL="0" indent="0">
              <a:buNone/>
            </a:pPr>
            <a:endParaRPr lang="en-AU" i="1" dirty="0"/>
          </a:p>
          <a:p>
            <a:r>
              <a:rPr lang="en-AU" i="1" dirty="0"/>
              <a:t>POP materials</a:t>
            </a:r>
            <a:endParaRPr lang="cs-CZ" i="1" dirty="0"/>
          </a:p>
          <a:p>
            <a:endParaRPr lang="en-AU" i="1" dirty="0"/>
          </a:p>
          <a:p>
            <a:r>
              <a:rPr lang="en-AU" i="1" dirty="0"/>
              <a:t>Merchandising and sensory marketing </a:t>
            </a:r>
          </a:p>
        </p:txBody>
      </p:sp>
      <p:sp>
        <p:nvSpPr>
          <p:cNvPr id="4" name="Obdélník 3"/>
          <p:cNvSpPr/>
          <p:nvPr/>
        </p:nvSpPr>
        <p:spPr>
          <a:xfrm>
            <a:off x="2380488" y="5899964"/>
            <a:ext cx="778764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only pictures, videos, links ,… (no text)!</a:t>
            </a:r>
          </a:p>
        </p:txBody>
      </p:sp>
    </p:spTree>
    <p:extLst>
      <p:ext uri="{BB962C8B-B14F-4D97-AF65-F5344CB8AC3E}">
        <p14:creationId xmlns:p14="http://schemas.microsoft.com/office/powerpoint/2010/main" val="2921188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SALES PROMOTION – COMPANY 2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i="1" dirty="0"/>
              <a:t>Sales promotion tools (B2C x B2B market)</a:t>
            </a:r>
            <a:endParaRPr lang="cs-CZ" i="1" dirty="0"/>
          </a:p>
          <a:p>
            <a:pPr marL="0" indent="0">
              <a:buNone/>
            </a:pPr>
            <a:endParaRPr lang="en-AU" i="1" dirty="0"/>
          </a:p>
          <a:p>
            <a:r>
              <a:rPr lang="en-AU" i="1" dirty="0"/>
              <a:t>POP materials</a:t>
            </a:r>
            <a:endParaRPr lang="cs-CZ" i="1" dirty="0"/>
          </a:p>
          <a:p>
            <a:endParaRPr lang="en-AU" i="1" dirty="0"/>
          </a:p>
          <a:p>
            <a:r>
              <a:rPr lang="en-AU" i="1" dirty="0"/>
              <a:t>Merchandising and sensory marketing </a:t>
            </a:r>
          </a:p>
        </p:txBody>
      </p:sp>
      <p:sp>
        <p:nvSpPr>
          <p:cNvPr id="4" name="Obdélník 3"/>
          <p:cNvSpPr/>
          <p:nvPr/>
        </p:nvSpPr>
        <p:spPr>
          <a:xfrm>
            <a:off x="2380488" y="5899964"/>
            <a:ext cx="778764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only pictures, videos, links ,… (no text)!</a:t>
            </a:r>
          </a:p>
        </p:txBody>
      </p:sp>
    </p:spTree>
    <p:extLst>
      <p:ext uri="{BB962C8B-B14F-4D97-AF65-F5344CB8AC3E}">
        <p14:creationId xmlns:p14="http://schemas.microsoft.com/office/powerpoint/2010/main" val="393608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PERSONAL SELLING – COMPANY 1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i="1" dirty="0"/>
              <a:t>Dress code</a:t>
            </a:r>
            <a:endParaRPr lang="cs-CZ" i="1" dirty="0"/>
          </a:p>
          <a:p>
            <a:endParaRPr lang="en-AU" i="1" dirty="0"/>
          </a:p>
          <a:p>
            <a:r>
              <a:rPr lang="en-AU" i="1" dirty="0"/>
              <a:t>Internal manual or rules and training programs for sellers (dealers)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380488" y="5899964"/>
            <a:ext cx="778764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only pictures, videos, links ,… (no text)!</a:t>
            </a:r>
          </a:p>
        </p:txBody>
      </p:sp>
    </p:spTree>
    <p:extLst>
      <p:ext uri="{BB962C8B-B14F-4D97-AF65-F5344CB8AC3E}">
        <p14:creationId xmlns:p14="http://schemas.microsoft.com/office/powerpoint/2010/main" val="226723700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654</Words>
  <Application>Microsoft Office PowerPoint</Application>
  <PresentationFormat>Širokoúhlá obrazovka</PresentationFormat>
  <Paragraphs>151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Motiv Office</vt:lpstr>
      <vt:lpstr>INSTRUCTIONS FOR STUDENTS  REMOVE THIS SLIDE  FROM THIS PRESENTATION!!!</vt:lpstr>
      <vt:lpstr>MARKETING COMMUNICATION OF DIRECT COMPETITORS – WHO IS BETTER?   THE NAME OF THE COMPANY 1: Fill in the name of the company  THE NAME OF THE COMPANY 2: Fill in the name of the company  </vt:lpstr>
      <vt:lpstr>INTRODUCTION</vt:lpstr>
      <vt:lpstr>MARKETING COMMUNICATION MIX </vt:lpstr>
      <vt:lpstr>ADVERTISING – COMPANY 1 </vt:lpstr>
      <vt:lpstr>ADVERTISING – COMPANY 2 </vt:lpstr>
      <vt:lpstr>SALES PROMOTION – COMPANY 1 </vt:lpstr>
      <vt:lpstr>SALES PROMOTION – COMPANY 2 </vt:lpstr>
      <vt:lpstr>PERSONAL SELLING – COMPANY 1 </vt:lpstr>
      <vt:lpstr>PERSONAL SELLING – COMPANY 2 </vt:lpstr>
      <vt:lpstr>PUBLIC RELATIONS – COMPANY 1 </vt:lpstr>
      <vt:lpstr>PUBLIC RELATIONS – COMPANY 2 </vt:lpstr>
      <vt:lpstr>DIRECT MARKETING – COMPANY 1 </vt:lpstr>
      <vt:lpstr>DIRECT MARKETING – COMPANY 2 </vt:lpstr>
      <vt:lpstr>SPONSORSHIP – COMPANY 1</vt:lpstr>
      <vt:lpstr>SPONSORSHIP – COMPANY 2</vt:lpstr>
      <vt:lpstr>ON-LINE MARKETING COMMUNICATION – COMPANY 1</vt:lpstr>
      <vt:lpstr>ON-LINE MARKETING COMMUNICATION – COMPANY 2</vt:lpstr>
      <vt:lpstr>NEW TRENDS IN MARKETING COMMUNICATION – COMPANY 1 </vt:lpstr>
      <vt:lpstr>NEW TRENDS IN MARKETING COMMUNICATION – COMPANY 2 </vt:lpstr>
      <vt:lpstr>CONCLUSION </vt:lpstr>
      <vt:lpstr>REFERENCES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COMMUNICATION OF …</dc:title>
  <dc:creator>Matusinska</dc:creator>
  <cp:lastModifiedBy>mat0002</cp:lastModifiedBy>
  <cp:revision>22</cp:revision>
  <dcterms:created xsi:type="dcterms:W3CDTF">2016-02-16T10:06:12Z</dcterms:created>
  <dcterms:modified xsi:type="dcterms:W3CDTF">2021-08-27T08:51:57Z</dcterms:modified>
</cp:coreProperties>
</file>