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87" r:id="rId6"/>
    <p:sldId id="267" r:id="rId7"/>
    <p:sldId id="288" r:id="rId8"/>
    <p:sldId id="273" r:id="rId9"/>
    <p:sldId id="274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78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86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 and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employee´s role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project environment there are new expectations of and for the executives, as well as a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interfacing role.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 are expected to interface a project as follows: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project planning and objective-setting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conflict resolution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priority-setting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project sponsor</a:t>
            </a:r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2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employee´s role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6868891" y="1164853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xecutives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expected to interface with projects very closely at project initiation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planning, but to remain at a distance during execution unless needed for priority-setting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conflict resolution.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reason why executives “meddle” during project execution is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not getting accurate information from the project manager as to project status.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E4B3282-0AB3-40BF-B0EA-23D3B6D10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0" t="22222" r="16514" b="10877"/>
          <a:stretch/>
        </p:blipFill>
        <p:spPr>
          <a:xfrm>
            <a:off x="251520" y="1405616"/>
            <a:ext cx="6371638" cy="4417668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31897" y="5818795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5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employee´s role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node in project management is the project manager–line manager interface.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this interface, the project and line managers must view each other as equals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willing to share authority, responsibility, and accountability.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excellently managed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companies, project managers do not negotiate for resources but simply ask for the line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manager’s commitment to executing his portion of the work within time, cost, and performance.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in excellent companies, it should not matter who the line manager assigns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 line manager lives up to his commitments.</a:t>
            </a:r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0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manager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as the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agent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responsibility of the project manager is planning.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project planning is performed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correctly, then it is conceivable that the project manager will work himself out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job because the project can run itself. This rarely happens, however.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projects are ever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without some conflict or trade-offs for the project manager to resolve.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architect of the project plan, the project manager must provide: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task definitions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requirement definitions (possibly skill levels)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timetable milestones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end-item quality and reliability requirements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basis for performance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368491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manager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as the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agent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factors, if properly established, result in: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 that functional units will understand their total responsibilities toward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achieving project needs.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 that problems resulting from scheduling and allocation of critical Resources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known beforehand.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identification of problems that may jeopardize successful project completion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effective corrective action and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taken to prevent or resolve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managers are responsible for project administration and, therefore, must have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to establish their own policies, procedures, rules, guidelines, and directives—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 these policies, guidelines, and so on, conform to overall company policy.</a:t>
            </a:r>
          </a:p>
        </p:txBody>
      </p:sp>
    </p:spTree>
    <p:extLst>
      <p:ext uri="{BB962C8B-B14F-4D97-AF65-F5344CB8AC3E}">
        <p14:creationId xmlns:p14="http://schemas.microsoft.com/office/powerpoint/2010/main" val="190221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manager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as the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agent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managers cannot make any promises to a functional employee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Bonus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Overtime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 assignments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Improper project administrative planning can create a situation that requires: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continuous revision and/or establishment of company and/or project policies,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procedures, and directives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continuous shifting in organizational responsibility and possible unnecessary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restructuring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need for staff to acquire new knowledge and skills</a:t>
            </a:r>
          </a:p>
        </p:txBody>
      </p:sp>
    </p:spTree>
    <p:extLst>
      <p:ext uri="{BB962C8B-B14F-4D97-AF65-F5344CB8AC3E}">
        <p14:creationId xmlns:p14="http://schemas.microsoft.com/office/powerpoint/2010/main" val="303108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champions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encourage employees to think up new ideas that, if approved by the corporation,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generate monetary and nonmonetary rewards for the idea generator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project champions may become so attached to the technical side of the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become derelict in their administrative responsibilities.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the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 might function best as a project engineer rather than the project manager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selection of the “proper” project manager should 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all facets of the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1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Project champions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93768" y="1890973"/>
            <a:ext cx="3019926" cy="39094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chapions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encourage employees to think up new ideas that, if approved by the corporation,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generate monetary and nonmonetary rewards for the idea generator.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such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 is naming the individual the “project champion.”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42A31D-A2A8-4915-9263-DC016313C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0" t="38597" r="11283" b="21637"/>
          <a:stretch/>
        </p:blipFill>
        <p:spPr>
          <a:xfrm>
            <a:off x="218292" y="2326104"/>
            <a:ext cx="7864643" cy="2727159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89952" y="4949320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1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544181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the appropriate organizational structure type is a result of the study of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tradeoffs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two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variables are the organizational structure types available for use and how to optimize them for 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organization.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 one-size-fits-all structure for any given organization.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structure for a given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is unique due to the numerous variables to be considered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5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89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Organizational structure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types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organization considers numerous factors for inclusion in its organizational structure.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to consider in selecting an organizational structure include but are not limited to: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alignment with organizational objectives,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 capabilities,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 of control, efficiency, and effectiveness,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path for escalation of decisions,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line and scope of authority,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Delegation capabilities,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 assignment,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assignment,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Adaptability of design,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Simplicity of design,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performance,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considerations,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locations (e.g.,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colocated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regional, and virtual), and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communication (e.g., policies, status of work, and organization’s vision).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7"/>
            <a:ext cx="8668253" cy="2956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employee´s role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agent (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 </a:t>
            </a:r>
            <a:r>
              <a:rPr lang="cs-CZ" alt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alt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89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Organizational structure types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6868891" y="1164853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Organizational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factor may carry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different level of importance in the final analysis.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combination of the factor, its value, and relative importance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organization’s decision makers with the right information for inclusion in the analysis.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6C0E7A-FCFB-4037-9834-411DBFCE8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7" t="13284" r="25263" b="4562"/>
          <a:stretch/>
        </p:blipFill>
        <p:spPr>
          <a:xfrm>
            <a:off x="251520" y="957040"/>
            <a:ext cx="6229491" cy="5757555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9695DC3-4813-476C-AEC8-0214AC6CFF4B}"/>
              </a:ext>
            </a:extLst>
          </p:cNvPr>
          <p:cNvSpPr txBox="1">
            <a:spLocks/>
          </p:cNvSpPr>
          <p:nvPr/>
        </p:nvSpPr>
        <p:spPr>
          <a:xfrm>
            <a:off x="251520" y="6662514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Source. PMBOK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7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office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office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(PMO) is an organizational structure that standardizes the project-related governance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and facilitates the sharing of resources, methodologies, tools, and techniques.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responsibilities of a PMO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range from providing project management support functions to the direct management of one or more projects.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varies in the degree of control and influence it has 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within the organization, such as: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Supportive. Supportive PMOs provide a consultative role to projects by supplying templates, best practices,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training, access to information, and lessons learned from other projects. This type of PMO serves as a project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repository. The degree of control provided by the PMO is low.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Controlling. Controlling PMOs provide support and require compliance through various means. The degree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provided by the PMO is moderate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Directive. Directive PMOs take control of the projects by directly managing the projects. Project managers are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 by and report to the PMO. The degree of control provided by the PMO is high.</a:t>
            </a:r>
          </a:p>
        </p:txBody>
      </p:sp>
    </p:spTree>
    <p:extLst>
      <p:ext uri="{BB962C8B-B14F-4D97-AF65-F5344CB8AC3E}">
        <p14:creationId xmlns:p14="http://schemas.microsoft.com/office/powerpoint/2010/main" val="46534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office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PMO may have the authority to act as an integral stakeholder and a key decision maker throughout the life of each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 order to keep it aligned with the business objectives. The PMO may: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recommendations,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knowledge transfer,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 projects, and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other actions, as required.</a:t>
            </a:r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3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office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primary function of a PMO is to support project managers in a variety of ways, which may include but are not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to: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shared resources across all projects administered by the PMO;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and developing project management methodology, best practices, and standards;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Coaching, mentoring, training, and oversight;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compliance with project management standards, policies, procedures,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templates by means of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audits;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and managing project policies, procedures, templates, and other shared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(Organizational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assets); and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Coordinating communication across projects.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Traditional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organization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7560984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traditional management structure has survived for more than two centuries.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However,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business developments, such as the rapid rate of change in technology and increased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stockholder demands, have created strains on existing organizational forms. Fifty years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 companies could survive with only one or two product lines.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with the passing of time, companies found that survival depended on multiple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lines (i.e., diversification) and vigorous integration of technology into the existing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organization. 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organizations grew and matured, managers found that company activities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not being integrated effectively, and that new conflicts were arising in the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well-established formal and informal channels. 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began searching for more innovative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forms that would alleviate these problems.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829A19C-15AC-4779-A715-BFE50466A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7" t="29240" r="26053" b="26082"/>
          <a:stretch/>
        </p:blipFill>
        <p:spPr>
          <a:xfrm>
            <a:off x="7841973" y="2298031"/>
            <a:ext cx="4098506" cy="2626896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8176321" y="4924927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9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Developing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position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companies grew in size, more emphasis was placed on multiple ongoing programs with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high-technology requirements.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pitfalls soon appeared, especially in the integration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flow of work.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management discovered that the critical point in any program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interface between functional units, the new theories of “interface management”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interfacing problems, management began searching for innovative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to coordinate the flow of work between functional units without modification to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organizational structure. This coordination was achieved through several integrating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and procedures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processes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referral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contact</a:t>
            </a:r>
          </a:p>
        </p:txBody>
      </p:sp>
    </p:spTree>
    <p:extLst>
      <p:ext uri="{BB962C8B-B14F-4D97-AF65-F5344CB8AC3E}">
        <p14:creationId xmlns:p14="http://schemas.microsoft.com/office/powerpoint/2010/main" val="413314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Developing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position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means of reducing conflicts and minimizing the need for communication was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planning.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representation would be present at all planning, scheduling,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budget meetings.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worked best for nonrepetitive tasks and projects.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continuous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and struggle for power between the functional units consistently required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upper-level personnel resolve those problems resulting from situations that were either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nonroutine or unpredictable and for which no policies or procedures existed.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9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Developing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position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6710752" cy="684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activities required efforts that crossed more than one functional boundary, conflicts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arose.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leader in one department did not have the authority to coordinate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any other department.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the creation of this new position caused internal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within each department.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many employees refused to become dedicated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and were anxious to return to their “secure” jobs. Quite often, especially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cross-functional integration was required, the division manager was forced to act as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structure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Organizational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works in this case because: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department managers know that they may have to supply the project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on the next activity.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only three functional boundaries or departments involved</a:t>
            </a:r>
            <a:r>
              <a:rPr lang="cs-CZ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34C434-C84D-4382-A5E1-EDA97BE3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5" t="16985" r="17235" b="12749"/>
          <a:stretch/>
        </p:blipFill>
        <p:spPr>
          <a:xfrm>
            <a:off x="6962273" y="1843663"/>
            <a:ext cx="4796590" cy="3455273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962273" y="5277521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8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Developing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position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step in the evolution of project management was the task force concept.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 behind the task force concept was that integration could be achieved if each Functional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placed a representative on the task force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task force concept was a giant step toward conflict resolution: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was being accomplished on time, schedules were being maintained, and costs were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within budget.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integration and coordination were still problems because there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no specified authority relationships or individuals to oversee the entire project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completion. Attempts were made to overcome this by placing various people in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of the task force: Functional managers, division heads, and even upper-level management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opportunities to direct task forces.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without formal project authority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relationships, task force members remained loyal to their functional organizations,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conflicts came about between the project and functional organization, the project always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suffered.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33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Developing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position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36321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step in the evolution of work integration was the establishment of liaison departments,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engineering divisions that perform multiple projects involving 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 of technology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liaison department was to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 transactions between functional units within the (engineering) division.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liaison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received their authority through the division head.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CC6F4E-FB24-4D38-B62D-EA57B648B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1" t="23626" r="18027" b="20936"/>
          <a:stretch/>
        </p:blipFill>
        <p:spPr>
          <a:xfrm>
            <a:off x="5884780" y="1686426"/>
            <a:ext cx="5793874" cy="3485148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680359" y="517157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5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Functional manger´s role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the project and functional managers are not the same person, we can identify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specific role for the functional manager. 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elements to this role: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 manager has the responsibility to define how the task will be done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where the task will be done (i.e., the technical criteria).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 manager has the responsibility to provide sufficient resources to accomplish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within the project’s constraints (i.e., who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the job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done).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 manager has the responsibility for the deliverable.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38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Line-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staff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organization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(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coordinator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)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614927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soon became obvious that control of a project must be given to personnel whose first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loyalty is directed toward the completion of the project. Thus the project management position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not be controlled by the functional manage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this second situation did occur during the early stages of matrix project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management, it did not last because: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Upper-level management was not ready to cope with the problems arising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authority.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Upper-level management was reluctant to relinquish any of its power and authority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project managers.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Line–staff project managers who reported to a division head did not have any authority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control over those portions of a project in other divisions; that is, the project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in the engineering division could not direct activities in the manufacturing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528117-3A63-4574-A7FE-23E4437BE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58" t="20819" r="22500" b="16985"/>
          <a:stretch/>
        </p:blipFill>
        <p:spPr>
          <a:xfrm>
            <a:off x="6673516" y="1551150"/>
            <a:ext cx="4491789" cy="3755699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822972" y="5306849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80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2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Pure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product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(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pojectized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)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organization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614927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pure product organization develops as a division within a division.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there exists a continuous flow of projects, work is stable and conflicts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at a minimum.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advantage of this organizational flow is that one individual,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manager, maintains complete line authority over the entire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580CDB-C352-45B3-9E10-82C9BB7AF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19649" r="18552" b="9093"/>
          <a:stretch/>
        </p:blipFill>
        <p:spPr>
          <a:xfrm>
            <a:off x="6812743" y="1668378"/>
            <a:ext cx="4737574" cy="3764991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812743" y="5351991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08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874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has matured as an outgrowth of the need to develop and produce complex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 large projects in the shortest possible time, within anticipated cost, with required reliability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performance, and (when applicable) to realize a profit. 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Granted that organization’s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become so complex that traditional organizational structures and relationships no longer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for effective management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speaking,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management approach can be effectively applied to a onetime undertaking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is: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Definable in terms of a specific goal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Infrequent, unique, or unfamiliar to the present organization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with respect to interdependence of detailed tasks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to the company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factors that influence the selection of a project organizational form are:</a:t>
            </a: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size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length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with project management organization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Philosophy and visibility of upper-level management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location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Resources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aspects of the project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9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Functional manger´s role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025597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manager has the right to request specific staff, but the final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appointments rest with line managers. It helps if project managers understand the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manager’s problems: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Unlimited work requests (especially during competitive bidding)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Predetermined deadlines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requests having a high priority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number of resources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availability of resources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Unscheduled changes in the project plan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Unpredicted lack of progress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Unplanned absence of resources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Unplanned breakdown of resources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Unplanned loss of resources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Unplanned turnover of personnel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9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Functional manger´s role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025597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is designed to have shared authority and responsibility between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and line managers.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managers plan, monitor, and control the project,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functional managers perform the work.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realationship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fullfill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line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8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Defining the Functional manger´s role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52616" y="1634300"/>
            <a:ext cx="3218075" cy="39094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project and line managers are the same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situation, which happens more often than not, creates a conflict of interest.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FD5CB8-B275-42A9-B81D-ACCFFA6E4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7" t="44678" r="13947" b="26316"/>
          <a:stretch/>
        </p:blipFill>
        <p:spPr>
          <a:xfrm>
            <a:off x="0" y="2459537"/>
            <a:ext cx="8252616" cy="225899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06730" y="4510718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3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Defining the Functional manger´s role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52616" y="1634300"/>
            <a:ext cx="3218075" cy="39094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relationship between project and line managers is not always in balance and thus,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course, has a bearing on who exerts more influence over the assigned Functional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14D60C-987B-4C3C-B466-5ADAADD7A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84" t="21522" r="14079" b="23862"/>
          <a:stretch/>
        </p:blipFill>
        <p:spPr>
          <a:xfrm>
            <a:off x="536866" y="1876926"/>
            <a:ext cx="7664076" cy="3376308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23350" y="5335955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2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employee´s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cs-CZ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Functional and </a:t>
            </a:r>
            <a:r>
              <a:rPr lang="cs-CZ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executiveemployee´s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line managers commit to the deliverables, it is the responsibility of the assigned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employees to achieve the functional deliverables.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organizations, the assigned employees report on a “solid” line to their Functional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manager, even though they may be working on several projects simultaneously.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are usually a “dotted” line to the project but solid to their function. This places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employees in the often awkward position of reporting to multiple individuals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5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employee´s role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 employee is expected to accomplish the following activities when assigned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projects: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Accept responsibility for accomplishing the assigned deliverables within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project’s constraints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work at the earliest possible time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Periodically inform both the project and line manager of the project’s status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problems to the surface quickly for resolution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information with the rest of the project team</a:t>
            </a:r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600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3026</Words>
  <Application>Microsoft Office PowerPoint</Application>
  <PresentationFormat>Širokoúhlá obrazovka</PresentationFormat>
  <Paragraphs>311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Enriqueta</vt:lpstr>
      <vt:lpstr>Times New Roman</vt:lpstr>
      <vt:lpstr>Motiv Office</vt:lpstr>
      <vt:lpstr>Defining the project role and organizational types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67</cp:revision>
  <dcterms:created xsi:type="dcterms:W3CDTF">2016-11-25T20:36:16Z</dcterms:created>
  <dcterms:modified xsi:type="dcterms:W3CDTF">2019-11-30T21:53:31Z</dcterms:modified>
</cp:coreProperties>
</file>