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7" r:id="rId4"/>
    <p:sldId id="288" r:id="rId5"/>
    <p:sldId id="258" r:id="rId6"/>
    <p:sldId id="262" r:id="rId7"/>
    <p:sldId id="289" r:id="rId8"/>
    <p:sldId id="290" r:id="rId9"/>
    <p:sldId id="291" r:id="rId10"/>
    <p:sldId id="292" r:id="rId11"/>
    <p:sldId id="293" r:id="rId12"/>
    <p:sldId id="294" r:id="rId13"/>
    <p:sldId id="295" r:id="rId14"/>
    <p:sldId id="296" r:id="rId15"/>
    <p:sldId id="297" r:id="rId16"/>
    <p:sldId id="298" r:id="rId17"/>
    <p:sldId id="299" r:id="rId18"/>
    <p:sldId id="300" r:id="rId19"/>
    <p:sldId id="301" r:id="rId20"/>
    <p:sldId id="302" r:id="rId21"/>
    <p:sldId id="303" r:id="rId22"/>
    <p:sldId id="304" r:id="rId23"/>
    <p:sldId id="305" r:id="rId24"/>
    <p:sldId id="306" r:id="rId25"/>
    <p:sldId id="307" r:id="rId26"/>
    <p:sldId id="308" r:id="rId27"/>
    <p:sldId id="309" r:id="rId28"/>
    <p:sldId id="286"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36" autoAdjust="0"/>
    <p:restoredTop sz="94660"/>
  </p:normalViewPr>
  <p:slideViewPr>
    <p:cSldViewPr snapToGrid="0">
      <p:cViewPr varScale="1">
        <p:scale>
          <a:sx n="114" d="100"/>
          <a:sy n="114" d="100"/>
        </p:scale>
        <p:origin x="45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30.11.2019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30.11.2019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30.11.2019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30.11.2019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30.11.2019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30.11.2019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fontScale="90000"/>
          </a:bodyPr>
          <a:lstStyle/>
          <a:p>
            <a:r>
              <a:rPr lang="en-GB" sz="5333" b="1" dirty="0">
                <a:solidFill>
                  <a:schemeClr val="bg1"/>
                </a:solidFill>
                <a:latin typeface="Times New Roman" panose="02020603050405020304" pitchFamily="18" charset="0"/>
                <a:cs typeface="Times New Roman" panose="02020603050405020304" pitchFamily="18" charset="0"/>
              </a:rPr>
              <a:t>Organizing and Staffing the</a:t>
            </a:r>
            <a:r>
              <a:rPr lang="cs-CZ" sz="5333" b="1" dirty="0">
                <a:solidFill>
                  <a:schemeClr val="bg1"/>
                </a:solidFill>
                <a:latin typeface="Times New Roman" panose="02020603050405020304" pitchFamily="18" charset="0"/>
                <a:cs typeface="Times New Roman" panose="02020603050405020304" pitchFamily="18" charset="0"/>
              </a:rPr>
              <a:t> </a:t>
            </a:r>
            <a:r>
              <a:rPr lang="en-GB" sz="5333" b="1" dirty="0">
                <a:solidFill>
                  <a:schemeClr val="bg1"/>
                </a:solidFill>
                <a:latin typeface="Times New Roman" panose="02020603050405020304" pitchFamily="18" charset="0"/>
                <a:cs typeface="Times New Roman" panose="02020603050405020304" pitchFamily="18" charset="0"/>
              </a:rPr>
              <a:t>Project Office </a:t>
            </a:r>
            <a:br>
              <a:rPr lang="cs-CZ" sz="5333" b="1" dirty="0">
                <a:solidFill>
                  <a:schemeClr val="bg1"/>
                </a:solidFill>
                <a:latin typeface="Times New Roman" panose="02020603050405020304" pitchFamily="18" charset="0"/>
                <a:cs typeface="Times New Roman" panose="02020603050405020304" pitchFamily="18" charset="0"/>
              </a:rPr>
            </a:br>
            <a:r>
              <a:rPr lang="en-GB" sz="5333" b="1" dirty="0">
                <a:solidFill>
                  <a:schemeClr val="bg1"/>
                </a:solidFill>
                <a:latin typeface="Times New Roman" panose="02020603050405020304" pitchFamily="18" charset="0"/>
                <a:cs typeface="Times New Roman" panose="02020603050405020304" pitchFamily="18" charset="0"/>
              </a:rPr>
              <a:t>and Team</a:t>
            </a:r>
            <a:br>
              <a:rPr lang="en-GB" sz="5333" b="1" dirty="0">
                <a:solidFill>
                  <a:schemeClr val="bg1"/>
                </a:solidFill>
                <a:latin typeface="Times New Roman" panose="02020603050405020304" pitchFamily="18" charset="0"/>
                <a:cs typeface="Times New Roman" panose="02020603050405020304" pitchFamily="18" charset="0"/>
              </a:rPr>
            </a:b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502229" y="4101075"/>
            <a:ext cx="6033931" cy="1056117"/>
          </a:xfrm>
          <a:prstGeom prst="rect">
            <a:avLst/>
          </a:prstGeom>
        </p:spPr>
        <p:txBody>
          <a:bodyPr>
            <a:normAutofit/>
          </a:bodyPr>
          <a:lstStyle/>
          <a:p>
            <a:pPr marL="0" indent="0" algn="r">
              <a:buNone/>
            </a:pPr>
            <a:r>
              <a:rPr lang="cs-CZ" sz="1867" dirty="0" err="1">
                <a:solidFill>
                  <a:schemeClr val="bg1"/>
                </a:solidFill>
                <a:latin typeface="Times New Roman" panose="02020603050405020304" pitchFamily="18" charset="0"/>
                <a:cs typeface="Times New Roman" panose="02020603050405020304" pitchFamily="18" charset="0"/>
              </a:rPr>
              <a:t>Requirements</a:t>
            </a:r>
            <a:r>
              <a:rPr lang="cs-CZ" sz="1867" dirty="0">
                <a:solidFill>
                  <a:schemeClr val="bg1"/>
                </a:solidFill>
                <a:latin typeface="Times New Roman" panose="02020603050405020304" pitchFamily="18" charset="0"/>
                <a:cs typeface="Times New Roman" panose="02020603050405020304" pitchFamily="18" charset="0"/>
              </a:rPr>
              <a:t>, Skills and Job </a:t>
            </a:r>
            <a:r>
              <a:rPr lang="cs-CZ" sz="1867" dirty="0" err="1">
                <a:solidFill>
                  <a:schemeClr val="bg1"/>
                </a:solidFill>
                <a:latin typeface="Times New Roman" panose="02020603050405020304" pitchFamily="18" charset="0"/>
                <a:cs typeface="Times New Roman" panose="02020603050405020304" pitchFamily="18" charset="0"/>
              </a:rPr>
              <a:t>Descripiton</a:t>
            </a:r>
            <a:r>
              <a:rPr lang="cs-CZ" sz="1867" dirty="0">
                <a:solidFill>
                  <a:schemeClr val="bg1"/>
                </a:solidFill>
                <a:latin typeface="Times New Roman" panose="02020603050405020304" pitchFamily="18" charset="0"/>
                <a:cs typeface="Times New Roman" panose="02020603050405020304" pitchFamily="18" charset="0"/>
              </a:rPr>
              <a:t> of Project </a:t>
            </a:r>
            <a:r>
              <a:rPr lang="cs-CZ" sz="1867" dirty="0" err="1">
                <a:solidFill>
                  <a:schemeClr val="bg1"/>
                </a:solidFill>
                <a:latin typeface="Times New Roman" panose="02020603050405020304" pitchFamily="18" charset="0"/>
                <a:cs typeface="Times New Roman" panose="02020603050405020304" pitchFamily="18" charset="0"/>
              </a:rPr>
              <a:t>Manager</a:t>
            </a:r>
            <a:r>
              <a:rPr lang="cs-CZ" sz="1867" dirty="0">
                <a:solidFill>
                  <a:schemeClr val="bg1"/>
                </a:solidFill>
                <a:latin typeface="Times New Roman" panose="02020603050405020304" pitchFamily="18" charset="0"/>
                <a:cs typeface="Times New Roman" panose="02020603050405020304" pitchFamily="18" charset="0"/>
              </a:rPr>
              <a:t> </a:t>
            </a:r>
          </a:p>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200" b="1" dirty="0">
                <a:solidFill>
                  <a:srgbClr val="307871"/>
                </a:solidFill>
                <a:latin typeface="Times New Roman" panose="02020603050405020304" pitchFamily="18" charset="0"/>
                <a:cs typeface="Times New Roman" panose="02020603050405020304" pitchFamily="18" charset="0"/>
              </a:rPr>
              <a:t>Pavel Adámek</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Project management</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400" b="1" dirty="0">
                <a:solidFill>
                  <a:schemeClr val="bg1"/>
                </a:solidFill>
                <a:latin typeface="Times New Roman" panose="02020603050405020304" pitchFamily="18" charset="0"/>
                <a:cs typeface="Times New Roman" panose="02020603050405020304" pitchFamily="18" charset="0"/>
              </a:rPr>
              <a:t>Selecting the Project Manager</a:t>
            </a:r>
          </a:p>
        </p:txBody>
      </p:sp>
      <p:sp>
        <p:nvSpPr>
          <p:cNvPr id="10" name="Zástupný symbol pro obsah 2"/>
          <p:cNvSpPr txBox="1">
            <a:spLocks/>
          </p:cNvSpPr>
          <p:nvPr/>
        </p:nvSpPr>
        <p:spPr>
          <a:xfrm>
            <a:off x="666806" y="2046876"/>
            <a:ext cx="4297080"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chemeClr val="bg1"/>
                </a:solidFill>
                <a:latin typeface="Times New Roman" panose="02020603050405020304" pitchFamily="18" charset="0"/>
                <a:cs typeface="Times New Roman" panose="02020603050405020304" pitchFamily="18" charset="0"/>
              </a:rPr>
              <a:t>Probably the most difficult decision facing upper-level management is the selection of</a:t>
            </a:r>
            <a:r>
              <a:rPr lang="cs-CZ" sz="2000" b="1" dirty="0">
                <a:solidFill>
                  <a:schemeClr val="bg1"/>
                </a:solidFill>
                <a:latin typeface="Times New Roman" panose="02020603050405020304" pitchFamily="18" charset="0"/>
                <a:cs typeface="Times New Roman" panose="02020603050405020304" pitchFamily="18" charset="0"/>
              </a:rPr>
              <a:t> </a:t>
            </a:r>
            <a:r>
              <a:rPr lang="en-GB" sz="2000" b="1" dirty="0">
                <a:solidFill>
                  <a:schemeClr val="bg1"/>
                </a:solidFill>
                <a:latin typeface="Times New Roman" panose="02020603050405020304" pitchFamily="18" charset="0"/>
                <a:cs typeface="Times New Roman" panose="02020603050405020304" pitchFamily="18" charset="0"/>
              </a:rPr>
              <a:t>project managers.</a:t>
            </a:r>
            <a:endParaRPr lang="en-GB" sz="2000" dirty="0">
              <a:solidFill>
                <a:schemeClr val="bg1"/>
              </a:solidFill>
              <a:latin typeface="Times New Roman" panose="02020603050405020304" pitchFamily="18" charset="0"/>
              <a:cs typeface="Times New Roman" panose="02020603050405020304" pitchFamily="18" charset="0"/>
            </a:endParaRPr>
          </a:p>
        </p:txBody>
      </p:sp>
      <p:sp>
        <p:nvSpPr>
          <p:cNvPr id="11" name="Zástupný symbol pro obsah 2"/>
          <p:cNvSpPr txBox="1">
            <a:spLocks/>
          </p:cNvSpPr>
          <p:nvPr/>
        </p:nvSpPr>
        <p:spPr>
          <a:xfrm>
            <a:off x="5701402" y="1283369"/>
            <a:ext cx="4806091" cy="49510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The selection process for project managers is not easy. Five basic questions must be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considered:</a:t>
            </a:r>
          </a:p>
          <a:p>
            <a:pPr lvl="1"/>
            <a:r>
              <a:rPr lang="en-GB" sz="1800" i="1" dirty="0">
                <a:solidFill>
                  <a:srgbClr val="002060"/>
                </a:solidFill>
                <a:latin typeface="Times New Roman" panose="02020603050405020304" pitchFamily="18" charset="0"/>
                <a:cs typeface="Times New Roman" panose="02020603050405020304" pitchFamily="18" charset="0"/>
              </a:rPr>
              <a:t>What are the internal and external sources?</a:t>
            </a:r>
          </a:p>
          <a:p>
            <a:pPr lvl="1"/>
            <a:r>
              <a:rPr lang="en-GB" sz="1800" i="1" dirty="0">
                <a:solidFill>
                  <a:srgbClr val="002060"/>
                </a:solidFill>
                <a:latin typeface="Times New Roman" panose="02020603050405020304" pitchFamily="18" charset="0"/>
                <a:cs typeface="Times New Roman" panose="02020603050405020304" pitchFamily="18" charset="0"/>
              </a:rPr>
              <a:t>How do we select?</a:t>
            </a:r>
          </a:p>
          <a:p>
            <a:pPr lvl="1"/>
            <a:r>
              <a:rPr lang="en-GB" sz="1800" i="1" dirty="0">
                <a:solidFill>
                  <a:srgbClr val="002060"/>
                </a:solidFill>
                <a:latin typeface="Times New Roman" panose="02020603050405020304" pitchFamily="18" charset="0"/>
                <a:cs typeface="Times New Roman" panose="02020603050405020304" pitchFamily="18" charset="0"/>
              </a:rPr>
              <a:t>How do we provide career development in project management?</a:t>
            </a:r>
          </a:p>
          <a:p>
            <a:pPr lvl="1"/>
            <a:r>
              <a:rPr lang="en-GB" sz="1800" i="1" dirty="0">
                <a:solidFill>
                  <a:srgbClr val="002060"/>
                </a:solidFill>
                <a:latin typeface="Times New Roman" panose="02020603050405020304" pitchFamily="18" charset="0"/>
                <a:cs typeface="Times New Roman" panose="02020603050405020304" pitchFamily="18" charset="0"/>
              </a:rPr>
              <a:t>How can we develop project management skills?</a:t>
            </a:r>
          </a:p>
          <a:p>
            <a:pPr lvl="1"/>
            <a:r>
              <a:rPr lang="en-GB" sz="1800" i="1" dirty="0">
                <a:solidFill>
                  <a:srgbClr val="002060"/>
                </a:solidFill>
                <a:latin typeface="Times New Roman" panose="02020603050405020304" pitchFamily="18" charset="0"/>
                <a:cs typeface="Times New Roman" panose="02020603050405020304" pitchFamily="18" charset="0"/>
              </a:rPr>
              <a:t>How do we evaluate project management performance?</a:t>
            </a:r>
            <a:endParaRPr lang="en-GB" altLang="cs-CZ" sz="18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37975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722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Selecting the Project Manager</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solidFill>
                  <a:srgbClr val="002060"/>
                </a:solidFill>
                <a:latin typeface="Times New Roman" panose="02020603050405020304" pitchFamily="18" charset="0"/>
                <a:cs typeface="Times New Roman" panose="02020603050405020304" pitchFamily="18" charset="0"/>
              </a:rPr>
              <a:t>The major responsibilities of the project manager include:</a:t>
            </a:r>
            <a:endParaRPr lang="cs-CZ" sz="20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To produce the end-item with the available resources and within the constraints of</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time, cost, and performance/technology</a:t>
            </a:r>
            <a:endParaRPr lang="cs-CZ" sz="2000" dirty="0">
              <a:solidFill>
                <a:srgbClr val="002060"/>
              </a:solidFill>
              <a:latin typeface="Times New Roman" panose="02020603050405020304" pitchFamily="18" charset="0"/>
              <a:cs typeface="Times New Roman" panose="02020603050405020304" pitchFamily="18" charset="0"/>
            </a:endParaRPr>
          </a:p>
          <a:p>
            <a:endParaRPr lang="en-GB"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To meet contractual profit objectives</a:t>
            </a:r>
          </a:p>
          <a:p>
            <a:r>
              <a:rPr lang="en-GB" sz="2000" dirty="0">
                <a:solidFill>
                  <a:srgbClr val="002060"/>
                </a:solidFill>
                <a:latin typeface="Times New Roman" panose="02020603050405020304" pitchFamily="18" charset="0"/>
                <a:cs typeface="Times New Roman" panose="02020603050405020304" pitchFamily="18" charset="0"/>
              </a:rPr>
              <a:t>To make all required decisions whether they be for alternatives or termination</a:t>
            </a:r>
            <a:endParaRPr lang="cs-CZ" sz="2000" dirty="0">
              <a:solidFill>
                <a:srgbClr val="002060"/>
              </a:solidFill>
              <a:latin typeface="Times New Roman" panose="02020603050405020304" pitchFamily="18" charset="0"/>
              <a:cs typeface="Times New Roman" panose="02020603050405020304" pitchFamily="18" charset="0"/>
            </a:endParaRPr>
          </a:p>
          <a:p>
            <a:endParaRPr lang="en-GB"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To act as the customer (external) and upper-level and functional management (internal)</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communications focal point</a:t>
            </a:r>
            <a:endParaRPr lang="cs-CZ" sz="2000" dirty="0">
              <a:solidFill>
                <a:srgbClr val="002060"/>
              </a:solidFill>
              <a:latin typeface="Times New Roman" panose="02020603050405020304" pitchFamily="18" charset="0"/>
              <a:cs typeface="Times New Roman" panose="02020603050405020304" pitchFamily="18" charset="0"/>
            </a:endParaRPr>
          </a:p>
          <a:p>
            <a:endParaRPr lang="en-GB"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To “negotiate” with all functional disciplines for accomplishment of the necessary</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work packages within the constraints of time, cost, and performance/technology</a:t>
            </a:r>
          </a:p>
          <a:p>
            <a:r>
              <a:rPr lang="en-GB" sz="2000" dirty="0">
                <a:solidFill>
                  <a:srgbClr val="002060"/>
                </a:solidFill>
                <a:latin typeface="Times New Roman" panose="02020603050405020304" pitchFamily="18" charset="0"/>
                <a:cs typeface="Times New Roman" panose="02020603050405020304" pitchFamily="18" charset="0"/>
              </a:rPr>
              <a:t>To resolve all conflicts</a:t>
            </a:r>
            <a:endParaRPr lang="en-GB"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69185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722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Selecting the Project Manager</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solidFill>
                  <a:srgbClr val="002060"/>
                </a:solidFill>
                <a:latin typeface="Times New Roman" panose="02020603050405020304" pitchFamily="18" charset="0"/>
                <a:cs typeface="Times New Roman" panose="02020603050405020304" pitchFamily="18" charset="0"/>
              </a:rPr>
              <a:t>In order for project managers to </a:t>
            </a:r>
            <a:r>
              <a:rPr lang="en-GB" sz="2000" dirty="0" err="1">
                <a:solidFill>
                  <a:srgbClr val="002060"/>
                </a:solidFill>
                <a:latin typeface="Times New Roman" panose="02020603050405020304" pitchFamily="18" charset="0"/>
                <a:cs typeface="Times New Roman" panose="02020603050405020304" pitchFamily="18" charset="0"/>
              </a:rPr>
              <a:t>fulfill</a:t>
            </a:r>
            <a:r>
              <a:rPr lang="en-GB" sz="2000" dirty="0">
                <a:solidFill>
                  <a:srgbClr val="002060"/>
                </a:solidFill>
                <a:latin typeface="Times New Roman" panose="02020603050405020304" pitchFamily="18" charset="0"/>
                <a:cs typeface="Times New Roman" panose="02020603050405020304" pitchFamily="18" charset="0"/>
              </a:rPr>
              <a:t> their responsibilities successfully, they are constantly</a:t>
            </a:r>
          </a:p>
          <a:p>
            <a:pPr marL="0" indent="0">
              <a:buNone/>
            </a:pPr>
            <a:r>
              <a:rPr lang="en-GB" sz="2000" dirty="0">
                <a:solidFill>
                  <a:srgbClr val="002060"/>
                </a:solidFill>
                <a:latin typeface="Times New Roman" panose="02020603050405020304" pitchFamily="18" charset="0"/>
                <a:cs typeface="Times New Roman" panose="02020603050405020304" pitchFamily="18" charset="0"/>
              </a:rPr>
              <a:t>required to demonstrate their skills in interface, resource, and planning and control</a:t>
            </a:r>
          </a:p>
          <a:p>
            <a:pPr marL="0" indent="0">
              <a:buNone/>
            </a:pPr>
            <a:r>
              <a:rPr lang="en-GB" sz="2000" dirty="0">
                <a:solidFill>
                  <a:srgbClr val="002060"/>
                </a:solidFill>
                <a:latin typeface="Times New Roman" panose="02020603050405020304" pitchFamily="18" charset="0"/>
                <a:cs typeface="Times New Roman" panose="02020603050405020304" pitchFamily="18" charset="0"/>
              </a:rPr>
              <a:t>management. These implicit responsibilities are shown below:</a:t>
            </a:r>
            <a:endParaRPr lang="cs-CZ" sz="20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2000" dirty="0">
              <a:solidFill>
                <a:srgbClr val="002060"/>
              </a:solidFill>
              <a:latin typeface="Times New Roman" panose="02020603050405020304" pitchFamily="18" charset="0"/>
              <a:cs typeface="Times New Roman" panose="02020603050405020304" pitchFamily="18" charset="0"/>
            </a:endParaRPr>
          </a:p>
          <a:p>
            <a:pPr marL="0" indent="0">
              <a:buNone/>
            </a:pPr>
            <a:r>
              <a:rPr lang="en-GB" sz="2000" b="1" dirty="0">
                <a:solidFill>
                  <a:srgbClr val="002060"/>
                </a:solidFill>
                <a:latin typeface="Times New Roman" panose="02020603050405020304" pitchFamily="18" charset="0"/>
                <a:cs typeface="Times New Roman" panose="02020603050405020304" pitchFamily="18" charset="0"/>
              </a:rPr>
              <a:t>Interface Management</a:t>
            </a:r>
          </a:p>
          <a:p>
            <a:r>
              <a:rPr lang="en-GB" sz="2000" dirty="0">
                <a:solidFill>
                  <a:srgbClr val="002060"/>
                </a:solidFill>
                <a:latin typeface="Times New Roman" panose="02020603050405020304" pitchFamily="18" charset="0"/>
                <a:cs typeface="Times New Roman" panose="02020603050405020304" pitchFamily="18" charset="0"/>
              </a:rPr>
              <a:t>Product interfaces</a:t>
            </a:r>
            <a:r>
              <a:rPr lang="cs-CZ" sz="2000" dirty="0">
                <a:solidFill>
                  <a:srgbClr val="002060"/>
                </a:solidFill>
                <a:latin typeface="Times New Roman" panose="02020603050405020304" pitchFamily="18" charset="0"/>
                <a:cs typeface="Times New Roman" panose="02020603050405020304" pitchFamily="18" charset="0"/>
              </a:rPr>
              <a:t> - </a:t>
            </a:r>
            <a:r>
              <a:rPr lang="en-GB" sz="2000" dirty="0">
                <a:solidFill>
                  <a:srgbClr val="002060"/>
                </a:solidFill>
                <a:latin typeface="Times New Roman" panose="02020603050405020304" pitchFamily="18" charset="0"/>
                <a:cs typeface="Times New Roman" panose="02020603050405020304" pitchFamily="18" charset="0"/>
              </a:rPr>
              <a:t>Performance of parts or subsections</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Physical connection of parts or subsections</a:t>
            </a:r>
            <a:endParaRPr lang="cs-CZ" sz="2000" dirty="0">
              <a:solidFill>
                <a:srgbClr val="002060"/>
              </a:solidFill>
              <a:latin typeface="Times New Roman" panose="02020603050405020304" pitchFamily="18" charset="0"/>
              <a:cs typeface="Times New Roman" panose="02020603050405020304" pitchFamily="18" charset="0"/>
            </a:endParaRPr>
          </a:p>
          <a:p>
            <a:r>
              <a:rPr lang="cs-CZ" altLang="cs-CZ" sz="2000" dirty="0">
                <a:solidFill>
                  <a:srgbClr val="002060"/>
                </a:solidFill>
                <a:latin typeface="Times New Roman" panose="02020603050405020304" pitchFamily="18" charset="0"/>
                <a:cs typeface="Times New Roman" panose="02020603050405020304" pitchFamily="18" charset="0"/>
              </a:rPr>
              <a:t>Project </a:t>
            </a:r>
            <a:r>
              <a:rPr lang="cs-CZ" altLang="cs-CZ" sz="2000" dirty="0" err="1">
                <a:solidFill>
                  <a:srgbClr val="002060"/>
                </a:solidFill>
                <a:latin typeface="Times New Roman" panose="02020603050405020304" pitchFamily="18" charset="0"/>
                <a:cs typeface="Times New Roman" panose="02020603050405020304" pitchFamily="18" charset="0"/>
              </a:rPr>
              <a:t>interfaces</a:t>
            </a:r>
            <a:endParaRPr lang="cs-CZ" altLang="cs-CZ" sz="2000" dirty="0">
              <a:solidFill>
                <a:srgbClr val="002060"/>
              </a:solidFill>
              <a:latin typeface="Times New Roman" panose="02020603050405020304" pitchFamily="18" charset="0"/>
              <a:cs typeface="Times New Roman" panose="02020603050405020304" pitchFamily="18" charset="0"/>
            </a:endParaRPr>
          </a:p>
          <a:p>
            <a:r>
              <a:rPr lang="en-GB" altLang="cs-CZ" sz="2000" dirty="0">
                <a:solidFill>
                  <a:srgbClr val="002060"/>
                </a:solidFill>
                <a:latin typeface="Times New Roman" panose="02020603050405020304" pitchFamily="18" charset="0"/>
                <a:cs typeface="Times New Roman" panose="02020603050405020304" pitchFamily="18" charset="0"/>
              </a:rPr>
              <a:t>Customer</a:t>
            </a:r>
          </a:p>
          <a:p>
            <a:r>
              <a:rPr lang="en-GB" altLang="cs-CZ" sz="2000" dirty="0">
                <a:solidFill>
                  <a:srgbClr val="002060"/>
                </a:solidFill>
                <a:latin typeface="Times New Roman" panose="02020603050405020304" pitchFamily="18" charset="0"/>
                <a:cs typeface="Times New Roman" panose="02020603050405020304" pitchFamily="18" charset="0"/>
              </a:rPr>
              <a:t>Management (functional and upper-level)</a:t>
            </a:r>
          </a:p>
          <a:p>
            <a:r>
              <a:rPr lang="en-GB" altLang="cs-CZ" sz="2000" dirty="0">
                <a:solidFill>
                  <a:srgbClr val="002060"/>
                </a:solidFill>
                <a:latin typeface="Times New Roman" panose="02020603050405020304" pitchFamily="18" charset="0"/>
                <a:cs typeface="Times New Roman" panose="02020603050405020304" pitchFamily="18" charset="0"/>
              </a:rPr>
              <a:t>Change of responsibilities</a:t>
            </a:r>
          </a:p>
          <a:p>
            <a:r>
              <a:rPr lang="en-GB" altLang="cs-CZ" sz="2000" dirty="0">
                <a:solidFill>
                  <a:srgbClr val="002060"/>
                </a:solidFill>
                <a:latin typeface="Times New Roman" panose="02020603050405020304" pitchFamily="18" charset="0"/>
                <a:cs typeface="Times New Roman" panose="02020603050405020304" pitchFamily="18" charset="0"/>
              </a:rPr>
              <a:t>Information flow</a:t>
            </a:r>
          </a:p>
          <a:p>
            <a:r>
              <a:rPr lang="en-GB" altLang="cs-CZ" sz="2000" dirty="0">
                <a:solidFill>
                  <a:srgbClr val="002060"/>
                </a:solidFill>
                <a:latin typeface="Times New Roman" panose="02020603050405020304" pitchFamily="18" charset="0"/>
                <a:cs typeface="Times New Roman" panose="02020603050405020304" pitchFamily="18" charset="0"/>
              </a:rPr>
              <a:t>Material interfaces (inventory control)</a:t>
            </a:r>
            <a:endParaRPr lang="cs-CZ"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6903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722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Selecting the Project Manager</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133836" y="1158632"/>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dirty="0">
                <a:solidFill>
                  <a:srgbClr val="002060"/>
                </a:solidFill>
                <a:latin typeface="Times New Roman" panose="02020603050405020304" pitchFamily="18" charset="0"/>
                <a:cs typeface="Times New Roman" panose="02020603050405020304" pitchFamily="18" charset="0"/>
              </a:rPr>
              <a:t>These implicit responsibilities are shown below:</a:t>
            </a:r>
            <a:endParaRPr 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sz="1800" dirty="0">
              <a:solidFill>
                <a:srgbClr val="002060"/>
              </a:solidFill>
              <a:latin typeface="Times New Roman" panose="02020603050405020304" pitchFamily="18" charset="0"/>
              <a:cs typeface="Times New Roman" panose="02020603050405020304" pitchFamily="18" charset="0"/>
            </a:endParaRPr>
          </a:p>
          <a:p>
            <a:pPr marL="0" indent="0">
              <a:buNone/>
            </a:pPr>
            <a:r>
              <a:rPr lang="en-GB" sz="2000" b="1" dirty="0">
                <a:solidFill>
                  <a:srgbClr val="002060"/>
                </a:solidFill>
                <a:latin typeface="Times New Roman" panose="02020603050405020304" pitchFamily="18" charset="0"/>
                <a:cs typeface="Times New Roman" panose="02020603050405020304" pitchFamily="18" charset="0"/>
              </a:rPr>
              <a:t>Resource Management</a:t>
            </a:r>
          </a:p>
          <a:p>
            <a:r>
              <a:rPr lang="en-GB" sz="2000" dirty="0">
                <a:solidFill>
                  <a:srgbClr val="002060"/>
                </a:solidFill>
                <a:latin typeface="Times New Roman" panose="02020603050405020304" pitchFamily="18" charset="0"/>
                <a:cs typeface="Times New Roman" panose="02020603050405020304" pitchFamily="18" charset="0"/>
              </a:rPr>
              <a:t>Time (schedule)</a:t>
            </a:r>
          </a:p>
          <a:p>
            <a:r>
              <a:rPr lang="en-GB" sz="2000" dirty="0">
                <a:solidFill>
                  <a:srgbClr val="002060"/>
                </a:solidFill>
                <a:latin typeface="Times New Roman" panose="02020603050405020304" pitchFamily="18" charset="0"/>
                <a:cs typeface="Times New Roman" panose="02020603050405020304" pitchFamily="18" charset="0"/>
              </a:rPr>
              <a:t>Manpower</a:t>
            </a:r>
          </a:p>
          <a:p>
            <a:r>
              <a:rPr lang="en-GB" sz="2000" dirty="0">
                <a:solidFill>
                  <a:srgbClr val="002060"/>
                </a:solidFill>
                <a:latin typeface="Times New Roman" panose="02020603050405020304" pitchFamily="18" charset="0"/>
                <a:cs typeface="Times New Roman" panose="02020603050405020304" pitchFamily="18" charset="0"/>
              </a:rPr>
              <a:t>Money</a:t>
            </a:r>
          </a:p>
          <a:p>
            <a:r>
              <a:rPr lang="en-GB" sz="2000" dirty="0">
                <a:solidFill>
                  <a:srgbClr val="002060"/>
                </a:solidFill>
                <a:latin typeface="Times New Roman" panose="02020603050405020304" pitchFamily="18" charset="0"/>
                <a:cs typeface="Times New Roman" panose="02020603050405020304" pitchFamily="18" charset="0"/>
              </a:rPr>
              <a:t>Facilities</a:t>
            </a:r>
          </a:p>
          <a:p>
            <a:r>
              <a:rPr lang="en-GB" sz="2000" dirty="0">
                <a:solidFill>
                  <a:srgbClr val="002060"/>
                </a:solidFill>
                <a:latin typeface="Times New Roman" panose="02020603050405020304" pitchFamily="18" charset="0"/>
                <a:cs typeface="Times New Roman" panose="02020603050405020304" pitchFamily="18" charset="0"/>
              </a:rPr>
              <a:t>Equipment</a:t>
            </a:r>
          </a:p>
          <a:p>
            <a:r>
              <a:rPr lang="en-GB" sz="2000" dirty="0">
                <a:solidFill>
                  <a:srgbClr val="002060"/>
                </a:solidFill>
                <a:latin typeface="Times New Roman" panose="02020603050405020304" pitchFamily="18" charset="0"/>
                <a:cs typeface="Times New Roman" panose="02020603050405020304" pitchFamily="18" charset="0"/>
              </a:rPr>
              <a:t>Material</a:t>
            </a:r>
          </a:p>
          <a:p>
            <a:r>
              <a:rPr lang="en-GB" sz="2000" dirty="0">
                <a:solidFill>
                  <a:srgbClr val="002060"/>
                </a:solidFill>
                <a:latin typeface="Times New Roman" panose="02020603050405020304" pitchFamily="18" charset="0"/>
                <a:cs typeface="Times New Roman" panose="02020603050405020304" pitchFamily="18" charset="0"/>
              </a:rPr>
              <a:t>Information/technology</a:t>
            </a:r>
            <a:endParaRPr lang="cs-CZ" sz="20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800" dirty="0">
              <a:solidFill>
                <a:srgbClr val="002060"/>
              </a:solidFill>
              <a:latin typeface="Times New Roman" panose="02020603050405020304" pitchFamily="18" charset="0"/>
              <a:cs typeface="Times New Roman" panose="02020603050405020304" pitchFamily="18" charset="0"/>
            </a:endParaRPr>
          </a:p>
        </p:txBody>
      </p:sp>
      <p:sp>
        <p:nvSpPr>
          <p:cNvPr id="7" name="Zástupný symbol pro obsah 2">
            <a:extLst>
              <a:ext uri="{FF2B5EF4-FFF2-40B4-BE49-F238E27FC236}">
                <a16:creationId xmlns:a16="http://schemas.microsoft.com/office/drawing/2014/main" id="{5EEC568F-D9D6-4CD9-9F6A-B7C0FEA1920B}"/>
              </a:ext>
            </a:extLst>
          </p:cNvPr>
          <p:cNvSpPr txBox="1">
            <a:spLocks/>
          </p:cNvSpPr>
          <p:nvPr/>
        </p:nvSpPr>
        <p:spPr>
          <a:xfrm>
            <a:off x="5403612" y="1835064"/>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2000"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2000" b="1" dirty="0">
                <a:solidFill>
                  <a:srgbClr val="002060"/>
                </a:solidFill>
                <a:latin typeface="Times New Roman" panose="02020603050405020304" pitchFamily="18" charset="0"/>
                <a:cs typeface="Times New Roman" panose="02020603050405020304" pitchFamily="18" charset="0"/>
              </a:rPr>
              <a:t>Planning and Control Management</a:t>
            </a:r>
          </a:p>
          <a:p>
            <a:r>
              <a:rPr lang="en-GB" altLang="cs-CZ" sz="2000" dirty="0">
                <a:solidFill>
                  <a:srgbClr val="002060"/>
                </a:solidFill>
                <a:latin typeface="Times New Roman" panose="02020603050405020304" pitchFamily="18" charset="0"/>
                <a:cs typeface="Times New Roman" panose="02020603050405020304" pitchFamily="18" charset="0"/>
              </a:rPr>
              <a:t>Increased equipment utilization</a:t>
            </a:r>
          </a:p>
          <a:p>
            <a:r>
              <a:rPr lang="en-GB" altLang="cs-CZ" sz="2000" dirty="0">
                <a:solidFill>
                  <a:srgbClr val="002060"/>
                </a:solidFill>
                <a:latin typeface="Times New Roman" panose="02020603050405020304" pitchFamily="18" charset="0"/>
                <a:cs typeface="Times New Roman" panose="02020603050405020304" pitchFamily="18" charset="0"/>
              </a:rPr>
              <a:t>Increased performance efficiency</a:t>
            </a:r>
          </a:p>
          <a:p>
            <a:r>
              <a:rPr lang="en-GB" altLang="cs-CZ" sz="2000" dirty="0">
                <a:solidFill>
                  <a:srgbClr val="002060"/>
                </a:solidFill>
                <a:latin typeface="Times New Roman" panose="02020603050405020304" pitchFamily="18" charset="0"/>
                <a:cs typeface="Times New Roman" panose="02020603050405020304" pitchFamily="18" charset="0"/>
              </a:rPr>
              <a:t>Reduced risks</a:t>
            </a:r>
          </a:p>
          <a:p>
            <a:r>
              <a:rPr lang="en-GB" altLang="cs-CZ" sz="2000" dirty="0">
                <a:solidFill>
                  <a:srgbClr val="002060"/>
                </a:solidFill>
                <a:latin typeface="Times New Roman" panose="02020603050405020304" pitchFamily="18" charset="0"/>
                <a:cs typeface="Times New Roman" panose="02020603050405020304" pitchFamily="18" charset="0"/>
              </a:rPr>
              <a:t>Identification of alternatives to problems</a:t>
            </a:r>
          </a:p>
          <a:p>
            <a:r>
              <a:rPr lang="en-GB" altLang="cs-CZ" sz="2000" dirty="0">
                <a:solidFill>
                  <a:srgbClr val="002060"/>
                </a:solidFill>
                <a:latin typeface="Times New Roman" panose="02020603050405020304" pitchFamily="18" charset="0"/>
                <a:cs typeface="Times New Roman" panose="02020603050405020304" pitchFamily="18" charset="0"/>
              </a:rPr>
              <a:t>Identification of alternative resolutions to conflicts</a:t>
            </a:r>
            <a:endParaRPr lang="cs-CZ"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224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89722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Selecting the Project Manager</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1800" dirty="0">
                <a:solidFill>
                  <a:srgbClr val="002060"/>
                </a:solidFill>
                <a:latin typeface="Times New Roman" panose="02020603050405020304" pitchFamily="18" charset="0"/>
                <a:cs typeface="Times New Roman" panose="02020603050405020304" pitchFamily="18" charset="0"/>
              </a:rPr>
              <a:t>Finding the person with the right qualifications is not an easy task because the selection</a:t>
            </a:r>
            <a:r>
              <a:rPr lang="cs-CZ" sz="1800" dirty="0">
                <a:solidFill>
                  <a:srgbClr val="002060"/>
                </a:solidFill>
                <a:latin typeface="Times New Roman" panose="02020603050405020304" pitchFamily="18" charset="0"/>
                <a:cs typeface="Times New Roman" panose="02020603050405020304" pitchFamily="18" charset="0"/>
              </a:rPr>
              <a:t> </a:t>
            </a:r>
            <a:r>
              <a:rPr lang="en-GB" sz="1800" dirty="0">
                <a:solidFill>
                  <a:srgbClr val="002060"/>
                </a:solidFill>
                <a:latin typeface="Times New Roman" panose="02020603050405020304" pitchFamily="18" charset="0"/>
                <a:cs typeface="Times New Roman" panose="02020603050405020304" pitchFamily="18" charset="0"/>
              </a:rPr>
              <a:t>of project managers is based more on personal characteristics than on the job description.</a:t>
            </a:r>
            <a:endParaRPr lang="cs-CZ" altLang="cs-CZ" sz="1800" b="1"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800" b="1" dirty="0">
                <a:solidFill>
                  <a:srgbClr val="002060"/>
                </a:solidFill>
                <a:latin typeface="Times New Roman" panose="02020603050405020304" pitchFamily="18" charset="0"/>
                <a:cs typeface="Times New Roman" panose="02020603050405020304" pitchFamily="18" charset="0"/>
              </a:rPr>
              <a:t>A </a:t>
            </a:r>
            <a:r>
              <a:rPr lang="en-GB" altLang="cs-CZ" sz="1800" b="1" dirty="0">
                <a:solidFill>
                  <a:srgbClr val="002060"/>
                </a:solidFill>
                <a:latin typeface="Times New Roman" panose="02020603050405020304" pitchFamily="18" charset="0"/>
                <a:cs typeface="Times New Roman" panose="02020603050405020304" pitchFamily="18" charset="0"/>
              </a:rPr>
              <a:t>broader range of desired personal characteristics</a:t>
            </a:r>
            <a:r>
              <a:rPr lang="cs-CZ" altLang="cs-CZ" sz="1800" b="1" dirty="0">
                <a:solidFill>
                  <a:srgbClr val="002060"/>
                </a:solidFill>
                <a:latin typeface="Times New Roman" panose="02020603050405020304" pitchFamily="18" charset="0"/>
                <a:cs typeface="Times New Roman" panose="02020603050405020304" pitchFamily="18" charset="0"/>
              </a:rPr>
              <a:t>:</a:t>
            </a:r>
          </a:p>
          <a:p>
            <a:r>
              <a:rPr lang="en-GB" altLang="cs-CZ" sz="1600" dirty="0">
                <a:solidFill>
                  <a:srgbClr val="002060"/>
                </a:solidFill>
                <a:latin typeface="Times New Roman" panose="02020603050405020304" pitchFamily="18" charset="0"/>
                <a:cs typeface="Times New Roman" panose="02020603050405020304" pitchFamily="18" charset="0"/>
              </a:rPr>
              <a:t>Flexibility and adaptability</a:t>
            </a:r>
          </a:p>
          <a:p>
            <a:r>
              <a:rPr lang="en-GB" altLang="cs-CZ" sz="1600" dirty="0">
                <a:solidFill>
                  <a:srgbClr val="002060"/>
                </a:solidFill>
                <a:latin typeface="Times New Roman" panose="02020603050405020304" pitchFamily="18" charset="0"/>
                <a:cs typeface="Times New Roman" panose="02020603050405020304" pitchFamily="18" charset="0"/>
              </a:rPr>
              <a:t>Preference for significant initiative and leadership</a:t>
            </a:r>
          </a:p>
          <a:p>
            <a:r>
              <a:rPr lang="en-GB" altLang="cs-CZ" sz="1600" dirty="0">
                <a:solidFill>
                  <a:srgbClr val="002060"/>
                </a:solidFill>
                <a:latin typeface="Times New Roman" panose="02020603050405020304" pitchFamily="18" charset="0"/>
                <a:cs typeface="Times New Roman" panose="02020603050405020304" pitchFamily="18" charset="0"/>
              </a:rPr>
              <a:t>Aggressiveness, confidence, persuasiveness, verbal fluency</a:t>
            </a:r>
          </a:p>
          <a:p>
            <a:r>
              <a:rPr lang="en-GB" altLang="cs-CZ" sz="1600" dirty="0">
                <a:solidFill>
                  <a:srgbClr val="002060"/>
                </a:solidFill>
                <a:latin typeface="Times New Roman" panose="02020603050405020304" pitchFamily="18" charset="0"/>
                <a:cs typeface="Times New Roman" panose="02020603050405020304" pitchFamily="18" charset="0"/>
              </a:rPr>
              <a:t>Ambition, activity, forcefulness</a:t>
            </a:r>
          </a:p>
          <a:p>
            <a:r>
              <a:rPr lang="en-GB" altLang="cs-CZ" sz="1600" dirty="0">
                <a:solidFill>
                  <a:srgbClr val="002060"/>
                </a:solidFill>
                <a:latin typeface="Times New Roman" panose="02020603050405020304" pitchFamily="18" charset="0"/>
                <a:cs typeface="Times New Roman" panose="02020603050405020304" pitchFamily="18" charset="0"/>
              </a:rPr>
              <a:t>Effectiveness as a communicator and integrator</a:t>
            </a:r>
          </a:p>
          <a:p>
            <a:r>
              <a:rPr lang="en-GB" altLang="cs-CZ" sz="1600" dirty="0">
                <a:solidFill>
                  <a:srgbClr val="002060"/>
                </a:solidFill>
                <a:latin typeface="Times New Roman" panose="02020603050405020304" pitchFamily="18" charset="0"/>
                <a:cs typeface="Times New Roman" panose="02020603050405020304" pitchFamily="18" charset="0"/>
              </a:rPr>
              <a:t>Broad scope of personal interests</a:t>
            </a:r>
          </a:p>
          <a:p>
            <a:r>
              <a:rPr lang="en-GB" altLang="cs-CZ" sz="1600" dirty="0">
                <a:solidFill>
                  <a:srgbClr val="002060"/>
                </a:solidFill>
                <a:latin typeface="Times New Roman" panose="02020603050405020304" pitchFamily="18" charset="0"/>
                <a:cs typeface="Times New Roman" panose="02020603050405020304" pitchFamily="18" charset="0"/>
              </a:rPr>
              <a:t>Poise, enthusiasm, imagination, spontaneity</a:t>
            </a:r>
          </a:p>
          <a:p>
            <a:r>
              <a:rPr lang="en-GB" altLang="cs-CZ" sz="1600" dirty="0">
                <a:solidFill>
                  <a:srgbClr val="002060"/>
                </a:solidFill>
                <a:latin typeface="Times New Roman" panose="02020603050405020304" pitchFamily="18" charset="0"/>
                <a:cs typeface="Times New Roman" panose="02020603050405020304" pitchFamily="18" charset="0"/>
              </a:rPr>
              <a:t>Able to balance technical solutions with time, cost, and human factors</a:t>
            </a:r>
          </a:p>
          <a:p>
            <a:r>
              <a:rPr lang="en-GB" altLang="cs-CZ" sz="1600" dirty="0">
                <a:solidFill>
                  <a:srgbClr val="002060"/>
                </a:solidFill>
                <a:latin typeface="Times New Roman" panose="02020603050405020304" pitchFamily="18" charset="0"/>
                <a:cs typeface="Times New Roman" panose="02020603050405020304" pitchFamily="18" charset="0"/>
              </a:rPr>
              <a:t>Well organized and disciplined</a:t>
            </a:r>
          </a:p>
          <a:p>
            <a:r>
              <a:rPr lang="cs-CZ" altLang="cs-CZ" sz="1600" dirty="0">
                <a:solidFill>
                  <a:srgbClr val="002060"/>
                </a:solidFill>
                <a:latin typeface="Times New Roman" panose="02020603050405020304" pitchFamily="18" charset="0"/>
                <a:cs typeface="Times New Roman" panose="02020603050405020304" pitchFamily="18" charset="0"/>
              </a:rPr>
              <a:t>A</a:t>
            </a:r>
            <a:r>
              <a:rPr lang="en-GB" altLang="cs-CZ" sz="1600" dirty="0">
                <a:solidFill>
                  <a:srgbClr val="002060"/>
                </a:solidFill>
                <a:latin typeface="Times New Roman" panose="02020603050405020304" pitchFamily="18" charset="0"/>
                <a:cs typeface="Times New Roman" panose="02020603050405020304" pitchFamily="18" charset="0"/>
              </a:rPr>
              <a:t> generalist rather than a specialist</a:t>
            </a:r>
          </a:p>
          <a:p>
            <a:r>
              <a:rPr lang="en-GB" altLang="cs-CZ" sz="1600" dirty="0">
                <a:solidFill>
                  <a:srgbClr val="002060"/>
                </a:solidFill>
                <a:latin typeface="Times New Roman" panose="02020603050405020304" pitchFamily="18" charset="0"/>
                <a:cs typeface="Times New Roman" panose="02020603050405020304" pitchFamily="18" charset="0"/>
              </a:rPr>
              <a:t>Able and willing to devote most of his time to planning and controlling</a:t>
            </a:r>
          </a:p>
          <a:p>
            <a:r>
              <a:rPr lang="en-GB" altLang="cs-CZ" sz="1600" dirty="0">
                <a:solidFill>
                  <a:srgbClr val="002060"/>
                </a:solidFill>
                <a:latin typeface="Times New Roman" panose="02020603050405020304" pitchFamily="18" charset="0"/>
                <a:cs typeface="Times New Roman" panose="02020603050405020304" pitchFamily="18" charset="0"/>
              </a:rPr>
              <a:t>Able to identify problems</a:t>
            </a:r>
          </a:p>
          <a:p>
            <a:r>
              <a:rPr lang="en-GB" altLang="cs-CZ" sz="1600" dirty="0">
                <a:solidFill>
                  <a:srgbClr val="002060"/>
                </a:solidFill>
                <a:latin typeface="Times New Roman" panose="02020603050405020304" pitchFamily="18" charset="0"/>
                <a:cs typeface="Times New Roman" panose="02020603050405020304" pitchFamily="18" charset="0"/>
              </a:rPr>
              <a:t>Willing to make decisions</a:t>
            </a:r>
          </a:p>
          <a:p>
            <a:r>
              <a:rPr lang="en-GB" altLang="cs-CZ" sz="1600" dirty="0">
                <a:solidFill>
                  <a:srgbClr val="002060"/>
                </a:solidFill>
                <a:latin typeface="Times New Roman" panose="02020603050405020304" pitchFamily="18" charset="0"/>
                <a:cs typeface="Times New Roman" panose="02020603050405020304" pitchFamily="18" charset="0"/>
              </a:rPr>
              <a:t>Able to maintain proper balance in the use of time</a:t>
            </a:r>
            <a:endParaRPr lang="cs-CZ" altLang="cs-CZ" sz="16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9593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400" b="1" dirty="0">
                <a:solidFill>
                  <a:schemeClr val="bg1"/>
                </a:solidFill>
                <a:latin typeface="Times New Roman" panose="02020603050405020304" pitchFamily="18" charset="0"/>
                <a:cs typeface="Times New Roman" panose="02020603050405020304" pitchFamily="18" charset="0"/>
              </a:rPr>
              <a:t>Skill Requirements for Project and Program Managers</a:t>
            </a:r>
          </a:p>
        </p:txBody>
      </p:sp>
      <p:sp>
        <p:nvSpPr>
          <p:cNvPr id="10" name="Zástupný symbol pro obsah 2"/>
          <p:cNvSpPr txBox="1">
            <a:spLocks/>
          </p:cNvSpPr>
          <p:nvPr/>
        </p:nvSpPr>
        <p:spPr>
          <a:xfrm>
            <a:off x="666806" y="2046876"/>
            <a:ext cx="4297080"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chemeClr val="bg1"/>
                </a:solidFill>
                <a:latin typeface="Times New Roman" panose="02020603050405020304" pitchFamily="18" charset="0"/>
                <a:cs typeface="Times New Roman" panose="02020603050405020304" pitchFamily="18" charset="0"/>
              </a:rPr>
              <a:t>Managing complex programs represents a challenge requiring skills in team building, leadership,</a:t>
            </a:r>
          </a:p>
          <a:p>
            <a:pPr marL="0" indent="0">
              <a:buNone/>
            </a:pPr>
            <a:r>
              <a:rPr lang="en-GB" sz="2000" b="1" dirty="0">
                <a:solidFill>
                  <a:schemeClr val="bg1"/>
                </a:solidFill>
                <a:latin typeface="Times New Roman" panose="02020603050405020304" pitchFamily="18" charset="0"/>
                <a:cs typeface="Times New Roman" panose="02020603050405020304" pitchFamily="18" charset="0"/>
              </a:rPr>
              <a:t>conflict resolution, technical expertise, planning, organization, entrepreneurship,</a:t>
            </a:r>
          </a:p>
          <a:p>
            <a:pPr marL="0" indent="0">
              <a:buNone/>
            </a:pPr>
            <a:r>
              <a:rPr lang="en-GB" sz="2000" b="1" dirty="0">
                <a:solidFill>
                  <a:schemeClr val="bg1"/>
                </a:solidFill>
                <a:latin typeface="Times New Roman" panose="02020603050405020304" pitchFamily="18" charset="0"/>
                <a:cs typeface="Times New Roman" panose="02020603050405020304" pitchFamily="18" charset="0"/>
              </a:rPr>
              <a:t>administration, management support, and the allocation of resources.</a:t>
            </a:r>
            <a:endParaRPr lang="en-GB" sz="2000" dirty="0">
              <a:solidFill>
                <a:schemeClr val="bg1"/>
              </a:solidFill>
              <a:latin typeface="Times New Roman" panose="02020603050405020304" pitchFamily="18" charset="0"/>
              <a:cs typeface="Times New Roman" panose="02020603050405020304" pitchFamily="18" charset="0"/>
            </a:endParaRPr>
          </a:p>
        </p:txBody>
      </p:sp>
      <p:sp>
        <p:nvSpPr>
          <p:cNvPr id="11" name="Zástupný symbol pro obsah 2"/>
          <p:cNvSpPr txBox="1">
            <a:spLocks/>
          </p:cNvSpPr>
          <p:nvPr/>
        </p:nvSpPr>
        <p:spPr>
          <a:xfrm>
            <a:off x="5701402" y="1283369"/>
            <a:ext cx="4806091" cy="49510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dirty="0">
                <a:solidFill>
                  <a:srgbClr val="002060"/>
                </a:solidFill>
                <a:latin typeface="Times New Roman" panose="02020603050405020304" pitchFamily="18" charset="0"/>
                <a:cs typeface="Times New Roman" panose="02020603050405020304" pitchFamily="18" charset="0"/>
              </a:rPr>
              <a:t>To get results, the </a:t>
            </a:r>
            <a:r>
              <a:rPr lang="cs-CZ" sz="2000" dirty="0">
                <a:solidFill>
                  <a:srgbClr val="002060"/>
                </a:solidFill>
                <a:latin typeface="Times New Roman" panose="02020603050405020304" pitchFamily="18" charset="0"/>
                <a:cs typeface="Times New Roman" panose="02020603050405020304" pitchFamily="18" charset="0"/>
              </a:rPr>
              <a:t>project</a:t>
            </a:r>
            <a:r>
              <a:rPr lang="en-GB" sz="2000" dirty="0">
                <a:solidFill>
                  <a:srgbClr val="002060"/>
                </a:solidFill>
                <a:latin typeface="Times New Roman" panose="02020603050405020304" pitchFamily="18" charset="0"/>
                <a:cs typeface="Times New Roman" panose="02020603050405020304" pitchFamily="18" charset="0"/>
              </a:rPr>
              <a:t> manager must relate to</a:t>
            </a:r>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(1) the people to be managed,</a:t>
            </a:r>
            <a:r>
              <a:rPr lang="cs-CZ" sz="2000" dirty="0">
                <a:solidFill>
                  <a:srgbClr val="002060"/>
                </a:solidFill>
                <a:latin typeface="Times New Roman" panose="02020603050405020304" pitchFamily="18" charset="0"/>
                <a:cs typeface="Times New Roman" panose="02020603050405020304" pitchFamily="18" charset="0"/>
              </a:rPr>
              <a:t> </a:t>
            </a: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(2) the task to be done,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(3) the tools available,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(4) the organizational structure, and</a:t>
            </a:r>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 </a:t>
            </a:r>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(5) the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organizational environment, including the customer community.</a:t>
            </a:r>
            <a:endParaRPr lang="en-GB" altLang="cs-CZ" sz="18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3253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8041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Skill Requirements for Project and Program Managers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1800" dirty="0">
                <a:solidFill>
                  <a:srgbClr val="002060"/>
                </a:solidFill>
                <a:latin typeface="Times New Roman" panose="02020603050405020304" pitchFamily="18" charset="0"/>
                <a:cs typeface="Times New Roman" panose="02020603050405020304" pitchFamily="18" charset="0"/>
              </a:rPr>
              <a:t>With an understanding of the interaction of corporate organization and </a:t>
            </a:r>
            <a:r>
              <a:rPr lang="en-GB" sz="1800" dirty="0" err="1">
                <a:solidFill>
                  <a:srgbClr val="002060"/>
                </a:solidFill>
                <a:latin typeface="Times New Roman" panose="02020603050405020304" pitchFamily="18" charset="0"/>
                <a:cs typeface="Times New Roman" panose="02020603050405020304" pitchFamily="18" charset="0"/>
              </a:rPr>
              <a:t>behavior</a:t>
            </a:r>
            <a:r>
              <a:rPr lang="en-GB" sz="1800" dirty="0">
                <a:solidFill>
                  <a:srgbClr val="002060"/>
                </a:solidFill>
                <a:latin typeface="Times New Roman" panose="02020603050405020304" pitchFamily="18" charset="0"/>
                <a:cs typeface="Times New Roman" panose="02020603050405020304" pitchFamily="18" charset="0"/>
              </a:rPr>
              <a:t> elements,</a:t>
            </a:r>
            <a:r>
              <a:rPr lang="cs-CZ" sz="1800" dirty="0">
                <a:solidFill>
                  <a:srgbClr val="002060"/>
                </a:solidFill>
                <a:latin typeface="Times New Roman" panose="02020603050405020304" pitchFamily="18" charset="0"/>
                <a:cs typeface="Times New Roman" panose="02020603050405020304" pitchFamily="18" charset="0"/>
              </a:rPr>
              <a:t> </a:t>
            </a:r>
            <a:r>
              <a:rPr lang="en-GB" sz="1800" dirty="0">
                <a:solidFill>
                  <a:srgbClr val="002060"/>
                </a:solidFill>
                <a:latin typeface="Times New Roman" panose="02020603050405020304" pitchFamily="18" charset="0"/>
                <a:cs typeface="Times New Roman" panose="02020603050405020304" pitchFamily="18" charset="0"/>
              </a:rPr>
              <a:t>the manager can build an environment conducive to the working team’s needs. The</a:t>
            </a:r>
            <a:r>
              <a:rPr lang="cs-CZ" sz="1800" dirty="0">
                <a:solidFill>
                  <a:srgbClr val="002060"/>
                </a:solidFill>
                <a:latin typeface="Times New Roman" panose="02020603050405020304" pitchFamily="18" charset="0"/>
                <a:cs typeface="Times New Roman" panose="02020603050405020304" pitchFamily="18" charset="0"/>
              </a:rPr>
              <a:t> </a:t>
            </a:r>
            <a:r>
              <a:rPr lang="en-GB" sz="1800" dirty="0">
                <a:solidFill>
                  <a:srgbClr val="002060"/>
                </a:solidFill>
                <a:latin typeface="Times New Roman" panose="02020603050405020304" pitchFamily="18" charset="0"/>
                <a:cs typeface="Times New Roman" panose="02020603050405020304" pitchFamily="18" charset="0"/>
              </a:rPr>
              <a:t>internal and external forces that impinge on the organization of the project must be reconciled</a:t>
            </a:r>
            <a:r>
              <a:rPr lang="cs-CZ" sz="1800" dirty="0">
                <a:solidFill>
                  <a:srgbClr val="002060"/>
                </a:solidFill>
                <a:latin typeface="Times New Roman" panose="02020603050405020304" pitchFamily="18" charset="0"/>
                <a:cs typeface="Times New Roman" panose="02020603050405020304" pitchFamily="18" charset="0"/>
              </a:rPr>
              <a:t> </a:t>
            </a:r>
            <a:r>
              <a:rPr lang="en-GB" sz="1800" dirty="0">
                <a:solidFill>
                  <a:srgbClr val="002060"/>
                </a:solidFill>
                <a:latin typeface="Times New Roman" panose="02020603050405020304" pitchFamily="18" charset="0"/>
                <a:cs typeface="Times New Roman" panose="02020603050405020304" pitchFamily="18" charset="0"/>
              </a:rPr>
              <a:t>to mutual goals.</a:t>
            </a:r>
            <a:endParaRPr 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800" dirty="0" err="1">
                <a:solidFill>
                  <a:srgbClr val="002060"/>
                </a:solidFill>
                <a:latin typeface="Times New Roman" panose="02020603050405020304" pitchFamily="18" charset="0"/>
                <a:cs typeface="Times New Roman" panose="02020603050405020304" pitchFamily="18" charset="0"/>
              </a:rPr>
              <a:t>Effective</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b="1" dirty="0">
                <a:solidFill>
                  <a:srgbClr val="002060"/>
                </a:solidFill>
                <a:latin typeface="Times New Roman" panose="02020603050405020304" pitchFamily="18" charset="0"/>
                <a:cs typeface="Times New Roman" panose="02020603050405020304" pitchFamily="18" charset="0"/>
              </a:rPr>
              <a:t>program management </a:t>
            </a:r>
            <a:r>
              <a:rPr lang="cs-CZ" altLang="cs-CZ" sz="1800" dirty="0" err="1">
                <a:solidFill>
                  <a:srgbClr val="002060"/>
                </a:solidFill>
                <a:latin typeface="Times New Roman" panose="02020603050405020304" pitchFamily="18" charset="0"/>
                <a:cs typeface="Times New Roman" panose="02020603050405020304" pitchFamily="18" charset="0"/>
              </a:rPr>
              <a:t>is</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dirty="0" err="1">
                <a:solidFill>
                  <a:srgbClr val="002060"/>
                </a:solidFill>
                <a:latin typeface="Times New Roman" panose="02020603050405020304" pitchFamily="18" charset="0"/>
                <a:cs typeface="Times New Roman" panose="02020603050405020304" pitchFamily="18" charset="0"/>
              </a:rPr>
              <a:t>directly</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dirty="0" err="1">
                <a:solidFill>
                  <a:srgbClr val="002060"/>
                </a:solidFill>
                <a:latin typeface="Times New Roman" panose="02020603050405020304" pitchFamily="18" charset="0"/>
                <a:cs typeface="Times New Roman" panose="02020603050405020304" pitchFamily="18" charset="0"/>
              </a:rPr>
              <a:t>related</a:t>
            </a:r>
            <a:r>
              <a:rPr lang="cs-CZ" altLang="cs-CZ" sz="1800" dirty="0">
                <a:solidFill>
                  <a:srgbClr val="002060"/>
                </a:solidFill>
                <a:latin typeface="Times New Roman" panose="02020603050405020304" pitchFamily="18" charset="0"/>
                <a:cs typeface="Times New Roman" panose="02020603050405020304" pitchFamily="18" charset="0"/>
              </a:rPr>
              <a:t> to </a:t>
            </a:r>
            <a:r>
              <a:rPr lang="cs-CZ" altLang="cs-CZ" sz="1800" dirty="0" err="1">
                <a:solidFill>
                  <a:srgbClr val="002060"/>
                </a:solidFill>
                <a:latin typeface="Times New Roman" panose="02020603050405020304" pitchFamily="18" charset="0"/>
                <a:cs typeface="Times New Roman" panose="02020603050405020304" pitchFamily="18" charset="0"/>
              </a:rPr>
              <a:t>proficiency</a:t>
            </a:r>
            <a:r>
              <a:rPr lang="cs-CZ" altLang="cs-CZ" sz="1800" dirty="0">
                <a:solidFill>
                  <a:srgbClr val="002060"/>
                </a:solidFill>
                <a:latin typeface="Times New Roman" panose="02020603050405020304" pitchFamily="18" charset="0"/>
                <a:cs typeface="Times New Roman" panose="02020603050405020304" pitchFamily="18" charset="0"/>
              </a:rPr>
              <a:t> in these ten </a:t>
            </a:r>
            <a:r>
              <a:rPr lang="cs-CZ" altLang="cs-CZ" sz="1800" dirty="0" err="1">
                <a:solidFill>
                  <a:srgbClr val="002060"/>
                </a:solidFill>
                <a:latin typeface="Times New Roman" panose="02020603050405020304" pitchFamily="18" charset="0"/>
                <a:cs typeface="Times New Roman" panose="02020603050405020304" pitchFamily="18" charset="0"/>
              </a:rPr>
              <a:t>skills</a:t>
            </a:r>
            <a:r>
              <a:rPr lang="cs-CZ" altLang="cs-CZ" sz="1800" dirty="0">
                <a:solidFill>
                  <a:srgbClr val="002060"/>
                </a:solidFill>
                <a:latin typeface="Times New Roman" panose="02020603050405020304" pitchFamily="18" charset="0"/>
                <a:cs typeface="Times New Roman" panose="02020603050405020304" pitchFamily="18" charset="0"/>
              </a:rPr>
              <a:t>:</a:t>
            </a:r>
          </a:p>
          <a:p>
            <a:r>
              <a:rPr lang="cs-CZ" altLang="cs-CZ" sz="1800" dirty="0">
                <a:solidFill>
                  <a:srgbClr val="002060"/>
                </a:solidFill>
                <a:latin typeface="Times New Roman" panose="02020603050405020304" pitchFamily="18" charset="0"/>
                <a:cs typeface="Times New Roman" panose="02020603050405020304" pitchFamily="18" charset="0"/>
              </a:rPr>
              <a:t>Team </a:t>
            </a:r>
            <a:r>
              <a:rPr lang="cs-CZ" altLang="cs-CZ" sz="1800" dirty="0" err="1">
                <a:solidFill>
                  <a:srgbClr val="002060"/>
                </a:solidFill>
                <a:latin typeface="Times New Roman" panose="02020603050405020304" pitchFamily="18" charset="0"/>
                <a:cs typeface="Times New Roman" panose="02020603050405020304" pitchFamily="18" charset="0"/>
              </a:rPr>
              <a:t>building</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Leadership</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Conflict</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dirty="0" err="1">
                <a:solidFill>
                  <a:srgbClr val="002060"/>
                </a:solidFill>
                <a:latin typeface="Times New Roman" panose="02020603050405020304" pitchFamily="18" charset="0"/>
                <a:cs typeface="Times New Roman" panose="02020603050405020304" pitchFamily="18" charset="0"/>
              </a:rPr>
              <a:t>resolution</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Technical</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dirty="0" err="1">
                <a:solidFill>
                  <a:srgbClr val="002060"/>
                </a:solidFill>
                <a:latin typeface="Times New Roman" panose="02020603050405020304" pitchFamily="18" charset="0"/>
                <a:cs typeface="Times New Roman" panose="02020603050405020304" pitchFamily="18" charset="0"/>
              </a:rPr>
              <a:t>expertise</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Planning</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Organization</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Entrepreneurship</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err="1">
                <a:solidFill>
                  <a:srgbClr val="002060"/>
                </a:solidFill>
                <a:latin typeface="Times New Roman" panose="02020603050405020304" pitchFamily="18" charset="0"/>
                <a:cs typeface="Times New Roman" panose="02020603050405020304" pitchFamily="18" charset="0"/>
              </a:rPr>
              <a:t>Administration</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a:solidFill>
                  <a:srgbClr val="002060"/>
                </a:solidFill>
                <a:latin typeface="Times New Roman" panose="02020603050405020304" pitchFamily="18" charset="0"/>
                <a:cs typeface="Times New Roman" panose="02020603050405020304" pitchFamily="18" charset="0"/>
              </a:rPr>
              <a:t>Management support</a:t>
            </a:r>
          </a:p>
          <a:p>
            <a:r>
              <a:rPr lang="cs-CZ" altLang="cs-CZ" sz="1800" dirty="0">
                <a:solidFill>
                  <a:srgbClr val="002060"/>
                </a:solidFill>
                <a:latin typeface="Times New Roman" panose="02020603050405020304" pitchFamily="18" charset="0"/>
                <a:cs typeface="Times New Roman" panose="02020603050405020304" pitchFamily="18" charset="0"/>
              </a:rPr>
              <a:t>Resource </a:t>
            </a:r>
            <a:r>
              <a:rPr lang="cs-CZ" altLang="cs-CZ" sz="1800" dirty="0" err="1">
                <a:solidFill>
                  <a:srgbClr val="002060"/>
                </a:solidFill>
                <a:latin typeface="Times New Roman" panose="02020603050405020304" pitchFamily="18" charset="0"/>
                <a:cs typeface="Times New Roman" panose="02020603050405020304" pitchFamily="18" charset="0"/>
              </a:rPr>
              <a:t>allocation</a:t>
            </a:r>
            <a:endParaRPr lang="cs-CZ"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932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8041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Skill Requirements for Project and Program Managers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latin typeface="Times New Roman" panose="02020603050405020304" pitchFamily="18" charset="0"/>
                <a:cs typeface="Times New Roman" panose="02020603050405020304" pitchFamily="18" charset="0"/>
              </a:rPr>
              <a:t>Team-</a:t>
            </a:r>
            <a:r>
              <a:rPr lang="cs-CZ" sz="1800" b="1" dirty="0" err="1">
                <a:solidFill>
                  <a:srgbClr val="002060"/>
                </a:solidFill>
                <a:latin typeface="Times New Roman" panose="02020603050405020304" pitchFamily="18" charset="0"/>
                <a:cs typeface="Times New Roman" panose="02020603050405020304" pitchFamily="18" charset="0"/>
              </a:rPr>
              <a:t>Building</a:t>
            </a:r>
            <a:r>
              <a:rPr lang="cs-CZ" sz="1800" b="1" dirty="0">
                <a:solidFill>
                  <a:srgbClr val="002060"/>
                </a:solidFill>
                <a:latin typeface="Times New Roman" panose="02020603050405020304" pitchFamily="18" charset="0"/>
                <a:cs typeface="Times New Roman" panose="02020603050405020304" pitchFamily="18" charset="0"/>
              </a:rPr>
              <a:t> Skills</a:t>
            </a:r>
          </a:p>
          <a:p>
            <a:r>
              <a:rPr lang="en-GB" altLang="cs-CZ" sz="1800" dirty="0">
                <a:solidFill>
                  <a:srgbClr val="002060"/>
                </a:solidFill>
                <a:latin typeface="Times New Roman" panose="02020603050405020304" pitchFamily="18" charset="0"/>
                <a:cs typeface="Times New Roman" panose="02020603050405020304" pitchFamily="18" charset="0"/>
              </a:rPr>
              <a:t>Team building involves a whole spectrum of management</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skills required to identify, commit, and integrate the various task groups from the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traditional functional organization into a single program management system.</a:t>
            </a: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r>
              <a:rPr lang="cs-CZ" altLang="cs-CZ" sz="1800" dirty="0" err="1">
                <a:solidFill>
                  <a:srgbClr val="002060"/>
                </a:solidFill>
                <a:latin typeface="Times New Roman" panose="02020603050405020304" pitchFamily="18" charset="0"/>
                <a:cs typeface="Times New Roman" panose="02020603050405020304" pitchFamily="18" charset="0"/>
              </a:rPr>
              <a:t>Manager</a:t>
            </a:r>
            <a:r>
              <a:rPr lang="en-GB" altLang="cs-CZ" sz="1800" dirty="0">
                <a:solidFill>
                  <a:srgbClr val="002060"/>
                </a:solidFill>
                <a:latin typeface="Times New Roman" panose="02020603050405020304" pitchFamily="18" charset="0"/>
                <a:cs typeface="Times New Roman" panose="02020603050405020304" pitchFamily="18" charset="0"/>
              </a:rPr>
              <a:t> must nurture a climate with the following characteristics:</a:t>
            </a:r>
          </a:p>
          <a:p>
            <a:r>
              <a:rPr lang="en-GB" altLang="cs-CZ" sz="1800" dirty="0">
                <a:solidFill>
                  <a:srgbClr val="002060"/>
                </a:solidFill>
                <a:latin typeface="Times New Roman" panose="02020603050405020304" pitchFamily="18" charset="0"/>
                <a:cs typeface="Times New Roman" panose="02020603050405020304" pitchFamily="18" charset="0"/>
              </a:rPr>
              <a:t>Team members committed to the program</a:t>
            </a:r>
          </a:p>
          <a:p>
            <a:r>
              <a:rPr lang="en-GB" altLang="cs-CZ" sz="1800" dirty="0">
                <a:solidFill>
                  <a:srgbClr val="002060"/>
                </a:solidFill>
                <a:latin typeface="Times New Roman" panose="02020603050405020304" pitchFamily="18" charset="0"/>
                <a:cs typeface="Times New Roman" panose="02020603050405020304" pitchFamily="18" charset="0"/>
              </a:rPr>
              <a:t>Good interpersonal relations and team spirit</a:t>
            </a:r>
          </a:p>
          <a:p>
            <a:r>
              <a:rPr lang="en-GB" altLang="cs-CZ" sz="1800" dirty="0">
                <a:solidFill>
                  <a:srgbClr val="002060"/>
                </a:solidFill>
                <a:latin typeface="Times New Roman" panose="02020603050405020304" pitchFamily="18" charset="0"/>
                <a:cs typeface="Times New Roman" panose="02020603050405020304" pitchFamily="18" charset="0"/>
              </a:rPr>
              <a:t>The necessary expertise and resources</a:t>
            </a:r>
          </a:p>
          <a:p>
            <a:r>
              <a:rPr lang="en-GB" altLang="cs-CZ" sz="1800" dirty="0">
                <a:solidFill>
                  <a:srgbClr val="002060"/>
                </a:solidFill>
                <a:latin typeface="Times New Roman" panose="02020603050405020304" pitchFamily="18" charset="0"/>
                <a:cs typeface="Times New Roman" panose="02020603050405020304" pitchFamily="18" charset="0"/>
              </a:rPr>
              <a:t>Clearly defined goals and program objectives</a:t>
            </a:r>
          </a:p>
          <a:p>
            <a:r>
              <a:rPr lang="en-GB" altLang="cs-CZ" sz="1800" dirty="0">
                <a:solidFill>
                  <a:srgbClr val="002060"/>
                </a:solidFill>
                <a:latin typeface="Times New Roman" panose="02020603050405020304" pitchFamily="18" charset="0"/>
                <a:cs typeface="Times New Roman" panose="02020603050405020304" pitchFamily="18" charset="0"/>
              </a:rPr>
              <a:t>Involved and supportive top management</a:t>
            </a:r>
          </a:p>
          <a:p>
            <a:r>
              <a:rPr lang="en-GB" altLang="cs-CZ" sz="1800" dirty="0">
                <a:solidFill>
                  <a:srgbClr val="002060"/>
                </a:solidFill>
                <a:latin typeface="Times New Roman" panose="02020603050405020304" pitchFamily="18" charset="0"/>
                <a:cs typeface="Times New Roman" panose="02020603050405020304" pitchFamily="18" charset="0"/>
              </a:rPr>
              <a:t>Good program leadership</a:t>
            </a:r>
          </a:p>
          <a:p>
            <a:r>
              <a:rPr lang="en-GB" altLang="cs-CZ" sz="1800" dirty="0">
                <a:solidFill>
                  <a:srgbClr val="002060"/>
                </a:solidFill>
                <a:latin typeface="Times New Roman" panose="02020603050405020304" pitchFamily="18" charset="0"/>
                <a:cs typeface="Times New Roman" panose="02020603050405020304" pitchFamily="18" charset="0"/>
              </a:rPr>
              <a:t>Open communication among team members and support organizations</a:t>
            </a:r>
          </a:p>
          <a:p>
            <a:r>
              <a:rPr lang="en-GB" altLang="cs-CZ" sz="1800" dirty="0">
                <a:solidFill>
                  <a:srgbClr val="002060"/>
                </a:solidFill>
                <a:latin typeface="Times New Roman" panose="02020603050405020304" pitchFamily="18" charset="0"/>
                <a:cs typeface="Times New Roman" panose="02020603050405020304" pitchFamily="18" charset="0"/>
              </a:rPr>
              <a:t>A low degree of detrimental interpersonal and intergroup conflict</a:t>
            </a:r>
          </a:p>
          <a:p>
            <a:pPr marL="0" indent="0" algn="ctr">
              <a:buNone/>
            </a:pPr>
            <a:endParaRPr lang="cs-CZ" altLang="cs-CZ" sz="1800" b="1" dirty="0">
              <a:solidFill>
                <a:srgbClr val="002060"/>
              </a:solidFill>
              <a:latin typeface="Times New Roman" panose="02020603050405020304" pitchFamily="18" charset="0"/>
              <a:cs typeface="Times New Roman" panose="02020603050405020304" pitchFamily="18" charset="0"/>
            </a:endParaRPr>
          </a:p>
          <a:p>
            <a:pPr marL="0" indent="0" algn="ctr">
              <a:buNone/>
            </a:pPr>
            <a:r>
              <a:rPr lang="en-GB" altLang="cs-CZ" sz="1800" b="1" dirty="0">
                <a:solidFill>
                  <a:srgbClr val="002060"/>
                </a:solidFill>
                <a:latin typeface="Times New Roman" panose="02020603050405020304" pitchFamily="18" charset="0"/>
                <a:cs typeface="Times New Roman" panose="02020603050405020304" pitchFamily="18" charset="0"/>
              </a:rPr>
              <a:t>Three major considerations are involved in all of the above factors: (1) effective communications,</a:t>
            </a:r>
            <a:r>
              <a:rPr lang="cs-CZ" altLang="cs-CZ" sz="1800" b="1" dirty="0">
                <a:solidFill>
                  <a:srgbClr val="002060"/>
                </a:solidFill>
                <a:latin typeface="Times New Roman" panose="02020603050405020304" pitchFamily="18" charset="0"/>
                <a:cs typeface="Times New Roman" panose="02020603050405020304" pitchFamily="18" charset="0"/>
              </a:rPr>
              <a:t> </a:t>
            </a:r>
            <a:r>
              <a:rPr lang="en-GB" altLang="cs-CZ" sz="1800" b="1" dirty="0">
                <a:solidFill>
                  <a:srgbClr val="002060"/>
                </a:solidFill>
                <a:latin typeface="Times New Roman" panose="02020603050405020304" pitchFamily="18" charset="0"/>
                <a:cs typeface="Times New Roman" panose="02020603050405020304" pitchFamily="18" charset="0"/>
              </a:rPr>
              <a:t>(2) sincere interest in the professional growth of team members, and (3) commitment</a:t>
            </a:r>
            <a:r>
              <a:rPr lang="cs-CZ" altLang="cs-CZ" sz="1800" b="1" dirty="0">
                <a:solidFill>
                  <a:srgbClr val="002060"/>
                </a:solidFill>
                <a:latin typeface="Times New Roman" panose="02020603050405020304" pitchFamily="18" charset="0"/>
                <a:cs typeface="Times New Roman" panose="02020603050405020304" pitchFamily="18" charset="0"/>
              </a:rPr>
              <a:t> </a:t>
            </a:r>
            <a:r>
              <a:rPr lang="en-GB" altLang="cs-CZ" sz="1800" b="1" dirty="0">
                <a:solidFill>
                  <a:srgbClr val="002060"/>
                </a:solidFill>
                <a:latin typeface="Times New Roman" panose="02020603050405020304" pitchFamily="18" charset="0"/>
                <a:cs typeface="Times New Roman" panose="02020603050405020304" pitchFamily="18" charset="0"/>
              </a:rPr>
              <a:t>to the project.</a:t>
            </a:r>
            <a:endParaRPr lang="cs-CZ" altLang="cs-CZ" sz="1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1371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8041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Skill Requirements for Project and Program Managers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latin typeface="Times New Roman" panose="02020603050405020304" pitchFamily="18" charset="0"/>
                <a:cs typeface="Times New Roman" panose="02020603050405020304" pitchFamily="18" charset="0"/>
              </a:rPr>
              <a:t>Leadership</a:t>
            </a:r>
            <a:r>
              <a:rPr lang="cs-CZ" sz="1800" b="1" dirty="0">
                <a:solidFill>
                  <a:srgbClr val="002060"/>
                </a:solidFill>
                <a:latin typeface="Times New Roman" panose="02020603050405020304" pitchFamily="18" charset="0"/>
                <a:cs typeface="Times New Roman" panose="02020603050405020304" pitchFamily="18" charset="0"/>
              </a:rPr>
              <a:t> Skills</a:t>
            </a:r>
          </a:p>
          <a:p>
            <a:r>
              <a:rPr lang="en-GB" altLang="cs-CZ" sz="1800" dirty="0">
                <a:solidFill>
                  <a:srgbClr val="002060"/>
                </a:solidFill>
                <a:latin typeface="Times New Roman" panose="02020603050405020304" pitchFamily="18" charset="0"/>
                <a:cs typeface="Times New Roman" panose="02020603050405020304" pitchFamily="18" charset="0"/>
              </a:rPr>
              <a:t>It involves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dealing effectively with managers and supporting personnel across functional lines and the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ability to collect and filter relevant data for decision-making in a dynamic environment.</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1800" dirty="0">
                <a:solidFill>
                  <a:srgbClr val="002060"/>
                </a:solidFill>
                <a:latin typeface="Times New Roman" panose="02020603050405020304" pitchFamily="18" charset="0"/>
                <a:cs typeface="Times New Roman" panose="02020603050405020304" pitchFamily="18" charset="0"/>
              </a:rPr>
              <a:t>An </a:t>
            </a:r>
            <a:r>
              <a:rPr lang="en-GB" altLang="cs-CZ" sz="1800" b="1" dirty="0">
                <a:solidFill>
                  <a:srgbClr val="002060"/>
                </a:solidFill>
                <a:latin typeface="Times New Roman" panose="02020603050405020304" pitchFamily="18" charset="0"/>
                <a:cs typeface="Times New Roman" panose="02020603050405020304" pitchFamily="18" charset="0"/>
              </a:rPr>
              <a:t>effective management</a:t>
            </a:r>
            <a:r>
              <a:rPr lang="cs-CZ" altLang="cs-CZ" sz="1800" b="1" dirty="0">
                <a:solidFill>
                  <a:srgbClr val="002060"/>
                </a:solidFill>
                <a:latin typeface="Times New Roman" panose="02020603050405020304" pitchFamily="18" charset="0"/>
                <a:cs typeface="Times New Roman" panose="02020603050405020304" pitchFamily="18" charset="0"/>
              </a:rPr>
              <a:t> </a:t>
            </a:r>
            <a:r>
              <a:rPr lang="en-GB" altLang="cs-CZ" sz="1800" b="1" dirty="0">
                <a:solidFill>
                  <a:srgbClr val="002060"/>
                </a:solidFill>
                <a:latin typeface="Times New Roman" panose="02020603050405020304" pitchFamily="18" charset="0"/>
                <a:cs typeface="Times New Roman" panose="02020603050405020304" pitchFamily="18" charset="0"/>
              </a:rPr>
              <a:t>style </a:t>
            </a:r>
            <a:r>
              <a:rPr lang="en-GB" altLang="cs-CZ" sz="1800" dirty="0">
                <a:solidFill>
                  <a:srgbClr val="002060"/>
                </a:solidFill>
                <a:latin typeface="Times New Roman" panose="02020603050405020304" pitchFamily="18" charset="0"/>
                <a:cs typeface="Times New Roman" panose="02020603050405020304" pitchFamily="18" charset="0"/>
              </a:rPr>
              <a:t>might be characterized this way:</a:t>
            </a:r>
          </a:p>
          <a:p>
            <a:r>
              <a:rPr lang="en-GB" altLang="cs-CZ" sz="1800" dirty="0">
                <a:solidFill>
                  <a:srgbClr val="002060"/>
                </a:solidFill>
                <a:latin typeface="Times New Roman" panose="02020603050405020304" pitchFamily="18" charset="0"/>
                <a:cs typeface="Times New Roman" panose="02020603050405020304" pitchFamily="18" charset="0"/>
              </a:rPr>
              <a:t>Clear project leadership and direction</a:t>
            </a:r>
          </a:p>
          <a:p>
            <a:r>
              <a:rPr lang="en-GB" altLang="cs-CZ" sz="1800" dirty="0">
                <a:solidFill>
                  <a:srgbClr val="002060"/>
                </a:solidFill>
                <a:latin typeface="Times New Roman" panose="02020603050405020304" pitchFamily="18" charset="0"/>
                <a:cs typeface="Times New Roman" panose="02020603050405020304" pitchFamily="18" charset="0"/>
              </a:rPr>
              <a:t>Assistance in problem-solving</a:t>
            </a:r>
          </a:p>
          <a:p>
            <a:r>
              <a:rPr lang="en-GB" altLang="cs-CZ" sz="1800" dirty="0">
                <a:solidFill>
                  <a:srgbClr val="002060"/>
                </a:solidFill>
                <a:latin typeface="Times New Roman" panose="02020603050405020304" pitchFamily="18" charset="0"/>
                <a:cs typeface="Times New Roman" panose="02020603050405020304" pitchFamily="18" charset="0"/>
              </a:rPr>
              <a:t>Facilitating the integration of new members into the team</a:t>
            </a:r>
          </a:p>
          <a:p>
            <a:r>
              <a:rPr lang="en-GB" altLang="cs-CZ" sz="1800" dirty="0">
                <a:solidFill>
                  <a:srgbClr val="002060"/>
                </a:solidFill>
                <a:latin typeface="Times New Roman" panose="02020603050405020304" pitchFamily="18" charset="0"/>
                <a:cs typeface="Times New Roman" panose="02020603050405020304" pitchFamily="18" charset="0"/>
              </a:rPr>
              <a:t>Ability to handle interpersonal conflict</a:t>
            </a:r>
          </a:p>
          <a:p>
            <a:r>
              <a:rPr lang="en-GB" altLang="cs-CZ" sz="1800" dirty="0">
                <a:solidFill>
                  <a:srgbClr val="002060"/>
                </a:solidFill>
                <a:latin typeface="Times New Roman" panose="02020603050405020304" pitchFamily="18" charset="0"/>
                <a:cs typeface="Times New Roman" panose="02020603050405020304" pitchFamily="18" charset="0"/>
              </a:rPr>
              <a:t>Facilitating group decisions</a:t>
            </a:r>
          </a:p>
          <a:p>
            <a:r>
              <a:rPr lang="en-GB" altLang="cs-CZ" sz="1800" dirty="0">
                <a:solidFill>
                  <a:srgbClr val="002060"/>
                </a:solidFill>
                <a:latin typeface="Times New Roman" panose="02020603050405020304" pitchFamily="18" charset="0"/>
                <a:cs typeface="Times New Roman" panose="02020603050405020304" pitchFamily="18" charset="0"/>
              </a:rPr>
              <a:t>Capability to plan and elicit commitments</a:t>
            </a:r>
          </a:p>
          <a:p>
            <a:r>
              <a:rPr lang="en-GB" altLang="cs-CZ" sz="1800" dirty="0">
                <a:solidFill>
                  <a:srgbClr val="002060"/>
                </a:solidFill>
                <a:latin typeface="Times New Roman" panose="02020603050405020304" pitchFamily="18" charset="0"/>
                <a:cs typeface="Times New Roman" panose="02020603050405020304" pitchFamily="18" charset="0"/>
              </a:rPr>
              <a:t>Ability to communicate clearly</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Presentation of the team to higher management</a:t>
            </a:r>
          </a:p>
          <a:p>
            <a:r>
              <a:rPr lang="en-GB" altLang="cs-CZ" sz="1800" dirty="0">
                <a:solidFill>
                  <a:srgbClr val="002060"/>
                </a:solidFill>
                <a:latin typeface="Times New Roman" panose="02020603050405020304" pitchFamily="18" charset="0"/>
                <a:cs typeface="Times New Roman" panose="02020603050405020304" pitchFamily="18" charset="0"/>
              </a:rPr>
              <a:t>Ability to balance technical solutions against economic and human factors</a:t>
            </a:r>
            <a:endParaRPr lang="cs-CZ" altLang="cs-CZ" sz="1800" b="1" dirty="0">
              <a:solidFill>
                <a:srgbClr val="002060"/>
              </a:solidFill>
              <a:latin typeface="Times New Roman" panose="02020603050405020304" pitchFamily="18" charset="0"/>
              <a:cs typeface="Times New Roman" panose="02020603050405020304" pitchFamily="18" charset="0"/>
            </a:endParaRPr>
          </a:p>
        </p:txBody>
      </p:sp>
      <p:sp>
        <p:nvSpPr>
          <p:cNvPr id="7" name="Zástupný symbol pro obsah 2">
            <a:extLst>
              <a:ext uri="{FF2B5EF4-FFF2-40B4-BE49-F238E27FC236}">
                <a16:creationId xmlns:a16="http://schemas.microsoft.com/office/drawing/2014/main" id="{BC7D2D4A-0BEC-41A5-8784-9E3A9B37AFBD}"/>
              </a:ext>
            </a:extLst>
          </p:cNvPr>
          <p:cNvSpPr txBox="1">
            <a:spLocks/>
          </p:cNvSpPr>
          <p:nvPr/>
        </p:nvSpPr>
        <p:spPr>
          <a:xfrm>
            <a:off x="7716824" y="2107781"/>
            <a:ext cx="4047193"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1800" dirty="0">
                <a:solidFill>
                  <a:srgbClr val="002060"/>
                </a:solidFill>
                <a:latin typeface="Times New Roman" panose="02020603050405020304" pitchFamily="18" charset="0"/>
                <a:cs typeface="Times New Roman" panose="02020603050405020304" pitchFamily="18" charset="0"/>
              </a:rPr>
              <a:t>The </a:t>
            </a:r>
            <a:r>
              <a:rPr lang="en-GB" altLang="cs-CZ" sz="1800" b="1" dirty="0">
                <a:solidFill>
                  <a:srgbClr val="002060"/>
                </a:solidFill>
                <a:latin typeface="Times New Roman" panose="02020603050405020304" pitchFamily="18" charset="0"/>
                <a:cs typeface="Times New Roman" panose="02020603050405020304" pitchFamily="18" charset="0"/>
              </a:rPr>
              <a:t>personal traits desirable and supportive </a:t>
            </a:r>
            <a:r>
              <a:rPr lang="en-GB" altLang="cs-CZ" sz="1800" dirty="0">
                <a:solidFill>
                  <a:srgbClr val="002060"/>
                </a:solidFill>
                <a:latin typeface="Times New Roman" panose="02020603050405020304" pitchFamily="18" charset="0"/>
                <a:cs typeface="Times New Roman" panose="02020603050405020304" pitchFamily="18" charset="0"/>
              </a:rPr>
              <a:t>of the above skills are:</a:t>
            </a:r>
          </a:p>
          <a:p>
            <a:r>
              <a:rPr lang="en-GB" altLang="cs-CZ" sz="1800" dirty="0">
                <a:solidFill>
                  <a:srgbClr val="002060"/>
                </a:solidFill>
                <a:latin typeface="Times New Roman" panose="02020603050405020304" pitchFamily="18" charset="0"/>
                <a:cs typeface="Times New Roman" panose="02020603050405020304" pitchFamily="18" charset="0"/>
              </a:rPr>
              <a:t>Project management experience</a:t>
            </a:r>
          </a:p>
          <a:p>
            <a:r>
              <a:rPr lang="en-GB" altLang="cs-CZ" sz="1800" dirty="0">
                <a:solidFill>
                  <a:srgbClr val="002060"/>
                </a:solidFill>
                <a:latin typeface="Times New Roman" panose="02020603050405020304" pitchFamily="18" charset="0"/>
                <a:cs typeface="Times New Roman" panose="02020603050405020304" pitchFamily="18" charset="0"/>
              </a:rPr>
              <a:t>Flexibility and change orientation</a:t>
            </a:r>
          </a:p>
          <a:p>
            <a:r>
              <a:rPr lang="en-GB" altLang="cs-CZ" sz="1800" dirty="0">
                <a:solidFill>
                  <a:srgbClr val="002060"/>
                </a:solidFill>
                <a:latin typeface="Times New Roman" panose="02020603050405020304" pitchFamily="18" charset="0"/>
                <a:cs typeface="Times New Roman" panose="02020603050405020304" pitchFamily="18" charset="0"/>
              </a:rPr>
              <a:t>Innovative thinking</a:t>
            </a:r>
          </a:p>
          <a:p>
            <a:r>
              <a:rPr lang="en-GB" altLang="cs-CZ" sz="1800" dirty="0">
                <a:solidFill>
                  <a:srgbClr val="002060"/>
                </a:solidFill>
                <a:latin typeface="Times New Roman" panose="02020603050405020304" pitchFamily="18" charset="0"/>
                <a:cs typeface="Times New Roman" panose="02020603050405020304" pitchFamily="18" charset="0"/>
              </a:rPr>
              <a:t>Initiative and enthusiasm</a:t>
            </a:r>
          </a:p>
          <a:p>
            <a:r>
              <a:rPr lang="en-GB" altLang="cs-CZ" sz="1800" dirty="0">
                <a:solidFill>
                  <a:srgbClr val="002060"/>
                </a:solidFill>
                <a:latin typeface="Times New Roman" panose="02020603050405020304" pitchFamily="18" charset="0"/>
                <a:cs typeface="Times New Roman" panose="02020603050405020304" pitchFamily="18" charset="0"/>
              </a:rPr>
              <a:t>Charisma and persuasiveness</a:t>
            </a:r>
          </a:p>
          <a:p>
            <a:r>
              <a:rPr lang="en-GB" altLang="cs-CZ" sz="1800" dirty="0">
                <a:solidFill>
                  <a:srgbClr val="002060"/>
                </a:solidFill>
                <a:latin typeface="Times New Roman" panose="02020603050405020304" pitchFamily="18" charset="0"/>
                <a:cs typeface="Times New Roman" panose="02020603050405020304" pitchFamily="18" charset="0"/>
              </a:rPr>
              <a:t>Organization and discipline</a:t>
            </a:r>
            <a:endParaRPr lang="cs-CZ"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053723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8041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Skill Requirements for Project and Program Managers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latin typeface="Times New Roman" panose="02020603050405020304" pitchFamily="18" charset="0"/>
                <a:cs typeface="Times New Roman" panose="02020603050405020304" pitchFamily="18" charset="0"/>
              </a:rPr>
              <a:t>Conflict</a:t>
            </a:r>
            <a:r>
              <a:rPr lang="cs-CZ" sz="1800" b="1" dirty="0">
                <a:solidFill>
                  <a:srgbClr val="002060"/>
                </a:solidFill>
                <a:latin typeface="Times New Roman" panose="02020603050405020304" pitchFamily="18" charset="0"/>
                <a:cs typeface="Times New Roman" panose="02020603050405020304" pitchFamily="18" charset="0"/>
              </a:rPr>
              <a:t> </a:t>
            </a:r>
            <a:r>
              <a:rPr lang="cs-CZ" sz="1800" b="1" dirty="0" err="1">
                <a:solidFill>
                  <a:srgbClr val="002060"/>
                </a:solidFill>
                <a:latin typeface="Times New Roman" panose="02020603050405020304" pitchFamily="18" charset="0"/>
                <a:cs typeface="Times New Roman" panose="02020603050405020304" pitchFamily="18" charset="0"/>
              </a:rPr>
              <a:t>Resolution</a:t>
            </a:r>
            <a:r>
              <a:rPr lang="cs-CZ" sz="1800" b="1" dirty="0">
                <a:solidFill>
                  <a:srgbClr val="002060"/>
                </a:solidFill>
                <a:latin typeface="Times New Roman" panose="02020603050405020304" pitchFamily="18" charset="0"/>
                <a:cs typeface="Times New Roman" panose="02020603050405020304" pitchFamily="18" charset="0"/>
              </a:rPr>
              <a:t> Skills</a:t>
            </a:r>
          </a:p>
          <a:p>
            <a:r>
              <a:rPr lang="en-GB" altLang="cs-CZ" sz="1800" dirty="0">
                <a:solidFill>
                  <a:srgbClr val="002060"/>
                </a:solidFill>
                <a:latin typeface="Times New Roman" panose="02020603050405020304" pitchFamily="18" charset="0"/>
                <a:cs typeface="Times New Roman" panose="02020603050405020304" pitchFamily="18" charset="0"/>
              </a:rPr>
              <a:t>Understanding</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the determinants of conflicts is important to the program manager’s ability</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to deal with conflicts effectively</a:t>
            </a:r>
            <a:r>
              <a:rPr lang="cs-CZ" altLang="cs-CZ" sz="18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1800" b="1" dirty="0">
                <a:solidFill>
                  <a:srgbClr val="002060"/>
                </a:solidFill>
                <a:latin typeface="Times New Roman" panose="02020603050405020304" pitchFamily="18" charset="0"/>
                <a:cs typeface="Times New Roman" panose="02020603050405020304" pitchFamily="18" charset="0"/>
              </a:rPr>
              <a:t>To successfully resolve conflict and improve overall program performance, program</a:t>
            </a:r>
          </a:p>
          <a:p>
            <a:pPr marL="0" indent="0">
              <a:buNone/>
            </a:pPr>
            <a:r>
              <a:rPr lang="en-GB" altLang="cs-CZ" sz="1800" b="1" dirty="0">
                <a:solidFill>
                  <a:srgbClr val="002060"/>
                </a:solidFill>
                <a:latin typeface="Times New Roman" panose="02020603050405020304" pitchFamily="18" charset="0"/>
                <a:cs typeface="Times New Roman" panose="02020603050405020304" pitchFamily="18" charset="0"/>
              </a:rPr>
              <a:t>managers must:</a:t>
            </a:r>
          </a:p>
          <a:p>
            <a:r>
              <a:rPr lang="en-GB" altLang="cs-CZ" sz="1800" dirty="0">
                <a:solidFill>
                  <a:srgbClr val="002060"/>
                </a:solidFill>
                <a:latin typeface="Times New Roman" panose="02020603050405020304" pitchFamily="18" charset="0"/>
                <a:cs typeface="Times New Roman" panose="02020603050405020304" pitchFamily="18" charset="0"/>
              </a:rPr>
              <a:t>Understand interaction of the organizational and </a:t>
            </a:r>
            <a:r>
              <a:rPr lang="en-GB" altLang="cs-CZ" sz="1800" dirty="0" err="1">
                <a:solidFill>
                  <a:srgbClr val="002060"/>
                </a:solidFill>
                <a:latin typeface="Times New Roman" panose="02020603050405020304" pitchFamily="18" charset="0"/>
                <a:cs typeface="Times New Roman" panose="02020603050405020304" pitchFamily="18" charset="0"/>
              </a:rPr>
              <a:t>behavioral</a:t>
            </a:r>
            <a:r>
              <a:rPr lang="en-GB" altLang="cs-CZ" sz="1800" dirty="0">
                <a:solidFill>
                  <a:srgbClr val="002060"/>
                </a:solidFill>
                <a:latin typeface="Times New Roman" panose="02020603050405020304" pitchFamily="18" charset="0"/>
                <a:cs typeface="Times New Roman" panose="02020603050405020304" pitchFamily="18" charset="0"/>
              </a:rPr>
              <a:t> elements in order to</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build an environment conducive to their team’s motivational needs. This will enhance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active participation and minimize unproductive conflict.</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en-GB"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Communicate effectively with all organizational levels regarding both project objectives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and decisions. Regularly scheduled status review meetings can be an important</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communication vehicle.</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en-GB"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Recognize the determinants of conflict and their timing in the project life cycle.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Effective project planning, contingency planning, securing of commitments, and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involving top management can help to avoid or minimize many conflicts before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they impede project performance.</a:t>
            </a: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9524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88932"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4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5" y="1419727"/>
            <a:ext cx="8668253" cy="29563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cs-CZ" sz="2000" b="1" dirty="0">
              <a:solidFill>
                <a:srgbClr val="307871"/>
              </a:solidFill>
              <a:latin typeface="Times New Roman" panose="02020603050405020304" pitchFamily="18" charset="0"/>
              <a:cs typeface="Times New Roman" panose="02020603050405020304" pitchFamily="18" charset="0"/>
            </a:endParaRPr>
          </a:p>
          <a:p>
            <a:pPr marL="342900" indent="-342900">
              <a:spcBef>
                <a:spcPct val="20000"/>
              </a:spcBef>
            </a:pPr>
            <a:r>
              <a:rPr lang="en-GB" sz="2400" kern="0" dirty="0">
                <a:solidFill>
                  <a:srgbClr val="307871"/>
                </a:solidFill>
                <a:latin typeface="Times New Roman"/>
                <a:ea typeface="+mj-ea"/>
                <a:cs typeface="+mj-cs"/>
              </a:rPr>
              <a:t>The </a:t>
            </a:r>
            <a:r>
              <a:rPr lang="cs-CZ" sz="2400" kern="0" dirty="0">
                <a:solidFill>
                  <a:srgbClr val="307871"/>
                </a:solidFill>
                <a:latin typeface="Times New Roman"/>
                <a:ea typeface="+mj-ea"/>
                <a:cs typeface="+mj-cs"/>
              </a:rPr>
              <a:t>S</a:t>
            </a:r>
            <a:r>
              <a:rPr lang="en-GB" sz="2400" kern="0" dirty="0">
                <a:solidFill>
                  <a:srgbClr val="307871"/>
                </a:solidFill>
                <a:latin typeface="Times New Roman"/>
                <a:ea typeface="+mj-ea"/>
                <a:cs typeface="+mj-cs"/>
              </a:rPr>
              <a:t>taffing Environment</a:t>
            </a:r>
          </a:p>
          <a:p>
            <a:pPr marL="342900" indent="-342900">
              <a:spcBef>
                <a:spcPct val="20000"/>
              </a:spcBef>
            </a:pPr>
            <a:endParaRPr lang="en-GB" altLang="cs-CZ" sz="2400" kern="0" dirty="0">
              <a:solidFill>
                <a:srgbClr val="307871"/>
              </a:solidFill>
              <a:latin typeface="Times New Roman"/>
              <a:ea typeface="+mj-ea"/>
              <a:cs typeface="+mj-cs"/>
            </a:endParaRPr>
          </a:p>
          <a:p>
            <a:pPr marL="342900" indent="-342900">
              <a:spcBef>
                <a:spcPct val="20000"/>
              </a:spcBef>
            </a:pPr>
            <a:r>
              <a:rPr lang="en-GB" altLang="cs-CZ" sz="2400" kern="0" dirty="0">
                <a:solidFill>
                  <a:srgbClr val="307871"/>
                </a:solidFill>
                <a:latin typeface="Times New Roman"/>
                <a:ea typeface="+mj-ea"/>
                <a:cs typeface="+mj-cs"/>
              </a:rPr>
              <a:t>Selecting the Project Manager</a:t>
            </a:r>
          </a:p>
          <a:p>
            <a:pPr marL="342900" indent="-342900">
              <a:spcBef>
                <a:spcPct val="20000"/>
              </a:spcBef>
            </a:pPr>
            <a:endParaRPr lang="en-GB" altLang="cs-CZ" sz="2400" kern="0" dirty="0">
              <a:solidFill>
                <a:srgbClr val="307871"/>
              </a:solidFill>
              <a:latin typeface="Times New Roman"/>
              <a:ea typeface="+mj-ea"/>
              <a:cs typeface="+mj-cs"/>
            </a:endParaRPr>
          </a:p>
          <a:p>
            <a:pPr marL="342900" indent="-342900">
              <a:spcBef>
                <a:spcPct val="20000"/>
              </a:spcBef>
            </a:pPr>
            <a:r>
              <a:rPr lang="en-GB" altLang="cs-CZ" sz="2400" kern="0" dirty="0">
                <a:solidFill>
                  <a:srgbClr val="307871"/>
                </a:solidFill>
                <a:latin typeface="Times New Roman"/>
                <a:ea typeface="+mj-ea"/>
                <a:cs typeface="+mj-cs"/>
              </a:rPr>
              <a:t>Skill Requirements for Project and Program Managers</a:t>
            </a:r>
          </a:p>
          <a:p>
            <a:pPr marL="342900" indent="-342900">
              <a:spcBef>
                <a:spcPct val="20000"/>
              </a:spcBef>
            </a:pPr>
            <a:endParaRPr lang="en-GB" altLang="cs-CZ" sz="2400" kern="0" dirty="0">
              <a:solidFill>
                <a:srgbClr val="307871"/>
              </a:solidFill>
              <a:latin typeface="Times New Roman"/>
              <a:ea typeface="+mj-ea"/>
              <a:cs typeface="+mj-cs"/>
            </a:endParaRPr>
          </a:p>
          <a:p>
            <a:pPr marL="342900" indent="-342900">
              <a:spcBef>
                <a:spcPct val="20000"/>
              </a:spcBef>
            </a:pPr>
            <a:r>
              <a:rPr lang="en-GB" altLang="cs-CZ" sz="2400" kern="0" dirty="0">
                <a:solidFill>
                  <a:srgbClr val="307871"/>
                </a:solidFill>
                <a:latin typeface="Times New Roman"/>
                <a:ea typeface="+mj-ea"/>
                <a:cs typeface="+mj-cs"/>
              </a:rPr>
              <a:t>Duties and Job Descriptions</a:t>
            </a: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en-GB" altLang="cs-CZ" sz="20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8041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Skill Requirements for Project and Program Managers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latin typeface="Times New Roman" panose="02020603050405020304" pitchFamily="18" charset="0"/>
                <a:cs typeface="Times New Roman" panose="02020603050405020304" pitchFamily="18" charset="0"/>
              </a:rPr>
              <a:t>Technical</a:t>
            </a:r>
            <a:r>
              <a:rPr lang="cs-CZ" sz="1800" b="1" dirty="0">
                <a:solidFill>
                  <a:srgbClr val="002060"/>
                </a:solidFill>
                <a:latin typeface="Times New Roman" panose="02020603050405020304" pitchFamily="18" charset="0"/>
                <a:cs typeface="Times New Roman" panose="02020603050405020304" pitchFamily="18" charset="0"/>
              </a:rPr>
              <a:t> Skills</a:t>
            </a:r>
          </a:p>
          <a:p>
            <a:pPr marL="0" indent="0">
              <a:buNone/>
            </a:pPr>
            <a:endParaRPr lang="cs-CZ" altLang="cs-CZ" sz="1800" b="1"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1800" dirty="0">
                <a:solidFill>
                  <a:srgbClr val="002060"/>
                </a:solidFill>
                <a:latin typeface="Times New Roman" panose="02020603050405020304" pitchFamily="18" charset="0"/>
                <a:cs typeface="Times New Roman" panose="02020603050405020304" pitchFamily="18" charset="0"/>
              </a:rPr>
              <a:t>The program manager rarely has all the technical, administrative, and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marketing expertise needed to direct the program single-handedly. It is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essential, however, for the program manager to understand the technology, the markets,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and the environment of the business</a:t>
            </a:r>
            <a:r>
              <a:rPr lang="cs-CZ" altLang="cs-CZ" sz="1800" dirty="0">
                <a:solidFill>
                  <a:srgbClr val="002060"/>
                </a:solidFill>
                <a:latin typeface="Times New Roman" panose="02020603050405020304" pitchFamily="18" charset="0"/>
                <a:cs typeface="Times New Roman" panose="02020603050405020304" pitchFamily="18" charset="0"/>
              </a:rPr>
              <a:t>.</a:t>
            </a:r>
          </a:p>
          <a:p>
            <a:pPr marL="0" indent="0">
              <a:buNone/>
            </a:pP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1800" b="1" dirty="0">
                <a:solidFill>
                  <a:srgbClr val="002060"/>
                </a:solidFill>
                <a:latin typeface="Times New Roman" panose="02020603050405020304" pitchFamily="18" charset="0"/>
                <a:cs typeface="Times New Roman" panose="02020603050405020304" pitchFamily="18" charset="0"/>
              </a:rPr>
              <a:t>Technical expertise is composed of an understanding of the:</a:t>
            </a:r>
          </a:p>
          <a:p>
            <a:r>
              <a:rPr lang="en-GB" altLang="cs-CZ" sz="1800" dirty="0">
                <a:solidFill>
                  <a:srgbClr val="002060"/>
                </a:solidFill>
                <a:latin typeface="Times New Roman" panose="02020603050405020304" pitchFamily="18" charset="0"/>
                <a:cs typeface="Times New Roman" panose="02020603050405020304" pitchFamily="18" charset="0"/>
              </a:rPr>
              <a:t>Technology involved</a:t>
            </a:r>
          </a:p>
          <a:p>
            <a:r>
              <a:rPr lang="en-GB" altLang="cs-CZ" sz="1800" dirty="0">
                <a:solidFill>
                  <a:srgbClr val="002060"/>
                </a:solidFill>
                <a:latin typeface="Times New Roman" panose="02020603050405020304" pitchFamily="18" charset="0"/>
                <a:cs typeface="Times New Roman" panose="02020603050405020304" pitchFamily="18" charset="0"/>
              </a:rPr>
              <a:t>Engineering tools and techniques employed</a:t>
            </a:r>
          </a:p>
          <a:p>
            <a:r>
              <a:rPr lang="en-GB" altLang="cs-CZ" sz="1800" dirty="0">
                <a:solidFill>
                  <a:srgbClr val="002060"/>
                </a:solidFill>
                <a:latin typeface="Times New Roman" panose="02020603050405020304" pitchFamily="18" charset="0"/>
                <a:cs typeface="Times New Roman" panose="02020603050405020304" pitchFamily="18" charset="0"/>
              </a:rPr>
              <a:t>Specific markets, their customers, and requirements</a:t>
            </a:r>
          </a:p>
          <a:p>
            <a:r>
              <a:rPr lang="en-GB" altLang="cs-CZ" sz="1800" dirty="0">
                <a:solidFill>
                  <a:srgbClr val="002060"/>
                </a:solidFill>
                <a:latin typeface="Times New Roman" panose="02020603050405020304" pitchFamily="18" charset="0"/>
                <a:cs typeface="Times New Roman" panose="02020603050405020304" pitchFamily="18" charset="0"/>
              </a:rPr>
              <a:t>Product applications</a:t>
            </a:r>
          </a:p>
          <a:p>
            <a:r>
              <a:rPr lang="en-GB" altLang="cs-CZ" sz="1800" dirty="0">
                <a:solidFill>
                  <a:srgbClr val="002060"/>
                </a:solidFill>
                <a:latin typeface="Times New Roman" panose="02020603050405020304" pitchFamily="18" charset="0"/>
                <a:cs typeface="Times New Roman" panose="02020603050405020304" pitchFamily="18" charset="0"/>
              </a:rPr>
              <a:t>Technological trends and evolutions</a:t>
            </a:r>
          </a:p>
          <a:p>
            <a:r>
              <a:rPr lang="en-GB" altLang="cs-CZ" sz="1800" dirty="0">
                <a:solidFill>
                  <a:srgbClr val="002060"/>
                </a:solidFill>
                <a:latin typeface="Times New Roman" panose="02020603050405020304" pitchFamily="18" charset="0"/>
                <a:cs typeface="Times New Roman" panose="02020603050405020304" pitchFamily="18" charset="0"/>
              </a:rPr>
              <a:t>Relationship among supporting technologies</a:t>
            </a:r>
          </a:p>
          <a:p>
            <a:r>
              <a:rPr lang="en-GB" altLang="cs-CZ" sz="1800" dirty="0">
                <a:solidFill>
                  <a:srgbClr val="002060"/>
                </a:solidFill>
                <a:latin typeface="Times New Roman" panose="02020603050405020304" pitchFamily="18" charset="0"/>
                <a:cs typeface="Times New Roman" panose="02020603050405020304" pitchFamily="18" charset="0"/>
              </a:rPr>
              <a:t>People who are part of the technical community</a:t>
            </a:r>
            <a:endParaRPr lang="cs-CZ"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6467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8041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Skill Requirements for Project and Program Managers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latin typeface="Times New Roman" panose="02020603050405020304" pitchFamily="18" charset="0"/>
                <a:cs typeface="Times New Roman" panose="02020603050405020304" pitchFamily="18" charset="0"/>
              </a:rPr>
              <a:t>Organizational Skills</a:t>
            </a:r>
          </a:p>
          <a:p>
            <a:r>
              <a:rPr lang="en-GB" altLang="cs-CZ" sz="1800" dirty="0">
                <a:solidFill>
                  <a:srgbClr val="002060"/>
                </a:solidFill>
                <a:latin typeface="Times New Roman" panose="02020603050405020304" pitchFamily="18" charset="0"/>
                <a:cs typeface="Times New Roman" panose="02020603050405020304" pitchFamily="18" charset="0"/>
              </a:rPr>
              <a:t>The program manager must be a social architect; that is, he must understand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how the organization works and how to work with the organization.</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It requires defining the reporting relationships, responsibilities,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lines of control, and information needs. A good program plan and a task matrix are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useful organizational tools. In addition, the organizational effort is facilitated by clearly</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defined program objectives, open communication channels, good program leadership, and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senior management support.</a:t>
            </a: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1800" b="1" dirty="0">
                <a:solidFill>
                  <a:srgbClr val="002060"/>
                </a:solidFill>
                <a:latin typeface="Times New Roman" panose="02020603050405020304" pitchFamily="18" charset="0"/>
                <a:cs typeface="Times New Roman" panose="02020603050405020304" pitchFamily="18" charset="0"/>
              </a:rPr>
              <a:t>Entrepreneurial Skills</a:t>
            </a:r>
            <a:endParaRPr lang="cs-CZ" altLang="cs-CZ" sz="1800" b="1"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For example, economic considerations affect the organization’s financial</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performance, but objectives often are much broader than profits. Customer satisfaction,</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future growth, cultivation of related market activities, and minimum </a:t>
            </a:r>
            <a:r>
              <a:rPr lang="cs-CZ" altLang="cs-CZ" sz="1800" dirty="0">
                <a:solidFill>
                  <a:srgbClr val="002060"/>
                </a:solidFill>
                <a:latin typeface="Times New Roman" panose="02020603050405020304" pitchFamily="18" charset="0"/>
                <a:cs typeface="Times New Roman" panose="02020603050405020304" pitchFamily="18" charset="0"/>
              </a:rPr>
              <a:t>o</a:t>
            </a:r>
            <a:r>
              <a:rPr lang="en-GB" altLang="cs-CZ" sz="1800" dirty="0" err="1">
                <a:solidFill>
                  <a:srgbClr val="002060"/>
                </a:solidFill>
                <a:latin typeface="Times New Roman" panose="02020603050405020304" pitchFamily="18" charset="0"/>
                <a:cs typeface="Times New Roman" panose="02020603050405020304" pitchFamily="18" charset="0"/>
              </a:rPr>
              <a:t>rganizational</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disruptions of other programs might be equally important goals.</a:t>
            </a:r>
            <a:endParaRPr lang="cs-CZ" altLang="cs-CZ" sz="1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4809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88041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Skill Requirements for Project and Program Managers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err="1">
                <a:solidFill>
                  <a:srgbClr val="002060"/>
                </a:solidFill>
                <a:latin typeface="Times New Roman" panose="02020603050405020304" pitchFamily="18" charset="0"/>
                <a:cs typeface="Times New Roman" panose="02020603050405020304" pitchFamily="18" charset="0"/>
              </a:rPr>
              <a:t>Administrative</a:t>
            </a:r>
            <a:r>
              <a:rPr lang="cs-CZ" sz="1800" b="1" dirty="0">
                <a:solidFill>
                  <a:srgbClr val="002060"/>
                </a:solidFill>
                <a:latin typeface="Times New Roman" panose="02020603050405020304" pitchFamily="18" charset="0"/>
                <a:cs typeface="Times New Roman" panose="02020603050405020304" pitchFamily="18" charset="0"/>
              </a:rPr>
              <a:t> Skills</a:t>
            </a:r>
          </a:p>
          <a:p>
            <a:endParaRPr lang="cs-CZ" altLang="cs-CZ" sz="1800" b="1"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The program manager must be experienced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in planning, staffing, budgeting, scheduling, and other control</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techniques. In dealing with technical personnel, the problem is seldom to make people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understand administrative techniques such as budgeting and scheduling, but to impress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on them that costs and schedules are just as important as elegant technical solutions.</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b="1"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Some helpful tools for the manager in the administration of his program include:</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(1) the meeting, (2) the report, (3) the review, and (4) budget and schedule controls.</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b="1" dirty="0">
              <a:solidFill>
                <a:srgbClr val="002060"/>
              </a:solidFill>
              <a:latin typeface="Times New Roman" panose="02020603050405020304" pitchFamily="18" charset="0"/>
              <a:cs typeface="Times New Roman" panose="02020603050405020304" pitchFamily="18" charset="0"/>
            </a:endParaRPr>
          </a:p>
          <a:p>
            <a:pPr marL="0" indent="0">
              <a:buNone/>
            </a:pPr>
            <a:r>
              <a:rPr lang="en-GB" altLang="cs-CZ" sz="1800" b="1" dirty="0">
                <a:solidFill>
                  <a:srgbClr val="002060"/>
                </a:solidFill>
                <a:latin typeface="Times New Roman" panose="02020603050405020304" pitchFamily="18" charset="0"/>
                <a:cs typeface="Times New Roman" panose="02020603050405020304" pitchFamily="18" charset="0"/>
              </a:rPr>
              <a:t>Resource Allocation Skills</a:t>
            </a:r>
            <a:endParaRPr lang="cs-CZ" altLang="cs-CZ" sz="1800" b="1"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Functional lines often shield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support organizations from direct financial control by the project office.</a:t>
            </a:r>
            <a:r>
              <a:rPr lang="cs-CZ" altLang="cs-CZ" sz="1800" dirty="0">
                <a:solidFill>
                  <a:srgbClr val="002060"/>
                </a:solidFill>
                <a:latin typeface="Times New Roman" panose="02020603050405020304" pitchFamily="18" charset="0"/>
                <a:cs typeface="Times New Roman" panose="02020603050405020304" pitchFamily="18" charset="0"/>
              </a:rPr>
              <a:t> </a:t>
            </a:r>
          </a:p>
          <a:p>
            <a:endParaRPr lang="cs-CZ"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Once a task has been authorized, it is often impossible to control the personnel assignments,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priorities, and indirect manpower costs. In addition, profit accountability is difficult owing</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to the interdependencies of various support departments and the often changing work</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scope and contents.</a:t>
            </a:r>
          </a:p>
        </p:txBody>
      </p:sp>
    </p:spTree>
    <p:extLst>
      <p:ext uri="{BB962C8B-B14F-4D97-AF65-F5344CB8AC3E}">
        <p14:creationId xmlns:p14="http://schemas.microsoft.com/office/powerpoint/2010/main" val="1170516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400" b="1" dirty="0">
                <a:solidFill>
                  <a:schemeClr val="bg1"/>
                </a:solidFill>
                <a:latin typeface="Times New Roman" panose="02020603050405020304" pitchFamily="18" charset="0"/>
                <a:cs typeface="Times New Roman" panose="02020603050405020304" pitchFamily="18" charset="0"/>
              </a:rPr>
              <a:t>Duties and Job Descriptions</a:t>
            </a:r>
          </a:p>
        </p:txBody>
      </p:sp>
      <p:sp>
        <p:nvSpPr>
          <p:cNvPr id="10" name="Zástupný symbol pro obsah 2"/>
          <p:cNvSpPr txBox="1">
            <a:spLocks/>
          </p:cNvSpPr>
          <p:nvPr/>
        </p:nvSpPr>
        <p:spPr>
          <a:xfrm>
            <a:off x="666806" y="2046876"/>
            <a:ext cx="4297080"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chemeClr val="bg1"/>
                </a:solidFill>
                <a:latin typeface="Times New Roman" panose="02020603050405020304" pitchFamily="18" charset="0"/>
                <a:cs typeface="Times New Roman" panose="02020603050405020304" pitchFamily="18" charset="0"/>
              </a:rPr>
              <a:t>The project manager’s efforts are now heavily oriented toward integration of the</a:t>
            </a:r>
            <a:r>
              <a:rPr lang="cs-CZ" sz="2000" b="1" dirty="0">
                <a:solidFill>
                  <a:schemeClr val="bg1"/>
                </a:solidFill>
                <a:latin typeface="Times New Roman" panose="02020603050405020304" pitchFamily="18" charset="0"/>
                <a:cs typeface="Times New Roman" panose="02020603050405020304" pitchFamily="18" charset="0"/>
              </a:rPr>
              <a:t> </a:t>
            </a:r>
            <a:r>
              <a:rPr lang="en-GB" sz="2000" b="1" dirty="0">
                <a:solidFill>
                  <a:schemeClr val="bg1"/>
                </a:solidFill>
                <a:latin typeface="Times New Roman" panose="02020603050405020304" pitchFamily="18" charset="0"/>
                <a:cs typeface="Times New Roman" panose="02020603050405020304" pitchFamily="18" charset="0"/>
              </a:rPr>
              <a:t>function plans into a total project plan</a:t>
            </a:r>
            <a:r>
              <a:rPr lang="cs-CZ" sz="2000" b="1" dirty="0">
                <a:solidFill>
                  <a:schemeClr val="bg1"/>
                </a:solidFill>
                <a:latin typeface="Times New Roman" panose="02020603050405020304" pitchFamily="18" charset="0"/>
                <a:cs typeface="Times New Roman" panose="02020603050405020304" pitchFamily="18" charset="0"/>
              </a:rPr>
              <a:t>.</a:t>
            </a:r>
          </a:p>
          <a:p>
            <a:pPr marL="0" indent="0">
              <a:buNone/>
            </a:pPr>
            <a:endParaRPr lang="cs-CZ" sz="2000" b="1" dirty="0">
              <a:solidFill>
                <a:schemeClr val="bg1"/>
              </a:solidFill>
              <a:latin typeface="Times New Roman" panose="02020603050405020304" pitchFamily="18" charset="0"/>
              <a:cs typeface="Times New Roman" panose="02020603050405020304" pitchFamily="18" charset="0"/>
            </a:endParaRPr>
          </a:p>
          <a:p>
            <a:pPr marL="0" indent="0">
              <a:buNone/>
            </a:pPr>
            <a:endParaRPr lang="en-GB" sz="2000" dirty="0">
              <a:solidFill>
                <a:schemeClr val="bg1"/>
              </a:solidFill>
              <a:latin typeface="Times New Roman" panose="02020603050405020304" pitchFamily="18" charset="0"/>
              <a:cs typeface="Times New Roman" panose="02020603050405020304" pitchFamily="18" charset="0"/>
            </a:endParaRPr>
          </a:p>
        </p:txBody>
      </p:sp>
      <p:sp>
        <p:nvSpPr>
          <p:cNvPr id="11" name="Zástupný symbol pro obsah 2"/>
          <p:cNvSpPr txBox="1">
            <a:spLocks/>
          </p:cNvSpPr>
          <p:nvPr/>
        </p:nvSpPr>
        <p:spPr>
          <a:xfrm>
            <a:off x="5701402" y="1283369"/>
            <a:ext cx="4806091" cy="49510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As project management began to grow and mature, the project manager was converted</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from a technical manager to a </a:t>
            </a:r>
            <a:r>
              <a:rPr lang="en-GB" sz="2000" b="1" dirty="0">
                <a:solidFill>
                  <a:srgbClr val="002060"/>
                </a:solidFill>
                <a:latin typeface="Times New Roman" panose="02020603050405020304" pitchFamily="18" charset="0"/>
                <a:cs typeface="Times New Roman" panose="02020603050405020304" pitchFamily="18" charset="0"/>
              </a:rPr>
              <a:t>business manager</a:t>
            </a:r>
            <a:r>
              <a:rPr lang="en-GB" sz="2000" dirty="0">
                <a:solidFill>
                  <a:srgbClr val="002060"/>
                </a:solidFill>
                <a:latin typeface="Times New Roman" panose="02020603050405020304" pitchFamily="18" charset="0"/>
                <a:cs typeface="Times New Roman" panose="02020603050405020304" pitchFamily="18" charset="0"/>
              </a:rPr>
              <a:t>.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The primary skills needed to be an effective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project manager in the twenty-first century are:</a:t>
            </a:r>
            <a:endParaRPr lang="cs-CZ" sz="2000" dirty="0">
              <a:solidFill>
                <a:srgbClr val="002060"/>
              </a:solidFill>
              <a:latin typeface="Times New Roman" panose="02020603050405020304" pitchFamily="18" charset="0"/>
              <a:cs typeface="Times New Roman" panose="02020603050405020304" pitchFamily="18" charset="0"/>
            </a:endParaRPr>
          </a:p>
          <a:p>
            <a:endParaRPr lang="en-GB"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Knowledge of the business</a:t>
            </a:r>
          </a:p>
          <a:p>
            <a:r>
              <a:rPr lang="en-GB" sz="2000" dirty="0">
                <a:solidFill>
                  <a:srgbClr val="002060"/>
                </a:solidFill>
                <a:latin typeface="Times New Roman" panose="02020603050405020304" pitchFamily="18" charset="0"/>
                <a:cs typeface="Times New Roman" panose="02020603050405020304" pitchFamily="18" charset="0"/>
              </a:rPr>
              <a:t>Risk management</a:t>
            </a:r>
          </a:p>
          <a:p>
            <a:r>
              <a:rPr lang="en-GB" sz="2000" dirty="0">
                <a:solidFill>
                  <a:srgbClr val="002060"/>
                </a:solidFill>
                <a:latin typeface="Times New Roman" panose="02020603050405020304" pitchFamily="18" charset="0"/>
                <a:cs typeface="Times New Roman" panose="02020603050405020304" pitchFamily="18" charset="0"/>
              </a:rPr>
              <a:t>Integration skills</a:t>
            </a:r>
            <a:endParaRPr lang="en-GB" altLang="cs-CZ" sz="1800" i="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336081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01645" y="449337"/>
            <a:ext cx="364555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Duties and Job Descriptions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altLang="cs-CZ" sz="1800" dirty="0">
                <a:solidFill>
                  <a:srgbClr val="002060"/>
                </a:solidFill>
                <a:latin typeface="Times New Roman" panose="02020603050405020304" pitchFamily="18" charset="0"/>
                <a:cs typeface="Times New Roman" panose="02020603050405020304" pitchFamily="18" charset="0"/>
              </a:rPr>
              <a:t>P</a:t>
            </a:r>
            <a:r>
              <a:rPr lang="en-GB" altLang="cs-CZ" sz="1800" dirty="0" err="1">
                <a:solidFill>
                  <a:srgbClr val="002060"/>
                </a:solidFill>
                <a:latin typeface="Times New Roman" panose="02020603050405020304" pitchFamily="18" charset="0"/>
                <a:cs typeface="Times New Roman" panose="02020603050405020304" pitchFamily="18" charset="0"/>
              </a:rPr>
              <a:t>roject</a:t>
            </a:r>
            <a:r>
              <a:rPr lang="en-GB" altLang="cs-CZ" sz="1800" dirty="0">
                <a:solidFill>
                  <a:srgbClr val="002060"/>
                </a:solidFill>
                <a:latin typeface="Times New Roman" panose="02020603050405020304" pitchFamily="18" charset="0"/>
                <a:cs typeface="Times New Roman" panose="02020603050405020304" pitchFamily="18" charset="0"/>
              </a:rPr>
              <a:t> to project, it is not unusual for companies to struggle to provide reasonable job descriptions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of the project manager and associated </a:t>
            </a:r>
            <a:r>
              <a:rPr lang="en-GB" altLang="cs-CZ" sz="1800" dirty="0" err="1">
                <a:solidFill>
                  <a:srgbClr val="002060"/>
                </a:solidFill>
                <a:latin typeface="Times New Roman" panose="02020603050405020304" pitchFamily="18" charset="0"/>
                <a:cs typeface="Times New Roman" panose="02020603050405020304" pitchFamily="18" charset="0"/>
              </a:rPr>
              <a:t>personne</a:t>
            </a:r>
            <a:r>
              <a:rPr lang="cs-CZ" altLang="cs-CZ" sz="1800" dirty="0">
                <a:solidFill>
                  <a:srgbClr val="002060"/>
                </a:solidFill>
                <a:latin typeface="Times New Roman" panose="02020603050405020304" pitchFamily="18" charset="0"/>
                <a:cs typeface="Times New Roman" panose="02020603050405020304" pitchFamily="18" charset="0"/>
              </a:rPr>
              <a:t>l.</a:t>
            </a:r>
          </a:p>
          <a:p>
            <a:endParaRPr lang="cs-CZ"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Project management responsibilities include the coordination and completion of projects on time within budget and within scope. Oversee all aspects of projects. Set deadlines, assign responsibilities and monitor and summarize progress of project. Prepare reports for upper management regarding status of project.</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Project managers ensure that a project is completed on time and within budget, that the project's objectives are met and that everyone else is doing their job properly. </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Projects are usually separate to usual day-to-day business activities and require a group of people to work together to achieve a set of specific objectives.</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b="1" dirty="0">
              <a:solidFill>
                <a:srgbClr val="002060"/>
              </a:solidFill>
              <a:latin typeface="Times New Roman" panose="02020603050405020304" pitchFamily="18" charset="0"/>
              <a:cs typeface="Times New Roman" panose="02020603050405020304" pitchFamily="18" charset="0"/>
            </a:endParaRPr>
          </a:p>
          <a:p>
            <a:endParaRPr lang="cs-CZ" altLang="cs-CZ" sz="1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8112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01645" y="449337"/>
            <a:ext cx="364555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Duties and Job Descriptions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altLang="cs-CZ" sz="1800" dirty="0">
                <a:solidFill>
                  <a:srgbClr val="002060"/>
                </a:solidFill>
                <a:latin typeface="Times New Roman" panose="02020603050405020304" pitchFamily="18" charset="0"/>
                <a:cs typeface="Times New Roman" panose="02020603050405020304" pitchFamily="18" charset="0"/>
              </a:rPr>
              <a:t>Typical </a:t>
            </a:r>
            <a:r>
              <a:rPr lang="cs-CZ" altLang="cs-CZ" sz="1800" dirty="0">
                <a:solidFill>
                  <a:srgbClr val="002060"/>
                </a:solidFill>
                <a:latin typeface="Times New Roman" panose="02020603050405020304" pitchFamily="18" charset="0"/>
                <a:cs typeface="Times New Roman" panose="02020603050405020304" pitchFamily="18" charset="0"/>
              </a:rPr>
              <a:t>r</a:t>
            </a:r>
            <a:r>
              <a:rPr lang="en-GB" altLang="cs-CZ" sz="1800" b="1" dirty="0" err="1">
                <a:solidFill>
                  <a:srgbClr val="002060"/>
                </a:solidFill>
                <a:latin typeface="Times New Roman" panose="02020603050405020304" pitchFamily="18" charset="0"/>
                <a:cs typeface="Times New Roman" panose="02020603050405020304" pitchFamily="18" charset="0"/>
              </a:rPr>
              <a:t>esponsibilities</a:t>
            </a:r>
            <a:r>
              <a:rPr lang="cs-CZ" altLang="cs-CZ" sz="1800" dirty="0">
                <a:solidFill>
                  <a:srgbClr val="002060"/>
                </a:solidFill>
                <a:latin typeface="Times New Roman" panose="02020603050405020304" pitchFamily="18" charset="0"/>
                <a:cs typeface="Times New Roman" panose="02020603050405020304" pitchFamily="18" charset="0"/>
              </a:rPr>
              <a:t> of project </a:t>
            </a:r>
            <a:r>
              <a:rPr lang="cs-CZ" altLang="cs-CZ" sz="1800" dirty="0" err="1">
                <a:solidFill>
                  <a:srgbClr val="002060"/>
                </a:solidFill>
                <a:latin typeface="Times New Roman" panose="02020603050405020304" pitchFamily="18" charset="0"/>
                <a:cs typeface="Times New Roman" panose="02020603050405020304" pitchFamily="18" charset="0"/>
              </a:rPr>
              <a:t>manager</a:t>
            </a:r>
            <a:r>
              <a:rPr lang="en-GB" altLang="cs-CZ" sz="1800" dirty="0">
                <a:solidFill>
                  <a:srgbClr val="002060"/>
                </a:solidFill>
                <a:latin typeface="Times New Roman" panose="02020603050405020304" pitchFamily="18" charset="0"/>
                <a:cs typeface="Times New Roman" panose="02020603050405020304" pitchFamily="18" charset="0"/>
              </a:rPr>
              <a:t> include:</a:t>
            </a:r>
          </a:p>
          <a:p>
            <a:r>
              <a:rPr lang="en-GB" altLang="cs-CZ" sz="1800" dirty="0">
                <a:solidFill>
                  <a:srgbClr val="002060"/>
                </a:solidFill>
                <a:latin typeface="Times New Roman" panose="02020603050405020304" pitchFamily="18" charset="0"/>
                <a:cs typeface="Times New Roman" panose="02020603050405020304" pitchFamily="18" charset="0"/>
              </a:rPr>
              <a:t>agreeing project objectives</a:t>
            </a:r>
          </a:p>
          <a:p>
            <a:r>
              <a:rPr lang="en-GB" altLang="cs-CZ" sz="1800" dirty="0">
                <a:solidFill>
                  <a:srgbClr val="002060"/>
                </a:solidFill>
                <a:latin typeface="Times New Roman" panose="02020603050405020304" pitchFamily="18" charset="0"/>
                <a:cs typeface="Times New Roman" panose="02020603050405020304" pitchFamily="18" charset="0"/>
              </a:rPr>
              <a:t>representing the client's or organisation's interests</a:t>
            </a:r>
          </a:p>
          <a:p>
            <a:r>
              <a:rPr lang="en-GB" altLang="cs-CZ" sz="1800" dirty="0">
                <a:solidFill>
                  <a:srgbClr val="002060"/>
                </a:solidFill>
                <a:latin typeface="Times New Roman" panose="02020603050405020304" pitchFamily="18" charset="0"/>
                <a:cs typeface="Times New Roman" panose="02020603050405020304" pitchFamily="18" charset="0"/>
              </a:rPr>
              <a:t>providing advice on the management of projects</a:t>
            </a:r>
          </a:p>
          <a:p>
            <a:r>
              <a:rPr lang="en-GB" altLang="cs-CZ" sz="1800" dirty="0">
                <a:solidFill>
                  <a:srgbClr val="002060"/>
                </a:solidFill>
                <a:latin typeface="Times New Roman" panose="02020603050405020304" pitchFamily="18" charset="0"/>
                <a:cs typeface="Times New Roman" panose="02020603050405020304" pitchFamily="18" charset="0"/>
              </a:rPr>
              <a:t>organising the various professional people working on a project</a:t>
            </a:r>
          </a:p>
          <a:p>
            <a:r>
              <a:rPr lang="en-GB" altLang="cs-CZ" sz="1800" dirty="0">
                <a:solidFill>
                  <a:srgbClr val="002060"/>
                </a:solidFill>
                <a:latin typeface="Times New Roman" panose="02020603050405020304" pitchFamily="18" charset="0"/>
                <a:cs typeface="Times New Roman" panose="02020603050405020304" pitchFamily="18" charset="0"/>
              </a:rPr>
              <a:t>carrying out risk assessment</a:t>
            </a:r>
          </a:p>
          <a:p>
            <a:r>
              <a:rPr lang="en-GB" altLang="cs-CZ" sz="1800" dirty="0">
                <a:solidFill>
                  <a:srgbClr val="002060"/>
                </a:solidFill>
                <a:latin typeface="Times New Roman" panose="02020603050405020304" pitchFamily="18" charset="0"/>
                <a:cs typeface="Times New Roman" panose="02020603050405020304" pitchFamily="18" charset="0"/>
              </a:rPr>
              <a:t>making sure that all the aims of the project are met</a:t>
            </a:r>
          </a:p>
          <a:p>
            <a:r>
              <a:rPr lang="en-GB" altLang="cs-CZ" sz="1800" dirty="0">
                <a:solidFill>
                  <a:srgbClr val="002060"/>
                </a:solidFill>
                <a:latin typeface="Times New Roman" panose="02020603050405020304" pitchFamily="18" charset="0"/>
                <a:cs typeface="Times New Roman" panose="02020603050405020304" pitchFamily="18" charset="0"/>
              </a:rPr>
              <a:t>making sure the quality standards are met</a:t>
            </a:r>
          </a:p>
          <a:p>
            <a:r>
              <a:rPr lang="en-GB" altLang="cs-CZ" sz="1800" dirty="0">
                <a:solidFill>
                  <a:srgbClr val="002060"/>
                </a:solidFill>
                <a:latin typeface="Times New Roman" panose="02020603050405020304" pitchFamily="18" charset="0"/>
                <a:cs typeface="Times New Roman" panose="02020603050405020304" pitchFamily="18" charset="0"/>
              </a:rPr>
              <a:t>using IT or other systems to keep track of people and progress</a:t>
            </a:r>
          </a:p>
          <a:p>
            <a:r>
              <a:rPr lang="en-GB" altLang="cs-CZ" sz="1800" dirty="0">
                <a:solidFill>
                  <a:srgbClr val="002060"/>
                </a:solidFill>
                <a:latin typeface="Times New Roman" panose="02020603050405020304" pitchFamily="18" charset="0"/>
                <a:cs typeface="Times New Roman" panose="02020603050405020304" pitchFamily="18" charset="0"/>
              </a:rPr>
              <a:t>recruiting specialists and sub-contractors</a:t>
            </a:r>
          </a:p>
          <a:p>
            <a:r>
              <a:rPr lang="en-GB" altLang="cs-CZ" sz="1800" dirty="0">
                <a:solidFill>
                  <a:srgbClr val="002060"/>
                </a:solidFill>
                <a:latin typeface="Times New Roman" panose="02020603050405020304" pitchFamily="18" charset="0"/>
                <a:cs typeface="Times New Roman" panose="02020603050405020304" pitchFamily="18" charset="0"/>
              </a:rPr>
              <a:t>monitoring sub-contractors to ensure guidelines are maintained</a:t>
            </a:r>
          </a:p>
          <a:p>
            <a:r>
              <a:rPr lang="en-GB" altLang="cs-CZ" sz="1800" dirty="0">
                <a:solidFill>
                  <a:srgbClr val="002060"/>
                </a:solidFill>
                <a:latin typeface="Times New Roman" panose="02020603050405020304" pitchFamily="18" charset="0"/>
                <a:cs typeface="Times New Roman" panose="02020603050405020304" pitchFamily="18" charset="0"/>
              </a:rPr>
              <a:t>overseeing the accounting, costing and billing</a:t>
            </a:r>
          </a:p>
          <a:p>
            <a:r>
              <a:rPr lang="en-GB" altLang="cs-CZ" sz="1800" dirty="0">
                <a:solidFill>
                  <a:srgbClr val="002060"/>
                </a:solidFill>
                <a:latin typeface="Times New Roman" panose="02020603050405020304" pitchFamily="18" charset="0"/>
                <a:cs typeface="Times New Roman" panose="02020603050405020304" pitchFamily="18" charset="0"/>
              </a:rPr>
              <a:t>reporting to the client or senior stakeholders on progress</a:t>
            </a:r>
          </a:p>
          <a:p>
            <a:r>
              <a:rPr lang="en-GB" altLang="cs-CZ" sz="1800" dirty="0">
                <a:solidFill>
                  <a:srgbClr val="002060"/>
                </a:solidFill>
                <a:latin typeface="Times New Roman" panose="02020603050405020304" pitchFamily="18" charset="0"/>
                <a:cs typeface="Times New Roman" panose="02020603050405020304" pitchFamily="18" charset="0"/>
              </a:rPr>
              <a:t>evaluating the success of the project against its benchmarking and sharing lessons or best practice with other organisations or project managers.</a:t>
            </a:r>
            <a:endParaRPr lang="cs-CZ" altLang="cs-CZ" sz="1800" dirty="0">
              <a:solidFill>
                <a:srgbClr val="002060"/>
              </a:solidFill>
              <a:latin typeface="Times New Roman" panose="02020603050405020304" pitchFamily="18" charset="0"/>
              <a:cs typeface="Times New Roman" panose="02020603050405020304" pitchFamily="18" charset="0"/>
            </a:endParaRPr>
          </a:p>
          <a:p>
            <a:endParaRPr lang="cs-CZ" altLang="cs-CZ" sz="1800" b="1" dirty="0">
              <a:solidFill>
                <a:srgbClr val="002060"/>
              </a:solidFill>
              <a:latin typeface="Times New Roman" panose="02020603050405020304" pitchFamily="18" charset="0"/>
              <a:cs typeface="Times New Roman" panose="02020603050405020304" pitchFamily="18" charset="0"/>
            </a:endParaRPr>
          </a:p>
          <a:p>
            <a:endParaRPr lang="cs-CZ" altLang="cs-CZ" sz="1800" b="1" dirty="0">
              <a:solidFill>
                <a:srgbClr val="002060"/>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A102E6BE-F943-4D2A-AB31-E86E1DAC3012}"/>
              </a:ext>
            </a:extLst>
          </p:cNvPr>
          <p:cNvPicPr>
            <a:picLocks noChangeAspect="1"/>
          </p:cNvPicPr>
          <p:nvPr/>
        </p:nvPicPr>
        <p:blipFill>
          <a:blip r:embed="rId3"/>
          <a:stretch>
            <a:fillRect/>
          </a:stretch>
        </p:blipFill>
        <p:spPr>
          <a:xfrm>
            <a:off x="7164790" y="1472821"/>
            <a:ext cx="2525120" cy="2525120"/>
          </a:xfrm>
          <a:prstGeom prst="rect">
            <a:avLst/>
          </a:prstGeom>
        </p:spPr>
      </p:pic>
    </p:spTree>
    <p:extLst>
      <p:ext uri="{BB962C8B-B14F-4D97-AF65-F5344CB8AC3E}">
        <p14:creationId xmlns:p14="http://schemas.microsoft.com/office/powerpoint/2010/main" val="32536008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01645" y="449337"/>
            <a:ext cx="364555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Duties and Job Descriptions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altLang="cs-CZ" sz="1800" dirty="0">
                <a:solidFill>
                  <a:srgbClr val="002060"/>
                </a:solidFill>
                <a:latin typeface="Times New Roman" panose="02020603050405020304" pitchFamily="18" charset="0"/>
                <a:cs typeface="Times New Roman" panose="02020603050405020304" pitchFamily="18" charset="0"/>
              </a:rPr>
              <a:t>Typical </a:t>
            </a:r>
            <a:r>
              <a:rPr lang="cs-CZ" altLang="cs-CZ" sz="1800" dirty="0" err="1">
                <a:solidFill>
                  <a:srgbClr val="002060"/>
                </a:solidFill>
                <a:latin typeface="Times New Roman" panose="02020603050405020304" pitchFamily="18" charset="0"/>
                <a:cs typeface="Times New Roman" panose="02020603050405020304" pitchFamily="18" charset="0"/>
              </a:rPr>
              <a:t>r</a:t>
            </a:r>
            <a:r>
              <a:rPr lang="cs-CZ" altLang="cs-CZ" sz="1800" b="1" dirty="0" err="1">
                <a:solidFill>
                  <a:srgbClr val="002060"/>
                </a:solidFill>
                <a:latin typeface="Times New Roman" panose="02020603050405020304" pitchFamily="18" charset="0"/>
                <a:cs typeface="Times New Roman" panose="02020603050405020304" pitchFamily="18" charset="0"/>
              </a:rPr>
              <a:t>equirements</a:t>
            </a:r>
            <a:r>
              <a:rPr lang="cs-CZ" altLang="cs-CZ" sz="1800" dirty="0">
                <a:solidFill>
                  <a:srgbClr val="002060"/>
                </a:solidFill>
                <a:latin typeface="Times New Roman" panose="02020603050405020304" pitchFamily="18" charset="0"/>
                <a:cs typeface="Times New Roman" panose="02020603050405020304" pitchFamily="18" charset="0"/>
              </a:rPr>
              <a:t> of project </a:t>
            </a:r>
            <a:r>
              <a:rPr lang="cs-CZ" altLang="cs-CZ" sz="1800" dirty="0" err="1">
                <a:solidFill>
                  <a:srgbClr val="002060"/>
                </a:solidFill>
                <a:latin typeface="Times New Roman" panose="02020603050405020304" pitchFamily="18" charset="0"/>
                <a:cs typeface="Times New Roman" panose="02020603050405020304" pitchFamily="18" charset="0"/>
              </a:rPr>
              <a:t>manager</a:t>
            </a:r>
            <a:r>
              <a:rPr lang="en-GB" altLang="cs-CZ" sz="1800" dirty="0">
                <a:solidFill>
                  <a:srgbClr val="002060"/>
                </a:solidFill>
                <a:latin typeface="Times New Roman" panose="02020603050405020304" pitchFamily="18" charset="0"/>
                <a:cs typeface="Times New Roman" panose="02020603050405020304" pitchFamily="18" charset="0"/>
              </a:rPr>
              <a:t> include:</a:t>
            </a: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Great educational background, preferably in the fields of computer science or engineering for technical project managers</a:t>
            </a:r>
          </a:p>
          <a:p>
            <a:r>
              <a:rPr lang="en-GB" altLang="cs-CZ" sz="1800" dirty="0">
                <a:solidFill>
                  <a:srgbClr val="002060"/>
                </a:solidFill>
                <a:latin typeface="Times New Roman" panose="02020603050405020304" pitchFamily="18" charset="0"/>
                <a:cs typeface="Times New Roman" panose="02020603050405020304" pitchFamily="18" charset="0"/>
              </a:rPr>
              <a:t>Proven working experience as a project administrator in the information technology sector</a:t>
            </a:r>
          </a:p>
          <a:p>
            <a:r>
              <a:rPr lang="en-GB" altLang="cs-CZ" sz="1800" dirty="0">
                <a:solidFill>
                  <a:srgbClr val="002060"/>
                </a:solidFill>
                <a:latin typeface="Times New Roman" panose="02020603050405020304" pitchFamily="18" charset="0"/>
                <a:cs typeface="Times New Roman" panose="02020603050405020304" pitchFamily="18" charset="0"/>
              </a:rPr>
              <a:t>Solid technical background, with understanding or hands-on experience in software development and web technologies</a:t>
            </a:r>
          </a:p>
          <a:p>
            <a:r>
              <a:rPr lang="en-GB" altLang="cs-CZ" sz="1800" dirty="0">
                <a:solidFill>
                  <a:srgbClr val="002060"/>
                </a:solidFill>
                <a:latin typeface="Times New Roman" panose="02020603050405020304" pitchFamily="18" charset="0"/>
                <a:cs typeface="Times New Roman" panose="02020603050405020304" pitchFamily="18" charset="0"/>
              </a:rPr>
              <a:t>Excellent client-facing and internal communication skills</a:t>
            </a:r>
          </a:p>
          <a:p>
            <a:r>
              <a:rPr lang="en-GB" altLang="cs-CZ" sz="1800" dirty="0">
                <a:solidFill>
                  <a:srgbClr val="002060"/>
                </a:solidFill>
                <a:latin typeface="Times New Roman" panose="02020603050405020304" pitchFamily="18" charset="0"/>
                <a:cs typeface="Times New Roman" panose="02020603050405020304" pitchFamily="18" charset="0"/>
              </a:rPr>
              <a:t>Excellent written and verbal communication skills</a:t>
            </a:r>
          </a:p>
          <a:p>
            <a:r>
              <a:rPr lang="en-GB" altLang="cs-CZ" sz="1800" dirty="0">
                <a:solidFill>
                  <a:srgbClr val="002060"/>
                </a:solidFill>
                <a:latin typeface="Times New Roman" panose="02020603050405020304" pitchFamily="18" charset="0"/>
                <a:cs typeface="Times New Roman" panose="02020603050405020304" pitchFamily="18" charset="0"/>
              </a:rPr>
              <a:t>Solid organizational skills including attention to detail and multi-tasking skills</a:t>
            </a:r>
          </a:p>
          <a:p>
            <a:r>
              <a:rPr lang="en-GB" altLang="cs-CZ" sz="1800" dirty="0">
                <a:solidFill>
                  <a:srgbClr val="002060"/>
                </a:solidFill>
                <a:latin typeface="Times New Roman" panose="02020603050405020304" pitchFamily="18" charset="0"/>
                <a:cs typeface="Times New Roman" panose="02020603050405020304" pitchFamily="18" charset="0"/>
              </a:rPr>
              <a:t>Strong working knowledge of Microsoft Office</a:t>
            </a:r>
          </a:p>
          <a:p>
            <a:r>
              <a:rPr lang="en-GB" altLang="cs-CZ" sz="1800" dirty="0">
                <a:solidFill>
                  <a:srgbClr val="002060"/>
                </a:solidFill>
                <a:latin typeface="Times New Roman" panose="02020603050405020304" pitchFamily="18" charset="0"/>
                <a:cs typeface="Times New Roman" panose="02020603050405020304" pitchFamily="18" charset="0"/>
              </a:rPr>
              <a:t>PMP / PRINCE II certification is a plus </a:t>
            </a:r>
            <a:endParaRPr lang="cs-CZ" altLang="cs-CZ" sz="1800" b="1" dirty="0">
              <a:solidFill>
                <a:srgbClr val="002060"/>
              </a:solidFill>
              <a:latin typeface="Times New Roman" panose="02020603050405020304" pitchFamily="18" charset="0"/>
              <a:cs typeface="Times New Roman" panose="02020603050405020304" pitchFamily="18" charset="0"/>
            </a:endParaRPr>
          </a:p>
          <a:p>
            <a:endParaRPr lang="cs-CZ" altLang="cs-CZ" sz="1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574676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401645" y="449337"/>
            <a:ext cx="3645550"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Duties and Job Descriptions</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altLang="cs-CZ" sz="1800" dirty="0">
                <a:solidFill>
                  <a:srgbClr val="002060"/>
                </a:solidFill>
                <a:latin typeface="Times New Roman" panose="02020603050405020304" pitchFamily="18" charset="0"/>
                <a:cs typeface="Times New Roman" panose="02020603050405020304" pitchFamily="18" charset="0"/>
              </a:rPr>
              <a:t>Typical </a:t>
            </a:r>
            <a:r>
              <a:rPr lang="cs-CZ" altLang="cs-CZ" sz="1800" b="1" dirty="0" err="1">
                <a:solidFill>
                  <a:srgbClr val="002060"/>
                </a:solidFill>
                <a:latin typeface="Times New Roman" panose="02020603050405020304" pitchFamily="18" charset="0"/>
                <a:cs typeface="Times New Roman" panose="02020603050405020304" pitchFamily="18" charset="0"/>
              </a:rPr>
              <a:t>skills</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dirty="0" err="1">
                <a:solidFill>
                  <a:srgbClr val="002060"/>
                </a:solidFill>
                <a:latin typeface="Times New Roman" panose="02020603050405020304" pitchFamily="18" charset="0"/>
                <a:cs typeface="Times New Roman" panose="02020603050405020304" pitchFamily="18" charset="0"/>
              </a:rPr>
              <a:t>for</a:t>
            </a:r>
            <a:r>
              <a:rPr lang="cs-CZ" altLang="cs-CZ" sz="1800" dirty="0">
                <a:solidFill>
                  <a:srgbClr val="002060"/>
                </a:solidFill>
                <a:latin typeface="Times New Roman" panose="02020603050405020304" pitchFamily="18" charset="0"/>
                <a:cs typeface="Times New Roman" panose="02020603050405020304" pitchFamily="18" charset="0"/>
              </a:rPr>
              <a:t> project </a:t>
            </a:r>
            <a:r>
              <a:rPr lang="cs-CZ" altLang="cs-CZ" sz="1800" dirty="0" err="1">
                <a:solidFill>
                  <a:srgbClr val="002060"/>
                </a:solidFill>
                <a:latin typeface="Times New Roman" panose="02020603050405020304" pitchFamily="18" charset="0"/>
                <a:cs typeface="Times New Roman" panose="02020603050405020304" pitchFamily="18" charset="0"/>
              </a:rPr>
              <a:t>managers</a:t>
            </a:r>
            <a:endParaRPr lang="cs-CZ" altLang="cs-CZ" sz="1800" dirty="0">
              <a:solidFill>
                <a:srgbClr val="002060"/>
              </a:solidFill>
              <a:latin typeface="Times New Roman" panose="02020603050405020304" pitchFamily="18" charset="0"/>
              <a:cs typeface="Times New Roman" panose="02020603050405020304" pitchFamily="18" charset="0"/>
            </a:endParaRPr>
          </a:p>
          <a:p>
            <a:pPr marL="0" indent="0">
              <a:buNone/>
            </a:pPr>
            <a:endParaRPr lang="en-GB" altLang="cs-CZ" sz="18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Organisational skills</a:t>
            </a:r>
          </a:p>
          <a:p>
            <a:r>
              <a:rPr lang="en-GB" altLang="cs-CZ" sz="1800" dirty="0">
                <a:solidFill>
                  <a:srgbClr val="002060"/>
                </a:solidFill>
                <a:latin typeface="Times New Roman" panose="02020603050405020304" pitchFamily="18" charset="0"/>
                <a:cs typeface="Times New Roman" panose="02020603050405020304" pitchFamily="18" charset="0"/>
              </a:rPr>
              <a:t>Analytical skills</a:t>
            </a:r>
          </a:p>
          <a:p>
            <a:r>
              <a:rPr lang="en-GB" altLang="cs-CZ" sz="1800" dirty="0">
                <a:solidFill>
                  <a:srgbClr val="002060"/>
                </a:solidFill>
                <a:latin typeface="Times New Roman" panose="02020603050405020304" pitchFamily="18" charset="0"/>
                <a:cs typeface="Times New Roman" panose="02020603050405020304" pitchFamily="18" charset="0"/>
              </a:rPr>
              <a:t>Well developed interpersonal skills</a:t>
            </a:r>
          </a:p>
          <a:p>
            <a:r>
              <a:rPr lang="en-GB" altLang="cs-CZ" sz="1800" dirty="0">
                <a:solidFill>
                  <a:srgbClr val="002060"/>
                </a:solidFill>
                <a:latin typeface="Times New Roman" panose="02020603050405020304" pitchFamily="18" charset="0"/>
                <a:cs typeface="Times New Roman" panose="02020603050405020304" pitchFamily="18" charset="0"/>
              </a:rPr>
              <a:t>Numeracy skills</a:t>
            </a:r>
          </a:p>
          <a:p>
            <a:r>
              <a:rPr lang="en-GB" altLang="cs-CZ" sz="1800" dirty="0">
                <a:solidFill>
                  <a:srgbClr val="002060"/>
                </a:solidFill>
                <a:latin typeface="Times New Roman" panose="02020603050405020304" pitchFamily="18" charset="0"/>
                <a:cs typeface="Times New Roman" panose="02020603050405020304" pitchFamily="18" charset="0"/>
              </a:rPr>
              <a:t>Commercial awareness</a:t>
            </a:r>
          </a:p>
          <a:p>
            <a:r>
              <a:rPr lang="en-GB" altLang="cs-CZ" sz="1800" dirty="0">
                <a:solidFill>
                  <a:srgbClr val="002060"/>
                </a:solidFill>
                <a:latin typeface="Times New Roman" panose="02020603050405020304" pitchFamily="18" charset="0"/>
                <a:cs typeface="Times New Roman" panose="02020603050405020304" pitchFamily="18" charset="0"/>
              </a:rPr>
              <a:t>Communication skills</a:t>
            </a:r>
          </a:p>
          <a:p>
            <a:r>
              <a:rPr lang="en-GB" altLang="cs-CZ" sz="1800" dirty="0">
                <a:solidFill>
                  <a:srgbClr val="002060"/>
                </a:solidFill>
                <a:latin typeface="Times New Roman" panose="02020603050405020304" pitchFamily="18" charset="0"/>
                <a:cs typeface="Times New Roman" panose="02020603050405020304" pitchFamily="18" charset="0"/>
              </a:rPr>
              <a:t>Teamworking skills</a:t>
            </a:r>
          </a:p>
          <a:p>
            <a:r>
              <a:rPr lang="en-GB" altLang="cs-CZ" sz="1800" dirty="0">
                <a:solidFill>
                  <a:srgbClr val="002060"/>
                </a:solidFill>
                <a:latin typeface="Times New Roman" panose="02020603050405020304" pitchFamily="18" charset="0"/>
                <a:cs typeface="Times New Roman" panose="02020603050405020304" pitchFamily="18" charset="0"/>
              </a:rPr>
              <a:t>Diplomacy</a:t>
            </a:r>
          </a:p>
          <a:p>
            <a:r>
              <a:rPr lang="en-GB" altLang="cs-CZ" sz="1800" dirty="0">
                <a:solidFill>
                  <a:srgbClr val="002060"/>
                </a:solidFill>
                <a:latin typeface="Times New Roman" panose="02020603050405020304" pitchFamily="18" charset="0"/>
                <a:cs typeface="Times New Roman" panose="02020603050405020304" pitchFamily="18" charset="0"/>
              </a:rPr>
              <a:t>Ability to motivate people</a:t>
            </a:r>
          </a:p>
          <a:p>
            <a:r>
              <a:rPr lang="en-GB" altLang="cs-CZ" sz="1800" dirty="0">
                <a:solidFill>
                  <a:srgbClr val="002060"/>
                </a:solidFill>
                <a:latin typeface="Times New Roman" panose="02020603050405020304" pitchFamily="18" charset="0"/>
                <a:cs typeface="Times New Roman" panose="02020603050405020304" pitchFamily="18" charset="0"/>
              </a:rPr>
              <a:t>Management and leadership skills</a:t>
            </a:r>
            <a:endParaRPr lang="cs-CZ" altLang="cs-CZ" sz="1800" dirty="0">
              <a:solidFill>
                <a:srgbClr val="002060"/>
              </a:solidFill>
              <a:latin typeface="Times New Roman" panose="02020603050405020304" pitchFamily="18" charset="0"/>
              <a:cs typeface="Times New Roman" panose="02020603050405020304" pitchFamily="18" charset="0"/>
            </a:endParaRPr>
          </a:p>
          <a:p>
            <a:r>
              <a:rPr lang="cs-CZ" altLang="cs-CZ" sz="1800" dirty="0">
                <a:solidFill>
                  <a:srgbClr val="002060"/>
                </a:solidFill>
                <a:latin typeface="Times New Roman" panose="02020603050405020304" pitchFamily="18" charset="0"/>
                <a:cs typeface="Times New Roman" panose="02020603050405020304" pitchFamily="18" charset="0"/>
              </a:rPr>
              <a:t>Risk management</a:t>
            </a:r>
          </a:p>
          <a:p>
            <a:r>
              <a:rPr lang="cs-CZ" altLang="cs-CZ" sz="1800" dirty="0" err="1">
                <a:solidFill>
                  <a:srgbClr val="002060"/>
                </a:solidFill>
                <a:latin typeface="Times New Roman" panose="02020603050405020304" pitchFamily="18" charset="0"/>
                <a:cs typeface="Times New Roman" panose="02020603050405020304" pitchFamily="18" charset="0"/>
              </a:rPr>
              <a:t>Critical</a:t>
            </a:r>
            <a:r>
              <a:rPr lang="cs-CZ" altLang="cs-CZ" sz="1800" dirty="0">
                <a:solidFill>
                  <a:srgbClr val="002060"/>
                </a:solidFill>
                <a:latin typeface="Times New Roman" panose="02020603050405020304" pitchFamily="18" charset="0"/>
                <a:cs typeface="Times New Roman" panose="02020603050405020304" pitchFamily="18" charset="0"/>
              </a:rPr>
              <a:t> </a:t>
            </a:r>
            <a:r>
              <a:rPr lang="cs-CZ" altLang="cs-CZ" sz="1800" dirty="0" err="1">
                <a:solidFill>
                  <a:srgbClr val="002060"/>
                </a:solidFill>
                <a:latin typeface="Times New Roman" panose="02020603050405020304" pitchFamily="18" charset="0"/>
                <a:cs typeface="Times New Roman" panose="02020603050405020304" pitchFamily="18" charset="0"/>
              </a:rPr>
              <a:t>Thinking</a:t>
            </a:r>
            <a:endParaRPr lang="cs-CZ" altLang="cs-CZ" sz="1800" dirty="0">
              <a:solidFill>
                <a:srgbClr val="002060"/>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5F4843C7-8735-4041-9AF6-947A1E291137}"/>
              </a:ext>
            </a:extLst>
          </p:cNvPr>
          <p:cNvPicPr>
            <a:picLocks noChangeAspect="1"/>
          </p:cNvPicPr>
          <p:nvPr/>
        </p:nvPicPr>
        <p:blipFill>
          <a:blip r:embed="rId3"/>
          <a:stretch>
            <a:fillRect/>
          </a:stretch>
        </p:blipFill>
        <p:spPr>
          <a:xfrm>
            <a:off x="4363947" y="1032633"/>
            <a:ext cx="3464105" cy="2601928"/>
          </a:xfrm>
          <a:prstGeom prst="rect">
            <a:avLst/>
          </a:prstGeom>
        </p:spPr>
      </p:pic>
      <p:pic>
        <p:nvPicPr>
          <p:cNvPr id="3" name="Obrázek 2">
            <a:extLst>
              <a:ext uri="{FF2B5EF4-FFF2-40B4-BE49-F238E27FC236}">
                <a16:creationId xmlns:a16="http://schemas.microsoft.com/office/drawing/2014/main" id="{6E2F2655-A898-4C3C-9D4B-21699892B712}"/>
              </a:ext>
            </a:extLst>
          </p:cNvPr>
          <p:cNvPicPr>
            <a:picLocks noChangeAspect="1"/>
          </p:cNvPicPr>
          <p:nvPr/>
        </p:nvPicPr>
        <p:blipFill>
          <a:blip r:embed="rId4"/>
          <a:stretch>
            <a:fillRect/>
          </a:stretch>
        </p:blipFill>
        <p:spPr>
          <a:xfrm>
            <a:off x="6905342" y="3429000"/>
            <a:ext cx="5286658" cy="2798625"/>
          </a:xfrm>
          <a:prstGeom prst="rect">
            <a:avLst/>
          </a:prstGeom>
        </p:spPr>
      </p:pic>
    </p:spTree>
    <p:extLst>
      <p:ext uri="{BB962C8B-B14F-4D97-AF65-F5344CB8AC3E}">
        <p14:creationId xmlns:p14="http://schemas.microsoft.com/office/powerpoint/2010/main" val="150759757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176925" cy="461665"/>
          </a:xfrm>
          <a:prstGeom prst="rect">
            <a:avLst/>
          </a:prstGeom>
        </p:spPr>
        <p:txBody>
          <a:bodyPr wrap="none">
            <a:spAutoFit/>
          </a:bodyPr>
          <a:lstStyle/>
          <a:p>
            <a:pPr lvl="0">
              <a:defRPr/>
            </a:pPr>
            <a:r>
              <a:rPr lang="cs-CZ" sz="2400" kern="0" dirty="0">
                <a:solidFill>
                  <a:srgbClr val="307871"/>
                </a:solidFill>
                <a:latin typeface="Times New Roman"/>
                <a:ea typeface="+mj-ea"/>
                <a:cs typeface="+mj-cs"/>
              </a:rPr>
              <a:t>RECAP</a:t>
            </a:r>
            <a:endParaRPr lang="en-GB" sz="2400" kern="0" dirty="0">
              <a:solidFill>
                <a:srgbClr val="307871"/>
              </a:solidFill>
              <a:latin typeface="Times New Roman"/>
              <a:ea typeface="+mj-ea"/>
              <a:cs typeface="+mj-cs"/>
            </a:endParaRP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1" y="1164853"/>
            <a:ext cx="9927196" cy="87491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altLang="cs-CZ" sz="2000" b="1" dirty="0">
                <a:solidFill>
                  <a:srgbClr val="002060"/>
                </a:solidFill>
                <a:latin typeface="Times New Roman" panose="02020603050405020304" pitchFamily="18" charset="0"/>
                <a:cs typeface="Times New Roman" panose="02020603050405020304" pitchFamily="18" charset="0"/>
              </a:rPr>
              <a:t>With the Core Competencies Checklist companies will be able to determine which project manager has the best mix of knowledge, experience and personality for a specific project. By being able to select the right project manager for the project, companies will minimize project failures and maximize their project's return on investment.</a:t>
            </a:r>
            <a:endParaRPr lang="cs-CZ" altLang="cs-CZ" sz="2000" b="1" dirty="0">
              <a:solidFill>
                <a:srgbClr val="002060"/>
              </a:solidFill>
              <a:latin typeface="Times New Roman" panose="02020603050405020304" pitchFamily="18" charset="0"/>
              <a:cs typeface="Times New Roman" panose="02020603050405020304" pitchFamily="18" charset="0"/>
            </a:endParaRPr>
          </a:p>
          <a:p>
            <a:endParaRPr lang="cs-CZ" altLang="cs-CZ" sz="2000" b="1" dirty="0">
              <a:solidFill>
                <a:srgbClr val="002060"/>
              </a:solidFill>
              <a:latin typeface="Times New Roman" panose="02020603050405020304" pitchFamily="18" charset="0"/>
              <a:cs typeface="Times New Roman" panose="02020603050405020304" pitchFamily="18" charset="0"/>
            </a:endParaRPr>
          </a:p>
          <a:p>
            <a:r>
              <a:rPr lang="en-GB" altLang="cs-CZ" sz="2000" b="1" dirty="0">
                <a:solidFill>
                  <a:srgbClr val="002060"/>
                </a:solidFill>
                <a:latin typeface="Times New Roman" panose="02020603050405020304" pitchFamily="18" charset="0"/>
                <a:cs typeface="Times New Roman" panose="02020603050405020304" pitchFamily="18" charset="0"/>
              </a:rPr>
              <a:t>Different roles in project management will require different competencies. Since the project management environment is characterized by change, responsibilities, and hence required knowledge and skill levels, continuously transform. One of the key competencies is therefore to be flexible and adaptive in any situation. Although certification does not qualify a project manager by itself, it does give an indication of the candidate's knowledge of concepts and methodologies.</a:t>
            </a:r>
            <a:endParaRPr lang="cs-CZ" altLang="cs-CZ" sz="2000" b="1" dirty="0">
              <a:solidFill>
                <a:srgbClr val="002060"/>
              </a:solidFill>
              <a:latin typeface="Times New Roman" panose="02020603050405020304" pitchFamily="18" charset="0"/>
              <a:cs typeface="Times New Roman" panose="02020603050405020304" pitchFamily="18" charset="0"/>
            </a:endParaRPr>
          </a:p>
          <a:p>
            <a:endParaRPr lang="cs-CZ" altLang="cs-CZ" sz="2000" b="1" dirty="0">
              <a:solidFill>
                <a:srgbClr val="002060"/>
              </a:solidFill>
              <a:latin typeface="Times New Roman" panose="02020603050405020304" pitchFamily="18" charset="0"/>
              <a:cs typeface="Times New Roman" panose="02020603050405020304" pitchFamily="18" charset="0"/>
            </a:endParaRPr>
          </a:p>
          <a:p>
            <a:r>
              <a:rPr lang="en-GB" altLang="cs-CZ" sz="2000" b="1" dirty="0">
                <a:solidFill>
                  <a:srgbClr val="002060"/>
                </a:solidFill>
                <a:latin typeface="Times New Roman" panose="02020603050405020304" pitchFamily="18" charset="0"/>
                <a:cs typeface="Times New Roman" panose="02020603050405020304" pitchFamily="18" charset="0"/>
              </a:rPr>
              <a:t>Successful project managers have the ability to demonstrate the unbiased fairness of a judge, the skills of a diplomat, the authority of a general and the understanding of a parent</a:t>
            </a:r>
            <a:r>
              <a:rPr lang="cs-CZ" altLang="cs-CZ" sz="2000" b="1" dirty="0">
                <a:solidFill>
                  <a:srgbClr val="002060"/>
                </a:solidFill>
                <a:latin typeface="Times New Roman" panose="02020603050405020304" pitchFamily="18" charset="0"/>
                <a:cs typeface="Times New Roman" panose="02020603050405020304" pitchFamily="18" charset="0"/>
              </a:rPr>
              <a:t>.</a:t>
            </a:r>
            <a:endParaRPr lang="en-GB" altLang="cs-CZ" sz="2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9481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5" y="1419727"/>
            <a:ext cx="10047876" cy="295633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Successful project management, regardless of the organizational structure, is only as good as the individuals</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and leaders who are managing the key functions.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Project management is not a one-person operation;</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it requires a group of individuals dedicated to the achievement of a specific goal. Project management includes:</a:t>
            </a:r>
            <a:endParaRPr lang="cs-CZ" sz="2000" dirty="0">
              <a:solidFill>
                <a:srgbClr val="002060"/>
              </a:solidFill>
              <a:latin typeface="Times New Roman" panose="02020603050405020304" pitchFamily="18" charset="0"/>
              <a:cs typeface="Times New Roman" panose="02020603050405020304" pitchFamily="18" charset="0"/>
            </a:endParaRPr>
          </a:p>
          <a:p>
            <a:endParaRPr lang="en-GB" sz="2000" dirty="0">
              <a:solidFill>
                <a:srgbClr val="002060"/>
              </a:solidFill>
              <a:latin typeface="Times New Roman" panose="02020603050405020304" pitchFamily="18" charset="0"/>
              <a:cs typeface="Times New Roman" panose="02020603050405020304" pitchFamily="18" charset="0"/>
            </a:endParaRPr>
          </a:p>
          <a:p>
            <a:pPr lvl="1"/>
            <a:r>
              <a:rPr lang="en-GB" sz="2000" dirty="0">
                <a:solidFill>
                  <a:srgbClr val="002060"/>
                </a:solidFill>
                <a:latin typeface="Times New Roman" panose="02020603050405020304" pitchFamily="18" charset="0"/>
                <a:cs typeface="Times New Roman" panose="02020603050405020304" pitchFamily="18" charset="0"/>
              </a:rPr>
              <a:t>A project manager</a:t>
            </a:r>
          </a:p>
          <a:p>
            <a:pPr lvl="1"/>
            <a:r>
              <a:rPr lang="en-GB" sz="2000" dirty="0">
                <a:solidFill>
                  <a:srgbClr val="002060"/>
                </a:solidFill>
                <a:latin typeface="Times New Roman" panose="02020603050405020304" pitchFamily="18" charset="0"/>
                <a:cs typeface="Times New Roman" panose="02020603050405020304" pitchFamily="18" charset="0"/>
              </a:rPr>
              <a:t>An assistant project manager</a:t>
            </a:r>
          </a:p>
          <a:p>
            <a:pPr lvl="1"/>
            <a:r>
              <a:rPr lang="en-GB" sz="2000" dirty="0">
                <a:solidFill>
                  <a:srgbClr val="002060"/>
                </a:solidFill>
                <a:latin typeface="Times New Roman" panose="02020603050405020304" pitchFamily="18" charset="0"/>
                <a:cs typeface="Times New Roman" panose="02020603050405020304" pitchFamily="18" charset="0"/>
              </a:rPr>
              <a:t>A project (home) office</a:t>
            </a:r>
          </a:p>
          <a:p>
            <a:pPr lvl="1"/>
            <a:r>
              <a:rPr lang="en-GB" sz="2000" dirty="0">
                <a:solidFill>
                  <a:srgbClr val="002060"/>
                </a:solidFill>
                <a:latin typeface="Times New Roman" panose="02020603050405020304" pitchFamily="18" charset="0"/>
                <a:cs typeface="Times New Roman" panose="02020603050405020304" pitchFamily="18" charset="0"/>
              </a:rPr>
              <a:t>A project team</a:t>
            </a:r>
            <a:endParaRPr lang="cs-CZ" altLang="cs-CZ" sz="2000" dirty="0">
              <a:solidFill>
                <a:srgbClr val="002060"/>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en-GB" altLang="cs-CZ" sz="20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8952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704313" cy="461665"/>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400" b="0"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1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5" y="1419727"/>
            <a:ext cx="10047876" cy="48527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Generally, project office personnel are assigned full-time to the project and work out of the project office,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whereas the project team members work out of the functional units and may spend only a small percentage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of their time on the project.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Normally, project office personnel report directly to the project manager,</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but they may still be solid to their line function just for administrative </a:t>
            </a:r>
            <a:r>
              <a:rPr lang="en-GB" sz="2000" dirty="0" err="1">
                <a:solidFill>
                  <a:srgbClr val="002060"/>
                </a:solidFill>
                <a:latin typeface="Times New Roman" panose="02020603050405020304" pitchFamily="18" charset="0"/>
                <a:cs typeface="Times New Roman" panose="02020603050405020304" pitchFamily="18" charset="0"/>
              </a:rPr>
              <a:t>contro</a:t>
            </a:r>
            <a:r>
              <a:rPr lang="cs-CZ" sz="2000" dirty="0">
                <a:solidFill>
                  <a:srgbClr val="002060"/>
                </a:solidFill>
                <a:latin typeface="Times New Roman" panose="02020603050405020304" pitchFamily="18" charset="0"/>
                <a:cs typeface="Times New Roman" panose="02020603050405020304" pitchFamily="18" charset="0"/>
              </a:rPr>
              <a:t>l.</a:t>
            </a: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Before the staffing function begins, five basic questions are usually considered:</a:t>
            </a:r>
          </a:p>
          <a:p>
            <a:pPr lvl="1"/>
            <a:r>
              <a:rPr lang="en-GB" sz="1800" i="1" dirty="0">
                <a:solidFill>
                  <a:srgbClr val="002060"/>
                </a:solidFill>
                <a:latin typeface="Times New Roman" panose="02020603050405020304" pitchFamily="18" charset="0"/>
                <a:cs typeface="Times New Roman" panose="02020603050405020304" pitchFamily="18" charset="0"/>
              </a:rPr>
              <a:t>What are the requirements for an individual to become a successful project manager?</a:t>
            </a:r>
          </a:p>
          <a:p>
            <a:pPr lvl="1"/>
            <a:r>
              <a:rPr lang="en-GB" sz="1800" i="1" dirty="0">
                <a:solidFill>
                  <a:srgbClr val="002060"/>
                </a:solidFill>
                <a:latin typeface="Times New Roman" panose="02020603050405020304" pitchFamily="18" charset="0"/>
                <a:cs typeface="Times New Roman" panose="02020603050405020304" pitchFamily="18" charset="0"/>
              </a:rPr>
              <a:t>Who should be a member of the project team?</a:t>
            </a:r>
          </a:p>
          <a:p>
            <a:pPr lvl="1"/>
            <a:r>
              <a:rPr lang="en-GB" sz="1800" i="1" dirty="0">
                <a:solidFill>
                  <a:srgbClr val="002060"/>
                </a:solidFill>
                <a:latin typeface="Times New Roman" panose="02020603050405020304" pitchFamily="18" charset="0"/>
                <a:cs typeface="Times New Roman" panose="02020603050405020304" pitchFamily="18" charset="0"/>
              </a:rPr>
              <a:t>Who should be a member of the project office?</a:t>
            </a:r>
          </a:p>
          <a:p>
            <a:pPr lvl="1"/>
            <a:r>
              <a:rPr lang="en-GB" sz="1800" i="1" dirty="0">
                <a:solidFill>
                  <a:srgbClr val="002060"/>
                </a:solidFill>
                <a:latin typeface="Times New Roman" panose="02020603050405020304" pitchFamily="18" charset="0"/>
                <a:cs typeface="Times New Roman" panose="02020603050405020304" pitchFamily="18" charset="0"/>
              </a:rPr>
              <a:t>What problems can occur during recruiting activities?</a:t>
            </a:r>
          </a:p>
          <a:p>
            <a:pPr lvl="1"/>
            <a:r>
              <a:rPr lang="en-GB" sz="1800" i="1" dirty="0">
                <a:solidFill>
                  <a:srgbClr val="002060"/>
                </a:solidFill>
                <a:latin typeface="Times New Roman" panose="02020603050405020304" pitchFamily="18" charset="0"/>
                <a:cs typeface="Times New Roman" panose="02020603050405020304" pitchFamily="18" charset="0"/>
              </a:rPr>
              <a:t>What can happen downstream to cause the loss of key team members?</a:t>
            </a:r>
            <a:endParaRPr lang="cs-CZ" sz="1800" i="1" dirty="0">
              <a:solidFill>
                <a:srgbClr val="002060"/>
              </a:solidFill>
              <a:latin typeface="Times New Roman" panose="02020603050405020304" pitchFamily="18" charset="0"/>
              <a:cs typeface="Times New Roman" panose="02020603050405020304" pitchFamily="18" charset="0"/>
            </a:endParaRPr>
          </a:p>
          <a:p>
            <a:endParaRPr lang="cs-CZ" altLang="cs-CZ" sz="2000" b="1" dirty="0">
              <a:solidFill>
                <a:srgbClr val="002060"/>
              </a:solidFill>
              <a:latin typeface="Times New Roman" panose="02020603050405020304" pitchFamily="18" charset="0"/>
              <a:cs typeface="Times New Roman" panose="02020603050405020304" pitchFamily="18" charset="0"/>
            </a:endParaRPr>
          </a:p>
          <a:p>
            <a:endParaRPr lang="cs-CZ" altLang="cs-CZ" sz="2000" b="1" dirty="0">
              <a:solidFill>
                <a:srgbClr val="307871"/>
              </a:solidFill>
              <a:latin typeface="Times New Roman" panose="02020603050405020304" pitchFamily="18" charset="0"/>
              <a:cs typeface="Times New Roman" panose="02020603050405020304" pitchFamily="18" charset="0"/>
            </a:endParaRPr>
          </a:p>
          <a:p>
            <a:endParaRPr lang="en-GB" altLang="cs-CZ" sz="20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7737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449092" y="417096"/>
            <a:ext cx="4784758" cy="6063916"/>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07493" y="274187"/>
            <a:ext cx="1464833" cy="1127893"/>
          </a:xfrm>
          <a:prstGeom prst="rect">
            <a:avLst/>
          </a:prstGeom>
        </p:spPr>
      </p:pic>
      <p:sp>
        <p:nvSpPr>
          <p:cNvPr id="9" name="Nadpis 1"/>
          <p:cNvSpPr txBox="1">
            <a:spLocks/>
          </p:cNvSpPr>
          <p:nvPr/>
        </p:nvSpPr>
        <p:spPr>
          <a:xfrm>
            <a:off x="666806" y="720605"/>
            <a:ext cx="4297080" cy="2283851"/>
          </a:xfrm>
          <a:prstGeom prst="rect">
            <a:avLst/>
          </a:prstGeom>
        </p:spPr>
        <p:txBody>
          <a:bodyPr vert="horz" lIns="91440" tIns="45720" rIns="91440" bIns="45720" rtlCol="0" anchor="t">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2400" b="1" dirty="0">
                <a:solidFill>
                  <a:schemeClr val="bg1"/>
                </a:solidFill>
                <a:latin typeface="Times New Roman" panose="02020603050405020304" pitchFamily="18" charset="0"/>
                <a:cs typeface="Times New Roman" panose="02020603050405020304" pitchFamily="18" charset="0"/>
              </a:rPr>
              <a:t>The Staffing Environment</a:t>
            </a:r>
          </a:p>
        </p:txBody>
      </p:sp>
      <p:sp>
        <p:nvSpPr>
          <p:cNvPr id="10" name="Zástupný symbol pro obsah 2"/>
          <p:cNvSpPr txBox="1">
            <a:spLocks/>
          </p:cNvSpPr>
          <p:nvPr/>
        </p:nvSpPr>
        <p:spPr>
          <a:xfrm>
            <a:off x="666806" y="2046876"/>
            <a:ext cx="4297080" cy="2884351"/>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GB" sz="2000" b="1" dirty="0">
                <a:solidFill>
                  <a:schemeClr val="bg1"/>
                </a:solidFill>
                <a:latin typeface="Times New Roman" panose="02020603050405020304" pitchFamily="18" charset="0"/>
                <a:cs typeface="Times New Roman" panose="02020603050405020304" pitchFamily="18" charset="0"/>
              </a:rPr>
              <a:t>To understand the problems that occur during staffing, we must first investigate the characteristics</a:t>
            </a:r>
          </a:p>
          <a:p>
            <a:pPr marL="0" indent="0">
              <a:buNone/>
            </a:pPr>
            <a:r>
              <a:rPr lang="en-GB" sz="2000" b="1" dirty="0">
                <a:solidFill>
                  <a:schemeClr val="bg1"/>
                </a:solidFill>
                <a:latin typeface="Times New Roman" panose="02020603050405020304" pitchFamily="18" charset="0"/>
                <a:cs typeface="Times New Roman" panose="02020603050405020304" pitchFamily="18" charset="0"/>
              </a:rPr>
              <a:t>of project management, including the project environment, the project management</a:t>
            </a:r>
            <a:r>
              <a:rPr lang="cs-CZ" sz="2000" b="1" dirty="0">
                <a:solidFill>
                  <a:schemeClr val="bg1"/>
                </a:solidFill>
                <a:latin typeface="Times New Roman" panose="02020603050405020304" pitchFamily="18" charset="0"/>
                <a:cs typeface="Times New Roman" panose="02020603050405020304" pitchFamily="18" charset="0"/>
              </a:rPr>
              <a:t> </a:t>
            </a:r>
            <a:r>
              <a:rPr lang="en-GB" sz="2000" b="1" dirty="0">
                <a:solidFill>
                  <a:schemeClr val="bg1"/>
                </a:solidFill>
                <a:latin typeface="Times New Roman" panose="02020603050405020304" pitchFamily="18" charset="0"/>
                <a:cs typeface="Times New Roman" panose="02020603050405020304" pitchFamily="18" charset="0"/>
              </a:rPr>
              <a:t>process, and the project manager.</a:t>
            </a:r>
            <a:endParaRPr lang="en-GB" sz="2000" dirty="0">
              <a:solidFill>
                <a:schemeClr val="bg1"/>
              </a:solidFill>
              <a:latin typeface="Times New Roman" panose="02020603050405020304" pitchFamily="18" charset="0"/>
              <a:cs typeface="Times New Roman" panose="02020603050405020304" pitchFamily="18" charset="0"/>
            </a:endParaRPr>
          </a:p>
        </p:txBody>
      </p:sp>
      <p:sp>
        <p:nvSpPr>
          <p:cNvPr id="11" name="Zástupný symbol pro obsah 2"/>
          <p:cNvSpPr txBox="1">
            <a:spLocks/>
          </p:cNvSpPr>
          <p:nvPr/>
        </p:nvSpPr>
        <p:spPr>
          <a:xfrm>
            <a:off x="5701402" y="1283369"/>
            <a:ext cx="4806091" cy="495105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Two major kinds of problems are related to the project environment: </a:t>
            </a:r>
            <a:r>
              <a:rPr lang="en-GB" sz="2000" b="1" dirty="0">
                <a:solidFill>
                  <a:srgbClr val="002060"/>
                </a:solidFill>
                <a:latin typeface="Times New Roman" panose="02020603050405020304" pitchFamily="18" charset="0"/>
                <a:cs typeface="Times New Roman" panose="02020603050405020304" pitchFamily="18" charset="0"/>
              </a:rPr>
              <a:t>personnel performance</a:t>
            </a:r>
            <a:r>
              <a:rPr lang="cs-CZ" sz="2000" b="1" dirty="0">
                <a:solidFill>
                  <a:srgbClr val="002060"/>
                </a:solidFill>
                <a:latin typeface="Times New Roman" panose="02020603050405020304" pitchFamily="18" charset="0"/>
                <a:cs typeface="Times New Roman" panose="02020603050405020304" pitchFamily="18" charset="0"/>
              </a:rPr>
              <a:t> </a:t>
            </a:r>
            <a:r>
              <a:rPr lang="en-GB" sz="2000" b="1" dirty="0">
                <a:solidFill>
                  <a:srgbClr val="002060"/>
                </a:solidFill>
                <a:latin typeface="Times New Roman" panose="02020603050405020304" pitchFamily="18" charset="0"/>
                <a:cs typeface="Times New Roman" panose="02020603050405020304" pitchFamily="18" charset="0"/>
              </a:rPr>
              <a:t>problems </a:t>
            </a:r>
            <a:r>
              <a:rPr lang="en-GB" sz="2000" dirty="0">
                <a:solidFill>
                  <a:srgbClr val="002060"/>
                </a:solidFill>
                <a:latin typeface="Times New Roman" panose="02020603050405020304" pitchFamily="18" charset="0"/>
                <a:cs typeface="Times New Roman" panose="02020603050405020304" pitchFamily="18" charset="0"/>
              </a:rPr>
              <a:t>and </a:t>
            </a:r>
            <a:r>
              <a:rPr lang="en-GB" sz="2000" b="1" dirty="0">
                <a:solidFill>
                  <a:srgbClr val="002060"/>
                </a:solidFill>
                <a:latin typeface="Times New Roman" panose="02020603050405020304" pitchFamily="18" charset="0"/>
                <a:cs typeface="Times New Roman" panose="02020603050405020304" pitchFamily="18" charset="0"/>
              </a:rPr>
              <a:t>personnel policy problems. </a:t>
            </a:r>
            <a:endParaRPr lang="cs-CZ" sz="2000" b="1"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Performance is difficult for many individuals</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in the project environment because it represents a change in the way of doing</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business.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Individuals, regardless of how competent they are, find it difficult to adapt continually</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to a changing situation in which they report to multiple managers.</a:t>
            </a:r>
            <a:endParaRPr lang="cs-CZ" sz="2000" dirty="0">
              <a:solidFill>
                <a:srgbClr val="002060"/>
              </a:solidFill>
              <a:latin typeface="Times New Roman" panose="02020603050405020304" pitchFamily="18" charset="0"/>
              <a:cs typeface="Times New Roman" panose="02020603050405020304" pitchFamily="18" charset="0"/>
            </a:endParaRPr>
          </a:p>
          <a:p>
            <a:endParaRPr lang="en-GB" altLang="cs-CZ" sz="2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1151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The Staffing Environment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23183" y="957040"/>
            <a:ext cx="10304185" cy="50695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rgbClr val="002060"/>
                </a:solidFill>
                <a:latin typeface="Times New Roman" panose="02020603050405020304" pitchFamily="18" charset="0"/>
                <a:cs typeface="Times New Roman" panose="02020603050405020304" pitchFamily="18" charset="0"/>
              </a:rPr>
              <a:t>M</a:t>
            </a:r>
            <a:r>
              <a:rPr lang="en-GB" sz="2000" dirty="0">
                <a:solidFill>
                  <a:srgbClr val="002060"/>
                </a:solidFill>
                <a:latin typeface="Times New Roman" panose="02020603050405020304" pitchFamily="18" charset="0"/>
                <a:cs typeface="Times New Roman" panose="02020603050405020304" pitchFamily="18" charset="0"/>
              </a:rPr>
              <a:t>any individuals </a:t>
            </a:r>
            <a:r>
              <a:rPr lang="en-GB" sz="2000" b="1" dirty="0">
                <a:solidFill>
                  <a:srgbClr val="002060"/>
                </a:solidFill>
                <a:latin typeface="Times New Roman" panose="02020603050405020304" pitchFamily="18" charset="0"/>
                <a:cs typeface="Times New Roman" panose="02020603050405020304" pitchFamily="18" charset="0"/>
              </a:rPr>
              <a:t>thrive on temporary assignments </a:t>
            </a:r>
            <a:r>
              <a:rPr lang="en-GB" sz="2000" dirty="0">
                <a:solidFill>
                  <a:srgbClr val="002060"/>
                </a:solidFill>
                <a:latin typeface="Times New Roman" panose="02020603050405020304" pitchFamily="18" charset="0"/>
                <a:cs typeface="Times New Roman" panose="02020603050405020304" pitchFamily="18" charset="0"/>
              </a:rPr>
              <a:t>because it gives</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them a “chance for glory.” Unfortunately, some employees might consider the chance for</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glory more important than the project. </a:t>
            </a:r>
            <a:endParaRPr lang="cs-CZ" sz="2000" dirty="0">
              <a:solidFill>
                <a:srgbClr val="002060"/>
              </a:solidFill>
              <a:latin typeface="Times New Roman" panose="02020603050405020304" pitchFamily="18" charset="0"/>
              <a:cs typeface="Times New Roman" panose="02020603050405020304" pitchFamily="18" charset="0"/>
            </a:endParaRPr>
          </a:p>
          <a:p>
            <a:pPr lvl="1"/>
            <a:r>
              <a:rPr lang="en-GB" sz="1800" dirty="0">
                <a:solidFill>
                  <a:srgbClr val="002060"/>
                </a:solidFill>
                <a:latin typeface="Times New Roman" panose="02020603050405020304" pitchFamily="18" charset="0"/>
                <a:cs typeface="Times New Roman" panose="02020603050405020304" pitchFamily="18" charset="0"/>
              </a:rPr>
              <a:t>For example, an employee may pay no attention to</a:t>
            </a:r>
            <a:r>
              <a:rPr lang="cs-CZ" sz="1800" dirty="0">
                <a:solidFill>
                  <a:srgbClr val="002060"/>
                </a:solidFill>
                <a:latin typeface="Times New Roman" panose="02020603050405020304" pitchFamily="18" charset="0"/>
                <a:cs typeface="Times New Roman" panose="02020603050405020304" pitchFamily="18" charset="0"/>
              </a:rPr>
              <a:t> </a:t>
            </a:r>
            <a:r>
              <a:rPr lang="en-GB" sz="1800" dirty="0">
                <a:solidFill>
                  <a:srgbClr val="002060"/>
                </a:solidFill>
                <a:latin typeface="Times New Roman" panose="02020603050405020304" pitchFamily="18" charset="0"/>
                <a:cs typeface="Times New Roman" panose="02020603050405020304" pitchFamily="18" charset="0"/>
              </a:rPr>
              <a:t>the instructions of the project manager and instead perform the task his own way. In this</a:t>
            </a:r>
            <a:r>
              <a:rPr lang="cs-CZ" sz="1800" dirty="0">
                <a:solidFill>
                  <a:srgbClr val="002060"/>
                </a:solidFill>
                <a:latin typeface="Times New Roman" panose="02020603050405020304" pitchFamily="18" charset="0"/>
                <a:cs typeface="Times New Roman" panose="02020603050405020304" pitchFamily="18" charset="0"/>
              </a:rPr>
              <a:t> </a:t>
            </a:r>
            <a:r>
              <a:rPr lang="en-GB" sz="1800" dirty="0">
                <a:solidFill>
                  <a:srgbClr val="002060"/>
                </a:solidFill>
                <a:latin typeface="Times New Roman" panose="02020603050405020304" pitchFamily="18" charset="0"/>
                <a:cs typeface="Times New Roman" panose="02020603050405020304" pitchFamily="18" charset="0"/>
              </a:rPr>
              <a:t>situation, the employee wants only to be recognized as an achiever and really does not care</a:t>
            </a:r>
            <a:r>
              <a:rPr lang="cs-CZ" sz="1800" dirty="0">
                <a:solidFill>
                  <a:srgbClr val="002060"/>
                </a:solidFill>
                <a:latin typeface="Times New Roman" panose="02020603050405020304" pitchFamily="18" charset="0"/>
                <a:cs typeface="Times New Roman" panose="02020603050405020304" pitchFamily="18" charset="0"/>
              </a:rPr>
              <a:t> </a:t>
            </a:r>
            <a:r>
              <a:rPr lang="en-GB" sz="1800" dirty="0">
                <a:solidFill>
                  <a:srgbClr val="002060"/>
                </a:solidFill>
                <a:latin typeface="Times New Roman" panose="02020603050405020304" pitchFamily="18" charset="0"/>
                <a:cs typeface="Times New Roman" panose="02020603050405020304" pitchFamily="18" charset="0"/>
              </a:rPr>
              <a:t>if the project is a success or failure</a:t>
            </a:r>
            <a:r>
              <a:rPr lang="cs-CZ" sz="1800" dirty="0">
                <a:solidFill>
                  <a:srgbClr val="002060"/>
                </a:solidFill>
                <a:latin typeface="Times New Roman" panose="02020603050405020304" pitchFamily="18" charset="0"/>
                <a:cs typeface="Times New Roman" panose="02020603050405020304" pitchFamily="18" charset="0"/>
              </a:rPr>
              <a:t>.</a:t>
            </a: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The second major performance problem lies in the </a:t>
            </a:r>
            <a:r>
              <a:rPr lang="en-GB" sz="2000" b="1" dirty="0">
                <a:solidFill>
                  <a:srgbClr val="002060"/>
                </a:solidFill>
                <a:latin typeface="Times New Roman" panose="02020603050405020304" pitchFamily="18" charset="0"/>
                <a:cs typeface="Times New Roman" panose="02020603050405020304" pitchFamily="18" charset="0"/>
              </a:rPr>
              <a:t>project–functional interface</a:t>
            </a:r>
            <a:r>
              <a:rPr lang="en-GB" sz="2000" dirty="0">
                <a:solidFill>
                  <a:srgbClr val="002060"/>
                </a:solidFill>
                <a:latin typeface="Times New Roman" panose="02020603050405020304" pitchFamily="18" charset="0"/>
                <a:cs typeface="Times New Roman" panose="02020603050405020304" pitchFamily="18" charset="0"/>
              </a:rPr>
              <a:t>, where an</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individual suddenly finds himself reporting to two bosses, the functional manager and the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project manager.</a:t>
            </a:r>
            <a:endParaRPr lang="cs-CZ" sz="2000" dirty="0">
              <a:solidFill>
                <a:srgbClr val="002060"/>
              </a:solidFill>
              <a:latin typeface="Times New Roman" panose="02020603050405020304" pitchFamily="18" charset="0"/>
              <a:cs typeface="Times New Roman" panose="02020603050405020304" pitchFamily="18" charset="0"/>
            </a:endParaRPr>
          </a:p>
          <a:p>
            <a:pPr lvl="1"/>
            <a:r>
              <a:rPr lang="en-GB" sz="1600" dirty="0">
                <a:solidFill>
                  <a:srgbClr val="002060"/>
                </a:solidFill>
                <a:latin typeface="Times New Roman" panose="02020603050405020304" pitchFamily="18" charset="0"/>
                <a:cs typeface="Times New Roman" panose="02020603050405020304" pitchFamily="18" charset="0"/>
              </a:rPr>
              <a:t>If the functional manager and the project manager are in agreement about</a:t>
            </a:r>
            <a:r>
              <a:rPr lang="cs-CZ" sz="1600" dirty="0">
                <a:solidFill>
                  <a:srgbClr val="002060"/>
                </a:solidFill>
                <a:latin typeface="Times New Roman" panose="02020603050405020304" pitchFamily="18" charset="0"/>
                <a:cs typeface="Times New Roman" panose="02020603050405020304" pitchFamily="18" charset="0"/>
              </a:rPr>
              <a:t> </a:t>
            </a:r>
            <a:r>
              <a:rPr lang="en-GB" sz="1600" dirty="0">
                <a:solidFill>
                  <a:srgbClr val="002060"/>
                </a:solidFill>
                <a:latin typeface="Times New Roman" panose="02020603050405020304" pitchFamily="18" charset="0"/>
                <a:cs typeface="Times New Roman" panose="02020603050405020304" pitchFamily="18" charset="0"/>
              </a:rPr>
              <a:t>the work to be accomplished, then performance may not be hampered</a:t>
            </a:r>
            <a:r>
              <a:rPr lang="cs-CZ" sz="1600" dirty="0">
                <a:solidFill>
                  <a:srgbClr val="002060"/>
                </a:solidFill>
                <a:latin typeface="Times New Roman" panose="02020603050405020304" pitchFamily="18" charset="0"/>
                <a:cs typeface="Times New Roman" panose="02020603050405020304" pitchFamily="18" charset="0"/>
              </a:rPr>
              <a:t>.</a:t>
            </a:r>
          </a:p>
          <a:p>
            <a:pPr lvl="1"/>
            <a:endParaRPr lang="cs-CZ" altLang="cs-CZ" sz="20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Because </a:t>
            </a:r>
            <a:r>
              <a:rPr lang="en-GB" altLang="cs-CZ" sz="1800" b="1" dirty="0">
                <a:solidFill>
                  <a:srgbClr val="002060"/>
                </a:solidFill>
                <a:latin typeface="Times New Roman" panose="02020603050405020304" pitchFamily="18" charset="0"/>
                <a:cs typeface="Times New Roman" panose="02020603050405020304" pitchFamily="18" charset="0"/>
              </a:rPr>
              <a:t>each project is different</a:t>
            </a:r>
            <a:r>
              <a:rPr lang="en-GB" altLang="cs-CZ" sz="1800" dirty="0">
                <a:solidFill>
                  <a:srgbClr val="002060"/>
                </a:solidFill>
                <a:latin typeface="Times New Roman" panose="02020603050405020304" pitchFamily="18" charset="0"/>
                <a:cs typeface="Times New Roman" panose="02020603050405020304" pitchFamily="18" charset="0"/>
              </a:rPr>
              <a:t>, the project management process allows each project</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to have its </a:t>
            </a:r>
            <a:r>
              <a:rPr lang="en-GB" altLang="cs-CZ" sz="1800" b="1" dirty="0">
                <a:solidFill>
                  <a:srgbClr val="002060"/>
                </a:solidFill>
                <a:latin typeface="Times New Roman" panose="02020603050405020304" pitchFamily="18" charset="0"/>
                <a:cs typeface="Times New Roman" panose="02020603050405020304" pitchFamily="18" charset="0"/>
              </a:rPr>
              <a:t>own policies, procedures, rules, and standards</a:t>
            </a:r>
            <a:r>
              <a:rPr lang="en-GB" altLang="cs-CZ" sz="1800" dirty="0">
                <a:solidFill>
                  <a:srgbClr val="002060"/>
                </a:solidFill>
                <a:latin typeface="Times New Roman" panose="02020603050405020304" pitchFamily="18" charset="0"/>
                <a:cs typeface="Times New Roman" panose="02020603050405020304" pitchFamily="18" charset="0"/>
              </a:rPr>
              <a:t>, provided they fall within broad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company guidelines. Each project must be recognized as a project by top management so</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that the project manager has the delegated authority necessary to enforce the policies, procedures,</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rules, and standards.</a:t>
            </a:r>
          </a:p>
        </p:txBody>
      </p:sp>
    </p:spTree>
    <p:extLst>
      <p:ext uri="{BB962C8B-B14F-4D97-AF65-F5344CB8AC3E}">
        <p14:creationId xmlns:p14="http://schemas.microsoft.com/office/powerpoint/2010/main" val="459147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1151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The Staffing Environment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123183" y="957039"/>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cs-CZ" sz="2800" b="1" dirty="0">
              <a:solidFill>
                <a:srgbClr val="002060"/>
              </a:solidFill>
              <a:latin typeface="Times New Roman" panose="02020603050405020304" pitchFamily="18" charset="0"/>
              <a:cs typeface="Times New Roman" panose="02020603050405020304" pitchFamily="18" charset="0"/>
            </a:endParaRPr>
          </a:p>
          <a:p>
            <a:pPr marL="0" indent="0" algn="ctr">
              <a:buNone/>
            </a:pPr>
            <a:r>
              <a:rPr lang="en-GB" sz="2800" b="1" dirty="0">
                <a:solidFill>
                  <a:srgbClr val="002060"/>
                </a:solidFill>
                <a:latin typeface="Times New Roman" panose="02020603050405020304" pitchFamily="18" charset="0"/>
                <a:cs typeface="Times New Roman" panose="02020603050405020304" pitchFamily="18" charset="0"/>
              </a:rPr>
              <a:t>Project management is successful only if the project manager and his team are totally</a:t>
            </a:r>
            <a:r>
              <a:rPr lang="cs-CZ" sz="2800" b="1" dirty="0">
                <a:solidFill>
                  <a:srgbClr val="002060"/>
                </a:solidFill>
                <a:latin typeface="Times New Roman" panose="02020603050405020304" pitchFamily="18" charset="0"/>
                <a:cs typeface="Times New Roman" panose="02020603050405020304" pitchFamily="18" charset="0"/>
              </a:rPr>
              <a:t> </a:t>
            </a:r>
            <a:r>
              <a:rPr lang="en-GB" sz="2800" b="1" dirty="0">
                <a:solidFill>
                  <a:srgbClr val="002060"/>
                </a:solidFill>
                <a:latin typeface="Times New Roman" panose="02020603050405020304" pitchFamily="18" charset="0"/>
                <a:cs typeface="Times New Roman" panose="02020603050405020304" pitchFamily="18" charset="0"/>
              </a:rPr>
              <a:t>dedicated to the successful completion of the project</a:t>
            </a:r>
            <a:r>
              <a:rPr lang="cs-CZ" sz="2800" b="1" dirty="0">
                <a:solidFill>
                  <a:srgbClr val="002060"/>
                </a:solidFill>
                <a:latin typeface="Times New Roman" panose="02020603050405020304" pitchFamily="18" charset="0"/>
                <a:cs typeface="Times New Roman" panose="02020603050405020304" pitchFamily="18" charset="0"/>
              </a:rPr>
              <a:t>!</a:t>
            </a:r>
            <a:r>
              <a:rPr lang="en-GB" sz="2800" b="1" dirty="0">
                <a:solidFill>
                  <a:srgbClr val="002060"/>
                </a:solidFill>
                <a:latin typeface="Times New Roman" panose="02020603050405020304" pitchFamily="18" charset="0"/>
                <a:cs typeface="Times New Roman" panose="02020603050405020304" pitchFamily="18" charset="0"/>
              </a:rPr>
              <a:t> </a:t>
            </a:r>
            <a:endParaRPr lang="cs-CZ" sz="2800" b="1"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This requires each team member of</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the project team and office to have a good understanding of the fundamental project requirements,</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which include:</a:t>
            </a:r>
            <a:endParaRPr lang="cs-CZ" altLang="cs-CZ" sz="2000" dirty="0">
              <a:solidFill>
                <a:srgbClr val="002060"/>
              </a:solidFill>
              <a:latin typeface="Times New Roman" panose="02020603050405020304" pitchFamily="18" charset="0"/>
              <a:cs typeface="Times New Roman" panose="02020603050405020304" pitchFamily="18" charset="0"/>
            </a:endParaRPr>
          </a:p>
          <a:p>
            <a:pPr lvl="1"/>
            <a:r>
              <a:rPr lang="en-GB" altLang="cs-CZ" sz="1800" dirty="0">
                <a:solidFill>
                  <a:srgbClr val="002060"/>
                </a:solidFill>
                <a:latin typeface="Times New Roman" panose="02020603050405020304" pitchFamily="18" charset="0"/>
                <a:cs typeface="Times New Roman" panose="02020603050405020304" pitchFamily="18" charset="0"/>
              </a:rPr>
              <a:t>Customer liaison</a:t>
            </a:r>
          </a:p>
          <a:p>
            <a:pPr lvl="1"/>
            <a:r>
              <a:rPr lang="en-GB" altLang="cs-CZ" sz="1800" dirty="0">
                <a:solidFill>
                  <a:srgbClr val="002060"/>
                </a:solidFill>
                <a:latin typeface="Times New Roman" panose="02020603050405020304" pitchFamily="18" charset="0"/>
                <a:cs typeface="Times New Roman" panose="02020603050405020304" pitchFamily="18" charset="0"/>
              </a:rPr>
              <a:t>Project direction</a:t>
            </a:r>
          </a:p>
          <a:p>
            <a:pPr lvl="1"/>
            <a:r>
              <a:rPr lang="en-GB" altLang="cs-CZ" sz="1800" dirty="0">
                <a:solidFill>
                  <a:srgbClr val="002060"/>
                </a:solidFill>
                <a:latin typeface="Times New Roman" panose="02020603050405020304" pitchFamily="18" charset="0"/>
                <a:cs typeface="Times New Roman" panose="02020603050405020304" pitchFamily="18" charset="0"/>
              </a:rPr>
              <a:t>Project planning</a:t>
            </a:r>
          </a:p>
          <a:p>
            <a:pPr lvl="1"/>
            <a:r>
              <a:rPr lang="en-GB" altLang="cs-CZ" sz="1800" dirty="0">
                <a:solidFill>
                  <a:srgbClr val="002060"/>
                </a:solidFill>
                <a:latin typeface="Times New Roman" panose="02020603050405020304" pitchFamily="18" charset="0"/>
                <a:cs typeface="Times New Roman" panose="02020603050405020304" pitchFamily="18" charset="0"/>
              </a:rPr>
              <a:t>Project control</a:t>
            </a:r>
          </a:p>
          <a:p>
            <a:pPr lvl="1"/>
            <a:r>
              <a:rPr lang="en-GB" altLang="cs-CZ" sz="1800" dirty="0">
                <a:solidFill>
                  <a:srgbClr val="002060"/>
                </a:solidFill>
                <a:latin typeface="Times New Roman" panose="02020603050405020304" pitchFamily="18" charset="0"/>
                <a:cs typeface="Times New Roman" panose="02020603050405020304" pitchFamily="18" charset="0"/>
              </a:rPr>
              <a:t>Project evaluation</a:t>
            </a:r>
          </a:p>
          <a:p>
            <a:pPr lvl="1"/>
            <a:r>
              <a:rPr lang="en-GB" altLang="cs-CZ" sz="1800" dirty="0">
                <a:solidFill>
                  <a:srgbClr val="002060"/>
                </a:solidFill>
                <a:latin typeface="Times New Roman" panose="02020603050405020304" pitchFamily="18" charset="0"/>
                <a:cs typeface="Times New Roman" panose="02020603050405020304" pitchFamily="18" charset="0"/>
              </a:rPr>
              <a:t>Project reporting</a:t>
            </a:r>
          </a:p>
        </p:txBody>
      </p:sp>
    </p:spTree>
    <p:extLst>
      <p:ext uri="{BB962C8B-B14F-4D97-AF65-F5344CB8AC3E}">
        <p14:creationId xmlns:p14="http://schemas.microsoft.com/office/powerpoint/2010/main" val="3618233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1151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The Staffing Environment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Ultimately, the person with the greatest influence during the staffing phase is the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project manager. The personal attributes and abilities of project managers will either attract</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or deter highly desirable individuals. Basic characteristics include:</a:t>
            </a:r>
            <a:endParaRPr lang="cs-CZ" altLang="cs-CZ" sz="2000" dirty="0">
              <a:solidFill>
                <a:srgbClr val="002060"/>
              </a:solidFill>
              <a:latin typeface="Times New Roman" panose="02020603050405020304" pitchFamily="18" charset="0"/>
              <a:cs typeface="Times New Roman" panose="02020603050405020304" pitchFamily="18" charset="0"/>
            </a:endParaRPr>
          </a:p>
          <a:p>
            <a:pPr lvl="1"/>
            <a:r>
              <a:rPr lang="en-GB" altLang="cs-CZ" sz="1800" dirty="0">
                <a:solidFill>
                  <a:srgbClr val="002060"/>
                </a:solidFill>
                <a:latin typeface="Times New Roman" panose="02020603050405020304" pitchFamily="18" charset="0"/>
                <a:cs typeface="Times New Roman" panose="02020603050405020304" pitchFamily="18" charset="0"/>
              </a:rPr>
              <a:t>Honesty and integrity</a:t>
            </a:r>
          </a:p>
          <a:p>
            <a:pPr lvl="1"/>
            <a:r>
              <a:rPr lang="en-GB" altLang="cs-CZ" sz="1800" dirty="0">
                <a:solidFill>
                  <a:srgbClr val="002060"/>
                </a:solidFill>
                <a:latin typeface="Times New Roman" panose="02020603050405020304" pitchFamily="18" charset="0"/>
                <a:cs typeface="Times New Roman" panose="02020603050405020304" pitchFamily="18" charset="0"/>
              </a:rPr>
              <a:t>Understanding of personnel problems</a:t>
            </a:r>
          </a:p>
          <a:p>
            <a:pPr lvl="1"/>
            <a:r>
              <a:rPr lang="en-GB" altLang="cs-CZ" sz="1800" dirty="0">
                <a:solidFill>
                  <a:srgbClr val="002060"/>
                </a:solidFill>
                <a:latin typeface="Times New Roman" panose="02020603050405020304" pitchFamily="18" charset="0"/>
                <a:cs typeface="Times New Roman" panose="02020603050405020304" pitchFamily="18" charset="0"/>
              </a:rPr>
              <a:t>Understanding of project technology</a:t>
            </a:r>
          </a:p>
          <a:p>
            <a:pPr lvl="1"/>
            <a:r>
              <a:rPr lang="en-GB" altLang="cs-CZ" sz="1800" dirty="0">
                <a:solidFill>
                  <a:srgbClr val="002060"/>
                </a:solidFill>
                <a:latin typeface="Times New Roman" panose="02020603050405020304" pitchFamily="18" charset="0"/>
                <a:cs typeface="Times New Roman" panose="02020603050405020304" pitchFamily="18" charset="0"/>
              </a:rPr>
              <a:t>Business management competence</a:t>
            </a:r>
          </a:p>
          <a:p>
            <a:pPr lvl="1"/>
            <a:r>
              <a:rPr lang="en-GB" altLang="cs-CZ" sz="1800" dirty="0">
                <a:solidFill>
                  <a:srgbClr val="002060"/>
                </a:solidFill>
                <a:latin typeface="Times New Roman" panose="02020603050405020304" pitchFamily="18" charset="0"/>
                <a:cs typeface="Times New Roman" panose="02020603050405020304" pitchFamily="18" charset="0"/>
              </a:rPr>
              <a:t>Management principles</a:t>
            </a:r>
          </a:p>
          <a:p>
            <a:pPr lvl="1"/>
            <a:r>
              <a:rPr lang="en-GB" altLang="cs-CZ" sz="1800" dirty="0">
                <a:solidFill>
                  <a:srgbClr val="002060"/>
                </a:solidFill>
                <a:latin typeface="Times New Roman" panose="02020603050405020304" pitchFamily="18" charset="0"/>
                <a:cs typeface="Times New Roman" panose="02020603050405020304" pitchFamily="18" charset="0"/>
              </a:rPr>
              <a:t>Communications</a:t>
            </a:r>
          </a:p>
          <a:p>
            <a:pPr lvl="1"/>
            <a:r>
              <a:rPr lang="en-GB" altLang="cs-CZ" sz="1800" dirty="0">
                <a:solidFill>
                  <a:srgbClr val="002060"/>
                </a:solidFill>
                <a:latin typeface="Times New Roman" panose="02020603050405020304" pitchFamily="18" charset="0"/>
                <a:cs typeface="Times New Roman" panose="02020603050405020304" pitchFamily="18" charset="0"/>
              </a:rPr>
              <a:t>Alertness and quickness</a:t>
            </a:r>
          </a:p>
          <a:p>
            <a:pPr lvl="1"/>
            <a:r>
              <a:rPr lang="en-GB" altLang="cs-CZ" sz="1800" dirty="0">
                <a:solidFill>
                  <a:srgbClr val="002060"/>
                </a:solidFill>
                <a:latin typeface="Times New Roman" panose="02020603050405020304" pitchFamily="18" charset="0"/>
                <a:cs typeface="Times New Roman" panose="02020603050405020304" pitchFamily="18" charset="0"/>
              </a:rPr>
              <a:t>Versatility</a:t>
            </a:r>
          </a:p>
          <a:p>
            <a:pPr lvl="1"/>
            <a:r>
              <a:rPr lang="en-GB" altLang="cs-CZ" sz="1800" dirty="0">
                <a:solidFill>
                  <a:srgbClr val="002060"/>
                </a:solidFill>
                <a:latin typeface="Times New Roman" panose="02020603050405020304" pitchFamily="18" charset="0"/>
                <a:cs typeface="Times New Roman" panose="02020603050405020304" pitchFamily="18" charset="0"/>
              </a:rPr>
              <a:t>Energy and toughness</a:t>
            </a:r>
          </a:p>
          <a:p>
            <a:pPr lvl="1"/>
            <a:r>
              <a:rPr lang="en-GB" altLang="cs-CZ" sz="1800" dirty="0">
                <a:solidFill>
                  <a:srgbClr val="002060"/>
                </a:solidFill>
                <a:latin typeface="Times New Roman" panose="02020603050405020304" pitchFamily="18" charset="0"/>
                <a:cs typeface="Times New Roman" panose="02020603050405020304" pitchFamily="18" charset="0"/>
              </a:rPr>
              <a:t>Decision-making ability</a:t>
            </a:r>
          </a:p>
          <a:p>
            <a:pPr lvl="1"/>
            <a:r>
              <a:rPr lang="en-GB" altLang="cs-CZ" sz="1800" dirty="0">
                <a:solidFill>
                  <a:srgbClr val="002060"/>
                </a:solidFill>
                <a:latin typeface="Times New Roman" panose="02020603050405020304" pitchFamily="18" charset="0"/>
                <a:cs typeface="Times New Roman" panose="02020603050405020304" pitchFamily="18" charset="0"/>
              </a:rPr>
              <a:t>Ability to evaluate risk and uncertainty</a:t>
            </a:r>
          </a:p>
        </p:txBody>
      </p:sp>
    </p:spTree>
    <p:extLst>
      <p:ext uri="{BB962C8B-B14F-4D97-AF65-F5344CB8AC3E}">
        <p14:creationId xmlns:p14="http://schemas.microsoft.com/office/powerpoint/2010/main" val="3362103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11511" cy="461665"/>
          </a:xfrm>
          <a:prstGeom prst="rect">
            <a:avLst/>
          </a:prstGeom>
        </p:spPr>
        <p:txBody>
          <a:bodyPr wrap="none">
            <a:spAutoFit/>
          </a:bodyPr>
          <a:lstStyle/>
          <a:p>
            <a:pPr lvl="0">
              <a:defRPr/>
            </a:pPr>
            <a:r>
              <a:rPr lang="en-GB" sz="2400" kern="0" dirty="0">
                <a:solidFill>
                  <a:srgbClr val="307871"/>
                </a:solidFill>
                <a:latin typeface="Times New Roman"/>
                <a:ea typeface="+mj-ea"/>
                <a:cs typeface="+mj-cs"/>
              </a:rPr>
              <a:t>The Staffing Environment</a:t>
            </a:r>
          </a:p>
        </p:txBody>
      </p:sp>
      <p:sp>
        <p:nvSpPr>
          <p:cNvPr id="6" name="Zástupný symbol pro obsah 2">
            <a:extLst>
              <a:ext uri="{FF2B5EF4-FFF2-40B4-BE49-F238E27FC236}">
                <a16:creationId xmlns:a16="http://schemas.microsoft.com/office/drawing/2014/main" id="{A898333D-9017-4278-9E28-B8545AD1D724}"/>
              </a:ext>
            </a:extLst>
          </p:cNvPr>
          <p:cNvSpPr txBox="1">
            <a:spLocks/>
          </p:cNvSpPr>
          <p:nvPr/>
        </p:nvSpPr>
        <p:spPr>
          <a:xfrm>
            <a:off x="251520" y="1164853"/>
            <a:ext cx="10304185" cy="545162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GB" sz="2000" dirty="0">
                <a:solidFill>
                  <a:srgbClr val="002060"/>
                </a:solidFill>
                <a:latin typeface="Times New Roman" panose="02020603050405020304" pitchFamily="18" charset="0"/>
                <a:cs typeface="Times New Roman" panose="02020603050405020304" pitchFamily="18" charset="0"/>
              </a:rPr>
              <a:t>Project managers should have both business management and technical expertise.</a:t>
            </a: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They must understand the fundamental principles of management, especially those involving</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the rapid development of temporary communication channels.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Project managers</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must understand the technical implications of a problem, since they are ultimately responsible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for all decision-making. </a:t>
            </a:r>
            <a:endParaRPr lang="cs-CZ" sz="2000" dirty="0">
              <a:solidFill>
                <a:srgbClr val="002060"/>
              </a:solidFill>
              <a:latin typeface="Times New Roman" panose="02020603050405020304" pitchFamily="18" charset="0"/>
              <a:cs typeface="Times New Roman" panose="02020603050405020304" pitchFamily="18" charset="0"/>
            </a:endParaRPr>
          </a:p>
          <a:p>
            <a:endParaRPr lang="cs-CZ" sz="2000" dirty="0">
              <a:solidFill>
                <a:srgbClr val="002060"/>
              </a:solidFill>
              <a:latin typeface="Times New Roman" panose="02020603050405020304" pitchFamily="18" charset="0"/>
              <a:cs typeface="Times New Roman" panose="02020603050405020304" pitchFamily="18" charset="0"/>
            </a:endParaRPr>
          </a:p>
          <a:p>
            <a:r>
              <a:rPr lang="en-GB" sz="2000" dirty="0">
                <a:solidFill>
                  <a:srgbClr val="002060"/>
                </a:solidFill>
                <a:latin typeface="Times New Roman" panose="02020603050405020304" pitchFamily="18" charset="0"/>
                <a:cs typeface="Times New Roman" panose="02020603050405020304" pitchFamily="18" charset="0"/>
              </a:rPr>
              <a:t>However, many good technically oriented managers have</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failed because they have become too involved with the technical side of the project rather</a:t>
            </a:r>
            <a:r>
              <a:rPr lang="cs-CZ" sz="2000" dirty="0">
                <a:solidFill>
                  <a:srgbClr val="002060"/>
                </a:solidFill>
                <a:latin typeface="Times New Roman" panose="02020603050405020304" pitchFamily="18" charset="0"/>
                <a:cs typeface="Times New Roman" panose="02020603050405020304" pitchFamily="18" charset="0"/>
              </a:rPr>
              <a:t> </a:t>
            </a:r>
            <a:r>
              <a:rPr lang="en-GB" sz="2000" dirty="0">
                <a:solidFill>
                  <a:srgbClr val="002060"/>
                </a:solidFill>
                <a:latin typeface="Times New Roman" panose="02020603050405020304" pitchFamily="18" charset="0"/>
                <a:cs typeface="Times New Roman" panose="02020603050405020304" pitchFamily="18" charset="0"/>
              </a:rPr>
              <a:t>than the management </a:t>
            </a:r>
            <a:r>
              <a:rPr lang="en-GB" sz="2000" dirty="0" err="1">
                <a:solidFill>
                  <a:srgbClr val="002060"/>
                </a:solidFill>
                <a:latin typeface="Times New Roman" panose="02020603050405020304" pitchFamily="18" charset="0"/>
                <a:cs typeface="Times New Roman" panose="02020603050405020304" pitchFamily="18" charset="0"/>
              </a:rPr>
              <a:t>sid</a:t>
            </a:r>
            <a:r>
              <a:rPr lang="cs-CZ" sz="2000" dirty="0">
                <a:solidFill>
                  <a:srgbClr val="002060"/>
                </a:solidFill>
                <a:latin typeface="Times New Roman" panose="02020603050405020304" pitchFamily="18" charset="0"/>
                <a:cs typeface="Times New Roman" panose="02020603050405020304" pitchFamily="18" charset="0"/>
              </a:rPr>
              <a:t>e.</a:t>
            </a:r>
          </a:p>
          <a:p>
            <a:endParaRPr lang="cs-CZ" altLang="cs-CZ" sz="2000" dirty="0">
              <a:solidFill>
                <a:srgbClr val="002060"/>
              </a:solidFill>
              <a:latin typeface="Times New Roman" panose="02020603050405020304" pitchFamily="18" charset="0"/>
              <a:cs typeface="Times New Roman" panose="02020603050405020304" pitchFamily="18" charset="0"/>
            </a:endParaRPr>
          </a:p>
          <a:p>
            <a:r>
              <a:rPr lang="en-GB" altLang="cs-CZ" sz="1800" dirty="0">
                <a:solidFill>
                  <a:srgbClr val="002060"/>
                </a:solidFill>
                <a:latin typeface="Times New Roman" panose="02020603050405020304" pitchFamily="18" charset="0"/>
                <a:cs typeface="Times New Roman" panose="02020603050405020304" pitchFamily="18" charset="0"/>
              </a:rPr>
              <a:t>Because a project has a relatively short time duration, decision-making must be rapid</a:t>
            </a:r>
            <a:r>
              <a:rPr lang="cs-CZ" altLang="cs-CZ" sz="1800" dirty="0">
                <a:solidFill>
                  <a:srgbClr val="002060"/>
                </a:solidFill>
                <a:latin typeface="Times New Roman" panose="02020603050405020304" pitchFamily="18" charset="0"/>
                <a:cs typeface="Times New Roman" panose="02020603050405020304" pitchFamily="18" charset="0"/>
              </a:rPr>
              <a:t> </a:t>
            </a:r>
            <a:r>
              <a:rPr lang="en-GB" altLang="cs-CZ" sz="1800" dirty="0">
                <a:solidFill>
                  <a:srgbClr val="002060"/>
                </a:solidFill>
                <a:latin typeface="Times New Roman" panose="02020603050405020304" pitchFamily="18" charset="0"/>
                <a:cs typeface="Times New Roman" panose="02020603050405020304" pitchFamily="18" charset="0"/>
              </a:rPr>
              <a:t>and effective.</a:t>
            </a:r>
          </a:p>
        </p:txBody>
      </p:sp>
    </p:spTree>
    <p:extLst>
      <p:ext uri="{BB962C8B-B14F-4D97-AF65-F5344CB8AC3E}">
        <p14:creationId xmlns:p14="http://schemas.microsoft.com/office/powerpoint/2010/main" val="251433706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1283</TotalTime>
  <Words>2869</Words>
  <Application>Microsoft Office PowerPoint</Application>
  <PresentationFormat>Širokoúhlá obrazovka</PresentationFormat>
  <Paragraphs>327</Paragraphs>
  <Slides>28</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Calibri Light</vt:lpstr>
      <vt:lpstr>Times New Roman</vt:lpstr>
      <vt:lpstr>Motiv Office</vt:lpstr>
      <vt:lpstr>Organizing and Staffing the Project Office  and Team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Pavel Adámek</cp:lastModifiedBy>
  <cp:revision>93</cp:revision>
  <dcterms:created xsi:type="dcterms:W3CDTF">2016-11-25T20:36:16Z</dcterms:created>
  <dcterms:modified xsi:type="dcterms:W3CDTF">2019-11-30T21:53:05Z</dcterms:modified>
</cp:coreProperties>
</file>