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25" r:id="rId4"/>
    <p:sldId id="326" r:id="rId5"/>
    <p:sldId id="296" r:id="rId6"/>
    <p:sldId id="297" r:id="rId7"/>
    <p:sldId id="304" r:id="rId8"/>
    <p:sldId id="327" r:id="rId9"/>
    <p:sldId id="328" r:id="rId10"/>
    <p:sldId id="329" r:id="rId11"/>
    <p:sldId id="330" r:id="rId12"/>
    <p:sldId id="336" r:id="rId13"/>
    <p:sldId id="332" r:id="rId14"/>
    <p:sldId id="334" r:id="rId15"/>
    <p:sldId id="335" r:id="rId16"/>
    <p:sldId id="333" r:id="rId17"/>
    <p:sldId id="331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286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149531" y="4101075"/>
            <a:ext cx="6386629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estimating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Networking fundamentals 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path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vital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successful control of the project because it tells management two things: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there is no slack time in any of the events on this path, any slippage will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a corresponding slippage in the end date of the program unless this slippage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recovered during any of the downstream events (on the critical path).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events on this path are the most critical for the success of the project,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must take a hard look at these events in order to improve the total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program.</a:t>
            </a:r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4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Networking fundamentals 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PERT we can now identify the earliest possible dates on which we can expect an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to occur, or an activity to start or end. 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nothing overly mysterious about this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calculation, but without a network analysis the information might be hard to obtain.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 charts can be managed from either the events or the activities. 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levels 1–3 of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 Breakdown Structure (WBS), the project manager’s prime concerns are the milestones,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therefore, the events are of prime importance. 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levels 4–6 of the WBS, the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manager’s concerns are the activities.</a:t>
            </a:r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9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Networking fundamentals 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principles 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far apply to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nomenclature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same and both techniques are often referred to as arrow diagramming methods, or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activity-on-arrow networks. The differences between PERT and CPM are:</a:t>
            </a:r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 uses three time estimates (optimistic, most likely, and pessimistic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derive an expected time. CPM uses one time estimate that represents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normal time (i.e., better estimate accuracy with CPM).</a:t>
            </a:r>
          </a:p>
          <a:p>
            <a:pPr lvl="1"/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 is probabilistic in nature, based on a beta distribution for each activity time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normal distribution for expected time duration. This allows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to calculate the “risk” in completing a project. CPM is based on a single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estimate and is deterministic in nature.</a:t>
            </a:r>
          </a:p>
          <a:p>
            <a:pPr lvl="1"/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PERT and CPM permit the use of dummy activities in order to develop the logic.</a:t>
            </a:r>
          </a:p>
          <a:p>
            <a:pPr lvl="1"/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 is used for R&amp;D projects where the risks in calculating time durations have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 variability. CPM is used for construction projects that are resource dependent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based on accurate time estimates.</a:t>
            </a:r>
          </a:p>
          <a:p>
            <a:pPr lvl="1"/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 is used on those projects, such as R&amp;D, where percent complete is almost impossible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except at completed milestones. CPM is used for those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projects, such as construction, where percent complete can be determined with reasonable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and customer billing can be accomplished based on percent complete.</a:t>
            </a: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8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(GERT) </a:t>
            </a:r>
          </a:p>
          <a:p>
            <a:pPr algn="l"/>
            <a:endParaRPr lang="cs-CZ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evaluation and review techniques are similar to PERT but have the distinct advantages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allowing for looping, branching, and multiple project end results. 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402079"/>
            <a:ext cx="4806091" cy="4832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PERT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cannot easily show that if a test fails, we may have to repeat the test several times.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PERT, we cannot show that, based upon the results of a test, we can select one of several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branches to continue the project.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problems are easily overcome using GERT.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4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Dependencies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basic types of interrelationships or dependencies: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703189"/>
            <a:ext cx="4806091" cy="5531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Mandatory dependencies (i.e., hard logic): These are dependencies that cannot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change, such as erecting the walls of a house before putting up the roof.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 dependencies (i.e., soft logic): These are dependencies that may be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discretion of the project manager or may simply change from project to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project. As an example, one does not need to complete the entire bill of materials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to beginning procurement.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dependencies: These are dependencies that may be beyond the control of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manager such as having contractors sit on your critical path.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1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Slack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there exists only one path through the network that is the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longest, the other paths must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either equal in length to or shorter than that path.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703189"/>
            <a:ext cx="4806091" cy="5531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differential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scheduled completion date and the required date to meet critical path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referred to as the slack time.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critical path is vital for resource scheduling and allocation because the project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manager, with coordination from the functional manager, can reschedule those events not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critical path for accomplishment during other time periods when maximum utilization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resources can be achieved, provided that the critical path time is not extended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4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Slack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time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8301233-226A-451B-ABB2-72F00F237238}"/>
              </a:ext>
            </a:extLst>
          </p:cNvPr>
          <p:cNvSpPr txBox="1">
            <a:spLocks/>
          </p:cNvSpPr>
          <p:nvPr/>
        </p:nvSpPr>
        <p:spPr>
          <a:xfrm>
            <a:off x="7173690" y="1058778"/>
            <a:ext cx="3309826" cy="5275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 network </a:t>
            </a:r>
            <a:b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slack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 4 is not on the crucial path. To go from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2 to event 5 on the critical path requires seven weeks taking the route 2–3–5.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route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2–4–5 is taken, only four weeks are required. Therefore, event 4, which requires two weeks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completion, should begin anywhere from zero to three weeks after event 2 is complete.</a:t>
            </a: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these three weeks, management might find another use for the resources of people,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money, equipment, and facilities required to complete event 4.</a:t>
            </a: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843FE2A-D225-4F29-8CD8-6CF88A3751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84" t="28538" r="14606" b="13217"/>
          <a:stretch/>
        </p:blipFill>
        <p:spPr>
          <a:xfrm>
            <a:off x="251521" y="2018425"/>
            <a:ext cx="6922170" cy="3675098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772345" y="5918156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4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Slack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time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Slack can be defined as the difference between the latest allowable date and the earliest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date based on the nomenclature below: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time (date) on which an event can be expected to take place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 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latest date on which an event can take place without extending the completion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the project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Slack time </a:t>
            </a:r>
            <a:r>
              <a:rPr lang="cs-C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 </a:t>
            </a:r>
            <a:r>
              <a:rPr lang="cs-C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en-GB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Slack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time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people prefer to calculate the earliest and latest times for each activity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instead. Also, the earliest and latest times were identified simply as the time or date when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event can be expected to take place. To make full use of the capabilities of PERT/CPM,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could identify four values: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time when an activity can start (ES)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time when an activity can finish (EF)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latest time when an activity can start (LS)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latest time when an activity can finish (LF)</a:t>
            </a:r>
            <a:endParaRPr lang="en-GB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99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Slack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time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8301233-226A-451B-ABB2-72F00F237238}"/>
              </a:ext>
            </a:extLst>
          </p:cNvPr>
          <p:cNvSpPr txBox="1">
            <a:spLocks/>
          </p:cNvSpPr>
          <p:nvPr/>
        </p:nvSpPr>
        <p:spPr>
          <a:xfrm>
            <a:off x="7042484" y="943897"/>
            <a:ext cx="3309826" cy="5275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earliest and latest times identified on the activity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the earliest starting times, we must make a forward pass through the network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left to right).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starting time of a successor activity is the latest of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earliest finish dates of the predecessors. The latest starting time is the total of the earliest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time and the activity duration.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the finishing times, we must make a backward pass through the network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calculating the latest finish time.</a:t>
            </a: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18EAF2A-D7AF-401F-899B-96695C8EAE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79" t="28538" r="19868" b="37076"/>
          <a:stretch/>
        </p:blipFill>
        <p:spPr>
          <a:xfrm>
            <a:off x="58086" y="2085474"/>
            <a:ext cx="6984398" cy="252262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73842" y="4790059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7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419727"/>
            <a:ext cx="8684296" cy="6296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Networking fundamentals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(GERT, PERT, CPM) </a:t>
            </a: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Dependencies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Slack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replanning</a:t>
            </a:r>
            <a:endParaRPr lang="en-GB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Slack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time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8301233-226A-451B-ABB2-72F00F237238}"/>
              </a:ext>
            </a:extLst>
          </p:cNvPr>
          <p:cNvSpPr txBox="1">
            <a:spLocks/>
          </p:cNvSpPr>
          <p:nvPr/>
        </p:nvSpPr>
        <p:spPr>
          <a:xfrm>
            <a:off x="6096000" y="979995"/>
            <a:ext cx="4256310" cy="4325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cause the slack to be negative?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performing a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pass through a network, we work from left to right beginning at the customer’s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milestone (position 1).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backward pass, however, begins at the customer’s end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milestone (position 2), not (as is often taught in the classroom) where the forward pass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ends.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forward pass ends at position 3, which is before the customer’s end date, it is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to have slack on the critical path. This slack is often called reserve time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371B29-4E9B-4697-8110-E82DC79C0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4" t="22632" r="26053" b="20935"/>
          <a:stretch/>
        </p:blipFill>
        <p:spPr>
          <a:xfrm>
            <a:off x="641684" y="1616241"/>
            <a:ext cx="4908884" cy="387016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1088286" y="5486401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9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Slack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time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slack usually occurs when the forward pass extends beyond the customer’s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date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backward pass is still measured from the customer’s completion date, thus creating negative slack. This is most likely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result when: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plan was highly optimistic, but unrealistic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customer’s end date was unrealistic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 more activities slipped during project execution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assigned resources did not possess the correct skill levels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required resources would not be available until a later date</a:t>
            </a: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36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replanning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replanning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performed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at the conception of the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in order to reduce the length of the critical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path, or during the program, should the unexpected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703189"/>
            <a:ext cx="4806091" cy="5531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to go according 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schedule, then the original PERT/CPM chart would be unchanged for the duration of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iterations, however,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normally made during the planning phase before the PERT/CPM chart is finished.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But, how many programs or projects follow an exact schedule from start to finish?</a:t>
            </a:r>
            <a:endParaRPr 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0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8301233-226A-451B-ABB2-72F00F237238}"/>
              </a:ext>
            </a:extLst>
          </p:cNvPr>
          <p:cNvSpPr txBox="1">
            <a:spLocks/>
          </p:cNvSpPr>
          <p:nvPr/>
        </p:nvSpPr>
        <p:spPr>
          <a:xfrm>
            <a:off x="6288505" y="1266033"/>
            <a:ext cx="4256310" cy="4325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 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activities 1–2 and 1–3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irequire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manpower from the same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unit.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inquiry by the project manager, the functional manager asserts that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can reduce activity 1–2 by one week if he shifts resources from activity 1–3 to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1–2.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this happen, however, activity 1–3 will increase in length by one week.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2788519-1776-4855-A3B2-FBD111F7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75908"/>
            <a:ext cx="6036985" cy="3204492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73842" y="5318435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7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8301233-226A-451B-ABB2-72F00F237238}"/>
              </a:ext>
            </a:extLst>
          </p:cNvPr>
          <p:cNvSpPr txBox="1">
            <a:spLocks/>
          </p:cNvSpPr>
          <p:nvPr/>
        </p:nvSpPr>
        <p:spPr>
          <a:xfrm>
            <a:off x="6288505" y="1266033"/>
            <a:ext cx="4256310" cy="4325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replanning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PERT 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Reconstructing the PERT/CPM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length of the critical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is reduced by one week, and the corresponding slack events are likewise changed.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F780AB5-E279-4718-894E-C0ACBD2A1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68" t="34620" r="23816" b="26316"/>
          <a:stretch/>
        </p:blipFill>
        <p:spPr>
          <a:xfrm>
            <a:off x="368970" y="2009273"/>
            <a:ext cx="6133732" cy="3076075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896970" y="5130844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10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network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replanning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techniques based almost entirely upon resources: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leveling and resource allocation.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leveling is an attempt to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manpower peaks and valleys by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smoothing out the period-to-period resource requirements. The ideal situation is to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this without changing the end date. However, in reality, the end date moves out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additional costs are incurred.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allocation is an attempt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the shortest possible critical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based upon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available or fixed resources. The problem with this approach is that the employees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not be qualified technically to perform on more than one activity in a network.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70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not all PERT/CPM networks permit such easy rescheduling of resources.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managers should make every attempt to reallocate resources to reduce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path, provided that the slack was not intentionally planned as a safety valve.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Transferring resources from slack paths to more critical paths is only one method for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expected project time. Several other methods are available: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of some parts of the project</a:t>
            </a:r>
          </a:p>
          <a:p>
            <a:pPr lvl="1"/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of more resources</a:t>
            </a:r>
          </a:p>
          <a:p>
            <a:pPr lvl="1"/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of less time-consuming components or activities</a:t>
            </a:r>
          </a:p>
          <a:p>
            <a:pPr lvl="1"/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Parallelization of activities</a:t>
            </a:r>
          </a:p>
          <a:p>
            <a:pPr lvl="1"/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Shortening critical path activities</a:t>
            </a:r>
          </a:p>
          <a:p>
            <a:pPr lvl="1"/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Shortening early activities</a:t>
            </a:r>
          </a:p>
          <a:p>
            <a:pPr lvl="1"/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Shortening longest activities</a:t>
            </a:r>
          </a:p>
          <a:p>
            <a:pPr lvl="1"/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Shortening easiest activities</a:t>
            </a:r>
          </a:p>
          <a:p>
            <a:pPr lvl="1"/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Shortening activities that are least costly to speed up</a:t>
            </a:r>
          </a:p>
          <a:p>
            <a:pPr lvl="1"/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Shortening activities for which you have more resources</a:t>
            </a:r>
          </a:p>
          <a:p>
            <a:pPr lvl="1"/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number of work hours per day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87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ideal situation, the project start and end dates are fixed, and performance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this time scale must be completed within the guidelines described by the statement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work.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the scope of effort have to be reduced in order to meet other requirements,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contractor incurs a serious risk that the project may be canceled, or performance expectations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no longer be possible.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resources is not always possible. If the activities requiring these added resources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call for certain expertise, then the contractor may not have qualified or experienced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employees, and may avoid the risk.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41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653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replanning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266963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Parallelization of activities can be regarded as accepting a risk by assuming that a certain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can begin in parallel with a second event that would normally be in sequence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it.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weeks can be saved by sending out purchase orders after contract negotiations are completed,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before the one-month waiting period necessary to sign the contract. Here the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 incurs a risk.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Contrant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negotiations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signed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tooling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purchased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Dummy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B0A6381-81B1-4428-B0F8-C18F98192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84" t="16984" r="22763" b="43392"/>
          <a:stretch/>
        </p:blipFill>
        <p:spPr>
          <a:xfrm>
            <a:off x="6096000" y="1806536"/>
            <a:ext cx="5614737" cy="2717337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096000" y="4523873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91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RECAP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form the basis for all planning and predicting and help management decide how to use its resources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time and cost goals.</a:t>
            </a:r>
          </a:p>
          <a:p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provide visibility and enable management to control “one-of-a-kind” programs.</a:t>
            </a:r>
          </a:p>
          <a:p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help management evaluate alternatives by answering such questions as how time delays will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project completion, where slack exists between elements, and what elements are crucial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meet the completion date.</a:t>
            </a:r>
          </a:p>
          <a:p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provide a basis for obtaining facts for decision-making.</a:t>
            </a:r>
          </a:p>
          <a:p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utilize a so-called time network analysis as the basic method to determine manpower, material,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capital requirements, as well as to provide a means for checking progress.</a:t>
            </a:r>
          </a:p>
          <a:p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provide the basic structure for reporting information.</a:t>
            </a:r>
          </a:p>
          <a:p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reveal interdependencies of activities.</a:t>
            </a:r>
          </a:p>
          <a:p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facilitate “what if” exercises.</a:t>
            </a:r>
          </a:p>
          <a:p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identify the longest path or critical paths.</a:t>
            </a:r>
          </a:p>
          <a:p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aid in scheduling risk analysis.</a:t>
            </a:r>
            <a:endParaRPr lang="en-GB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8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164853"/>
            <a:ext cx="8684296" cy="655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 continually seeking new and better control techniques to cope with the complexities,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masses of data, and tight deadlines that are characteristic of highly competitive industries. Managers also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better methods for presenting technical and cost data to customers.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techniques help achieve these goals. The most common techniques are: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 or bar charts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Milestone charts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balance</a:t>
            </a:r>
          </a:p>
          <a:p>
            <a:pPr marL="342900" indent="-342900">
              <a:spcBef>
                <a:spcPct val="20000"/>
              </a:spcBef>
            </a:pP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ct val="200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(PERT)</a:t>
            </a:r>
          </a:p>
          <a:p>
            <a:pPr marL="800100" lvl="2" indent="-342900">
              <a:spcBef>
                <a:spcPct val="20000"/>
              </a:spcBef>
            </a:pP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(ADM) (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(CPM))</a:t>
            </a:r>
          </a:p>
          <a:p>
            <a:pPr marL="800100" lvl="2" indent="-342900">
              <a:spcBef>
                <a:spcPct val="200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Precedence Diagram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(PDM)</a:t>
            </a:r>
          </a:p>
          <a:p>
            <a:pPr marL="800100" lvl="2" indent="-342900">
              <a:spcBef>
                <a:spcPct val="20000"/>
              </a:spcBef>
            </a:pP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(GERT)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4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48811"/>
            <a:ext cx="9807243" cy="655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etwork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scheduling techniques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20000"/>
              </a:spcBef>
              <a:buNone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form the basis for all planning and predicting and help management decide how to use its resources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time and cost goals.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provide visibility and enable management to control “one-of-a-kind” programs.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help management evaluate alternatives by answering such questions as how time delays will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project completion, where slack exists between elements, and what elements are crucial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meet the completion date.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provide a basis for obtaining facts for decision-making.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utilize a so-called time network analysis as the basic method to determine manpower, material,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capital requirements, as well as to provide a means for checking progress.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provide the basic structure for reporting information.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reveal interdependencies of activities.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facilitate “what if” exercises.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identify the longest path or critical paths.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aid in scheduling risk analysis.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5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fundamentals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 discrepancy with Gantt, milestone, or bubble charts is the inability to show the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interdependencies between events and activities. 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interdependencies must be identified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a master plan can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developed that provides an up-to-date picture of operations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all times.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91440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Interdependencies are shown through the construction of networks.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analysis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provide valuable information for planning, integration of plans, time studies, scheduling,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resource management.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 purpose of network planning is to eliminate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crisis management by providing a pictorial representation of the total program.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Networking fundamentals 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management information can be obtained from such a representation: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Interdependencies of activities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completion time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late starts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early starts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Trade-offs between resources and time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if” exercises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a crash program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Slippages in planning/performance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performance</a:t>
            </a: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4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fundamentals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238875" y="1264215"/>
            <a:ext cx="3827547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 chart to PERT chart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charts, however, can be used to develop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 network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bar chart in 3A can be converted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milestone chart in 3B. By then defining the relationship between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events on different bars in the milestone chart, we can construct the PERT chart in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411F05-0324-483C-8EA3-FC66E6229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89" t="13284" r="31316" b="10176"/>
          <a:stretch/>
        </p:blipFill>
        <p:spPr>
          <a:xfrm>
            <a:off x="1771651" y="1164853"/>
            <a:ext cx="3920670" cy="5131558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1771651" y="6342449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4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Networking fundamentals 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projects can easily be converted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PERT networks once the following questions are answered: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job immediately precedes this job?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job immediately follows this job?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jobs can be run concurrently?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3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Networking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fundamentals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756596" y="1264215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 network</a:t>
            </a: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bold line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critical path, which is established by the longest time span through the total system of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events. The critical path is composed of events 1–2–3–5–6–7–8–9.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47B203F-FF4E-4F6C-9DD8-21EC4417D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37" t="18434" r="26842" b="21170"/>
          <a:stretch/>
        </p:blipFill>
        <p:spPr>
          <a:xfrm>
            <a:off x="446310" y="1264215"/>
            <a:ext cx="5800663" cy="4815743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23508" y="6333783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025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2729</Words>
  <Application>Microsoft Office PowerPoint</Application>
  <PresentationFormat>Širokoúhlá obrazovka</PresentationFormat>
  <Paragraphs>270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Motiv Office</vt:lpstr>
      <vt:lpstr>Network scheduling techniques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95</cp:revision>
  <dcterms:created xsi:type="dcterms:W3CDTF">2016-11-25T20:36:16Z</dcterms:created>
  <dcterms:modified xsi:type="dcterms:W3CDTF">2019-11-30T21:51:04Z</dcterms:modified>
</cp:coreProperties>
</file>