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25" r:id="rId4"/>
    <p:sldId id="353" r:id="rId5"/>
    <p:sldId id="341" r:id="rId6"/>
    <p:sldId id="296" r:id="rId7"/>
    <p:sldId id="297" r:id="rId8"/>
    <p:sldId id="354" r:id="rId9"/>
    <p:sldId id="355" r:id="rId10"/>
    <p:sldId id="356" r:id="rId11"/>
    <p:sldId id="357" r:id="rId12"/>
    <p:sldId id="337" r:id="rId13"/>
    <p:sldId id="358" r:id="rId14"/>
    <p:sldId id="359" r:id="rId15"/>
    <p:sldId id="360" r:id="rId16"/>
    <p:sldId id="362" r:id="rId17"/>
    <p:sldId id="361" r:id="rId18"/>
    <p:sldId id="363" r:id="rId19"/>
    <p:sldId id="364" r:id="rId20"/>
    <p:sldId id="365" r:id="rId21"/>
    <p:sldId id="366" r:id="rId22"/>
    <p:sldId id="367" r:id="rId23"/>
    <p:sldId id="369" r:id="rId24"/>
    <p:sldId id="370" r:id="rId25"/>
    <p:sldId id="371" r:id="rId26"/>
    <p:sldId id="372" r:id="rId27"/>
    <p:sldId id="373" r:id="rId28"/>
    <p:sldId id="352" r:id="rId29"/>
    <p:sldId id="368" r:id="rId30"/>
    <p:sldId id="374"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4" d="100"/>
          <a:sy n="114" d="100"/>
        </p:scale>
        <p:origin x="4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30.11.2019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30.11.2019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30.11.2019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30.11.2019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30.11.2019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30.11.2019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30.11.2019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a:solidFill>
                  <a:schemeClr val="bg1"/>
                </a:solidFill>
                <a:latin typeface="Times New Roman" panose="02020603050405020304" pitchFamily="18" charset="0"/>
                <a:cs typeface="Times New Roman" panose="02020603050405020304" pitchFamily="18" charset="0"/>
              </a:rPr>
              <a:t>Pricing</a:t>
            </a:r>
            <a:r>
              <a:rPr lang="cs-CZ" sz="5333" b="1" dirty="0">
                <a:solidFill>
                  <a:schemeClr val="bg1"/>
                </a:solidFill>
                <a:latin typeface="Times New Roman" panose="02020603050405020304" pitchFamily="18" charset="0"/>
                <a:cs typeface="Times New Roman" panose="02020603050405020304" pitchFamily="18" charset="0"/>
              </a:rPr>
              <a:t> and </a:t>
            </a:r>
            <a:r>
              <a:rPr lang="cs-CZ" sz="5333" b="1" dirty="0" err="1">
                <a:solidFill>
                  <a:schemeClr val="bg1"/>
                </a:solidFill>
                <a:latin typeface="Times New Roman" panose="02020603050405020304" pitchFamily="18" charset="0"/>
                <a:cs typeface="Times New Roman" panose="02020603050405020304" pitchFamily="18" charset="0"/>
              </a:rPr>
              <a:t>Estimating</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3433011" y="4101075"/>
            <a:ext cx="4103149" cy="1056117"/>
          </a:xfrm>
          <a:prstGeom prst="rect">
            <a:avLst/>
          </a:prstGeom>
        </p:spPr>
        <p:txBody>
          <a:bodyPr>
            <a:normAutofit/>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Approaches</a:t>
            </a:r>
            <a:r>
              <a:rPr lang="cs-CZ" sz="1867" dirty="0">
                <a:solidFill>
                  <a:schemeClr val="bg1"/>
                </a:solidFill>
                <a:latin typeface="Times New Roman" panose="02020603050405020304" pitchFamily="18" charset="0"/>
                <a:cs typeface="Times New Roman" panose="02020603050405020304" pitchFamily="18" charset="0"/>
              </a:rPr>
              <a:t> to </a:t>
            </a:r>
            <a:r>
              <a:rPr lang="cs-CZ" sz="1867" dirty="0" err="1">
                <a:solidFill>
                  <a:schemeClr val="bg1"/>
                </a:solidFill>
                <a:latin typeface="Times New Roman" panose="02020603050405020304" pitchFamily="18" charset="0"/>
                <a:cs typeface="Times New Roman" panose="02020603050405020304" pitchFamily="18" charset="0"/>
              </a:rPr>
              <a:t>pricing</a:t>
            </a:r>
            <a:r>
              <a:rPr lang="cs-CZ" sz="1867" dirty="0">
                <a:solidFill>
                  <a:schemeClr val="bg1"/>
                </a:solidFill>
                <a:latin typeface="Times New Roman" panose="02020603050405020304" pitchFamily="18" charset="0"/>
                <a:cs typeface="Times New Roman" panose="02020603050405020304" pitchFamily="18" charset="0"/>
              </a:rPr>
              <a:t> and </a:t>
            </a:r>
            <a:r>
              <a:rPr lang="cs-CZ" sz="1867" dirty="0" err="1">
                <a:solidFill>
                  <a:schemeClr val="bg1"/>
                </a:solidFill>
                <a:latin typeface="Times New Roman" panose="02020603050405020304" pitchFamily="18" charset="0"/>
                <a:cs typeface="Times New Roman" panose="02020603050405020304" pitchFamily="18" charset="0"/>
              </a:rPr>
              <a:t>estimating</a:t>
            </a:r>
            <a:r>
              <a:rPr lang="cs-CZ" sz="1867" dirty="0">
                <a:solidFill>
                  <a:schemeClr val="bg1"/>
                </a:solidFill>
                <a:latin typeface="Times New Roman" panose="02020603050405020304" pitchFamily="18" charset="0"/>
                <a:cs typeface="Times New Roman" panose="02020603050405020304" pitchFamily="18" charset="0"/>
              </a:rPr>
              <a:t> – </a:t>
            </a:r>
            <a:r>
              <a:rPr lang="cs-CZ" sz="1867" dirty="0" err="1">
                <a:solidFill>
                  <a:schemeClr val="bg1"/>
                </a:solidFill>
                <a:latin typeface="Times New Roman" panose="02020603050405020304" pitchFamily="18" charset="0"/>
                <a:cs typeface="Times New Roman" panose="02020603050405020304" pitchFamily="18" charset="0"/>
              </a:rPr>
              <a:t>costs</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labour</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overhead</a:t>
            </a:r>
            <a:r>
              <a:rPr lang="cs-CZ" sz="1867" dirty="0">
                <a:solidFill>
                  <a:schemeClr val="bg1"/>
                </a:solidFill>
                <a:latin typeface="Times New Roman" panose="02020603050405020304" pitchFamily="18" charset="0"/>
                <a:cs typeface="Times New Roman" panose="02020603050405020304" pitchFamily="18" charset="0"/>
              </a:rPr>
              <a:t>, and </a:t>
            </a:r>
            <a:r>
              <a:rPr lang="cs-CZ" sz="1867" dirty="0" err="1">
                <a:solidFill>
                  <a:schemeClr val="bg1"/>
                </a:solidFill>
                <a:latin typeface="Times New Roman" panose="02020603050405020304" pitchFamily="18" charset="0"/>
                <a:cs typeface="Times New Roman" panose="02020603050405020304" pitchFamily="18" charset="0"/>
              </a:rPr>
              <a:t>maerials</a:t>
            </a:r>
            <a:endParaRPr lang="en-GB"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Pavel Adámek</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Project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489784"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Pricing </a:t>
            </a:r>
            <a:r>
              <a:rPr lang="en-GB" sz="2000" b="1" dirty="0" err="1">
                <a:solidFill>
                  <a:srgbClr val="002060"/>
                </a:solidFill>
                <a:latin typeface="Times New Roman" panose="02020603050405020304" pitchFamily="18" charset="0"/>
                <a:cs typeface="Times New Roman" panose="02020603050405020304" pitchFamily="18" charset="0"/>
              </a:rPr>
              <a:t>proces</a:t>
            </a:r>
            <a:r>
              <a:rPr lang="cs-CZ" sz="2000" b="1" dirty="0">
                <a:solidFill>
                  <a:srgbClr val="002060"/>
                </a:solidFill>
                <a:latin typeface="Times New Roman" panose="02020603050405020304" pitchFamily="18" charset="0"/>
                <a:cs typeface="Times New Roman" panose="02020603050405020304" pitchFamily="18" charset="0"/>
              </a:rPr>
              <a:t>s</a:t>
            </a:r>
            <a:endParaRPr lang="en-GB"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This activity schedules the development of the work breakdown structure and provides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management with two of the three operational tools necessary for the control of a </a:t>
            </a:r>
            <a:r>
              <a:rPr lang="en-GB" sz="2000" dirty="0" err="1">
                <a:solidFill>
                  <a:srgbClr val="002060"/>
                </a:solidFill>
                <a:latin typeface="Times New Roman" panose="02020603050405020304" pitchFamily="18" charset="0"/>
                <a:cs typeface="Times New Roman" panose="02020603050405020304" pitchFamily="18" charset="0"/>
              </a:rPr>
              <a:t>systém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 project. The development of these two tools is normally the responsibility of the program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office with input from the functional units.</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integration of the functional unit into the project environment or system occurs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through the pricing-out of the work breakdown structure.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total program costs obtained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by pricing out the activities over the scheduled period of performance provide management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with the third tool necessary to successfully manage the project.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During the pricing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the functional units have the option of consulting program management about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possible changes in the activity schedules and work breakdown structure.</a:t>
            </a: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25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489784"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Pricing </a:t>
            </a:r>
            <a:r>
              <a:rPr lang="en-GB" sz="2000" b="1" dirty="0" err="1">
                <a:solidFill>
                  <a:srgbClr val="002060"/>
                </a:solidFill>
                <a:latin typeface="Times New Roman" panose="02020603050405020304" pitchFamily="18" charset="0"/>
                <a:cs typeface="Times New Roman" panose="02020603050405020304" pitchFamily="18" charset="0"/>
              </a:rPr>
              <a:t>proces</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Once the cost data are assembled, they must be </a:t>
            </a:r>
            <a:r>
              <a:rPr lang="en-GB" sz="2000" dirty="0" err="1">
                <a:solidFill>
                  <a:srgbClr val="002060"/>
                </a:solidFill>
                <a:latin typeface="Times New Roman" panose="02020603050405020304" pitchFamily="18" charset="0"/>
                <a:cs typeface="Times New Roman" panose="02020603050405020304" pitchFamily="18" charset="0"/>
              </a:rPr>
              <a:t>analyzed</a:t>
            </a:r>
            <a:r>
              <a:rPr lang="en-GB" sz="2000" dirty="0">
                <a:solidFill>
                  <a:srgbClr val="002060"/>
                </a:solidFill>
                <a:latin typeface="Times New Roman" panose="02020603050405020304" pitchFamily="18" charset="0"/>
                <a:cs typeface="Times New Roman" panose="02020603050405020304" pitchFamily="18" charset="0"/>
              </a:rPr>
              <a:t> for their potential impact 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company resources of people, money, equipment, and facilities.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It is only through a total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program cost analysis that resource allocations can be </a:t>
            </a:r>
            <a:r>
              <a:rPr lang="en-GB" sz="2000" dirty="0" err="1">
                <a:solidFill>
                  <a:srgbClr val="002060"/>
                </a:solidFill>
                <a:latin typeface="Times New Roman" panose="02020603050405020304" pitchFamily="18" charset="0"/>
                <a:cs typeface="Times New Roman" panose="02020603050405020304" pitchFamily="18" charset="0"/>
              </a:rPr>
              <a:t>analyzed</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resource allocation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analysis is performed at all levels of management, ranging from the section supervisor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 the vice president and general manager.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For most programs, the chief executive must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approve final cost data and the allocation of resources.</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07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Labour</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Distributions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66806" y="204687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914401"/>
            <a:ext cx="4806091" cy="5320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functional units supply their input to the program office in the form of man-hours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man-hours are submitted for each task, assuming that the task is the lowest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pricing element, and are time-phased per month.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man-hours per month per task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converted to dollars after multiplication by the appropriate labour rates. </a:t>
            </a:r>
            <a:endParaRPr lang="cs-CZ" sz="2000"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73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755883"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Labour Distributions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input may be accompanied by labour justification, if required.</a:t>
            </a: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labour rates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are generally known with certainty over a twelve-month period, but from then on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only estimates. How can a company predict salary structures five years hence?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If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company underestimates the salary structure, increased costs and decreased profits will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occur.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If the salary structure is overestimated, the company may not be competitive; if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project is government funded, then the salary structure becomes an item under contract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negotiations.</a:t>
            </a: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83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755883"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Labour Distributions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development of the labour rates to be used in the projection is based on historical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costs in business base hours and dollars for the most recent month or quarter.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Average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hourly rates are determined for each labour unit by direct effort within the operations at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department level.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rates are only averages, and include both the highest-paid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lowest-paid employees, together with the department manager and the clerical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support.</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These base rates are then escalated as a percentage factor based on past experience,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budget as approved by management, and the local outlook and similar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industries.</a:t>
            </a:r>
            <a:endParaRPr lang="en-GB"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84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755883"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Labour Distributions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Many times management is forced to reduce man-hours either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because of insufficient funding or just to remain competitive in the environment.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reduction of man-hours often causes heated discussions between the functional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program managers. Program managers tend to think in terms of the best interests of the program,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whereas functional managers lean toward maintaining their present staff.</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most common solution to this conflict rests with the program manager</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If the program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manager selects members for the program team who are knowledgeable in man-hour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standards for each of the departments, then an atmosphere of trust can develop between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program office and the functional department so that man-hours can be reduced in a manner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that represents the best interests of the company</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17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755883"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Labour Distributions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E</a:t>
            </a:r>
            <a:r>
              <a:rPr lang="en-GB" sz="2000" dirty="0">
                <a:solidFill>
                  <a:srgbClr val="002060"/>
                </a:solidFill>
                <a:latin typeface="Times New Roman" panose="02020603050405020304" pitchFamily="18" charset="0"/>
                <a:cs typeface="Times New Roman" panose="02020603050405020304" pitchFamily="18" charset="0"/>
              </a:rPr>
              <a:t>ach pricing unit was given the work breakdown structure together with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schedule</a:t>
            </a:r>
            <a:r>
              <a:rPr lang="cs-CZ" sz="2000" dirty="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It should be noted here that, in many companies, labour hours are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submitted directly to the pricing department for submittal into the base case computer</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run. In this case, the program office would “massage” the labour hours only after the base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case figures are available. </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This procedure assumes that sufficient time exists for analysis</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and modification of the base case. If the program office has sufficient personnel capable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of critiquing the labour input prior to submittal to the base case, then valuable time can</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be saved, especially if two or three days are required to obtain computer output for the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base case.</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During proposal activities, the proposal manager, pricing manager, and program manager</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must all work together, although the program manager has the final say. The primary</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responsibility of the proposal manager is to integrate the proposal activities into the operational</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system so that the proposal will be submitted to the requestor on time</a:t>
            </a:r>
            <a:r>
              <a:rPr lang="cs-CZ" altLang="cs-CZ" sz="1800" dirty="0">
                <a:solidFill>
                  <a:srgbClr val="002060"/>
                </a:solidFill>
                <a:latin typeface="Times New Roman" panose="02020603050405020304" pitchFamily="18" charset="0"/>
                <a:cs typeface="Times New Roman" panose="02020603050405020304" pitchFamily="18" charset="0"/>
              </a:rPr>
              <a:t>.</a:t>
            </a: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After the planning and pricing charts are approved by program team members and</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program managers, they are entered into an electronic data processing (EDP) </a:t>
            </a:r>
            <a:r>
              <a:rPr lang="en-GB" altLang="cs-CZ" sz="1800" dirty="0" err="1">
                <a:solidFill>
                  <a:srgbClr val="002060"/>
                </a:solidFill>
                <a:latin typeface="Times New Roman" panose="02020603050405020304" pitchFamily="18" charset="0"/>
                <a:cs typeface="Times New Roman" panose="02020603050405020304" pitchFamily="18" charset="0"/>
              </a:rPr>
              <a:t>syst</a:t>
            </a:r>
            <a:r>
              <a:rPr lang="cs-CZ" altLang="cs-CZ" sz="1800" dirty="0">
                <a:solidFill>
                  <a:srgbClr val="002060"/>
                </a:solidFill>
                <a:latin typeface="Times New Roman" panose="02020603050405020304" pitchFamily="18" charset="0"/>
                <a:cs typeface="Times New Roman" panose="02020603050405020304" pitchFamily="18" charset="0"/>
              </a:rPr>
              <a:t>e</a:t>
            </a:r>
            <a:r>
              <a:rPr lang="en-GB" altLang="cs-CZ" sz="1800" dirty="0">
                <a:solidFill>
                  <a:srgbClr val="002060"/>
                </a:solidFill>
                <a:latin typeface="Times New Roman" panose="02020603050405020304" pitchFamily="18" charset="0"/>
                <a:cs typeface="Times New Roman" panose="02020603050405020304" pitchFamily="18" charset="0"/>
              </a:rPr>
              <a:t>m</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06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755883"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Labour Distributions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436009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time plan is normally a monthly mechanical printout of all planned effort by work</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package and organizational element over the life of the contract, and serves as the data</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bank for preparing the status completion reports.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Initially, the estimate-at-completion report is identical to the budget report, but it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changes throughout the life of a program to reflect degradation or improvement in performance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 any other events that will change the program cost or schedule.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39D37ED3-DB60-4086-A265-C3EA39A6F0B7}"/>
              </a:ext>
            </a:extLst>
          </p:cNvPr>
          <p:cNvPicPr>
            <a:picLocks noChangeAspect="1"/>
          </p:cNvPicPr>
          <p:nvPr/>
        </p:nvPicPr>
        <p:blipFill rotWithShape="1">
          <a:blip r:embed="rId3"/>
          <a:srcRect l="24667" t="24094" r="17195" b="19766"/>
          <a:stretch/>
        </p:blipFill>
        <p:spPr>
          <a:xfrm>
            <a:off x="4611613" y="2069432"/>
            <a:ext cx="7088234" cy="3850106"/>
          </a:xfrm>
          <a:prstGeom prst="rect">
            <a:avLst/>
          </a:prstGeom>
        </p:spPr>
      </p:pic>
      <p:sp>
        <p:nvSpPr>
          <p:cNvPr id="7" name="Zástupný symbol pro obsah 2">
            <a:extLst>
              <a:ext uri="{FF2B5EF4-FFF2-40B4-BE49-F238E27FC236}">
                <a16:creationId xmlns:a16="http://schemas.microsoft.com/office/drawing/2014/main" id="{CF66EF00-46C0-4788-AE84-776A825DC70D}"/>
              </a:ext>
            </a:extLst>
          </p:cNvPr>
          <p:cNvSpPr txBox="1">
            <a:spLocks/>
          </p:cNvSpPr>
          <p:nvPr/>
        </p:nvSpPr>
        <p:spPr>
          <a:xfrm>
            <a:off x="6147890" y="5919538"/>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a:t>
            </a:r>
            <a:r>
              <a:rPr lang="cs-CZ" altLang="cs-CZ" sz="800" dirty="0" err="1">
                <a:solidFill>
                  <a:srgbClr val="002060"/>
                </a:solidFill>
                <a:latin typeface="Times New Roman" panose="02020603050405020304" pitchFamily="18" charset="0"/>
                <a:cs typeface="Times New Roman" panose="02020603050405020304" pitchFamily="18" charset="0"/>
              </a:rPr>
              <a:t>Kerzner</a:t>
            </a:r>
            <a:r>
              <a:rPr lang="cs-CZ" altLang="cs-CZ" sz="800" dirty="0">
                <a:solidFill>
                  <a:srgbClr val="002060"/>
                </a:solidFill>
                <a:latin typeface="Times New Roman" panose="02020603050405020304" pitchFamily="18" charset="0"/>
                <a:cs typeface="Times New Roman" panose="02020603050405020304" pitchFamily="18" charset="0"/>
              </a:rPr>
              <a:t>, H. 2017.  Project Management</a:t>
            </a:r>
            <a:endParaRPr lang="en-GB" altLang="cs-CZ" sz="800" dirty="0">
              <a:solidFill>
                <a:srgbClr val="002060"/>
              </a:solidFill>
              <a:latin typeface="Times New Roman" panose="02020603050405020304" pitchFamily="18" charset="0"/>
              <a:cs typeface="Times New Roman" panose="02020603050405020304" pitchFamily="18" charset="0"/>
            </a:endParaRPr>
          </a:p>
        </p:txBody>
      </p:sp>
      <p:sp>
        <p:nvSpPr>
          <p:cNvPr id="8" name="Obdélník 7">
            <a:extLst>
              <a:ext uri="{FF2B5EF4-FFF2-40B4-BE49-F238E27FC236}">
                <a16:creationId xmlns:a16="http://schemas.microsoft.com/office/drawing/2014/main" id="{4F0B7EEF-C3E9-48C1-8E66-5BA7BE213F90}"/>
              </a:ext>
            </a:extLst>
          </p:cNvPr>
          <p:cNvSpPr/>
          <p:nvPr/>
        </p:nvSpPr>
        <p:spPr>
          <a:xfrm>
            <a:off x="6039360" y="1653806"/>
            <a:ext cx="2860720" cy="369332"/>
          </a:xfrm>
          <a:prstGeom prst="rect">
            <a:avLst/>
          </a:prstGeom>
        </p:spPr>
        <p:txBody>
          <a:bodyPr wrap="none">
            <a:spAutoFit/>
          </a:bodyPr>
          <a:lstStyle/>
          <a:p>
            <a:pPr algn="ctr"/>
            <a:r>
              <a:rPr lang="cs-CZ" b="1" dirty="0">
                <a:solidFill>
                  <a:srgbClr val="307871"/>
                </a:solidFill>
                <a:latin typeface="Times New Roman" panose="02020603050405020304" pitchFamily="18" charset="0"/>
                <a:cs typeface="Times New Roman" panose="02020603050405020304" pitchFamily="18" charset="0"/>
              </a:rPr>
              <a:t>Labour </a:t>
            </a:r>
            <a:r>
              <a:rPr lang="cs-CZ" b="1" dirty="0" err="1">
                <a:solidFill>
                  <a:srgbClr val="307871"/>
                </a:solidFill>
                <a:latin typeface="Times New Roman" panose="02020603050405020304" pitchFamily="18" charset="0"/>
                <a:cs typeface="Times New Roman" panose="02020603050405020304" pitchFamily="18" charset="0"/>
              </a:rPr>
              <a:t>planning</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flowchart</a:t>
            </a:r>
            <a:endParaRPr lang="cs-CZ"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65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Support Costs</a:t>
            </a:r>
          </a:p>
        </p:txBody>
      </p:sp>
      <p:sp>
        <p:nvSpPr>
          <p:cNvPr id="10" name="Zástupný symbol pro obsah 2"/>
          <p:cNvSpPr txBox="1">
            <a:spLocks/>
          </p:cNvSpPr>
          <p:nvPr/>
        </p:nvSpPr>
        <p:spPr>
          <a:xfrm>
            <a:off x="666806" y="204687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914401"/>
            <a:ext cx="4806091" cy="5320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salary structure, overhead structure, and labour hours fulfil three of four major pricing input requirements.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fourth</a:t>
            </a:r>
            <a:r>
              <a:rPr lang="en-GB" sz="2000" dirty="0">
                <a:solidFill>
                  <a:srgbClr val="002060"/>
                </a:solidFill>
                <a:latin typeface="Times New Roman" panose="02020603050405020304" pitchFamily="18" charset="0"/>
                <a:cs typeface="Times New Roman" panose="02020603050405020304" pitchFamily="18" charset="0"/>
              </a:rPr>
              <a:t> major input is the cost for materials and support.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Six subtopics </a:t>
            </a:r>
            <a:r>
              <a:rPr lang="en-GB" sz="2000" dirty="0">
                <a:solidFill>
                  <a:srgbClr val="002060"/>
                </a:solidFill>
                <a:latin typeface="Times New Roman" panose="02020603050405020304" pitchFamily="18" charset="0"/>
                <a:cs typeface="Times New Roman" panose="02020603050405020304" pitchFamily="18" charset="0"/>
              </a:rPr>
              <a:t>are included under materials/support: materials, purchased parts, subcontracts, freight, travel, and other.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Freight and travel can be handled in one of two ways, both normally dependent on the size of the program</a:t>
            </a:r>
            <a:r>
              <a:rPr lang="cs-CZ" sz="2000" dirty="0">
                <a:solidFill>
                  <a:srgbClr val="002060"/>
                </a:solidFill>
                <a:latin typeface="Times New Roman" panose="02020603050405020304" pitchFamily="18" charset="0"/>
                <a:cs typeface="Times New Roman" panose="02020603050405020304" pitchFamily="18" charset="0"/>
              </a:rPr>
              <a:t>.</a:t>
            </a:r>
            <a:endParaRPr lang="en-GB"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88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20719"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Support Costs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301018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Determination of the material costs is very t</a:t>
            </a:r>
            <a:r>
              <a:rPr lang="en-GB" sz="1800" b="1" dirty="0">
                <a:solidFill>
                  <a:srgbClr val="002060"/>
                </a:solidFill>
                <a:latin typeface="Times New Roman" panose="02020603050405020304" pitchFamily="18" charset="0"/>
                <a:cs typeface="Times New Roman" panose="02020603050405020304" pitchFamily="18" charset="0"/>
              </a:rPr>
              <a:t>ime-consuming</a:t>
            </a:r>
            <a:r>
              <a:rPr lang="en-GB" sz="1800" dirty="0">
                <a:solidFill>
                  <a:srgbClr val="002060"/>
                </a:solidFill>
                <a:latin typeface="Times New Roman" panose="02020603050405020304" pitchFamily="18" charset="0"/>
                <a:cs typeface="Times New Roman" panose="02020603050405020304" pitchFamily="18" charset="0"/>
              </a:rPr>
              <a:t>, more so than cost determination</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for labour hours.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Material costs </a:t>
            </a:r>
            <a:r>
              <a:rPr lang="en-GB" sz="1800" dirty="0">
                <a:solidFill>
                  <a:srgbClr val="002060"/>
                </a:solidFill>
                <a:latin typeface="Times New Roman" panose="02020603050405020304" pitchFamily="18" charset="0"/>
                <a:cs typeface="Times New Roman" panose="02020603050405020304" pitchFamily="18" charset="0"/>
              </a:rPr>
              <a:t>are submitted via a bill of materials that includes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all vendors from whom purchases will be made, projected costs throughout the program,</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scrap factors, and shelf lifetime for those products that may be perishable.</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CF66EF00-46C0-4788-AE84-776A825DC70D}"/>
              </a:ext>
            </a:extLst>
          </p:cNvPr>
          <p:cNvSpPr txBox="1">
            <a:spLocks/>
          </p:cNvSpPr>
          <p:nvPr/>
        </p:nvSpPr>
        <p:spPr>
          <a:xfrm>
            <a:off x="4543680" y="5276863"/>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a:t>
            </a:r>
            <a:r>
              <a:rPr lang="cs-CZ" altLang="cs-CZ" sz="800" dirty="0" err="1">
                <a:solidFill>
                  <a:srgbClr val="002060"/>
                </a:solidFill>
                <a:latin typeface="Times New Roman" panose="02020603050405020304" pitchFamily="18" charset="0"/>
                <a:cs typeface="Times New Roman" panose="02020603050405020304" pitchFamily="18" charset="0"/>
              </a:rPr>
              <a:t>Kerzner</a:t>
            </a:r>
            <a:r>
              <a:rPr lang="cs-CZ" altLang="cs-CZ" sz="800" dirty="0">
                <a:solidFill>
                  <a:srgbClr val="002060"/>
                </a:solidFill>
                <a:latin typeface="Times New Roman" panose="02020603050405020304" pitchFamily="18" charset="0"/>
                <a:cs typeface="Times New Roman" panose="02020603050405020304" pitchFamily="18" charset="0"/>
              </a:rPr>
              <a:t>, H. 2017.  Project Management</a:t>
            </a:r>
            <a:endParaRPr lang="en-GB" altLang="cs-CZ" sz="800" dirty="0">
              <a:solidFill>
                <a:srgbClr val="002060"/>
              </a:solidFill>
              <a:latin typeface="Times New Roman" panose="02020603050405020304" pitchFamily="18" charset="0"/>
              <a:cs typeface="Times New Roman" panose="02020603050405020304" pitchFamily="18" charset="0"/>
            </a:endParaRPr>
          </a:p>
        </p:txBody>
      </p:sp>
      <p:sp>
        <p:nvSpPr>
          <p:cNvPr id="8" name="Obdélník 7">
            <a:extLst>
              <a:ext uri="{FF2B5EF4-FFF2-40B4-BE49-F238E27FC236}">
                <a16:creationId xmlns:a16="http://schemas.microsoft.com/office/drawing/2014/main" id="{4F0B7EEF-C3E9-48C1-8E66-5BA7BE213F90}"/>
              </a:ext>
            </a:extLst>
          </p:cNvPr>
          <p:cNvSpPr/>
          <p:nvPr/>
        </p:nvSpPr>
        <p:spPr>
          <a:xfrm>
            <a:off x="5225591" y="1854332"/>
            <a:ext cx="2980304" cy="369332"/>
          </a:xfrm>
          <a:prstGeom prst="rect">
            <a:avLst/>
          </a:prstGeom>
        </p:spPr>
        <p:txBody>
          <a:bodyPr wrap="none">
            <a:spAutoFit/>
          </a:bodyPr>
          <a:lstStyle/>
          <a:p>
            <a:pPr algn="ctr"/>
            <a:r>
              <a:rPr lang="cs-CZ" b="1" dirty="0" err="1">
                <a:solidFill>
                  <a:srgbClr val="307871"/>
                </a:solidFill>
                <a:latin typeface="Times New Roman" panose="02020603050405020304" pitchFamily="18" charset="0"/>
                <a:cs typeface="Times New Roman" panose="02020603050405020304" pitchFamily="18" charset="0"/>
              </a:rPr>
              <a:t>Material</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planning</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flowchart</a:t>
            </a:r>
            <a:endParaRPr lang="cs-CZ" b="1" dirty="0">
              <a:solidFill>
                <a:srgbClr val="30787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2F4CE90F-76DB-4E87-A18D-50FCA191E672}"/>
              </a:ext>
            </a:extLst>
          </p:cNvPr>
          <p:cNvPicPr>
            <a:picLocks noChangeAspect="1"/>
          </p:cNvPicPr>
          <p:nvPr/>
        </p:nvPicPr>
        <p:blipFill rotWithShape="1">
          <a:blip r:embed="rId3"/>
          <a:srcRect l="14473" t="36959" r="14342" b="19299"/>
          <a:stretch/>
        </p:blipFill>
        <p:spPr>
          <a:xfrm>
            <a:off x="3261701" y="2276989"/>
            <a:ext cx="8678779" cy="2999874"/>
          </a:xfrm>
          <a:prstGeom prst="rect">
            <a:avLst/>
          </a:prstGeom>
        </p:spPr>
      </p:pic>
    </p:spTree>
    <p:extLst>
      <p:ext uri="{BB962C8B-B14F-4D97-AF65-F5344CB8AC3E}">
        <p14:creationId xmlns:p14="http://schemas.microsoft.com/office/powerpoint/2010/main" val="5166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95536" y="1419727"/>
            <a:ext cx="8684296" cy="6296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sz="2000" b="1" dirty="0">
              <a:solidFill>
                <a:srgbClr val="307871"/>
              </a:solidFill>
              <a:latin typeface="Times New Roman" panose="02020603050405020304" pitchFamily="18" charset="0"/>
              <a:cs typeface="Times New Roman" panose="02020603050405020304" pitchFamily="18" charset="0"/>
            </a:endParaRPr>
          </a:p>
          <a:p>
            <a:endParaRPr lang="cs-CZ" sz="2000" b="1" dirty="0">
              <a:solidFill>
                <a:srgbClr val="307871"/>
              </a:solidFill>
              <a:latin typeface="Times New Roman" panose="02020603050405020304" pitchFamily="18" charset="0"/>
              <a:cs typeface="Times New Roman" panose="02020603050405020304" pitchFamily="18" charset="0"/>
            </a:endParaRPr>
          </a:p>
          <a:p>
            <a:endParaRPr lang="cs-CZ" sz="2000" b="1" dirty="0">
              <a:solidFill>
                <a:srgbClr val="307871"/>
              </a:solidFill>
              <a:latin typeface="Times New Roman" panose="02020603050405020304" pitchFamily="18" charset="0"/>
              <a:cs typeface="Times New Roman" panose="02020603050405020304" pitchFamily="18" charset="0"/>
            </a:endParaRPr>
          </a:p>
          <a:p>
            <a:endParaRPr lang="cs-CZ" sz="2000" b="1" dirty="0">
              <a:solidFill>
                <a:srgbClr val="307871"/>
              </a:solidFill>
              <a:latin typeface="Times New Roman" panose="02020603050405020304" pitchFamily="18" charset="0"/>
              <a:cs typeface="Times New Roman" panose="02020603050405020304" pitchFamily="18" charset="0"/>
            </a:endParaRPr>
          </a:p>
          <a:p>
            <a:endParaRPr lang="cs-CZ" sz="2000" b="1" dirty="0">
              <a:solidFill>
                <a:srgbClr val="307871"/>
              </a:solidFill>
              <a:latin typeface="Times New Roman" panose="02020603050405020304" pitchFamily="18" charset="0"/>
              <a:cs typeface="Times New Roman" panose="02020603050405020304" pitchFamily="18" charset="0"/>
            </a:endParaRPr>
          </a:p>
          <a:p>
            <a:endParaRPr lang="en-GB" sz="2000" b="1" dirty="0">
              <a:solidFill>
                <a:srgbClr val="307871"/>
              </a:solidFill>
              <a:latin typeface="Times New Roman" panose="02020603050405020304" pitchFamily="18" charset="0"/>
              <a:cs typeface="Times New Roman" panose="02020603050405020304" pitchFamily="18" charset="0"/>
            </a:endParaRPr>
          </a:p>
          <a:p>
            <a:endParaRPr lang="en-GB"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Zástupný symbol pro obsah 2">
            <a:extLst>
              <a:ext uri="{FF2B5EF4-FFF2-40B4-BE49-F238E27FC236}">
                <a16:creationId xmlns:a16="http://schemas.microsoft.com/office/drawing/2014/main" id="{C40D0F3D-54F8-4863-A4FE-A169B1FFBCD9}"/>
              </a:ext>
            </a:extLst>
          </p:cNvPr>
          <p:cNvSpPr txBox="1">
            <a:spLocks/>
          </p:cNvSpPr>
          <p:nvPr/>
        </p:nvSpPr>
        <p:spPr>
          <a:xfrm>
            <a:off x="395536" y="1164853"/>
            <a:ext cx="9646822" cy="655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None/>
            </a:pPr>
            <a:endParaRPr lang="cs-CZ" sz="24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cs-CZ" sz="2400" kern="0" dirty="0" err="1">
                <a:solidFill>
                  <a:srgbClr val="307871"/>
                </a:solidFill>
                <a:latin typeface="Times New Roman"/>
                <a:ea typeface="+mj-ea"/>
                <a:cs typeface="+mj-cs"/>
              </a:rPr>
              <a:t>Types</a:t>
            </a:r>
            <a:r>
              <a:rPr lang="cs-CZ" sz="2400" kern="0" dirty="0">
                <a:solidFill>
                  <a:srgbClr val="307871"/>
                </a:solidFill>
                <a:latin typeface="Times New Roman"/>
                <a:ea typeface="+mj-ea"/>
                <a:cs typeface="+mj-cs"/>
              </a:rPr>
              <a:t> of </a:t>
            </a:r>
            <a:r>
              <a:rPr lang="cs-CZ" sz="2400" kern="0" dirty="0" err="1">
                <a:solidFill>
                  <a:srgbClr val="307871"/>
                </a:solidFill>
                <a:latin typeface="Times New Roman"/>
                <a:ea typeface="+mj-ea"/>
                <a:cs typeface="+mj-cs"/>
              </a:rPr>
              <a:t>estimates</a:t>
            </a:r>
            <a:endParaRPr lang="cs-CZ" sz="2400" kern="0" dirty="0">
              <a:solidFill>
                <a:srgbClr val="307871"/>
              </a:solidFill>
              <a:latin typeface="Times New Roman"/>
              <a:ea typeface="+mj-ea"/>
              <a:cs typeface="+mj-cs"/>
            </a:endParaRPr>
          </a:p>
          <a:p>
            <a:pPr marL="342900" indent="-342900">
              <a:spcBef>
                <a:spcPct val="20000"/>
              </a:spcBef>
            </a:pPr>
            <a:endParaRPr lang="cs-CZ" sz="2400" kern="0" dirty="0">
              <a:solidFill>
                <a:srgbClr val="307871"/>
              </a:solidFill>
              <a:latin typeface="Times New Roman"/>
              <a:ea typeface="+mj-ea"/>
              <a:cs typeface="+mj-cs"/>
            </a:endParaRPr>
          </a:p>
          <a:p>
            <a:pPr marL="342900" indent="-342900">
              <a:spcBef>
                <a:spcPct val="20000"/>
              </a:spcBef>
            </a:pPr>
            <a:r>
              <a:rPr lang="cs-CZ" sz="2400" kern="0" dirty="0">
                <a:solidFill>
                  <a:srgbClr val="307871"/>
                </a:solidFill>
                <a:latin typeface="Times New Roman"/>
                <a:ea typeface="+mj-ea"/>
                <a:cs typeface="+mj-cs"/>
              </a:rPr>
              <a:t>Labour </a:t>
            </a:r>
            <a:r>
              <a:rPr lang="cs-CZ" sz="2400" kern="0" dirty="0" err="1">
                <a:solidFill>
                  <a:srgbClr val="307871"/>
                </a:solidFill>
                <a:latin typeface="Times New Roman"/>
                <a:ea typeface="+mj-ea"/>
                <a:cs typeface="+mj-cs"/>
              </a:rPr>
              <a:t>Distributions</a:t>
            </a:r>
            <a:endParaRPr lang="cs-CZ" sz="2400" kern="0" dirty="0">
              <a:solidFill>
                <a:srgbClr val="307871"/>
              </a:solidFill>
              <a:latin typeface="Times New Roman"/>
              <a:ea typeface="+mj-ea"/>
              <a:cs typeface="+mj-cs"/>
            </a:endParaRPr>
          </a:p>
          <a:p>
            <a:pPr marL="342900" indent="-342900">
              <a:spcBef>
                <a:spcPct val="20000"/>
              </a:spcBef>
            </a:pPr>
            <a:endParaRPr lang="cs-CZ" sz="2400" kern="0" dirty="0">
              <a:solidFill>
                <a:srgbClr val="307871"/>
              </a:solidFill>
              <a:latin typeface="Times New Roman"/>
              <a:ea typeface="+mj-ea"/>
              <a:cs typeface="+mj-cs"/>
            </a:endParaRPr>
          </a:p>
          <a:p>
            <a:pPr marL="342900" indent="-342900">
              <a:spcBef>
                <a:spcPct val="20000"/>
              </a:spcBef>
            </a:pPr>
            <a:r>
              <a:rPr lang="cs-CZ" sz="2400" kern="0" dirty="0">
                <a:solidFill>
                  <a:srgbClr val="307871"/>
                </a:solidFill>
                <a:latin typeface="Times New Roman"/>
                <a:ea typeface="+mj-ea"/>
                <a:cs typeface="+mj-cs"/>
              </a:rPr>
              <a:t>Support Costs</a:t>
            </a:r>
          </a:p>
          <a:p>
            <a:pPr marL="342900" indent="-342900">
              <a:spcBef>
                <a:spcPct val="20000"/>
              </a:spcBef>
            </a:pPr>
            <a:endParaRPr lang="cs-CZ" sz="2400" kern="0" dirty="0">
              <a:solidFill>
                <a:srgbClr val="307871"/>
              </a:solidFill>
              <a:latin typeface="Times New Roman"/>
              <a:ea typeface="+mj-ea"/>
              <a:cs typeface="+mj-cs"/>
            </a:endParaRPr>
          </a:p>
          <a:p>
            <a:pPr marL="342900" indent="-342900">
              <a:spcBef>
                <a:spcPct val="20000"/>
              </a:spcBef>
            </a:pPr>
            <a:r>
              <a:rPr lang="cs-CZ" sz="2400" kern="0" dirty="0">
                <a:solidFill>
                  <a:srgbClr val="307871"/>
                </a:solidFill>
                <a:latin typeface="Times New Roman"/>
                <a:ea typeface="+mj-ea"/>
                <a:cs typeface="+mj-cs"/>
              </a:rPr>
              <a:t>Economic Project </a:t>
            </a:r>
            <a:r>
              <a:rPr lang="cs-CZ" sz="2400" kern="0" dirty="0" err="1">
                <a:solidFill>
                  <a:srgbClr val="307871"/>
                </a:solidFill>
                <a:latin typeface="Times New Roman"/>
                <a:ea typeface="+mj-ea"/>
                <a:cs typeface="+mj-cs"/>
              </a:rPr>
              <a:t>Selection</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Criteria</a:t>
            </a:r>
            <a:r>
              <a:rPr lang="cs-CZ" sz="2400" kern="0" dirty="0">
                <a:solidFill>
                  <a:srgbClr val="307871"/>
                </a:solidFill>
                <a:latin typeface="Times New Roman"/>
                <a:ea typeface="+mj-ea"/>
                <a:cs typeface="+mj-cs"/>
              </a:rPr>
              <a:t> – </a:t>
            </a:r>
            <a:r>
              <a:rPr lang="cs-CZ" sz="2400" kern="0" dirty="0" err="1">
                <a:solidFill>
                  <a:srgbClr val="307871"/>
                </a:solidFill>
                <a:latin typeface="Times New Roman"/>
                <a:ea typeface="+mj-ea"/>
                <a:cs typeface="+mj-cs"/>
              </a:rPr>
              <a:t>Capital</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Budgeting</a:t>
            </a:r>
            <a:r>
              <a:rPr lang="cs-CZ" sz="2400" kern="0" dirty="0">
                <a:solidFill>
                  <a:srgbClr val="307871"/>
                </a:solidFill>
                <a:latin typeface="Times New Roman"/>
                <a:ea typeface="+mj-ea"/>
                <a:cs typeface="+mj-cs"/>
              </a:rPr>
              <a:t> </a:t>
            </a:r>
          </a:p>
          <a:p>
            <a:pPr marL="342900" indent="-342900">
              <a:spcBef>
                <a:spcPct val="20000"/>
              </a:spcBef>
            </a:pP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cs-CZ" sz="2400" kern="0" dirty="0">
              <a:solidFill>
                <a:srgbClr val="307871"/>
              </a:solidFill>
              <a:latin typeface="Times New Roman"/>
              <a:ea typeface="+mj-ea"/>
              <a:cs typeface="+mj-cs"/>
            </a:endParaRPr>
          </a:p>
          <a:p>
            <a:pPr marL="342900" indent="-342900">
              <a:spcBef>
                <a:spcPct val="20000"/>
              </a:spcBef>
            </a:pP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20719"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Support Costs</a:t>
            </a:r>
            <a:endParaRPr lang="en-US"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37108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Using logical pricing techniques will help in obtaining detailed estimates.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following</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thirteen steps </a:t>
            </a:r>
            <a:r>
              <a:rPr lang="en-GB" sz="2000" dirty="0">
                <a:solidFill>
                  <a:srgbClr val="002060"/>
                </a:solidFill>
                <a:latin typeface="Times New Roman" panose="02020603050405020304" pitchFamily="18" charset="0"/>
                <a:cs typeface="Times New Roman" panose="02020603050405020304" pitchFamily="18" charset="0"/>
              </a:rPr>
              <a:t>provide a logical sequence to help a company control its limited resources.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These steps may vary from company to company.</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30AEF8BA-D3E0-482D-BC48-41A5F164C4A1}"/>
              </a:ext>
            </a:extLst>
          </p:cNvPr>
          <p:cNvSpPr txBox="1">
            <a:spLocks/>
          </p:cNvSpPr>
          <p:nvPr/>
        </p:nvSpPr>
        <p:spPr>
          <a:xfrm>
            <a:off x="4788024" y="920823"/>
            <a:ext cx="54995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rgbClr val="002060"/>
                </a:solidFill>
                <a:latin typeface="Times New Roman" panose="02020603050405020304" pitchFamily="18" charset="0"/>
                <a:cs typeface="Times New Roman" panose="02020603050405020304" pitchFamily="18" charset="0"/>
              </a:rPr>
              <a:t>Step 1: Provide a complete definition of the work requirements.</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2: Establish a logic network with checkpoints.</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3: Develop the work breakdown structure.</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4: Price out the work breakdown structure.</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5: Review WBS costs with each functional manager.</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6: Decide on the basic course of action.</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7: Establish reasonable costs for each WBS element.</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8: Review the base case costs with upper-level management.</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9: Negotiate with functional managers for qualified personnel.</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10: Develop the linear responsibility chart.</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11: Develop the final detailed and PERT/CPM schedules.</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12: Establish pricing cost summary reports.</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Step 13: Document the result in a program plan.</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70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20719"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Support Costs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The list below shows the typical pricing reports:</a:t>
            </a:r>
          </a:p>
          <a:p>
            <a:r>
              <a:rPr lang="en-GB" sz="2000" dirty="0">
                <a:solidFill>
                  <a:srgbClr val="002060"/>
                </a:solidFill>
                <a:latin typeface="Times New Roman" panose="02020603050405020304" pitchFamily="18" charset="0"/>
                <a:cs typeface="Times New Roman" panose="02020603050405020304" pitchFamily="18" charset="0"/>
              </a:rPr>
              <a:t>A detailed cost breakdown for each WBS element. If the work is priced out at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task level, then there should be a cost summary sheet for each task, as well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rollup sheets for each project and the total program.</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total program manpower curve for each department. These manpower curves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show how each department has contracted with the project office to supply Functional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Resources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A </a:t>
            </a:r>
            <a:r>
              <a:rPr lang="en-GB" sz="2000" dirty="0">
                <a:solidFill>
                  <a:srgbClr val="002060"/>
                </a:solidFill>
                <a:latin typeface="Times New Roman" panose="02020603050405020304" pitchFamily="18" charset="0"/>
                <a:cs typeface="Times New Roman" panose="02020603050405020304" pitchFamily="18" charset="0"/>
              </a:rPr>
              <a:t>monthly equivalent manpower cost summary. This table normally shows the fully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burdened cost for the average departmental employee carried out over the entire period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project performance.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yearly cost distribution table. This table is broken down by WBS element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shows the yearly (or quarterly) costs that will be required.</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0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20719"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Support Costs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The list below shows the typical pricing reports:</a:t>
            </a:r>
          </a:p>
          <a:p>
            <a:r>
              <a:rPr lang="en-GB" sz="2000" dirty="0">
                <a:solidFill>
                  <a:srgbClr val="002060"/>
                </a:solidFill>
                <a:latin typeface="Times New Roman" panose="02020603050405020304" pitchFamily="18" charset="0"/>
                <a:cs typeface="Times New Roman" panose="02020603050405020304" pitchFamily="18" charset="0"/>
              </a:rPr>
              <a:t>A functional cost and hour summary. This table provides top management with an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overall description of how many hours and dollars will be spent by each major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functional unit, such as a division.</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monthly labour hour and dollar expenditure forecast. This table can be combined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with the yearly cost distribution, except that it is broken down by month, not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activity or department</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raw material and expenditure forecast. This shows the cash flow for raw materials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based on vendor lead times, payment schedules, commitments, and termination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liability.</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Total program termination liability per month. This table shows the customer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monthly costs for the entire program. This is the customer’s cash flow, not the contractor’s.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difference is that each monthly cost contains the termination liability for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man-hours and dollars, on </a:t>
            </a:r>
            <a:r>
              <a:rPr lang="en-GB" sz="2000" dirty="0" err="1">
                <a:solidFill>
                  <a:srgbClr val="002060"/>
                </a:solidFill>
                <a:latin typeface="Times New Roman" panose="02020603050405020304" pitchFamily="18" charset="0"/>
                <a:cs typeface="Times New Roman" panose="02020603050405020304" pitchFamily="18" charset="0"/>
              </a:rPr>
              <a:t>labor</a:t>
            </a:r>
            <a:r>
              <a:rPr lang="en-GB" sz="2000" dirty="0">
                <a:solidFill>
                  <a:srgbClr val="002060"/>
                </a:solidFill>
                <a:latin typeface="Times New Roman" panose="02020603050405020304" pitchFamily="18" charset="0"/>
                <a:cs typeface="Times New Roman" panose="02020603050405020304" pitchFamily="18" charset="0"/>
              </a:rPr>
              <a:t> and raw materials</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946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Economic Project Selection Criteria – Capital Budgeting </a:t>
            </a:r>
          </a:p>
        </p:txBody>
      </p:sp>
      <p:sp>
        <p:nvSpPr>
          <p:cNvPr id="10" name="Zástupný symbol pro obsah 2"/>
          <p:cNvSpPr txBox="1">
            <a:spLocks/>
          </p:cNvSpPr>
          <p:nvPr/>
        </p:nvSpPr>
        <p:spPr>
          <a:xfrm>
            <a:off x="666806" y="204687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914401"/>
            <a:ext cx="4806091" cy="5320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Project managers are often called upon to be active participants during the benefit-to-cost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analysis of project selection.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It is highly unlikely that companies will approve a project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where the costs exceed the benefits. Benefits can be measured in either financial or nonfinancial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terms.</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process of identifying the financial benefits is called capital budgeting, which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may be defined as the decision-making process by which organizations evaluate projects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that include the purchase of major fixed assets such as buildings, machinery, and equipment.</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58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241085" cy="461665"/>
          </a:xfrm>
          <a:prstGeom prst="rect">
            <a:avLst/>
          </a:prstGeom>
        </p:spPr>
        <p:txBody>
          <a:bodyPr wrap="none">
            <a:spAutoFit/>
          </a:bodyPr>
          <a:lstStyle/>
          <a:p>
            <a:pPr lvl="0">
              <a:defRPr/>
            </a:pPr>
            <a:r>
              <a:rPr lang="en-GB" sz="2400" kern="0" dirty="0">
                <a:solidFill>
                  <a:srgbClr val="307871"/>
                </a:solidFill>
                <a:latin typeface="Times New Roman"/>
                <a:ea typeface="+mj-ea"/>
                <a:cs typeface="+mj-cs"/>
              </a:rPr>
              <a:t>Economic Project Selection Criteria – Capital Budgeting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Sophisticated capital budgeting techniques take into consideration depreciation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schedules, tax information, and cash flow. </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Since only the principles of capital budgeting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will be discussed in this text, we will restrict ourselves to the following topics:</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Payback Period</a:t>
            </a:r>
            <a:r>
              <a:rPr lang="cs-CZ" sz="2000" dirty="0">
                <a:solidFill>
                  <a:srgbClr val="002060"/>
                </a:solidFill>
                <a:latin typeface="Times New Roman" panose="02020603050405020304" pitchFamily="18" charset="0"/>
                <a:cs typeface="Times New Roman" panose="02020603050405020304" pitchFamily="18" charset="0"/>
              </a:rPr>
              <a:t> - </a:t>
            </a:r>
            <a:r>
              <a:rPr lang="en-GB" sz="2000" dirty="0">
                <a:solidFill>
                  <a:srgbClr val="002060"/>
                </a:solidFill>
                <a:latin typeface="Times New Roman" panose="02020603050405020304" pitchFamily="18" charset="0"/>
                <a:cs typeface="Times New Roman" panose="02020603050405020304" pitchFamily="18" charset="0"/>
              </a:rPr>
              <a:t>The payback period is the exact length of time needed for a firm to recover its initial investment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as calculated from cash inflows.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2000" dirty="0">
                <a:solidFill>
                  <a:srgbClr val="002060"/>
                </a:solidFill>
                <a:latin typeface="Times New Roman" panose="02020603050405020304" pitchFamily="18" charset="0"/>
                <a:cs typeface="Times New Roman" panose="02020603050405020304" pitchFamily="18" charset="0"/>
              </a:rPr>
              <a:t>Payback period is the least precise of all capital budgeting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methods because the calculations are in dollars and not adjusted for the time value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money</a:t>
            </a:r>
            <a:r>
              <a:rPr lang="cs-CZ" sz="2000" dirty="0">
                <a:solidFill>
                  <a:srgbClr val="002060"/>
                </a:solidFill>
                <a:latin typeface="Times New Roman" panose="02020603050405020304" pitchFamily="18" charset="0"/>
                <a:cs typeface="Times New Roman" panose="02020603050405020304" pitchFamily="18" charset="0"/>
              </a:rPr>
              <a:t>.</a:t>
            </a:r>
          </a:p>
          <a:p>
            <a:endParaRPr lang="en-GB"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252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241085" cy="461665"/>
          </a:xfrm>
          <a:prstGeom prst="rect">
            <a:avLst/>
          </a:prstGeom>
        </p:spPr>
        <p:txBody>
          <a:bodyPr wrap="none">
            <a:spAutoFit/>
          </a:bodyPr>
          <a:lstStyle/>
          <a:p>
            <a:pPr lvl="0">
              <a:defRPr/>
            </a:pPr>
            <a:r>
              <a:rPr lang="en-GB" sz="2400" kern="0" dirty="0">
                <a:solidFill>
                  <a:srgbClr val="307871"/>
                </a:solidFill>
                <a:latin typeface="Times New Roman"/>
                <a:ea typeface="+mj-ea"/>
                <a:cs typeface="+mj-cs"/>
              </a:rPr>
              <a:t>Economic Project Selection Criteria – Capital Budgeting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Discounted Cash Flow (DCF)</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A</a:t>
            </a:r>
            <a:r>
              <a:rPr lang="en-GB" sz="2000" dirty="0">
                <a:solidFill>
                  <a:srgbClr val="002060"/>
                </a:solidFill>
                <a:latin typeface="Times New Roman" panose="02020603050405020304" pitchFamily="18" charset="0"/>
                <a:cs typeface="Times New Roman" panose="02020603050405020304" pitchFamily="18" charset="0"/>
              </a:rPr>
              <a:t> dollar today is worth more than a dollar a year from now.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reason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for this is because of the time value of money. To illustrate the time value of money,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let us look at the following equation:</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7C96C720-A193-48C9-AB9A-20AAD30DA80A}"/>
              </a:ext>
            </a:extLst>
          </p:cNvPr>
          <p:cNvPicPr>
            <a:picLocks noChangeAspect="1"/>
          </p:cNvPicPr>
          <p:nvPr/>
        </p:nvPicPr>
        <p:blipFill rotWithShape="1">
          <a:blip r:embed="rId3"/>
          <a:srcRect l="35131" t="40935" r="24211" b="35673"/>
          <a:stretch/>
        </p:blipFill>
        <p:spPr>
          <a:xfrm>
            <a:off x="3617494" y="3837630"/>
            <a:ext cx="5125453" cy="1658723"/>
          </a:xfrm>
          <a:prstGeom prst="rect">
            <a:avLst/>
          </a:prstGeom>
        </p:spPr>
      </p:pic>
    </p:spTree>
    <p:extLst>
      <p:ext uri="{BB962C8B-B14F-4D97-AF65-F5344CB8AC3E}">
        <p14:creationId xmlns:p14="http://schemas.microsoft.com/office/powerpoint/2010/main" val="3687966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241085" cy="461665"/>
          </a:xfrm>
          <a:prstGeom prst="rect">
            <a:avLst/>
          </a:prstGeom>
        </p:spPr>
        <p:txBody>
          <a:bodyPr wrap="none">
            <a:spAutoFit/>
          </a:bodyPr>
          <a:lstStyle/>
          <a:p>
            <a:pPr lvl="0">
              <a:defRPr/>
            </a:pPr>
            <a:r>
              <a:rPr lang="en-GB" sz="2400" kern="0" dirty="0">
                <a:solidFill>
                  <a:srgbClr val="307871"/>
                </a:solidFill>
                <a:latin typeface="Times New Roman"/>
                <a:ea typeface="+mj-ea"/>
                <a:cs typeface="+mj-cs"/>
              </a:rPr>
              <a:t>Economic Project Selection Criteria – Capital Budgeting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Net Present Value (NPV)</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net present value (NPV) method is a sophisticated capital budgeting technique that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equates the discounted cash flows against the initial investment</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This indicates that the cash inflows discounted to the present will not recover the initial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investment. This, in fact, is a bad investment to consider. Previously, we stated that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cash flow stream yielded a payback period of four years.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The decision-making criteria using NPV are as follows:</a:t>
            </a:r>
          </a:p>
          <a:p>
            <a:r>
              <a:rPr lang="en-GB" sz="2000" dirty="0">
                <a:solidFill>
                  <a:srgbClr val="002060"/>
                </a:solidFill>
                <a:latin typeface="Times New Roman" panose="02020603050405020304" pitchFamily="18" charset="0"/>
                <a:cs typeface="Times New Roman" panose="02020603050405020304" pitchFamily="18" charset="0"/>
              </a:rPr>
              <a:t>If the NPV is greater than or equal to zero dollars, accept the project.</a:t>
            </a:r>
          </a:p>
          <a:p>
            <a:r>
              <a:rPr lang="en-GB" sz="2000" dirty="0">
                <a:solidFill>
                  <a:srgbClr val="002060"/>
                </a:solidFill>
                <a:latin typeface="Times New Roman" panose="02020603050405020304" pitchFamily="18" charset="0"/>
                <a:cs typeface="Times New Roman" panose="02020603050405020304" pitchFamily="18" charset="0"/>
              </a:rPr>
              <a:t>If the NPV is less than zero dollars, reject the project.</a:t>
            </a: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A positive value of NPV indicates that the firm will earn a return equal to or greater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than its cost of capital</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75A3F56A-A206-47F6-909B-0CC21B021D49}"/>
              </a:ext>
            </a:extLst>
          </p:cNvPr>
          <p:cNvPicPr>
            <a:picLocks noChangeAspect="1"/>
          </p:cNvPicPr>
          <p:nvPr/>
        </p:nvPicPr>
        <p:blipFill rotWithShape="1">
          <a:blip r:embed="rId3"/>
          <a:srcRect l="42237" t="36843" r="35263" b="50000"/>
          <a:stretch/>
        </p:blipFill>
        <p:spPr>
          <a:xfrm>
            <a:off x="8069603" y="3699637"/>
            <a:ext cx="3480713" cy="1144932"/>
          </a:xfrm>
          <a:prstGeom prst="rect">
            <a:avLst/>
          </a:prstGeom>
        </p:spPr>
      </p:pic>
    </p:spTree>
    <p:extLst>
      <p:ext uri="{BB962C8B-B14F-4D97-AF65-F5344CB8AC3E}">
        <p14:creationId xmlns:p14="http://schemas.microsoft.com/office/powerpoint/2010/main" val="272256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241085" cy="461665"/>
          </a:xfrm>
          <a:prstGeom prst="rect">
            <a:avLst/>
          </a:prstGeom>
        </p:spPr>
        <p:txBody>
          <a:bodyPr wrap="none">
            <a:spAutoFit/>
          </a:bodyPr>
          <a:lstStyle/>
          <a:p>
            <a:pPr lvl="0">
              <a:defRPr/>
            </a:pPr>
            <a:r>
              <a:rPr lang="en-GB" sz="2400" kern="0" dirty="0">
                <a:solidFill>
                  <a:srgbClr val="307871"/>
                </a:solidFill>
                <a:latin typeface="Times New Roman"/>
                <a:ea typeface="+mj-ea"/>
                <a:cs typeface="+mj-cs"/>
              </a:rPr>
              <a:t>Economic Project Selection Criteria – Capital Budgeting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09563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Internal Rate of Return (IRR)</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internal rate of return (IRR) is perhaps the most sophisticated capital budgeting technique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also more difficult to calculate than NPV.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internal rate of return is the discount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rate where the present value of the cash inflows exactly equals the initial investment.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IRR is the discount rate when NPV </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0.</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err="1">
                <a:solidFill>
                  <a:srgbClr val="002060"/>
                </a:solidFill>
                <a:latin typeface="Times New Roman" panose="02020603050405020304" pitchFamily="18" charset="0"/>
                <a:cs typeface="Times New Roman" panose="02020603050405020304" pitchFamily="18" charset="0"/>
              </a:rPr>
              <a:t>Formula</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906B96C2-6BAE-4C97-95F5-05C0DD049FDD}"/>
              </a:ext>
            </a:extLst>
          </p:cNvPr>
          <p:cNvPicPr>
            <a:picLocks noChangeAspect="1"/>
          </p:cNvPicPr>
          <p:nvPr/>
        </p:nvPicPr>
        <p:blipFill rotWithShape="1">
          <a:blip r:embed="rId3"/>
          <a:srcRect l="42368" t="43275" r="32237" b="44561"/>
          <a:stretch/>
        </p:blipFill>
        <p:spPr>
          <a:xfrm>
            <a:off x="2519771" y="4523874"/>
            <a:ext cx="4339799" cy="1169273"/>
          </a:xfrm>
          <a:prstGeom prst="rect">
            <a:avLst/>
          </a:prstGeom>
        </p:spPr>
      </p:pic>
    </p:spTree>
    <p:extLst>
      <p:ext uri="{BB962C8B-B14F-4D97-AF65-F5344CB8AC3E}">
        <p14:creationId xmlns:p14="http://schemas.microsoft.com/office/powerpoint/2010/main" val="56765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b="1" dirty="0">
                <a:solidFill>
                  <a:srgbClr val="002060"/>
                </a:solidFill>
                <a:latin typeface="Times New Roman" panose="02020603050405020304" pitchFamily="18" charset="0"/>
                <a:cs typeface="Times New Roman" panose="02020603050405020304" pitchFamily="18" charset="0"/>
              </a:rPr>
              <a:t>The ability to project, analyse, and control problem costs requires coordination of pricing</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information and cooperation between the functional units and upper-level management. A</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typical company policy for cost analysis and review</a:t>
            </a:r>
            <a:r>
              <a:rPr lang="cs-CZ" altLang="cs-CZ" sz="2000" b="1" dirty="0">
                <a:solidFill>
                  <a:srgbClr val="002060"/>
                </a:solidFill>
                <a:latin typeface="Times New Roman" panose="02020603050405020304" pitchFamily="18" charset="0"/>
                <a:cs typeface="Times New Roman" panose="02020603050405020304" pitchFamily="18" charset="0"/>
              </a:rPr>
              <a:t>.</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Corporate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management may be required to initiate or authorize activities, if corporate/company Resources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are or may be strained by the program, if capital expenditures are required for new</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facilities or equipment, or simply if corporate approval is required for all projects in excess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of a certain dollar amount.</a:t>
            </a:r>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The newly appointed program manager then selects this program’s team. Team members,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who are also members of the program office, may come from other programs, in which</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case the program manager may have to negotiate with other program managers and </a:t>
            </a:r>
            <a:r>
              <a:rPr lang="en-GB" altLang="cs-CZ" sz="2000" b="1" dirty="0" err="1">
                <a:solidFill>
                  <a:srgbClr val="002060"/>
                </a:solidFill>
                <a:latin typeface="Times New Roman" panose="02020603050405020304" pitchFamily="18" charset="0"/>
                <a:cs typeface="Times New Roman" panose="02020603050405020304" pitchFamily="18" charset="0"/>
              </a:rPr>
              <a:t>upperlevel</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management to obtain these individuals.</a:t>
            </a:r>
          </a:p>
        </p:txBody>
      </p:sp>
    </p:spTree>
    <p:extLst>
      <p:ext uri="{BB962C8B-B14F-4D97-AF65-F5344CB8AC3E}">
        <p14:creationId xmlns:p14="http://schemas.microsoft.com/office/powerpoint/2010/main" val="215513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83087" y="1788432"/>
            <a:ext cx="412911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b="1" dirty="0">
                <a:solidFill>
                  <a:srgbClr val="002060"/>
                </a:solidFill>
                <a:latin typeface="Times New Roman" panose="02020603050405020304" pitchFamily="18" charset="0"/>
                <a:cs typeface="Times New Roman" panose="02020603050405020304" pitchFamily="18" charset="0"/>
              </a:rPr>
              <a:t>T</a:t>
            </a:r>
            <a:r>
              <a:rPr lang="en-GB" altLang="cs-CZ" sz="2000" b="1" dirty="0">
                <a:solidFill>
                  <a:srgbClr val="002060"/>
                </a:solidFill>
                <a:latin typeface="Times New Roman" panose="02020603050405020304" pitchFamily="18" charset="0"/>
                <a:cs typeface="Times New Roman" panose="02020603050405020304" pitchFamily="18" charset="0"/>
              </a:rPr>
              <a:t>he system approach to determining total program costs.</a:t>
            </a:r>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This procedure normally creates a synergistic environment, provides open channels of</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communication between all levels of management, and ensures agreement among all individuals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as to program costs.</a:t>
            </a:r>
          </a:p>
        </p:txBody>
      </p:sp>
      <p:pic>
        <p:nvPicPr>
          <p:cNvPr id="2" name="Obrázek 1">
            <a:extLst>
              <a:ext uri="{FF2B5EF4-FFF2-40B4-BE49-F238E27FC236}">
                <a16:creationId xmlns:a16="http://schemas.microsoft.com/office/drawing/2014/main" id="{6562D312-72FA-4618-85C0-7452B2C7F348}"/>
              </a:ext>
            </a:extLst>
          </p:cNvPr>
          <p:cNvPicPr>
            <a:picLocks noChangeAspect="1"/>
          </p:cNvPicPr>
          <p:nvPr/>
        </p:nvPicPr>
        <p:blipFill rotWithShape="1">
          <a:blip r:embed="rId3"/>
          <a:srcRect l="30000" t="13284" r="26842" b="4861"/>
          <a:stretch/>
        </p:blipFill>
        <p:spPr>
          <a:xfrm>
            <a:off x="4380630" y="211528"/>
            <a:ext cx="6046696" cy="6450986"/>
          </a:xfrm>
          <a:prstGeom prst="rect">
            <a:avLst/>
          </a:prstGeom>
        </p:spPr>
      </p:pic>
    </p:spTree>
    <p:extLst>
      <p:ext uri="{BB962C8B-B14F-4D97-AF65-F5344CB8AC3E}">
        <p14:creationId xmlns:p14="http://schemas.microsoft.com/office/powerpoint/2010/main" val="74372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Introduction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95536" y="1164853"/>
            <a:ext cx="9646822" cy="655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Estimates are not blind luck. They are well-thought-out decisions based on either the best available information,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some type of cost estimating relationship, or some type of cost model. Cost estimating relationships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(CERs) are generally the output of cost models. Typical CERs might be:</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en-GB"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Mathematical equations based on regression analysis</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en-GB"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Cost–quantity relationships such as learning curves</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en-GB"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Cost–cost relationships</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en-GB"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Cost–</a:t>
            </a:r>
            <a:r>
              <a:rPr lang="en-GB" sz="2000" dirty="0" err="1">
                <a:solidFill>
                  <a:srgbClr val="002060"/>
                </a:solidFill>
                <a:latin typeface="Times New Roman" panose="02020603050405020304" pitchFamily="18" charset="0"/>
                <a:cs typeface="Times New Roman" panose="02020603050405020304" pitchFamily="18" charset="0"/>
              </a:rPr>
              <a:t>noncost</a:t>
            </a:r>
            <a:r>
              <a:rPr lang="en-GB" sz="2000" dirty="0">
                <a:solidFill>
                  <a:srgbClr val="002060"/>
                </a:solidFill>
                <a:latin typeface="Times New Roman" panose="02020603050405020304" pitchFamily="18" charset="0"/>
                <a:cs typeface="Times New Roman" panose="02020603050405020304" pitchFamily="18" charset="0"/>
              </a:rPr>
              <a:t> relationships based on physical characteristics, technical parameters, or performance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characteristics</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84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b="1" dirty="0">
                <a:solidFill>
                  <a:srgbClr val="002060"/>
                </a:solidFill>
                <a:latin typeface="Times New Roman" panose="02020603050405020304" pitchFamily="18" charset="0"/>
                <a:cs typeface="Times New Roman" panose="02020603050405020304" pitchFamily="18" charset="0"/>
              </a:rPr>
              <a:t>For most projects, both IRR and NPV will generate the same accept-reject decision.</a:t>
            </a:r>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However, there are differences that can exist in the underlying assumptions that can cause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the projects to be ranked differently. </a:t>
            </a:r>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The major problem is the differences in the magnitude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and timing of the cash inflows. NPV assumes that the cash inflows are reinvested at</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the cost of capital, whereas IRR assumes reinvestment at the project’s IRR. NPV tends to</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be a more conservative approach.</a:t>
            </a:r>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The timing of the cash flows is also important. Early year cash inflows tend to be at a</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lower cost of capital and are more predictable than later year cash inflows. Because of the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downstream uncertainty, companies prefer larger cash inflows in the early years rather than</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the later years.</a:t>
            </a:r>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35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Introduction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95536" y="1164853"/>
            <a:ext cx="9646822" cy="655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Specific pricing strategies must be developed for each individual situation. Frequently,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however, one of two situations prevails when one is pursuing project acquisitions competitively.</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en-GB"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First, the new business opportunity may be a one-of-a-kind program with little 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no follow-on potential, a situation classified as type I acquisition. </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Second, the new business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opportunity may be an entry point to a larger follow-on or repeat business, or may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represent a planned penetration into a new </a:t>
            </a:r>
            <a:r>
              <a:rPr lang="en-GB" sz="2000" dirty="0" err="1">
                <a:solidFill>
                  <a:srgbClr val="002060"/>
                </a:solidFill>
                <a:latin typeface="Times New Roman" panose="02020603050405020304" pitchFamily="18" charset="0"/>
                <a:cs typeface="Times New Roman" panose="02020603050405020304" pitchFamily="18" charset="0"/>
              </a:rPr>
              <a:t>marke</a:t>
            </a:r>
            <a:r>
              <a:rPr lang="cs-CZ" sz="2000" dirty="0">
                <a:solidFill>
                  <a:srgbClr val="002060"/>
                </a:solidFill>
                <a:latin typeface="Times New Roman" panose="02020603050405020304" pitchFamily="18" charset="0"/>
                <a:cs typeface="Times New Roman" panose="02020603050405020304" pitchFamily="18" charset="0"/>
              </a:rPr>
              <a:t>t.</a:t>
            </a:r>
          </a:p>
          <a:p>
            <a:pPr marL="342900" indent="-342900">
              <a:spcBef>
                <a:spcPct val="20000"/>
              </a:spcBef>
            </a:pP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spcBef>
                <a:spcPct val="20000"/>
              </a:spcBef>
            </a:pPr>
            <a:r>
              <a:rPr lang="en-GB" sz="2000" dirty="0">
                <a:solidFill>
                  <a:srgbClr val="002060"/>
                </a:solidFill>
                <a:latin typeface="Times New Roman" panose="02020603050405020304" pitchFamily="18" charset="0"/>
                <a:cs typeface="Times New Roman" panose="02020603050405020304" pitchFamily="18" charset="0"/>
              </a:rPr>
              <a:t>The objective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for type I acquisition is to win the program and execute it profitably and satisfactorily According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 contractual agreements. The type II objective is often to win the program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 well, thereby gaining a foothold in a new market segment or a new customer community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place of making a profit. Accordingly, each acquisition type has its own, unique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pricing strategy</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354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3434" cy="461665"/>
          </a:xfrm>
          <a:prstGeom prst="rect">
            <a:avLst/>
          </a:prstGeom>
        </p:spPr>
        <p:txBody>
          <a:bodyPr wrap="none">
            <a:spAutoFit/>
          </a:bodyPr>
          <a:lstStyle/>
          <a:p>
            <a:pPr lvl="0">
              <a:defRPr/>
            </a:pPr>
            <a:r>
              <a:rPr lang="cs-CZ" sz="2400" kern="0" dirty="0" err="1">
                <a:solidFill>
                  <a:srgbClr val="307871"/>
                </a:solidFill>
                <a:latin typeface="Times New Roman"/>
                <a:ea typeface="+mj-ea"/>
                <a:cs typeface="+mj-cs"/>
              </a:rPr>
              <a:t>Understanding</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control</a:t>
            </a:r>
            <a:endParaRPr lang="cs-CZ"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82319" y="1996245"/>
            <a:ext cx="460570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Comparing the two pricing strategies for the two global situations reveals a great deal of similarity for the first five points.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 fundamental difference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is that for a profitable new business acquisition the bid price is determined according to actual</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cost, whereas in a “must-win” situation the price is determined by the market force</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3" name="Obdélník 2">
            <a:extLst>
              <a:ext uri="{FF2B5EF4-FFF2-40B4-BE49-F238E27FC236}">
                <a16:creationId xmlns:a16="http://schemas.microsoft.com/office/drawing/2014/main" id="{A69C0C91-BE45-4DC5-AD07-D61CB4B21DFC}"/>
              </a:ext>
            </a:extLst>
          </p:cNvPr>
          <p:cNvSpPr/>
          <p:nvPr/>
        </p:nvSpPr>
        <p:spPr>
          <a:xfrm>
            <a:off x="5531328" y="1090352"/>
            <a:ext cx="3020892" cy="369332"/>
          </a:xfrm>
          <a:prstGeom prst="rect">
            <a:avLst/>
          </a:prstGeom>
        </p:spPr>
        <p:txBody>
          <a:bodyPr wrap="none">
            <a:spAutoFit/>
          </a:bodyPr>
          <a:lstStyle/>
          <a:p>
            <a:pPr algn="ctr"/>
            <a:r>
              <a:rPr lang="cs-CZ" b="1" dirty="0" err="1">
                <a:solidFill>
                  <a:srgbClr val="307871"/>
                </a:solidFill>
                <a:latin typeface="Times New Roman" panose="02020603050405020304" pitchFamily="18" charset="0"/>
                <a:cs typeface="Times New Roman" panose="02020603050405020304" pitchFamily="18" charset="0"/>
              </a:rPr>
              <a:t>Two</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global</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pricing</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strategies</a:t>
            </a:r>
            <a:endParaRPr lang="cs-CZ" b="1" dirty="0">
              <a:solidFill>
                <a:srgbClr val="30787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A3435387-3C68-45A8-80CF-9F7F19BE2898}"/>
              </a:ext>
            </a:extLst>
          </p:cNvPr>
          <p:cNvPicPr>
            <a:picLocks noChangeAspect="1"/>
          </p:cNvPicPr>
          <p:nvPr/>
        </p:nvPicPr>
        <p:blipFill rotWithShape="1">
          <a:blip r:embed="rId3"/>
          <a:srcRect l="24079" t="11742" r="17105" b="6552"/>
          <a:stretch/>
        </p:blipFill>
        <p:spPr>
          <a:xfrm>
            <a:off x="5163961" y="1459684"/>
            <a:ext cx="6776518" cy="5295209"/>
          </a:xfrm>
          <a:prstGeom prst="rect">
            <a:avLst/>
          </a:prstGeom>
        </p:spPr>
      </p:pic>
      <p:sp>
        <p:nvSpPr>
          <p:cNvPr id="8" name="Zástupný symbol pro obsah 2">
            <a:extLst>
              <a:ext uri="{FF2B5EF4-FFF2-40B4-BE49-F238E27FC236}">
                <a16:creationId xmlns:a16="http://schemas.microsoft.com/office/drawing/2014/main" id="{B7BEC890-2034-47F1-83DC-1673E3927D02}"/>
              </a:ext>
            </a:extLst>
          </p:cNvPr>
          <p:cNvSpPr txBox="1">
            <a:spLocks/>
          </p:cNvSpPr>
          <p:nvPr/>
        </p:nvSpPr>
        <p:spPr>
          <a:xfrm>
            <a:off x="5337258" y="6650187"/>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a:t>
            </a:r>
            <a:r>
              <a:rPr lang="cs-CZ" altLang="cs-CZ" sz="800" dirty="0" err="1">
                <a:solidFill>
                  <a:srgbClr val="002060"/>
                </a:solidFill>
                <a:latin typeface="Times New Roman" panose="02020603050405020304" pitchFamily="18" charset="0"/>
                <a:cs typeface="Times New Roman" panose="02020603050405020304" pitchFamily="18" charset="0"/>
              </a:rPr>
              <a:t>Kerzner</a:t>
            </a:r>
            <a:r>
              <a:rPr lang="cs-CZ" altLang="cs-CZ" sz="800" dirty="0">
                <a:solidFill>
                  <a:srgbClr val="002060"/>
                </a:solidFill>
                <a:latin typeface="Times New Roman" panose="02020603050405020304" pitchFamily="18" charset="0"/>
                <a:cs typeface="Times New Roman" panose="02020603050405020304" pitchFamily="18" charset="0"/>
              </a:rPr>
              <a:t>, H. Project Management</a:t>
            </a:r>
            <a:endParaRPr lang="en-GB" altLang="cs-CZ" sz="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00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Types</a:t>
            </a:r>
            <a:r>
              <a:rPr lang="cs-CZ" sz="2400" b="1" dirty="0">
                <a:solidFill>
                  <a:schemeClr val="bg1"/>
                </a:solidFill>
                <a:latin typeface="Times New Roman" panose="02020603050405020304" pitchFamily="18" charset="0"/>
                <a:cs typeface="Times New Roman" panose="02020603050405020304" pitchFamily="18" charset="0"/>
              </a:rPr>
              <a:t> of </a:t>
            </a:r>
            <a:r>
              <a:rPr lang="cs-CZ" sz="2400" b="1" dirty="0" err="1">
                <a:solidFill>
                  <a:schemeClr val="bg1"/>
                </a:solidFill>
                <a:latin typeface="Times New Roman" panose="02020603050405020304" pitchFamily="18" charset="0"/>
                <a:cs typeface="Times New Roman" panose="02020603050405020304" pitchFamily="18" charset="0"/>
              </a:rPr>
              <a:t>estimates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66806" y="204687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914401"/>
            <a:ext cx="4806091" cy="5320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Projects can range from a feasibility study, through modification of existing facilities, to complete design, procurement, and construction of a large complex.</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Many companies try to standardize their estimating procedures by developing an estimating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manual.</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Estimating manuals, as the name implies, provide estimates. The question, of course,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“How good are the estimates?” Most estimating manuals provide accuracy limitations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by defining the type of estimates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2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489784"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The first type of estimate is an </a:t>
            </a:r>
            <a:r>
              <a:rPr lang="en-GB" sz="1800" b="1" dirty="0">
                <a:solidFill>
                  <a:srgbClr val="002060"/>
                </a:solidFill>
                <a:latin typeface="Times New Roman" panose="02020603050405020304" pitchFamily="18" charset="0"/>
                <a:cs typeface="Times New Roman" panose="02020603050405020304" pitchFamily="18" charset="0"/>
              </a:rPr>
              <a:t>order-of-magnitude analysis</a:t>
            </a:r>
            <a:r>
              <a:rPr lang="en-GB" sz="1800" dirty="0">
                <a:solidFill>
                  <a:srgbClr val="002060"/>
                </a:solidFill>
                <a:latin typeface="Times New Roman" panose="02020603050405020304" pitchFamily="18" charset="0"/>
                <a:cs typeface="Times New Roman" panose="02020603050405020304" pitchFamily="18" charset="0"/>
              </a:rPr>
              <a:t>, which is made without any detailed engineering data. The order-of-magnitude analysis may have an accuracy of 35 percent within the scope of the project. This type of estimate may use past experience (not necessarily similar), scale factors, parametric curves, or capacity estimates (i.e., $/# of product or $/kW electricity)</a:t>
            </a:r>
            <a:r>
              <a:rPr lang="cs-CZ" sz="1800" dirty="0">
                <a:solidFill>
                  <a:srgbClr val="002060"/>
                </a:solidFill>
                <a:latin typeface="Times New Roman" panose="02020603050405020304" pitchFamily="18" charset="0"/>
                <a:cs typeface="Times New Roman" panose="02020603050405020304" pitchFamily="18" charset="0"/>
              </a:rPr>
              <a:t>.</a:t>
            </a:r>
          </a:p>
          <a:p>
            <a:endParaRPr lang="cs-CZ" sz="1800" dirty="0">
              <a:solidFill>
                <a:srgbClr val="002060"/>
              </a:solidFill>
              <a:latin typeface="Times New Roman" panose="02020603050405020304" pitchFamily="18" charset="0"/>
              <a:cs typeface="Times New Roman" panose="02020603050405020304" pitchFamily="18" charset="0"/>
            </a:endParaRPr>
          </a:p>
          <a:p>
            <a:r>
              <a:rPr lang="cs-CZ" sz="1800" dirty="0">
                <a:solidFill>
                  <a:srgbClr val="002060"/>
                </a:solidFill>
                <a:latin typeface="Times New Roman" panose="02020603050405020304" pitchFamily="18" charset="0"/>
                <a:cs typeface="Times New Roman" panose="02020603050405020304" pitchFamily="18" charset="0"/>
              </a:rPr>
              <a:t>T</a:t>
            </a:r>
            <a:r>
              <a:rPr lang="en-GB" sz="1800" dirty="0">
                <a:solidFill>
                  <a:srgbClr val="002060"/>
                </a:solidFill>
                <a:latin typeface="Times New Roman" panose="02020603050405020304" pitchFamily="18" charset="0"/>
                <a:cs typeface="Times New Roman" panose="02020603050405020304" pitchFamily="18" charset="0"/>
              </a:rPr>
              <a:t>here is the </a:t>
            </a:r>
            <a:r>
              <a:rPr lang="en-GB" sz="1800" b="1" dirty="0">
                <a:solidFill>
                  <a:srgbClr val="002060"/>
                </a:solidFill>
                <a:latin typeface="Times New Roman" panose="02020603050405020304" pitchFamily="18" charset="0"/>
                <a:cs typeface="Times New Roman" panose="02020603050405020304" pitchFamily="18" charset="0"/>
              </a:rPr>
              <a:t>approximate estimate </a:t>
            </a:r>
            <a:r>
              <a:rPr lang="en-GB" sz="1800" dirty="0">
                <a:solidFill>
                  <a:srgbClr val="002060"/>
                </a:solidFill>
                <a:latin typeface="Times New Roman" panose="02020603050405020304" pitchFamily="18" charset="0"/>
                <a:cs typeface="Times New Roman" panose="02020603050405020304" pitchFamily="18" charset="0"/>
              </a:rPr>
              <a:t>(or top-down estimate), which is also mad</a:t>
            </a:r>
            <a:r>
              <a:rPr lang="cs-CZ" sz="1800" dirty="0">
                <a:solidFill>
                  <a:srgbClr val="002060"/>
                </a:solidFill>
                <a:latin typeface="Times New Roman" panose="02020603050405020304" pitchFamily="18" charset="0"/>
                <a:cs typeface="Times New Roman" panose="02020603050405020304" pitchFamily="18" charset="0"/>
              </a:rPr>
              <a:t>e </a:t>
            </a:r>
            <a:r>
              <a:rPr lang="en-GB" sz="1800" dirty="0">
                <a:solidFill>
                  <a:srgbClr val="002060"/>
                </a:solidFill>
                <a:latin typeface="Times New Roman" panose="02020603050405020304" pitchFamily="18" charset="0"/>
                <a:cs typeface="Times New Roman" panose="02020603050405020304" pitchFamily="18" charset="0"/>
              </a:rPr>
              <a:t>without detailed engineering data, and may be accurate to 15 percent. This type of estimate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is prorated from previous projects that are similar in scope and capacity, and may be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titled as estimating by analogy, parametric curves, rule of thumb, and indexed cost of similar</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activities adjusted for capacity and technology. In such a case, the estimator may say</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that this activity is 50 percent more difficult than a previous (i.e., reference) activity and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requires 50 percent more time, man-hours, dollars, materials, and so on.</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 </a:t>
            </a:r>
            <a:r>
              <a:rPr lang="en-GB" sz="1800" b="1" dirty="0">
                <a:solidFill>
                  <a:srgbClr val="002060"/>
                </a:solidFill>
                <a:latin typeface="Times New Roman" panose="02020603050405020304" pitchFamily="18" charset="0"/>
                <a:cs typeface="Times New Roman" panose="02020603050405020304" pitchFamily="18" charset="0"/>
              </a:rPr>
              <a:t>definitive estimate</a:t>
            </a:r>
            <a:r>
              <a:rPr lang="en-GB" sz="1800" dirty="0">
                <a:solidFill>
                  <a:srgbClr val="002060"/>
                </a:solidFill>
                <a:latin typeface="Times New Roman" panose="02020603050405020304" pitchFamily="18" charset="0"/>
                <a:cs typeface="Times New Roman" panose="02020603050405020304" pitchFamily="18" charset="0"/>
              </a:rPr>
              <a:t>, or grassroots </a:t>
            </a:r>
            <a:r>
              <a:rPr lang="en-GB" sz="1800" dirty="0" err="1">
                <a:solidFill>
                  <a:srgbClr val="002060"/>
                </a:solidFill>
                <a:latin typeface="Times New Roman" panose="02020603050405020304" pitchFamily="18" charset="0"/>
                <a:cs typeface="Times New Roman" panose="02020603050405020304" pitchFamily="18" charset="0"/>
              </a:rPr>
              <a:t>buildup</a:t>
            </a:r>
            <a:r>
              <a:rPr lang="en-GB" sz="1800" dirty="0">
                <a:solidFill>
                  <a:srgbClr val="002060"/>
                </a:solidFill>
                <a:latin typeface="Times New Roman" panose="02020603050405020304" pitchFamily="18" charset="0"/>
                <a:cs typeface="Times New Roman" panose="02020603050405020304" pitchFamily="18" charset="0"/>
              </a:rPr>
              <a:t> estimate, is prepared from well-defined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engineering data including (as a minimum) vendor quotes, fairly complete plans, specifications,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unit prices, and estimate to complete. The definitive estimate, also referred to as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detailed estimating, has an accuracy of</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5 percent.</a:t>
            </a: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04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489784"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7237" y="1164853"/>
            <a:ext cx="69089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Learning curves are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graphical representations of repetitive functions in which continuous operations will lead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to a reduction in time, resources, and money. The theory behind learning curves is usually</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applied to manufacturing operations.</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During competitive bidding, it is important that the type of estimate be consistent with</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customer’s requirements. For in-house projects, the type of estimate can vary over the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life cycle of a project:</a:t>
            </a:r>
            <a:endParaRPr lang="cs-CZ" altLang="cs-CZ" sz="1800" dirty="0">
              <a:solidFill>
                <a:srgbClr val="002060"/>
              </a:solidFill>
              <a:latin typeface="Times New Roman" panose="02020603050405020304" pitchFamily="18" charset="0"/>
              <a:cs typeface="Times New Roman" panose="02020603050405020304" pitchFamily="18" charset="0"/>
            </a:endParaRPr>
          </a:p>
          <a:p>
            <a:pPr lvl="1"/>
            <a:r>
              <a:rPr lang="en-GB" altLang="cs-CZ" sz="1600" dirty="0">
                <a:solidFill>
                  <a:srgbClr val="002060"/>
                </a:solidFill>
                <a:latin typeface="Times New Roman" panose="02020603050405020304" pitchFamily="18" charset="0"/>
                <a:cs typeface="Times New Roman" panose="02020603050405020304" pitchFamily="18" charset="0"/>
              </a:rPr>
              <a:t>Conceptual stage: Venture guidance or feasibility studies for the evaluation of future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work. This estimating is often based on minimum-scope information.</a:t>
            </a:r>
            <a:endParaRPr lang="cs-CZ" altLang="cs-CZ" sz="1600" dirty="0">
              <a:solidFill>
                <a:srgbClr val="002060"/>
              </a:solidFill>
              <a:latin typeface="Times New Roman" panose="02020603050405020304" pitchFamily="18" charset="0"/>
              <a:cs typeface="Times New Roman" panose="02020603050405020304" pitchFamily="18" charset="0"/>
            </a:endParaRPr>
          </a:p>
          <a:p>
            <a:pPr lvl="1"/>
            <a:endParaRPr lang="en-GB" altLang="cs-CZ" sz="1600" dirty="0">
              <a:solidFill>
                <a:srgbClr val="002060"/>
              </a:solidFill>
              <a:latin typeface="Times New Roman" panose="02020603050405020304" pitchFamily="18" charset="0"/>
              <a:cs typeface="Times New Roman" panose="02020603050405020304" pitchFamily="18" charset="0"/>
            </a:endParaRPr>
          </a:p>
          <a:p>
            <a:pPr lvl="1"/>
            <a:r>
              <a:rPr lang="en-GB" altLang="cs-CZ" sz="1600" dirty="0">
                <a:solidFill>
                  <a:srgbClr val="002060"/>
                </a:solidFill>
                <a:latin typeface="Times New Roman" panose="02020603050405020304" pitchFamily="18" charset="0"/>
                <a:cs typeface="Times New Roman" panose="02020603050405020304" pitchFamily="18" charset="0"/>
              </a:rPr>
              <a:t>Planning stage: Estimating for authorization of partial or full funds. These estimates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are based on preliminary design and scope.</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D165D7F8-67CD-47A8-9E7D-9C485634F155}"/>
              </a:ext>
            </a:extLst>
          </p:cNvPr>
          <p:cNvPicPr>
            <a:picLocks noChangeAspect="1"/>
          </p:cNvPicPr>
          <p:nvPr/>
        </p:nvPicPr>
        <p:blipFill rotWithShape="1">
          <a:blip r:embed="rId3"/>
          <a:srcRect l="34474" t="43041" r="25526" b="27720"/>
          <a:stretch/>
        </p:blipFill>
        <p:spPr>
          <a:xfrm>
            <a:off x="7063679" y="2857191"/>
            <a:ext cx="4876800" cy="2005265"/>
          </a:xfrm>
          <a:prstGeom prst="rect">
            <a:avLst/>
          </a:prstGeom>
        </p:spPr>
      </p:pic>
      <p:sp>
        <p:nvSpPr>
          <p:cNvPr id="7" name="Obdélník 6">
            <a:extLst>
              <a:ext uri="{FF2B5EF4-FFF2-40B4-BE49-F238E27FC236}">
                <a16:creationId xmlns:a16="http://schemas.microsoft.com/office/drawing/2014/main" id="{C35A481D-3CC7-41B8-AAF6-FD0E928D7FFE}"/>
              </a:ext>
            </a:extLst>
          </p:cNvPr>
          <p:cNvSpPr/>
          <p:nvPr/>
        </p:nvSpPr>
        <p:spPr>
          <a:xfrm>
            <a:off x="8441532" y="2487859"/>
            <a:ext cx="2121093" cy="369332"/>
          </a:xfrm>
          <a:prstGeom prst="rect">
            <a:avLst/>
          </a:prstGeom>
        </p:spPr>
        <p:txBody>
          <a:bodyPr wrap="none">
            <a:spAutoFit/>
          </a:bodyPr>
          <a:lstStyle/>
          <a:p>
            <a:pPr algn="ctr"/>
            <a:r>
              <a:rPr lang="cs-CZ" b="1" dirty="0" err="1">
                <a:solidFill>
                  <a:srgbClr val="307871"/>
                </a:solidFill>
                <a:latin typeface="Times New Roman" panose="02020603050405020304" pitchFamily="18" charset="0"/>
                <a:cs typeface="Times New Roman" panose="02020603050405020304" pitchFamily="18" charset="0"/>
              </a:rPr>
              <a:t>Classes</a:t>
            </a:r>
            <a:r>
              <a:rPr lang="cs-CZ" b="1" dirty="0">
                <a:solidFill>
                  <a:srgbClr val="307871"/>
                </a:solidFill>
                <a:latin typeface="Times New Roman" panose="02020603050405020304" pitchFamily="18" charset="0"/>
                <a:cs typeface="Times New Roman" panose="02020603050405020304" pitchFamily="18" charset="0"/>
              </a:rPr>
              <a:t> of </a:t>
            </a:r>
            <a:r>
              <a:rPr lang="cs-CZ" b="1" dirty="0" err="1">
                <a:solidFill>
                  <a:srgbClr val="307871"/>
                </a:solidFill>
                <a:latin typeface="Times New Roman" panose="02020603050405020304" pitchFamily="18" charset="0"/>
                <a:cs typeface="Times New Roman" panose="02020603050405020304" pitchFamily="18" charset="0"/>
              </a:rPr>
              <a:t>estimates</a:t>
            </a:r>
            <a:endParaRPr lang="cs-CZ" b="1"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5A8670E9-8E37-4FE1-8B56-AA6B2D606436}"/>
              </a:ext>
            </a:extLst>
          </p:cNvPr>
          <p:cNvSpPr txBox="1">
            <a:spLocks/>
          </p:cNvSpPr>
          <p:nvPr/>
        </p:nvSpPr>
        <p:spPr>
          <a:xfrm>
            <a:off x="7336395" y="4862456"/>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a:t>
            </a:r>
            <a:r>
              <a:rPr lang="cs-CZ" altLang="cs-CZ" sz="800" dirty="0" err="1">
                <a:solidFill>
                  <a:srgbClr val="002060"/>
                </a:solidFill>
                <a:latin typeface="Times New Roman" panose="02020603050405020304" pitchFamily="18" charset="0"/>
                <a:cs typeface="Times New Roman" panose="02020603050405020304" pitchFamily="18" charset="0"/>
              </a:rPr>
              <a:t>Kerzner</a:t>
            </a:r>
            <a:r>
              <a:rPr lang="cs-CZ" altLang="cs-CZ" sz="800" dirty="0">
                <a:solidFill>
                  <a:srgbClr val="002060"/>
                </a:solidFill>
                <a:latin typeface="Times New Roman" panose="02020603050405020304" pitchFamily="18" charset="0"/>
                <a:cs typeface="Times New Roman" panose="02020603050405020304" pitchFamily="18" charset="0"/>
              </a:rPr>
              <a:t>, H. Project Management</a:t>
            </a:r>
            <a:endParaRPr lang="en-GB" altLang="cs-CZ" sz="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05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489784"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7237" y="1164853"/>
            <a:ext cx="69089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D165D7F8-67CD-47A8-9E7D-9C485634F155}"/>
              </a:ext>
            </a:extLst>
          </p:cNvPr>
          <p:cNvPicPr>
            <a:picLocks noChangeAspect="1"/>
          </p:cNvPicPr>
          <p:nvPr/>
        </p:nvPicPr>
        <p:blipFill rotWithShape="1">
          <a:blip r:embed="rId3"/>
          <a:srcRect l="34474" t="43041" r="25526" b="27720"/>
          <a:stretch/>
        </p:blipFill>
        <p:spPr>
          <a:xfrm>
            <a:off x="7559089" y="2807596"/>
            <a:ext cx="4256697" cy="1750288"/>
          </a:xfrm>
          <a:prstGeom prst="rect">
            <a:avLst/>
          </a:prstGeom>
        </p:spPr>
      </p:pic>
      <p:sp>
        <p:nvSpPr>
          <p:cNvPr id="7" name="Obdélník 6">
            <a:extLst>
              <a:ext uri="{FF2B5EF4-FFF2-40B4-BE49-F238E27FC236}">
                <a16:creationId xmlns:a16="http://schemas.microsoft.com/office/drawing/2014/main" id="{C35A481D-3CC7-41B8-AAF6-FD0E928D7FFE}"/>
              </a:ext>
            </a:extLst>
          </p:cNvPr>
          <p:cNvSpPr/>
          <p:nvPr/>
        </p:nvSpPr>
        <p:spPr>
          <a:xfrm>
            <a:off x="8441532" y="2487859"/>
            <a:ext cx="2121093" cy="369332"/>
          </a:xfrm>
          <a:prstGeom prst="rect">
            <a:avLst/>
          </a:prstGeom>
        </p:spPr>
        <p:txBody>
          <a:bodyPr wrap="none">
            <a:spAutoFit/>
          </a:bodyPr>
          <a:lstStyle/>
          <a:p>
            <a:pPr algn="ctr"/>
            <a:r>
              <a:rPr lang="cs-CZ" b="1" dirty="0" err="1">
                <a:solidFill>
                  <a:srgbClr val="307871"/>
                </a:solidFill>
                <a:latin typeface="Times New Roman" panose="02020603050405020304" pitchFamily="18" charset="0"/>
                <a:cs typeface="Times New Roman" panose="02020603050405020304" pitchFamily="18" charset="0"/>
              </a:rPr>
              <a:t>Classes</a:t>
            </a:r>
            <a:r>
              <a:rPr lang="cs-CZ" b="1" dirty="0">
                <a:solidFill>
                  <a:srgbClr val="307871"/>
                </a:solidFill>
                <a:latin typeface="Times New Roman" panose="02020603050405020304" pitchFamily="18" charset="0"/>
                <a:cs typeface="Times New Roman" panose="02020603050405020304" pitchFamily="18" charset="0"/>
              </a:rPr>
              <a:t> of </a:t>
            </a:r>
            <a:r>
              <a:rPr lang="cs-CZ" b="1" dirty="0" err="1">
                <a:solidFill>
                  <a:srgbClr val="307871"/>
                </a:solidFill>
                <a:latin typeface="Times New Roman" panose="02020603050405020304" pitchFamily="18" charset="0"/>
                <a:cs typeface="Times New Roman" panose="02020603050405020304" pitchFamily="18" charset="0"/>
              </a:rPr>
              <a:t>estimates</a:t>
            </a:r>
            <a:endParaRPr lang="cs-CZ" b="1"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5A8670E9-8E37-4FE1-8B56-AA6B2D606436}"/>
              </a:ext>
            </a:extLst>
          </p:cNvPr>
          <p:cNvSpPr txBox="1">
            <a:spLocks/>
          </p:cNvSpPr>
          <p:nvPr/>
        </p:nvSpPr>
        <p:spPr>
          <a:xfrm>
            <a:off x="7800107" y="4669808"/>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a:t>
            </a:r>
            <a:r>
              <a:rPr lang="cs-CZ" altLang="cs-CZ" sz="800" dirty="0" err="1">
                <a:solidFill>
                  <a:srgbClr val="002060"/>
                </a:solidFill>
                <a:latin typeface="Times New Roman" panose="02020603050405020304" pitchFamily="18" charset="0"/>
                <a:cs typeface="Times New Roman" panose="02020603050405020304" pitchFamily="18" charset="0"/>
              </a:rPr>
              <a:t>Kerzner</a:t>
            </a:r>
            <a:r>
              <a:rPr lang="cs-CZ" altLang="cs-CZ" sz="800" dirty="0">
                <a:solidFill>
                  <a:srgbClr val="002060"/>
                </a:solidFill>
                <a:latin typeface="Times New Roman" panose="02020603050405020304" pitchFamily="18" charset="0"/>
                <a:cs typeface="Times New Roman" panose="02020603050405020304" pitchFamily="18" charset="0"/>
              </a:rPr>
              <a:t>, H. 2017.  Project Management</a:t>
            </a:r>
            <a:endParaRPr lang="en-GB" altLang="cs-CZ" sz="8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0887B433-43B5-424C-AFDC-4F4699F3A83E}"/>
              </a:ext>
            </a:extLst>
          </p:cNvPr>
          <p:cNvPicPr>
            <a:picLocks noChangeAspect="1"/>
          </p:cNvPicPr>
          <p:nvPr/>
        </p:nvPicPr>
        <p:blipFill rotWithShape="1">
          <a:blip r:embed="rId4"/>
          <a:srcRect l="24722" t="24796" r="17237" b="11345"/>
          <a:stretch/>
        </p:blipFill>
        <p:spPr>
          <a:xfrm>
            <a:off x="259931" y="1854926"/>
            <a:ext cx="7076464" cy="4379495"/>
          </a:xfrm>
          <a:prstGeom prst="rect">
            <a:avLst/>
          </a:prstGeom>
        </p:spPr>
      </p:pic>
      <p:sp>
        <p:nvSpPr>
          <p:cNvPr id="9" name="Obdélník 8">
            <a:extLst>
              <a:ext uri="{FF2B5EF4-FFF2-40B4-BE49-F238E27FC236}">
                <a16:creationId xmlns:a16="http://schemas.microsoft.com/office/drawing/2014/main" id="{9C238B1E-3A58-41AA-AE96-F6913230E20A}"/>
              </a:ext>
            </a:extLst>
          </p:cNvPr>
          <p:cNvSpPr/>
          <p:nvPr/>
        </p:nvSpPr>
        <p:spPr>
          <a:xfrm>
            <a:off x="259931" y="1465292"/>
            <a:ext cx="6605655" cy="369332"/>
          </a:xfrm>
          <a:prstGeom prst="rect">
            <a:avLst/>
          </a:prstGeom>
        </p:spPr>
        <p:txBody>
          <a:bodyPr wrap="none">
            <a:spAutoFit/>
          </a:bodyPr>
          <a:lstStyle/>
          <a:p>
            <a:pPr algn="ctr"/>
            <a:r>
              <a:rPr lang="cs-CZ" b="1" dirty="0" err="1">
                <a:solidFill>
                  <a:srgbClr val="307871"/>
                </a:solidFill>
                <a:latin typeface="Times New Roman" panose="02020603050405020304" pitchFamily="18" charset="0"/>
                <a:cs typeface="Times New Roman" panose="02020603050405020304" pitchFamily="18" charset="0"/>
              </a:rPr>
              <a:t>Checlist</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for</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work</a:t>
            </a:r>
            <a:r>
              <a:rPr lang="cs-CZ" b="1" dirty="0">
                <a:solidFill>
                  <a:srgbClr val="307871"/>
                </a:solidFill>
                <a:latin typeface="Times New Roman" panose="02020603050405020304" pitchFamily="18" charset="0"/>
                <a:cs typeface="Times New Roman" panose="02020603050405020304" pitchFamily="18" charset="0"/>
              </a:rPr>
              <a:t> normály </a:t>
            </a:r>
            <a:r>
              <a:rPr lang="cs-CZ" b="1" dirty="0" err="1">
                <a:solidFill>
                  <a:srgbClr val="307871"/>
                </a:solidFill>
                <a:latin typeface="Times New Roman" panose="02020603050405020304" pitchFamily="18" charset="0"/>
                <a:cs typeface="Times New Roman" panose="02020603050405020304" pitchFamily="18" charset="0"/>
              </a:rPr>
              <a:t>required</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for</a:t>
            </a:r>
            <a:r>
              <a:rPr lang="cs-CZ" b="1" dirty="0">
                <a:solidFill>
                  <a:srgbClr val="307871"/>
                </a:solidFill>
                <a:latin typeface="Times New Roman" panose="02020603050405020304" pitchFamily="18" charset="0"/>
                <a:cs typeface="Times New Roman" panose="02020603050405020304" pitchFamily="18" charset="0"/>
              </a:rPr>
              <a:t> the </a:t>
            </a:r>
            <a:r>
              <a:rPr lang="cs-CZ" b="1" dirty="0" err="1">
                <a:solidFill>
                  <a:srgbClr val="307871"/>
                </a:solidFill>
                <a:latin typeface="Times New Roman" panose="02020603050405020304" pitchFamily="18" charset="0"/>
                <a:cs typeface="Times New Roman" panose="02020603050405020304" pitchFamily="18" charset="0"/>
              </a:rPr>
              <a:t>various</a:t>
            </a:r>
            <a:r>
              <a:rPr lang="cs-CZ" b="1" dirty="0">
                <a:solidFill>
                  <a:srgbClr val="307871"/>
                </a:solidFill>
                <a:latin typeface="Times New Roman" panose="02020603050405020304" pitchFamily="18" charset="0"/>
                <a:cs typeface="Times New Roman" panose="02020603050405020304" pitchFamily="18" charset="0"/>
              </a:rPr>
              <a:t> </a:t>
            </a:r>
            <a:r>
              <a:rPr lang="cs-CZ" b="1" dirty="0" err="1">
                <a:solidFill>
                  <a:srgbClr val="307871"/>
                </a:solidFill>
                <a:latin typeface="Times New Roman" panose="02020603050405020304" pitchFamily="18" charset="0"/>
                <a:cs typeface="Times New Roman" panose="02020603050405020304" pitchFamily="18" charset="0"/>
              </a:rPr>
              <a:t>classes</a:t>
            </a:r>
            <a:r>
              <a:rPr lang="cs-CZ" b="1" dirty="0">
                <a:solidFill>
                  <a:srgbClr val="307871"/>
                </a:solidFill>
                <a:latin typeface="Times New Roman" panose="02020603050405020304" pitchFamily="18" charset="0"/>
                <a:cs typeface="Times New Roman" panose="02020603050405020304" pitchFamily="18" charset="0"/>
              </a:rPr>
              <a:t> (I-VI) </a:t>
            </a:r>
          </a:p>
        </p:txBody>
      </p:sp>
      <p:sp>
        <p:nvSpPr>
          <p:cNvPr id="10" name="Zástupný symbol pro obsah 2">
            <a:extLst>
              <a:ext uri="{FF2B5EF4-FFF2-40B4-BE49-F238E27FC236}">
                <a16:creationId xmlns:a16="http://schemas.microsoft.com/office/drawing/2014/main" id="{AA55B2F1-14B3-4326-83C4-42927E62BF16}"/>
              </a:ext>
            </a:extLst>
          </p:cNvPr>
          <p:cNvSpPr txBox="1">
            <a:spLocks/>
          </p:cNvSpPr>
          <p:nvPr/>
        </p:nvSpPr>
        <p:spPr>
          <a:xfrm>
            <a:off x="259931" y="6377921"/>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a:t>
            </a:r>
            <a:r>
              <a:rPr lang="cs-CZ" altLang="cs-CZ" sz="800" dirty="0" err="1">
                <a:solidFill>
                  <a:srgbClr val="002060"/>
                </a:solidFill>
                <a:latin typeface="Times New Roman" panose="02020603050405020304" pitchFamily="18" charset="0"/>
                <a:cs typeface="Times New Roman" panose="02020603050405020304" pitchFamily="18" charset="0"/>
              </a:rPr>
              <a:t>Kerzner</a:t>
            </a:r>
            <a:r>
              <a:rPr lang="cs-CZ" altLang="cs-CZ" sz="800" dirty="0">
                <a:solidFill>
                  <a:srgbClr val="002060"/>
                </a:solidFill>
                <a:latin typeface="Times New Roman" panose="02020603050405020304" pitchFamily="18" charset="0"/>
                <a:cs typeface="Times New Roman" panose="02020603050405020304" pitchFamily="18" charset="0"/>
              </a:rPr>
              <a:t>, H. 2017.  Project Management</a:t>
            </a:r>
            <a:endParaRPr lang="en-GB" altLang="cs-CZ" sz="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85773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3219</Words>
  <Application>Microsoft Office PowerPoint</Application>
  <PresentationFormat>Širokoúhlá obrazovka</PresentationFormat>
  <Paragraphs>250</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Times New Roman</vt:lpstr>
      <vt:lpstr>Motiv Office</vt:lpstr>
      <vt:lpstr>Pricing and Estimating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130</cp:revision>
  <dcterms:created xsi:type="dcterms:W3CDTF">2016-11-25T20:36:16Z</dcterms:created>
  <dcterms:modified xsi:type="dcterms:W3CDTF">2019-11-30T21:52:41Z</dcterms:modified>
</cp:coreProperties>
</file>