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7" r:id="rId3"/>
    <p:sldId id="256" r:id="rId4"/>
    <p:sldId id="262" r:id="rId5"/>
    <p:sldId id="263" r:id="rId6"/>
    <p:sldId id="289" r:id="rId7"/>
    <p:sldId id="334" r:id="rId8"/>
    <p:sldId id="335" r:id="rId9"/>
    <p:sldId id="336" r:id="rId10"/>
    <p:sldId id="337" r:id="rId11"/>
    <p:sldId id="338" r:id="rId12"/>
    <p:sldId id="339" r:id="rId13"/>
    <p:sldId id="340" r:id="rId14"/>
    <p:sldId id="341" r:id="rId15"/>
    <p:sldId id="342" r:id="rId16"/>
    <p:sldId id="343" r:id="rId17"/>
    <p:sldId id="344" r:id="rId18"/>
    <p:sldId id="345" r:id="rId19"/>
    <p:sldId id="346" r:id="rId20"/>
    <p:sldId id="347" r:id="rId21"/>
    <p:sldId id="348" r:id="rId22"/>
    <p:sldId id="349" r:id="rId23"/>
    <p:sldId id="350" r:id="rId24"/>
    <p:sldId id="351" r:id="rId25"/>
    <p:sldId id="333" r:id="rId26"/>
    <p:sldId id="352" r:id="rId27"/>
    <p:sldId id="314" r:id="rId28"/>
    <p:sldId id="35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94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00" autoAdjust="0"/>
    <p:restoredTop sz="94660"/>
  </p:normalViewPr>
  <p:slideViewPr>
    <p:cSldViewPr snapToGrid="0">
      <p:cViewPr varScale="1">
        <p:scale>
          <a:sx n="74" d="100"/>
          <a:sy n="74" d="100"/>
        </p:scale>
        <p:origin x="60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4. 5. 2021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4. 5. 2021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4. 5. 2021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a:t>Kliknutím lze upravit styl.</a:t>
            </a:r>
          </a:p>
        </p:txBody>
      </p:sp>
      <p:sp>
        <p:nvSpPr>
          <p:cNvPr id="3" name="Podnadpis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4. 5. 2021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139062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4. 5. 2021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18697046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4. 5. 2021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3624004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4. 5. 2021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266357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4. 5. 2021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497497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4. 5. 2021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3758838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4. 5. 2021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420587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4. 5. 2021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4. 5. 2021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7920491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4. 5. 2021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419527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4. 5. 2021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29897465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4. 5. 2021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2909877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4. 5. 2021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4. 5. 2021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4. 5. 2021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4. 5. 2021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4. 5. 2021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4. 5. 2021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4. 5. 2021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4. 5. 2021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4. 5. 2021</a:t>
            </a:fld>
            <a:endParaRPr lang="cs-CZ"/>
          </a:p>
        </p:txBody>
      </p:sp>
      <p:sp>
        <p:nvSpPr>
          <p:cNvPr id="5" name="Zástupný symbol pro zápatí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extLst>
      <p:ext uri="{BB962C8B-B14F-4D97-AF65-F5344CB8AC3E}">
        <p14:creationId xmlns:p14="http://schemas.microsoft.com/office/powerpoint/2010/main" val="345926181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cs-CZ" sz="5333" b="1" dirty="0" err="1">
                <a:solidFill>
                  <a:schemeClr val="bg1"/>
                </a:solidFill>
                <a:latin typeface="Times New Roman" panose="02020603050405020304" pitchFamily="18" charset="0"/>
                <a:cs typeface="Times New Roman" panose="02020603050405020304" pitchFamily="18" charset="0"/>
              </a:rPr>
              <a:t>Specific</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types</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of</a:t>
            </a:r>
            <a:r>
              <a:rPr lang="cs-CZ" sz="5333" b="1" dirty="0">
                <a:solidFill>
                  <a:schemeClr val="bg1"/>
                </a:solidFill>
                <a:latin typeface="Times New Roman" panose="02020603050405020304" pitchFamily="18" charset="0"/>
                <a:cs typeface="Times New Roman" panose="02020603050405020304" pitchFamily="18" charset="0"/>
              </a:rPr>
              <a:t> business: </a:t>
            </a:r>
            <a:r>
              <a:rPr lang="cs-CZ" sz="5333" b="1" dirty="0" err="1">
                <a:solidFill>
                  <a:schemeClr val="bg1"/>
                </a:solidFill>
                <a:latin typeface="Times New Roman" panose="02020603050405020304" pitchFamily="18" charset="0"/>
                <a:cs typeface="Times New Roman" panose="02020603050405020304" pitchFamily="18" charset="0"/>
              </a:rPr>
              <a:t>Family</a:t>
            </a:r>
            <a:r>
              <a:rPr lang="cs-CZ" sz="5333" b="1" dirty="0">
                <a:solidFill>
                  <a:schemeClr val="bg1"/>
                </a:solidFill>
                <a:latin typeface="Times New Roman" panose="02020603050405020304" pitchFamily="18" charset="0"/>
                <a:cs typeface="Times New Roman" panose="02020603050405020304" pitchFamily="18" charset="0"/>
              </a:rPr>
              <a:t> business</a:t>
            </a:r>
            <a:endParaRPr lang="en-GB" sz="5333"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05885"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PRIORITIES</a:t>
            </a:r>
            <a:r>
              <a:rPr lang="cs-CZ" sz="2400" kern="0" dirty="0">
                <a:solidFill>
                  <a:srgbClr val="307871"/>
                </a:solidFill>
                <a:latin typeface="Times New Roman"/>
                <a:ea typeface="+mj-ea"/>
                <a:cs typeface="+mj-cs"/>
              </a:rPr>
              <a:t> OF </a:t>
            </a:r>
            <a:r>
              <a:rPr lang="cs-CZ" sz="2400" kern="0" dirty="0" err="1">
                <a:solidFill>
                  <a:srgbClr val="307871"/>
                </a:solidFill>
                <a:latin typeface="Times New Roman"/>
                <a:ea typeface="+mj-ea"/>
                <a:cs typeface="+mj-cs"/>
              </a:rPr>
              <a:t>FAMILY</a:t>
            </a:r>
            <a:r>
              <a:rPr lang="cs-CZ" sz="2400" kern="0" dirty="0">
                <a:solidFill>
                  <a:srgbClr val="307871"/>
                </a:solidFill>
                <a:latin typeface="Times New Roman"/>
                <a:ea typeface="+mj-ea"/>
                <a:cs typeface="+mj-cs"/>
              </a:rPr>
              <a:t> BUSINESS</a:t>
            </a:r>
          </a:p>
        </p:txBody>
      </p:sp>
      <p:sp>
        <p:nvSpPr>
          <p:cNvPr id="6" name="TextovéPole 10">
            <a:extLst>
              <a:ext uri="{FF2B5EF4-FFF2-40B4-BE49-F238E27FC236}">
                <a16:creationId xmlns:a16="http://schemas.microsoft.com/office/drawing/2014/main" xmlns="" id="{1F174C82-761D-494C-A576-7D5754967339}"/>
              </a:ext>
            </a:extLst>
          </p:cNvPr>
          <p:cNvSpPr txBox="1">
            <a:spLocks noChangeArrowheads="1"/>
          </p:cNvSpPr>
          <p:nvPr/>
        </p:nvSpPr>
        <p:spPr bwMode="auto">
          <a:xfrm>
            <a:off x="306703" y="1218401"/>
            <a:ext cx="10226709" cy="9233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Family businesses are more likely to be concerned with the stability and continued family ownership of the business.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Families often see employing family members as a priority.</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Families usually live and work in the same area, and their identity is often tied up in the business.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Priorities of family businesses are social, or community related rather than strictly business of financial.</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In a long-standing firm, the family legacy is vitally important.</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2415952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597103" y="449337"/>
            <a:ext cx="6730368" cy="461665"/>
          </a:xfrm>
          <a:prstGeom prst="rect">
            <a:avLst/>
          </a:prstGeom>
        </p:spPr>
        <p:txBody>
          <a:bodyPr wrap="none">
            <a:spAutoFit/>
          </a:bodyPr>
          <a:lstStyle/>
          <a:p>
            <a:pPr algn="ctr" fontAlgn="base">
              <a:spcBef>
                <a:spcPct val="0"/>
              </a:spcBef>
              <a:spcAft>
                <a:spcPct val="0"/>
              </a:spcAft>
              <a:buNone/>
            </a:pPr>
            <a:r>
              <a:rPr lang="en-US" altLang="cs-CZ" sz="2400" b="1" dirty="0">
                <a:solidFill>
                  <a:srgbClr val="5A948E"/>
                </a:solidFill>
                <a:latin typeface="Times New Roman" panose="02020603050405020304" pitchFamily="18" charset="0"/>
                <a:cs typeface="Times New Roman" panose="02020603050405020304" pitchFamily="18" charset="0"/>
              </a:rPr>
              <a:t>CATEGORIZATION OF FAMILY BUSINESSES</a:t>
            </a:r>
          </a:p>
        </p:txBody>
      </p:sp>
      <p:sp>
        <p:nvSpPr>
          <p:cNvPr id="2" name="Obdélník 1">
            <a:extLst>
              <a:ext uri="{FF2B5EF4-FFF2-40B4-BE49-F238E27FC236}">
                <a16:creationId xmlns:a16="http://schemas.microsoft.com/office/drawing/2014/main" xmlns="" id="{82B24F91-C71E-45E7-B569-471ABDDB6F54}"/>
              </a:ext>
            </a:extLst>
          </p:cNvPr>
          <p:cNvSpPr/>
          <p:nvPr/>
        </p:nvSpPr>
        <p:spPr>
          <a:xfrm>
            <a:off x="1555668" y="1305342"/>
            <a:ext cx="8989620" cy="4493538"/>
          </a:xfrm>
          <a:prstGeom prst="rect">
            <a:avLst/>
          </a:prstGeom>
        </p:spPr>
        <p:txBody>
          <a:bodyPr wrap="square">
            <a:spAutoFit/>
          </a:bodyPr>
          <a:lstStyle/>
          <a:p>
            <a:pPr marL="285750" indent="-285750" fontAlgn="base">
              <a:spcBef>
                <a:spcPct val="0"/>
              </a:spcBef>
              <a:spcAft>
                <a:spcPct val="0"/>
              </a:spcAft>
              <a:defRPr/>
            </a:pPr>
            <a:r>
              <a:rPr lang="en-US" sz="2200" b="1" i="1" dirty="0">
                <a:solidFill>
                  <a:srgbClr val="5A948E"/>
                </a:solidFill>
                <a:latin typeface="Times New Roman" panose="02020603050405020304" pitchFamily="18" charset="0"/>
                <a:cs typeface="Times New Roman" panose="02020603050405020304" pitchFamily="18" charset="0"/>
              </a:rPr>
              <a:t>Family-first</a:t>
            </a:r>
            <a:r>
              <a:rPr lang="en-US" sz="2200" dirty="0">
                <a:solidFill>
                  <a:srgbClr val="5A948E"/>
                </a:solidFill>
                <a:latin typeface="Times New Roman" panose="02020603050405020304" pitchFamily="18" charset="0"/>
                <a:cs typeface="Times New Roman" panose="02020603050405020304" pitchFamily="18" charset="0"/>
              </a:rPr>
              <a:t> – employment in the business is a birthright. The exists the stereotype of nepotism, which still dominates most people´s views of family businesses.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b="1" i="1" dirty="0">
                <a:solidFill>
                  <a:srgbClr val="5A948E"/>
                </a:solidFill>
                <a:latin typeface="Times New Roman" panose="02020603050405020304" pitchFamily="18" charset="0"/>
                <a:cs typeface="Times New Roman" panose="02020603050405020304" pitchFamily="18" charset="0"/>
              </a:rPr>
              <a:t>Ownership-first</a:t>
            </a:r>
            <a:r>
              <a:rPr lang="en-US" sz="2200" dirty="0">
                <a:solidFill>
                  <a:srgbClr val="5A948E"/>
                </a:solidFill>
                <a:latin typeface="Times New Roman" panose="02020603050405020304" pitchFamily="18" charset="0"/>
                <a:cs typeface="Times New Roman" panose="02020603050405020304" pitchFamily="18" charset="0"/>
              </a:rPr>
              <a:t> – investment time horizons and perceived risk are the most significant issues. When shareholders come first, the priority is risk-adjusted economic returns or owner rents.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b="1" i="1" dirty="0">
                <a:solidFill>
                  <a:srgbClr val="5A948E"/>
                </a:solidFill>
                <a:latin typeface="Times New Roman" panose="02020603050405020304" pitchFamily="18" charset="0"/>
                <a:cs typeface="Times New Roman" panose="02020603050405020304" pitchFamily="18" charset="0"/>
              </a:rPr>
              <a:t>Management-first</a:t>
            </a:r>
            <a:r>
              <a:rPr lang="en-US" sz="2200" dirty="0">
                <a:solidFill>
                  <a:srgbClr val="5A948E"/>
                </a:solidFill>
                <a:latin typeface="Times New Roman" panose="02020603050405020304" pitchFamily="18" charset="0"/>
                <a:cs typeface="Times New Roman" panose="02020603050405020304" pitchFamily="18" charset="0"/>
              </a:rPr>
              <a:t> – the businesses are likely to actively discourage family members from working in the business and/or to require work experience outside the business as a prerequisite for employment. Compensation is based on responsibility and performance, not on position in the family hierarchy.</a:t>
            </a:r>
          </a:p>
        </p:txBody>
      </p:sp>
    </p:spTree>
    <p:extLst>
      <p:ext uri="{BB962C8B-B14F-4D97-AF65-F5344CB8AC3E}">
        <p14:creationId xmlns:p14="http://schemas.microsoft.com/office/powerpoint/2010/main" val="3620462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90571"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FAMILY BUSINESS SYSTEM</a:t>
            </a:r>
          </a:p>
        </p:txBody>
      </p:sp>
      <p:sp>
        <p:nvSpPr>
          <p:cNvPr id="6" name="TextovéPole 10">
            <a:extLst>
              <a:ext uri="{FF2B5EF4-FFF2-40B4-BE49-F238E27FC236}">
                <a16:creationId xmlns:a16="http://schemas.microsoft.com/office/drawing/2014/main" xmlns="" id="{1F174C82-761D-494C-A576-7D5754967339}"/>
              </a:ext>
            </a:extLst>
          </p:cNvPr>
          <p:cNvSpPr txBox="1">
            <a:spLocks noChangeArrowheads="1"/>
          </p:cNvSpPr>
          <p:nvPr/>
        </p:nvSpPr>
        <p:spPr bwMode="auto">
          <a:xfrm>
            <a:off x="306703" y="1218401"/>
            <a:ext cx="10226709" cy="7540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There are always two completely different and distinct systems involved in a family business. The first is the family system and the second is the business system. And that´s the problem.</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When a family works together, it inevitably blends the two systems by imposing the family system onto the business. A family business is supposed to be a business, and as such it is supposed to be controlled by its business system.</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For family to be healthy, it needs to have a family system that operates in a particular way. The attributes of a healthy business system are usually at complete odds with the attributes of a healthy family syst</a:t>
            </a:r>
            <a:r>
              <a:rPr lang="cs-CZ" sz="2200" dirty="0">
                <a:solidFill>
                  <a:srgbClr val="5A948E"/>
                </a:solidFill>
                <a:latin typeface="Times New Roman" panose="02020603050405020304" pitchFamily="18" charset="0"/>
                <a:cs typeface="Times New Roman" panose="02020603050405020304" pitchFamily="18" charset="0"/>
              </a:rPr>
              <a:t>e</a:t>
            </a:r>
            <a:r>
              <a:rPr lang="en-US" sz="2200" dirty="0">
                <a:solidFill>
                  <a:srgbClr val="5A948E"/>
                </a:solidFill>
                <a:latin typeface="Times New Roman" panose="02020603050405020304" pitchFamily="18" charset="0"/>
                <a:cs typeface="Times New Roman" panose="02020603050405020304" pitchFamily="18" charset="0"/>
              </a:rPr>
              <a:t>m</a:t>
            </a:r>
            <a:r>
              <a:rPr lang="cs-CZ" sz="2200" dirty="0">
                <a:solidFill>
                  <a:srgbClr val="5A948E"/>
                </a:solidFill>
                <a:latin typeface="Times New Roman" panose="02020603050405020304" pitchFamily="18" charset="0"/>
                <a:cs typeface="Times New Roman" panose="02020603050405020304" pitchFamily="18" charset="0"/>
              </a:rPr>
              <a:t>.</a:t>
            </a: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1156402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505635" y="449337"/>
            <a:ext cx="6913304" cy="461665"/>
          </a:xfrm>
          <a:prstGeom prst="rect">
            <a:avLst/>
          </a:prstGeom>
        </p:spPr>
        <p:txBody>
          <a:bodyPr wrap="none">
            <a:spAutoFit/>
          </a:bodyPr>
          <a:lstStyle/>
          <a:p>
            <a:pPr algn="ctr" fontAlgn="base">
              <a:spcBef>
                <a:spcPct val="0"/>
              </a:spcBef>
              <a:spcAft>
                <a:spcPct val="0"/>
              </a:spcAft>
              <a:buNone/>
            </a:pPr>
            <a:r>
              <a:rPr lang="en-US" altLang="cs-CZ" sz="2400" b="1" dirty="0">
                <a:solidFill>
                  <a:srgbClr val="5A948E"/>
                </a:solidFill>
                <a:latin typeface="Times New Roman" panose="02020603050405020304" pitchFamily="18" charset="0"/>
                <a:cs typeface="Times New Roman" panose="02020603050405020304" pitchFamily="18" charset="0"/>
              </a:rPr>
              <a:t>FAMILY SYSTEM VERSUS BUSINESS SYSTEM</a:t>
            </a:r>
          </a:p>
        </p:txBody>
      </p:sp>
      <p:sp>
        <p:nvSpPr>
          <p:cNvPr id="2" name="Obdélník 1">
            <a:extLst>
              <a:ext uri="{FF2B5EF4-FFF2-40B4-BE49-F238E27FC236}">
                <a16:creationId xmlns:a16="http://schemas.microsoft.com/office/drawing/2014/main" xmlns="" id="{82B24F91-C71E-45E7-B569-471ABDDB6F54}"/>
              </a:ext>
            </a:extLst>
          </p:cNvPr>
          <p:cNvSpPr/>
          <p:nvPr/>
        </p:nvSpPr>
        <p:spPr>
          <a:xfrm>
            <a:off x="1555668" y="1305342"/>
            <a:ext cx="8989620" cy="4832092"/>
          </a:xfrm>
          <a:prstGeom prst="rect">
            <a:avLst/>
          </a:prstGeom>
        </p:spPr>
        <p:txBody>
          <a:bodyPr wrap="square">
            <a:spAutoFit/>
          </a:body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In a perfect world, the family system and the business system would function separately and independently from each other, with their own dynamics, rules, expectations, </a:t>
            </a:r>
            <a:r>
              <a:rPr lang="cs-CZ" sz="2200" dirty="0">
                <a:solidFill>
                  <a:srgbClr val="5A948E"/>
                </a:solidFill>
                <a:latin typeface="Times New Roman" panose="02020603050405020304" pitchFamily="18" charset="0"/>
                <a:cs typeface="Times New Roman" panose="02020603050405020304" pitchFamily="18" charset="0"/>
              </a:rPr>
              <a:t>and </a:t>
            </a:r>
            <a:r>
              <a:rPr lang="en-US" sz="2200" dirty="0">
                <a:solidFill>
                  <a:srgbClr val="5A948E"/>
                </a:solidFill>
                <a:latin typeface="Times New Roman" panose="02020603050405020304" pitchFamily="18" charset="0"/>
                <a:cs typeface="Times New Roman" panose="02020603050405020304" pitchFamily="18" charset="0"/>
              </a:rPr>
              <a:t>members</a:t>
            </a:r>
            <a:r>
              <a:rPr lang="cs-CZ" sz="2200" dirty="0">
                <a:solidFill>
                  <a:srgbClr val="5A948E"/>
                </a:solidFill>
                <a:latin typeface="Times New Roman" panose="02020603050405020304" pitchFamily="18" charset="0"/>
                <a:cs typeface="Times New Roman" panose="02020603050405020304" pitchFamily="18" charset="0"/>
              </a:rPr>
              <a:t>.</a:t>
            </a: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What happens in each of these systems independently will inevitably impact the other system, which in turn reacts and impacts the other system. In other words, whatever happens in the family system impacts the business system, and whatever happens in the business system spills over into the family system. The cycle repeats indefinitely.</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Family – relationships, roles, issues, emotions, history etc., impact the business´s activities.</a:t>
            </a: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Business – participation in and/or ownership of the business impacts family relations.</a:t>
            </a:r>
          </a:p>
        </p:txBody>
      </p:sp>
    </p:spTree>
    <p:extLst>
      <p:ext uri="{BB962C8B-B14F-4D97-AF65-F5344CB8AC3E}">
        <p14:creationId xmlns:p14="http://schemas.microsoft.com/office/powerpoint/2010/main" val="1683678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060750" y="268297"/>
            <a:ext cx="7108485"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THREE-CIRCLE</a:t>
            </a:r>
            <a:r>
              <a:rPr lang="cs-CZ" altLang="cs-CZ" sz="2400" b="1" dirty="0">
                <a:solidFill>
                  <a:srgbClr val="5A948E"/>
                </a:solidFill>
                <a:latin typeface="Times New Roman" panose="02020603050405020304" pitchFamily="18" charset="0"/>
                <a:cs typeface="Times New Roman" panose="02020603050405020304" pitchFamily="18" charset="0"/>
              </a:rPr>
              <a:t> MODEL OF </a:t>
            </a:r>
            <a:r>
              <a:rPr lang="cs-CZ" altLang="cs-CZ" sz="2400" b="1" dirty="0" err="1">
                <a:solidFill>
                  <a:srgbClr val="5A948E"/>
                </a:solidFill>
                <a:latin typeface="Times New Roman" panose="02020603050405020304" pitchFamily="18" charset="0"/>
                <a:cs typeface="Times New Roman" panose="02020603050405020304" pitchFamily="18" charset="0"/>
              </a:rPr>
              <a:t>FAMILY</a:t>
            </a:r>
            <a:r>
              <a:rPr lang="cs-CZ" altLang="cs-CZ" sz="2400" b="1" dirty="0">
                <a:solidFill>
                  <a:srgbClr val="5A948E"/>
                </a:solidFill>
                <a:latin typeface="Times New Roman" panose="02020603050405020304" pitchFamily="18" charset="0"/>
                <a:cs typeface="Times New Roman" panose="02020603050405020304" pitchFamily="18" charset="0"/>
              </a:rPr>
              <a:t> BUSINESS</a:t>
            </a:r>
          </a:p>
        </p:txBody>
      </p:sp>
      <p:sp>
        <p:nvSpPr>
          <p:cNvPr id="6" name="TextovéPole 10">
            <a:extLst>
              <a:ext uri="{FF2B5EF4-FFF2-40B4-BE49-F238E27FC236}">
                <a16:creationId xmlns:a16="http://schemas.microsoft.com/office/drawing/2014/main" xmlns="" id="{1F174C82-761D-494C-A576-7D5754967339}"/>
              </a:ext>
            </a:extLst>
          </p:cNvPr>
          <p:cNvSpPr txBox="1">
            <a:spLocks noChangeArrowheads="1"/>
          </p:cNvSpPr>
          <p:nvPr/>
        </p:nvSpPr>
        <p:spPr bwMode="auto">
          <a:xfrm>
            <a:off x="306703" y="1218401"/>
            <a:ext cx="10226709" cy="7879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three-circle model of family business describes the family business syst</a:t>
            </a:r>
            <a:r>
              <a:rPr lang="cs-CZ" sz="2200" dirty="0">
                <a:solidFill>
                  <a:srgbClr val="5A948E"/>
                </a:solidFill>
                <a:latin typeface="Times New Roman" panose="02020603050405020304" pitchFamily="18" charset="0"/>
                <a:cs typeface="Times New Roman" panose="02020603050405020304" pitchFamily="18" charset="0"/>
              </a:rPr>
              <a:t>e</a:t>
            </a:r>
            <a:r>
              <a:rPr lang="en-US" sz="2200" dirty="0">
                <a:solidFill>
                  <a:srgbClr val="5A948E"/>
                </a:solidFill>
                <a:latin typeface="Times New Roman" panose="02020603050405020304" pitchFamily="18" charset="0"/>
                <a:cs typeface="Times New Roman" panose="02020603050405020304" pitchFamily="18" charset="0"/>
              </a:rPr>
              <a:t>m as three independent but overlapping subsystems: business, ownership and family.</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Any individual in a family business can be placed in one of the seven sectors that are formed by the overlapping circ</a:t>
            </a:r>
            <a:r>
              <a:rPr lang="cs-CZ" sz="2200" dirty="0" err="1">
                <a:solidFill>
                  <a:srgbClr val="5A948E"/>
                </a:solidFill>
                <a:latin typeface="Times New Roman" panose="02020603050405020304" pitchFamily="18" charset="0"/>
                <a:cs typeface="Times New Roman" panose="02020603050405020304" pitchFamily="18" charset="0"/>
              </a:rPr>
              <a:t>le</a:t>
            </a:r>
            <a:r>
              <a:rPr lang="en-US" sz="2200" dirty="0">
                <a:solidFill>
                  <a:srgbClr val="5A948E"/>
                </a:solidFill>
                <a:latin typeface="Times New Roman" panose="02020603050405020304" pitchFamily="18" charset="0"/>
                <a:cs typeface="Times New Roman" panose="02020603050405020304" pitchFamily="18" charset="0"/>
              </a:rPr>
              <a:t>s of the subsystems. </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reason that the model has met with such widespread acceptance is that it is both theoretically elegant and immediately applicable. It is a very useful too for understanding the source of interpersonal conflicts, role dilemmas, priorities and boundaries in family </a:t>
            </a:r>
            <a:r>
              <a:rPr lang="en-US" sz="2200" dirty="0" err="1">
                <a:solidFill>
                  <a:srgbClr val="5A948E"/>
                </a:solidFill>
                <a:latin typeface="Times New Roman" panose="02020603050405020304" pitchFamily="18" charset="0"/>
                <a:cs typeface="Times New Roman" panose="02020603050405020304" pitchFamily="18" charset="0"/>
              </a:rPr>
              <a:t>busines</a:t>
            </a:r>
            <a:r>
              <a:rPr lang="cs-CZ" sz="2200" dirty="0">
                <a:solidFill>
                  <a:srgbClr val="5A948E"/>
                </a:solidFill>
                <a:latin typeface="Times New Roman" panose="02020603050405020304" pitchFamily="18" charset="0"/>
                <a:cs typeface="Times New Roman" panose="02020603050405020304" pitchFamily="18" charset="0"/>
              </a:rPr>
              <a:t>s</a:t>
            </a:r>
            <a:r>
              <a:rPr lang="en-US" sz="2200" dirty="0">
                <a:solidFill>
                  <a:srgbClr val="5A948E"/>
                </a:solidFill>
                <a:latin typeface="Times New Roman" panose="02020603050405020304" pitchFamily="18" charset="0"/>
                <a:cs typeface="Times New Roman" panose="02020603050405020304" pitchFamily="18" charset="0"/>
              </a:rPr>
              <a:t>es. Specifying different roles and subsystems help to break down the complex interactions within a family business and makes it easier to see what is actually happening and why.</a:t>
            </a: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1110114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060750" y="268297"/>
            <a:ext cx="7108485"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Arial" panose="020B0604020202020204" pitchFamily="34" charset="0"/>
                <a:cs typeface="Arial" panose="020B0604020202020204" pitchFamily="34" charset="0"/>
              </a:rPr>
              <a:t>THREE-CIRCLE</a:t>
            </a:r>
            <a:r>
              <a:rPr lang="cs-CZ" altLang="cs-CZ" sz="2400" b="1" dirty="0">
                <a:solidFill>
                  <a:srgbClr val="5A948E"/>
                </a:solidFill>
                <a:latin typeface="Arial" panose="020B0604020202020204" pitchFamily="34" charset="0"/>
                <a:cs typeface="Arial" panose="020B0604020202020204" pitchFamily="34" charset="0"/>
              </a:rPr>
              <a:t> MODEL OF </a:t>
            </a:r>
            <a:r>
              <a:rPr lang="cs-CZ" altLang="cs-CZ" sz="2400" b="1" dirty="0" err="1">
                <a:solidFill>
                  <a:srgbClr val="5A948E"/>
                </a:solidFill>
                <a:latin typeface="Arial" panose="020B0604020202020204" pitchFamily="34" charset="0"/>
                <a:cs typeface="Arial" panose="020B0604020202020204" pitchFamily="34" charset="0"/>
              </a:rPr>
              <a:t>FAMILY</a:t>
            </a:r>
            <a:r>
              <a:rPr lang="cs-CZ" altLang="cs-CZ" sz="2400" b="1" dirty="0">
                <a:solidFill>
                  <a:srgbClr val="5A948E"/>
                </a:solidFill>
                <a:latin typeface="Arial" panose="020B0604020202020204" pitchFamily="34" charset="0"/>
                <a:cs typeface="Arial" panose="020B0604020202020204" pitchFamily="34" charset="0"/>
              </a:rPr>
              <a:t> BUSINESS</a:t>
            </a:r>
            <a:endParaRPr lang="en-GB" altLang="cs-CZ" sz="2400" b="1" dirty="0">
              <a:solidFill>
                <a:srgbClr val="5A948E"/>
              </a:solidFill>
              <a:latin typeface="Arial" panose="020B0604020202020204" pitchFamily="34" charset="0"/>
              <a:cs typeface="Arial" panose="020B0604020202020204" pitchFamily="34" charset="0"/>
            </a:endParaRPr>
          </a:p>
        </p:txBody>
      </p:sp>
      <p:pic>
        <p:nvPicPr>
          <p:cNvPr id="7" name="Zástupný symbol pro obsah 8" descr="model FB1.gif">
            <a:extLst>
              <a:ext uri="{FF2B5EF4-FFF2-40B4-BE49-F238E27FC236}">
                <a16:creationId xmlns:a16="http://schemas.microsoft.com/office/drawing/2014/main" xmlns="" id="{74273443-143A-4ABB-B4FF-B788E9D4A59C}"/>
              </a:ext>
            </a:extLst>
          </p:cNvPr>
          <p:cNvPicPr>
            <a:picLocks noChangeAspect="1"/>
          </p:cNvPicPr>
          <p:nvPr/>
        </p:nvPicPr>
        <p:blipFill>
          <a:blip r:embed="rId3" cstate="print"/>
          <a:stretch>
            <a:fillRect/>
          </a:stretch>
        </p:blipFill>
        <p:spPr>
          <a:xfrm>
            <a:off x="3023238" y="1434095"/>
            <a:ext cx="6273162" cy="4859130"/>
          </a:xfrm>
          <a:prstGeom prst="rect">
            <a:avLst/>
          </a:prstGeom>
        </p:spPr>
      </p:pic>
    </p:spTree>
    <p:extLst>
      <p:ext uri="{BB962C8B-B14F-4D97-AF65-F5344CB8AC3E}">
        <p14:creationId xmlns:p14="http://schemas.microsoft.com/office/powerpoint/2010/main" val="1415055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88913" y="268297"/>
            <a:ext cx="7652159"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INTERACTIONS</a:t>
            </a:r>
            <a:r>
              <a:rPr lang="cs-CZ" altLang="cs-CZ" sz="2400" b="1" dirty="0">
                <a:solidFill>
                  <a:srgbClr val="5A948E"/>
                </a:solidFill>
                <a:latin typeface="Times New Roman" panose="02020603050405020304" pitchFamily="18" charset="0"/>
                <a:cs typeface="Times New Roman" panose="02020603050405020304" pitchFamily="18" charset="0"/>
              </a:rPr>
              <a:t> IN </a:t>
            </a:r>
            <a:r>
              <a:rPr lang="cs-CZ" altLang="cs-CZ" sz="2400" b="1" dirty="0" err="1">
                <a:solidFill>
                  <a:srgbClr val="5A948E"/>
                </a:solidFill>
                <a:latin typeface="Times New Roman" panose="02020603050405020304" pitchFamily="18" charset="0"/>
                <a:cs typeface="Times New Roman" panose="02020603050405020304" pitchFamily="18" charset="0"/>
              </a:rPr>
              <a:t>THE</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THREE-CIRCLE</a:t>
            </a:r>
            <a:r>
              <a:rPr lang="cs-CZ" altLang="cs-CZ" sz="2400" b="1" dirty="0">
                <a:solidFill>
                  <a:srgbClr val="5A948E"/>
                </a:solidFill>
                <a:latin typeface="Times New Roman" panose="02020603050405020304" pitchFamily="18" charset="0"/>
                <a:cs typeface="Times New Roman" panose="02020603050405020304" pitchFamily="18" charset="0"/>
              </a:rPr>
              <a:t> MODEL I </a:t>
            </a:r>
          </a:p>
        </p:txBody>
      </p:sp>
      <p:sp>
        <p:nvSpPr>
          <p:cNvPr id="6" name="TextovéPole 10">
            <a:extLst>
              <a:ext uri="{FF2B5EF4-FFF2-40B4-BE49-F238E27FC236}">
                <a16:creationId xmlns:a16="http://schemas.microsoft.com/office/drawing/2014/main" xmlns="" id="{B0B27477-5F9A-4B63-AC7F-18B75ABF7B05}"/>
              </a:ext>
            </a:extLst>
          </p:cNvPr>
          <p:cNvSpPr txBox="1">
            <a:spLocks noChangeArrowheads="1"/>
          </p:cNvSpPr>
          <p:nvPr/>
        </p:nvSpPr>
        <p:spPr bwMode="auto">
          <a:xfrm>
            <a:off x="1846730" y="1069637"/>
            <a:ext cx="8477250" cy="119417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 person who has only one connection to the firm will be in one of the outside sectors: 1, 2, 3.</a:t>
            </a: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 shareholder who is not a family member and not an employee belongs to sector 2 (inside the ownership circle but outside the others).</a:t>
            </a: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 family member who is neither an owner nor an employee will be in sector 1.</a:t>
            </a: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An owner who is also a family member but not an employee will be in sector 4 (which is inside both the ownership and family circles).</a:t>
            </a: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An owner who works in the company but is not a family member will be in sector 5.</a:t>
            </a: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An owner who is also a family member and an employee would be in the center sector 7 (which is inside all three circles).</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21327520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28800" y="268297"/>
            <a:ext cx="7772385"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INTERACTIONS</a:t>
            </a:r>
            <a:r>
              <a:rPr lang="cs-CZ" altLang="cs-CZ" sz="2400" b="1" dirty="0">
                <a:solidFill>
                  <a:srgbClr val="5A948E"/>
                </a:solidFill>
                <a:latin typeface="Times New Roman" panose="02020603050405020304" pitchFamily="18" charset="0"/>
                <a:cs typeface="Times New Roman" panose="02020603050405020304" pitchFamily="18" charset="0"/>
              </a:rPr>
              <a:t> IN </a:t>
            </a:r>
            <a:r>
              <a:rPr lang="cs-CZ" altLang="cs-CZ" sz="2400" b="1" dirty="0" err="1">
                <a:solidFill>
                  <a:srgbClr val="5A948E"/>
                </a:solidFill>
                <a:latin typeface="Times New Roman" panose="02020603050405020304" pitchFamily="18" charset="0"/>
                <a:cs typeface="Times New Roman" panose="02020603050405020304" pitchFamily="18" charset="0"/>
              </a:rPr>
              <a:t>THE</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THREE-CIRCLE</a:t>
            </a:r>
            <a:r>
              <a:rPr lang="cs-CZ" altLang="cs-CZ" sz="2400" b="1" dirty="0">
                <a:solidFill>
                  <a:srgbClr val="5A948E"/>
                </a:solidFill>
                <a:latin typeface="Times New Roman" panose="02020603050405020304" pitchFamily="18" charset="0"/>
                <a:cs typeface="Times New Roman" panose="02020603050405020304" pitchFamily="18" charset="0"/>
              </a:rPr>
              <a:t> MODEL II </a:t>
            </a:r>
          </a:p>
        </p:txBody>
      </p:sp>
      <p:sp>
        <p:nvSpPr>
          <p:cNvPr id="6" name="TextovéPole 10">
            <a:extLst>
              <a:ext uri="{FF2B5EF4-FFF2-40B4-BE49-F238E27FC236}">
                <a16:creationId xmlns:a16="http://schemas.microsoft.com/office/drawing/2014/main" xmlns="" id="{B0B27477-5F9A-4B63-AC7F-18B75ABF7B05}"/>
              </a:ext>
            </a:extLst>
          </p:cNvPr>
          <p:cNvSpPr txBox="1">
            <a:spLocks noChangeArrowheads="1"/>
          </p:cNvSpPr>
          <p:nvPr/>
        </p:nvSpPr>
        <p:spPr bwMode="auto">
          <a:xfrm>
            <a:off x="1846730" y="1069637"/>
            <a:ext cx="8477250" cy="10248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 person in sector 4 (family member/owner/nonemployee) may want to increase dividends, feeling that it is a legitimate reward of family membership and a reasonable return on investment as an owner.</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A person in sector 6 (family member/employee/non-owner) may want to suspend dividends in order to reinvest in expansion, which might create better career advancement opportunities.</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3492506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28800" y="268297"/>
            <a:ext cx="7772385"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THREE-DIMENSIONAL</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DEVELOPMENTAL</a:t>
            </a:r>
            <a:r>
              <a:rPr lang="cs-CZ" altLang="cs-CZ" sz="2400" b="1" dirty="0">
                <a:solidFill>
                  <a:srgbClr val="5A948E"/>
                </a:solidFill>
                <a:latin typeface="Times New Roman" panose="02020603050405020304" pitchFamily="18" charset="0"/>
                <a:cs typeface="Times New Roman" panose="02020603050405020304" pitchFamily="18" charset="0"/>
              </a:rPr>
              <a:t> MODEL</a:t>
            </a:r>
          </a:p>
        </p:txBody>
      </p:sp>
      <p:sp>
        <p:nvSpPr>
          <p:cNvPr id="7" name="TextovéPole 10">
            <a:extLst>
              <a:ext uri="{FF2B5EF4-FFF2-40B4-BE49-F238E27FC236}">
                <a16:creationId xmlns:a16="http://schemas.microsoft.com/office/drawing/2014/main" xmlns="" id="{806117A9-80BB-44BB-8F9F-2B377652460E}"/>
              </a:ext>
            </a:extLst>
          </p:cNvPr>
          <p:cNvSpPr txBox="1">
            <a:spLocks noChangeArrowheads="1"/>
          </p:cNvSpPr>
          <p:nvPr/>
        </p:nvSpPr>
        <p:spPr bwMode="auto">
          <a:xfrm>
            <a:off x="1846730" y="1069637"/>
            <a:ext cx="8477250" cy="129573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three-dimensional developmental model of family business is the result of adding development family business over time.</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For each of the three </a:t>
            </a:r>
            <a:r>
              <a:rPr lang="en-US" sz="2200" dirty="0" err="1">
                <a:solidFill>
                  <a:srgbClr val="5A948E"/>
                </a:solidFill>
                <a:latin typeface="Times New Roman" panose="02020603050405020304" pitchFamily="18" charset="0"/>
                <a:cs typeface="Times New Roman" panose="02020603050405020304" pitchFamily="18" charset="0"/>
              </a:rPr>
              <a:t>subsytems</a:t>
            </a:r>
            <a:r>
              <a:rPr lang="en-US" sz="2200" dirty="0">
                <a:solidFill>
                  <a:srgbClr val="5A948E"/>
                </a:solidFill>
                <a:latin typeface="Times New Roman" panose="02020603050405020304" pitchFamily="18" charset="0"/>
                <a:cs typeface="Times New Roman" panose="02020603050405020304" pitchFamily="18" charset="0"/>
              </a:rPr>
              <a:t> (ownership, family, </a:t>
            </a:r>
            <a:r>
              <a:rPr lang="en-US" sz="2200" dirty="0" err="1">
                <a:solidFill>
                  <a:srgbClr val="5A948E"/>
                </a:solidFill>
                <a:latin typeface="Times New Roman" panose="02020603050405020304" pitchFamily="18" charset="0"/>
                <a:cs typeface="Times New Roman" panose="02020603050405020304" pitchFamily="18" charset="0"/>
              </a:rPr>
              <a:t>businesss</a:t>
            </a:r>
            <a:r>
              <a:rPr lang="en-US" sz="2200" dirty="0">
                <a:solidFill>
                  <a:srgbClr val="5A948E"/>
                </a:solidFill>
                <a:latin typeface="Times New Roman" panose="02020603050405020304" pitchFamily="18" charset="0"/>
                <a:cs typeface="Times New Roman" panose="02020603050405020304" pitchFamily="18" charset="0"/>
              </a:rPr>
              <a:t>) there is a separate developmental dimension.</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ownership subsystem consists of sequent stages. The family subsystem has its own sequence and the business subsystem also progresses through a sequence of stages.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These developmental progressions influence each other, but they are also independent. Each part changes at its own pace and according to its own sequence.</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2783508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28800" y="268297"/>
            <a:ext cx="7772385"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THREE-DIMENSIONAL</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DEVELOPMENTAL</a:t>
            </a:r>
            <a:r>
              <a:rPr lang="cs-CZ" altLang="cs-CZ" sz="2400" b="1" dirty="0">
                <a:solidFill>
                  <a:srgbClr val="5A948E"/>
                </a:solidFill>
                <a:latin typeface="Times New Roman" panose="02020603050405020304" pitchFamily="18" charset="0"/>
                <a:cs typeface="Times New Roman" panose="02020603050405020304" pitchFamily="18" charset="0"/>
              </a:rPr>
              <a:t> MODEL</a:t>
            </a:r>
            <a:endParaRPr lang="en-GB" altLang="cs-CZ" sz="2400" b="1" dirty="0">
              <a:solidFill>
                <a:srgbClr val="5A948E"/>
              </a:solidFill>
              <a:latin typeface="Times New Roman" panose="02020603050405020304" pitchFamily="18" charset="0"/>
              <a:cs typeface="Times New Roman" panose="02020603050405020304" pitchFamily="18" charset="0"/>
            </a:endParaRPr>
          </a:p>
        </p:txBody>
      </p:sp>
      <p:pic>
        <p:nvPicPr>
          <p:cNvPr id="6" name="Zástupný symbol pro obsah 5" descr="model FB2.jpg">
            <a:extLst>
              <a:ext uri="{FF2B5EF4-FFF2-40B4-BE49-F238E27FC236}">
                <a16:creationId xmlns:a16="http://schemas.microsoft.com/office/drawing/2014/main" xmlns="" id="{B210F50B-57A4-4D50-B322-0AC8CF2BBB20}"/>
              </a:ext>
            </a:extLst>
          </p:cNvPr>
          <p:cNvPicPr>
            <a:picLocks noChangeAspect="1"/>
          </p:cNvPicPr>
          <p:nvPr/>
        </p:nvPicPr>
        <p:blipFill>
          <a:blip r:embed="rId3" cstate="print"/>
          <a:stretch>
            <a:fillRect/>
          </a:stretch>
        </p:blipFill>
        <p:spPr>
          <a:xfrm>
            <a:off x="2344272" y="1479177"/>
            <a:ext cx="7933763" cy="4652683"/>
          </a:xfrm>
          <a:prstGeom prst="rect">
            <a:avLst/>
          </a:prstGeom>
        </p:spPr>
      </p:pic>
    </p:spTree>
    <p:extLst>
      <p:ext uri="{BB962C8B-B14F-4D97-AF65-F5344CB8AC3E}">
        <p14:creationId xmlns:p14="http://schemas.microsoft.com/office/powerpoint/2010/main" val="1501128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330037"/>
            <a:ext cx="8280920" cy="30460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solidFill>
                  <a:srgbClr val="307871"/>
                </a:solidFill>
                <a:latin typeface="Times New Roman" panose="02020603050405020304" pitchFamily="18" charset="0"/>
                <a:cs typeface="Times New Roman" panose="02020603050405020304" pitchFamily="18" charset="0"/>
              </a:rPr>
              <a:t>Family business</a:t>
            </a:r>
          </a:p>
          <a:p>
            <a:r>
              <a:rPr lang="en-GB" sz="2400" dirty="0">
                <a:solidFill>
                  <a:srgbClr val="307871"/>
                </a:solidFill>
                <a:latin typeface="Times New Roman" panose="02020603050405020304" pitchFamily="18" charset="0"/>
                <a:cs typeface="Times New Roman" panose="02020603050405020304" pitchFamily="18" charset="0"/>
              </a:rPr>
              <a:t>Family business definition</a:t>
            </a:r>
          </a:p>
          <a:p>
            <a:r>
              <a:rPr lang="en-GB" sz="2400" dirty="0">
                <a:solidFill>
                  <a:srgbClr val="307871"/>
                </a:solidFill>
                <a:latin typeface="Times New Roman" panose="02020603050405020304" pitchFamily="18" charset="0"/>
                <a:cs typeface="Times New Roman" panose="02020603050405020304" pitchFamily="18" charset="0"/>
              </a:rPr>
              <a:t>Family business management</a:t>
            </a:r>
            <a:endParaRPr 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189567" y="268297"/>
            <a:ext cx="6850850"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OWNERSHIP</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DEVELOPMENTAL</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DIMENSION</a:t>
            </a:r>
            <a:endParaRPr lang="cs-CZ" altLang="cs-CZ" sz="2400" b="1" dirty="0">
              <a:solidFill>
                <a:srgbClr val="5A948E"/>
              </a:solidFill>
              <a:latin typeface="Times New Roman" panose="02020603050405020304" pitchFamily="18" charset="0"/>
              <a:cs typeface="Times New Roman" panose="02020603050405020304" pitchFamily="18" charset="0"/>
            </a:endParaRPr>
          </a:p>
        </p:txBody>
      </p:sp>
      <p:sp>
        <p:nvSpPr>
          <p:cNvPr id="7" name="TextovéPole 10">
            <a:extLst>
              <a:ext uri="{FF2B5EF4-FFF2-40B4-BE49-F238E27FC236}">
                <a16:creationId xmlns:a16="http://schemas.microsoft.com/office/drawing/2014/main" xmlns="" id="{C1ABBB5F-25ED-4CB5-A98E-F6FE40E0AC52}"/>
              </a:ext>
            </a:extLst>
          </p:cNvPr>
          <p:cNvSpPr txBox="1">
            <a:spLocks noChangeArrowheads="1"/>
          </p:cNvSpPr>
          <p:nvPr/>
        </p:nvSpPr>
        <p:spPr bwMode="auto">
          <a:xfrm>
            <a:off x="1846730" y="1204108"/>
            <a:ext cx="8477250" cy="10895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Ownership developmental dimension describes the development of ownership over time. It recognizes that the different forms of family ownership result in fundamental differences in every aspect of the family business.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There is an almost-limitless array of ownership structures in family businesses. </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These three developmental stages explain most of the variance across the widest range of companies. Most family businesses can be located primarily in one of three stages. And there is an underlying developmental dynamic that pulls them through the generational sequence from Controlling owners toward Sibling partnerships and then Cousin consortiums.</a:t>
            </a:r>
          </a:p>
          <a:p>
            <a:pPr marL="285750" indent="-285750" fontAlgn="base">
              <a:spcBef>
                <a:spcPct val="0"/>
              </a:spcBef>
              <a:spcAft>
                <a:spcPct val="0"/>
              </a:spcAft>
              <a:defRPr/>
            </a:pPr>
            <a:endParaRPr lang="en-US" sz="20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2936494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447170" y="268297"/>
            <a:ext cx="6335644"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FAMILY</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DEVELOPMENTAL</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DIMENSION</a:t>
            </a:r>
            <a:r>
              <a:rPr lang="cs-CZ" altLang="cs-CZ" sz="2400" b="1" dirty="0">
                <a:solidFill>
                  <a:srgbClr val="5A948E"/>
                </a:solidFill>
                <a:latin typeface="Times New Roman" panose="02020603050405020304" pitchFamily="18" charset="0"/>
                <a:cs typeface="Times New Roman" panose="02020603050405020304" pitchFamily="18" charset="0"/>
              </a:rPr>
              <a:t> I</a:t>
            </a:r>
          </a:p>
        </p:txBody>
      </p:sp>
      <p:sp>
        <p:nvSpPr>
          <p:cNvPr id="7" name="TextovéPole 10">
            <a:extLst>
              <a:ext uri="{FF2B5EF4-FFF2-40B4-BE49-F238E27FC236}">
                <a16:creationId xmlns:a16="http://schemas.microsoft.com/office/drawing/2014/main" xmlns="" id="{C1ABBB5F-25ED-4CB5-A98E-F6FE40E0AC52}"/>
              </a:ext>
            </a:extLst>
          </p:cNvPr>
          <p:cNvSpPr txBox="1">
            <a:spLocks noChangeArrowheads="1"/>
          </p:cNvSpPr>
          <p:nvPr/>
        </p:nvSpPr>
        <p:spPr bwMode="auto">
          <a:xfrm>
            <a:off x="1846730" y="1204108"/>
            <a:ext cx="8477250" cy="1166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second dimension of the model describes the development of the family over time. This dimension captures the structural and interpersonal development of the family, through such issues as marriage, parenthood, adult sibling relationships, in-laws, communication patterns and family roles.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Business families can be divided into four stages, defined by the ages of the members of each generation active in the business: </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Young business family</a:t>
            </a:r>
            <a:r>
              <a:rPr lang="cs-CZ" sz="2000" dirty="0">
                <a:solidFill>
                  <a:srgbClr val="5A948E"/>
                </a:solidFill>
                <a:latin typeface="Times New Roman" panose="02020603050405020304" pitchFamily="18" charset="0"/>
                <a:cs typeface="Times New Roman" panose="02020603050405020304" pitchFamily="18" charset="0"/>
              </a:rPr>
              <a:t>;</a:t>
            </a:r>
            <a:endParaRPr lang="en-US" sz="2000" dirty="0">
              <a:solidFill>
                <a:srgbClr val="5A948E"/>
              </a:solidFill>
              <a:latin typeface="Times New Roman" panose="02020603050405020304" pitchFamily="18" charset="0"/>
              <a:cs typeface="Times New Roman" panose="02020603050405020304" pitchFamily="18" charset="0"/>
            </a:endParaRP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Entering the business</a:t>
            </a:r>
            <a:r>
              <a:rPr lang="cs-CZ" sz="2000" dirty="0">
                <a:solidFill>
                  <a:srgbClr val="5A948E"/>
                </a:solidFill>
                <a:latin typeface="Times New Roman" panose="02020603050405020304" pitchFamily="18" charset="0"/>
                <a:cs typeface="Times New Roman" panose="02020603050405020304" pitchFamily="18" charset="0"/>
              </a:rPr>
              <a:t>;</a:t>
            </a:r>
            <a:endParaRPr lang="en-US" sz="2000" dirty="0">
              <a:solidFill>
                <a:srgbClr val="5A948E"/>
              </a:solidFill>
              <a:latin typeface="Times New Roman" panose="02020603050405020304" pitchFamily="18" charset="0"/>
              <a:cs typeface="Times New Roman" panose="02020603050405020304" pitchFamily="18" charset="0"/>
            </a:endParaRP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Working together</a:t>
            </a:r>
            <a:r>
              <a:rPr lang="cs-CZ" sz="2000" dirty="0">
                <a:solidFill>
                  <a:srgbClr val="5A948E"/>
                </a:solidFill>
                <a:latin typeface="Times New Roman" panose="02020603050405020304" pitchFamily="18" charset="0"/>
                <a:cs typeface="Times New Roman" panose="02020603050405020304" pitchFamily="18" charset="0"/>
              </a:rPr>
              <a:t>;</a:t>
            </a:r>
            <a:endParaRPr lang="en-US" sz="2000" dirty="0">
              <a:solidFill>
                <a:srgbClr val="5A948E"/>
              </a:solidFill>
              <a:latin typeface="Times New Roman" panose="02020603050405020304" pitchFamily="18" charset="0"/>
              <a:cs typeface="Times New Roman" panose="02020603050405020304" pitchFamily="18" charset="0"/>
            </a:endParaRP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Passing the baton.</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lvl="1" fontAlgn="base">
              <a:spcBef>
                <a:spcPct val="0"/>
              </a:spcBef>
              <a:spcAft>
                <a:spcPct val="0"/>
              </a:spcAft>
              <a:buFont typeface="Arial" panose="020B0604020202020204" pitchFamily="34" charset="0"/>
              <a:buChar char="•"/>
              <a:defRPr/>
            </a:pPr>
            <a:r>
              <a:rPr lang="en-US" sz="2000" b="1" i="1" dirty="0">
                <a:solidFill>
                  <a:srgbClr val="5A948E"/>
                </a:solidFill>
                <a:latin typeface="Times New Roman" panose="02020603050405020304" pitchFamily="18" charset="0"/>
                <a:cs typeface="Times New Roman" panose="02020603050405020304" pitchFamily="18" charset="0"/>
              </a:rPr>
              <a:t>Young business family </a:t>
            </a:r>
            <a:r>
              <a:rPr lang="en-US" sz="2000" dirty="0">
                <a:solidFill>
                  <a:srgbClr val="5A948E"/>
                </a:solidFill>
                <a:latin typeface="Times New Roman" panose="02020603050405020304" pitchFamily="18" charset="0"/>
                <a:cs typeface="Times New Roman" panose="02020603050405020304" pitchFamily="18" charset="0"/>
              </a:rPr>
              <a:t>– period of intense activity, including defining a marital partnership  that can support the owner-manager role, deciding whether or not to have children and raising them, and forming a new relationship with aging parents.</a:t>
            </a:r>
          </a:p>
          <a:p>
            <a:pPr marL="285750" indent="-285750" fontAlgn="base">
              <a:spcBef>
                <a:spcPct val="0"/>
              </a:spcBef>
              <a:spcAft>
                <a:spcPct val="0"/>
              </a:spcAft>
              <a:defRPr/>
            </a:pPr>
            <a:endParaRPr lang="en-US" sz="20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808589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387057" y="268297"/>
            <a:ext cx="6455870"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FAMILY</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DEVELOPMENTAL</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DIMENSION</a:t>
            </a:r>
            <a:r>
              <a:rPr lang="cs-CZ" altLang="cs-CZ" sz="2400" b="1" dirty="0">
                <a:solidFill>
                  <a:srgbClr val="5A948E"/>
                </a:solidFill>
                <a:latin typeface="Times New Roman" panose="02020603050405020304" pitchFamily="18" charset="0"/>
                <a:cs typeface="Times New Roman" panose="02020603050405020304" pitchFamily="18" charset="0"/>
              </a:rPr>
              <a:t> II</a:t>
            </a:r>
          </a:p>
        </p:txBody>
      </p:sp>
      <p:sp>
        <p:nvSpPr>
          <p:cNvPr id="7" name="TextovéPole 10">
            <a:extLst>
              <a:ext uri="{FF2B5EF4-FFF2-40B4-BE49-F238E27FC236}">
                <a16:creationId xmlns:a16="http://schemas.microsoft.com/office/drawing/2014/main" xmlns="" id="{C1ABBB5F-25ED-4CB5-A98E-F6FE40E0AC52}"/>
              </a:ext>
            </a:extLst>
          </p:cNvPr>
          <p:cNvSpPr txBox="1">
            <a:spLocks noChangeArrowheads="1"/>
          </p:cNvSpPr>
          <p:nvPr/>
        </p:nvSpPr>
        <p:spPr bwMode="auto">
          <a:xfrm>
            <a:off x="1846730" y="1204108"/>
            <a:ext cx="8477250" cy="11664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b="1" i="1" dirty="0">
                <a:solidFill>
                  <a:srgbClr val="5A948E"/>
                </a:solidFill>
                <a:latin typeface="Times New Roman" panose="02020603050405020304" pitchFamily="18" charset="0"/>
                <a:cs typeface="Times New Roman" panose="02020603050405020304" pitchFamily="18" charset="0"/>
              </a:rPr>
              <a:t>Entering the business </a:t>
            </a:r>
            <a:r>
              <a:rPr lang="en-US" sz="2200" dirty="0">
                <a:solidFill>
                  <a:srgbClr val="5A948E"/>
                </a:solidFill>
                <a:latin typeface="Times New Roman" panose="02020603050405020304" pitchFamily="18" charset="0"/>
                <a:cs typeface="Times New Roman" panose="02020603050405020304" pitchFamily="18" charset="0"/>
              </a:rPr>
              <a:t>– this is the stage when families have to nurture the movement of the younger generation out of childhood and into productive lives as adults. These families are concerned with creating entry criteria and career paths for the young adult generation, which include deciding whether or not to join the company, with working on midlife transition issues as a couple and as siblings, and with defining a role as the middle of three adult generations, between elderly surviving parents and children who are getting ready to form families of their own.</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b="1" i="1" dirty="0">
                <a:solidFill>
                  <a:srgbClr val="5A948E"/>
                </a:solidFill>
                <a:latin typeface="Times New Roman" panose="02020603050405020304" pitchFamily="18" charset="0"/>
                <a:cs typeface="Times New Roman" panose="02020603050405020304" pitchFamily="18" charset="0"/>
              </a:rPr>
              <a:t>Working together </a:t>
            </a:r>
            <a:r>
              <a:rPr lang="en-US" sz="2200" dirty="0">
                <a:solidFill>
                  <a:srgbClr val="5A948E"/>
                </a:solidFill>
                <a:latin typeface="Times New Roman" panose="02020603050405020304" pitchFamily="18" charset="0"/>
                <a:cs typeface="Times New Roman" panose="02020603050405020304" pitchFamily="18" charset="0"/>
              </a:rPr>
              <a:t>– families are attempting to manage complex relations of parents, siblings, in-laws, cousins and children of widely ranging ages. It is the stage when many families become dramatically more complex themselves. There is a whole new adult generation adding to the mix of marriage, divorce and remarriage, stepchildren and half-siblings and grandparenthood</a:t>
            </a:r>
            <a:r>
              <a:rPr lang="en-US" sz="2200" dirty="0">
                <a:solidFill>
                  <a:prstClr val="black"/>
                </a:solidFill>
                <a:latin typeface="Arial" pitchFamily="34" charset="0"/>
                <a:cs typeface="Arial" panose="020B0604020202020204" pitchFamily="34" charset="0"/>
              </a:rPr>
              <a:t>.</a:t>
            </a:r>
          </a:p>
          <a:p>
            <a:pPr marL="285750" indent="-285750" fontAlgn="base">
              <a:spcBef>
                <a:spcPct val="0"/>
              </a:spcBef>
              <a:spcAft>
                <a:spcPct val="0"/>
              </a:spcAft>
              <a:defRPr/>
            </a:pPr>
            <a:endParaRPr lang="en-US" sz="20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84868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326944" y="268297"/>
            <a:ext cx="6576096"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Times New Roman" panose="02020603050405020304" pitchFamily="18" charset="0"/>
                <a:cs typeface="Times New Roman" panose="02020603050405020304" pitchFamily="18" charset="0"/>
              </a:rPr>
              <a:t>FAMILY</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DEVELOPMENTAL</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DIMENSION</a:t>
            </a:r>
            <a:r>
              <a:rPr lang="cs-CZ" altLang="cs-CZ" sz="2400" b="1" dirty="0">
                <a:solidFill>
                  <a:srgbClr val="5A948E"/>
                </a:solidFill>
                <a:latin typeface="Times New Roman" panose="02020603050405020304" pitchFamily="18" charset="0"/>
                <a:cs typeface="Times New Roman" panose="02020603050405020304" pitchFamily="18" charset="0"/>
              </a:rPr>
              <a:t> III</a:t>
            </a:r>
          </a:p>
        </p:txBody>
      </p:sp>
      <p:sp>
        <p:nvSpPr>
          <p:cNvPr id="7" name="TextovéPole 10">
            <a:extLst>
              <a:ext uri="{FF2B5EF4-FFF2-40B4-BE49-F238E27FC236}">
                <a16:creationId xmlns:a16="http://schemas.microsoft.com/office/drawing/2014/main" xmlns="" id="{C1ABBB5F-25ED-4CB5-A98E-F6FE40E0AC52}"/>
              </a:ext>
            </a:extLst>
          </p:cNvPr>
          <p:cNvSpPr txBox="1">
            <a:spLocks noChangeArrowheads="1"/>
          </p:cNvSpPr>
          <p:nvPr/>
        </p:nvSpPr>
        <p:spPr bwMode="auto">
          <a:xfrm>
            <a:off x="1846730" y="1204108"/>
            <a:ext cx="8477250" cy="8186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b="1" i="1" dirty="0">
                <a:solidFill>
                  <a:srgbClr val="5A948E"/>
                </a:solidFill>
                <a:latin typeface="Times New Roman" panose="02020603050405020304" pitchFamily="18" charset="0"/>
                <a:cs typeface="Times New Roman" panose="02020603050405020304" pitchFamily="18" charset="0"/>
              </a:rPr>
              <a:t>Passing the baton </a:t>
            </a:r>
            <a:r>
              <a:rPr lang="en-US" sz="2200" dirty="0">
                <a:solidFill>
                  <a:srgbClr val="5A948E"/>
                </a:solidFill>
                <a:latin typeface="Times New Roman" panose="02020603050405020304" pitchFamily="18" charset="0"/>
                <a:cs typeface="Times New Roman" panose="02020603050405020304" pitchFamily="18" charset="0"/>
              </a:rPr>
              <a:t>– everyone is preoccupied with transition. There are choices to be made about the sharing or passing of leadership from senior to middle generations in all aspects of family life. Business families have the symbolic issue of management and ownership control in the business to help them focus on the basic developmental questions of aging and intergenerational relationships.</a:t>
            </a:r>
          </a:p>
          <a:p>
            <a:pPr marL="285750" indent="-285750" fontAlgn="base">
              <a:spcBef>
                <a:spcPct val="0"/>
              </a:spcBef>
              <a:spcAft>
                <a:spcPct val="0"/>
              </a:spcAft>
              <a:defRPr/>
            </a:pPr>
            <a:endParaRPr lang="en-US" sz="20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1191089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ovéPole 8"/>
          <p:cNvSpPr txBox="1">
            <a:spLocks noChangeArrowheads="1"/>
          </p:cNvSpPr>
          <p:nvPr/>
        </p:nvSpPr>
        <p:spPr bwMode="auto">
          <a:xfrm>
            <a:off x="1524001" y="717551"/>
            <a:ext cx="87979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cs-CZ" altLang="cs-CZ" sz="2400" b="1" dirty="0">
                <a:solidFill>
                  <a:srgbClr val="5A948E"/>
                </a:solidFill>
                <a:latin typeface="Times New Roman" panose="02020603050405020304" pitchFamily="18" charset="0"/>
                <a:cs typeface="Times New Roman" panose="02020603050405020304" pitchFamily="18" charset="0"/>
              </a:rPr>
              <a:t>BUSINESS DEVELOPMENTAL DIMENSION </a:t>
            </a:r>
          </a:p>
        </p:txBody>
      </p:sp>
      <p:sp>
        <p:nvSpPr>
          <p:cNvPr id="3079" name="TextovéPole 10"/>
          <p:cNvSpPr txBox="1">
            <a:spLocks noChangeArrowheads="1"/>
          </p:cNvSpPr>
          <p:nvPr/>
        </p:nvSpPr>
        <p:spPr bwMode="auto">
          <a:xfrm>
            <a:off x="1846730" y="1231001"/>
            <a:ext cx="8477250" cy="12249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Business developmental dimension describes the development of the business over time. The model of business life cycle generally makes fine distinctions between these stages:</a:t>
            </a:r>
          </a:p>
          <a:p>
            <a:pPr marL="1028700" lvl="1" fontAlgn="base">
              <a:spcBef>
                <a:spcPct val="0"/>
              </a:spcBef>
              <a:spcAft>
                <a:spcPct val="0"/>
              </a:spcAft>
              <a:defRPr/>
            </a:pPr>
            <a:r>
              <a:rPr lang="en-US" sz="2000" b="1" i="1" dirty="0">
                <a:solidFill>
                  <a:srgbClr val="5A948E"/>
                </a:solidFill>
                <a:latin typeface="Times New Roman" panose="02020603050405020304" pitchFamily="18" charset="0"/>
                <a:cs typeface="Times New Roman" panose="02020603050405020304" pitchFamily="18" charset="0"/>
              </a:rPr>
              <a:t>Start-Up </a:t>
            </a:r>
            <a:r>
              <a:rPr lang="en-US" sz="2000" dirty="0">
                <a:solidFill>
                  <a:srgbClr val="5A948E"/>
                </a:solidFill>
                <a:latin typeface="Times New Roman" panose="02020603050405020304" pitchFamily="18" charset="0"/>
                <a:cs typeface="Times New Roman" panose="02020603050405020304" pitchFamily="18" charset="0"/>
              </a:rPr>
              <a:t>– covers the founding of the company and the early years when survival is in question. Businesses in their first few years are different in important ways from the way they will be at any other point in their life cycles.</a:t>
            </a:r>
          </a:p>
          <a:p>
            <a:pPr marL="1028700" lvl="1" fontAlgn="base">
              <a:spcBef>
                <a:spcPct val="0"/>
              </a:spcBef>
              <a:spcAft>
                <a:spcPct val="0"/>
              </a:spcAft>
              <a:defRPr/>
            </a:pPr>
            <a:r>
              <a:rPr lang="en-US" sz="2000" b="1" i="1" dirty="0">
                <a:solidFill>
                  <a:srgbClr val="5A948E"/>
                </a:solidFill>
                <a:latin typeface="Times New Roman" panose="02020603050405020304" pitchFamily="18" charset="0"/>
                <a:cs typeface="Times New Roman" panose="02020603050405020304" pitchFamily="18" charset="0"/>
              </a:rPr>
              <a:t>Expansion/formalization</a:t>
            </a:r>
            <a:r>
              <a:rPr lang="en-US" sz="2000" dirty="0">
                <a:solidFill>
                  <a:srgbClr val="5A948E"/>
                </a:solidFill>
                <a:latin typeface="Times New Roman" panose="02020603050405020304" pitchFamily="18" charset="0"/>
                <a:cs typeface="Times New Roman" panose="02020603050405020304" pitchFamily="18" charset="0"/>
              </a:rPr>
              <a:t> – all family businesses from the point when they have established themselves in the market and have stabilized operations into an initial predictable routine, through expansion and increasing organizational complexity to the period when growth and organizational change slow dramatically.</a:t>
            </a:r>
          </a:p>
          <a:p>
            <a:pPr marL="1028700" lvl="1" fontAlgn="base">
              <a:spcBef>
                <a:spcPct val="0"/>
              </a:spcBef>
              <a:spcAft>
                <a:spcPct val="0"/>
              </a:spcAft>
              <a:defRPr/>
            </a:pPr>
            <a:r>
              <a:rPr lang="en-US" sz="2000" b="1" i="1" dirty="0">
                <a:solidFill>
                  <a:srgbClr val="5A948E"/>
                </a:solidFill>
                <a:latin typeface="Times New Roman" panose="02020603050405020304" pitchFamily="18" charset="0"/>
                <a:cs typeface="Times New Roman" panose="02020603050405020304" pitchFamily="18" charset="0"/>
              </a:rPr>
              <a:t>Maturity</a:t>
            </a:r>
            <a:r>
              <a:rPr lang="en-US" sz="2000" dirty="0">
                <a:solidFill>
                  <a:srgbClr val="5A948E"/>
                </a:solidFill>
                <a:latin typeface="Times New Roman" panose="02020603050405020304" pitchFamily="18" charset="0"/>
                <a:cs typeface="Times New Roman" panose="02020603050405020304" pitchFamily="18" charset="0"/>
              </a:rPr>
              <a:t> – this stage has its roots in a market assessment, describing the point when a product has stopped evolving and the competitive dynamics shift to increasingly unprofitable battles over market share</a:t>
            </a:r>
            <a:r>
              <a:rPr lang="en-US" sz="2000" dirty="0">
                <a:solidFill>
                  <a:prstClr val="black"/>
                </a:solidFill>
                <a:latin typeface="Times New Roman" panose="02020603050405020304" pitchFamily="18" charset="0"/>
                <a:cs typeface="Times New Roman" panose="02020603050405020304" pitchFamily="18" charset="0"/>
              </a:rPr>
              <a:t>.</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326944" y="268297"/>
            <a:ext cx="6576096" cy="461665"/>
          </a:xfrm>
          <a:prstGeom prst="rect">
            <a:avLst/>
          </a:prstGeom>
        </p:spPr>
        <p:txBody>
          <a:bodyPr wrap="none">
            <a:spAutoFit/>
          </a:bodyPr>
          <a:lstStyle/>
          <a:p>
            <a:pPr algn="ctr" fontAlgn="base">
              <a:spcBef>
                <a:spcPct val="0"/>
              </a:spcBef>
              <a:spcAft>
                <a:spcPct val="0"/>
              </a:spcAft>
              <a:buNone/>
            </a:pPr>
            <a:r>
              <a:rPr lang="cs-CZ" altLang="cs-CZ" sz="2400" b="1" dirty="0">
                <a:solidFill>
                  <a:srgbClr val="5A948E"/>
                </a:solidFill>
                <a:latin typeface="Times New Roman" panose="02020603050405020304" pitchFamily="18" charset="0"/>
                <a:cs typeface="Times New Roman" panose="02020603050405020304" pitchFamily="18" charset="0"/>
              </a:rPr>
              <a:t>BUSINESS </a:t>
            </a:r>
            <a:r>
              <a:rPr lang="cs-CZ" altLang="cs-CZ" sz="2400" b="1" dirty="0" err="1">
                <a:solidFill>
                  <a:srgbClr val="5A948E"/>
                </a:solidFill>
                <a:latin typeface="Times New Roman" panose="02020603050405020304" pitchFamily="18" charset="0"/>
                <a:cs typeface="Times New Roman" panose="02020603050405020304" pitchFamily="18" charset="0"/>
              </a:rPr>
              <a:t>DEVELOPMENTAL</a:t>
            </a:r>
            <a:r>
              <a:rPr lang="cs-CZ" altLang="cs-CZ" sz="2400" b="1" dirty="0">
                <a:solidFill>
                  <a:srgbClr val="5A948E"/>
                </a:solidFill>
                <a:latin typeface="Times New Roman" panose="02020603050405020304" pitchFamily="18" charset="0"/>
                <a:cs typeface="Times New Roman" panose="02020603050405020304" pitchFamily="18" charset="0"/>
              </a:rPr>
              <a:t> </a:t>
            </a:r>
            <a:r>
              <a:rPr lang="cs-CZ" altLang="cs-CZ" sz="2400" b="1" dirty="0" err="1">
                <a:solidFill>
                  <a:srgbClr val="5A948E"/>
                </a:solidFill>
                <a:latin typeface="Times New Roman" panose="02020603050405020304" pitchFamily="18" charset="0"/>
                <a:cs typeface="Times New Roman" panose="02020603050405020304" pitchFamily="18" charset="0"/>
              </a:rPr>
              <a:t>DIMENSION</a:t>
            </a:r>
            <a:r>
              <a:rPr lang="cs-CZ" altLang="cs-CZ" sz="2400" b="1" dirty="0">
                <a:solidFill>
                  <a:srgbClr val="5A948E"/>
                </a:solidFill>
                <a:latin typeface="Times New Roman" panose="02020603050405020304" pitchFamily="18" charset="0"/>
                <a:cs typeface="Times New Roman" panose="02020603050405020304" pitchFamily="18" charset="0"/>
              </a:rPr>
              <a:t> </a:t>
            </a:r>
          </a:p>
        </p:txBody>
      </p:sp>
      <p:sp>
        <p:nvSpPr>
          <p:cNvPr id="8" name="TextovéPole 10">
            <a:extLst>
              <a:ext uri="{FF2B5EF4-FFF2-40B4-BE49-F238E27FC236}">
                <a16:creationId xmlns:a16="http://schemas.microsoft.com/office/drawing/2014/main" xmlns="" id="{A25B4DD6-0797-450F-9C71-0818E7784BD8}"/>
              </a:ext>
            </a:extLst>
          </p:cNvPr>
          <p:cNvSpPr txBox="1">
            <a:spLocks noChangeArrowheads="1"/>
          </p:cNvSpPr>
          <p:nvPr/>
        </p:nvSpPr>
        <p:spPr bwMode="auto">
          <a:xfrm>
            <a:off x="1846730" y="1231001"/>
            <a:ext cx="8477250" cy="12249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Business developmental dimension describes the development of the business over time. The model of business life cycle generally makes fine distinctions between these stages:</a:t>
            </a:r>
          </a:p>
          <a:p>
            <a:pPr marL="1028700" lvl="1" fontAlgn="base">
              <a:spcBef>
                <a:spcPct val="0"/>
              </a:spcBef>
              <a:spcAft>
                <a:spcPct val="0"/>
              </a:spcAft>
              <a:defRPr/>
            </a:pPr>
            <a:r>
              <a:rPr lang="en-US" sz="2000" b="1" i="1" dirty="0">
                <a:solidFill>
                  <a:srgbClr val="5A948E"/>
                </a:solidFill>
                <a:latin typeface="Times New Roman" panose="02020603050405020304" pitchFamily="18" charset="0"/>
                <a:cs typeface="Times New Roman" panose="02020603050405020304" pitchFamily="18" charset="0"/>
              </a:rPr>
              <a:t>Start-Up </a:t>
            </a:r>
            <a:r>
              <a:rPr lang="en-US" sz="2000" dirty="0">
                <a:solidFill>
                  <a:srgbClr val="5A948E"/>
                </a:solidFill>
                <a:latin typeface="Times New Roman" panose="02020603050405020304" pitchFamily="18" charset="0"/>
                <a:cs typeface="Times New Roman" panose="02020603050405020304" pitchFamily="18" charset="0"/>
              </a:rPr>
              <a:t>– covers the founding of the company and the early years when survival is in question. Businesses in their first few years are different in important ways from the way they will be at any other point in their life cycles.</a:t>
            </a:r>
          </a:p>
          <a:p>
            <a:pPr marL="1028700" lvl="1" fontAlgn="base">
              <a:spcBef>
                <a:spcPct val="0"/>
              </a:spcBef>
              <a:spcAft>
                <a:spcPct val="0"/>
              </a:spcAft>
              <a:defRPr/>
            </a:pPr>
            <a:r>
              <a:rPr lang="en-US" sz="2000" b="1" i="1" dirty="0">
                <a:solidFill>
                  <a:srgbClr val="5A948E"/>
                </a:solidFill>
                <a:latin typeface="Times New Roman" panose="02020603050405020304" pitchFamily="18" charset="0"/>
                <a:cs typeface="Times New Roman" panose="02020603050405020304" pitchFamily="18" charset="0"/>
              </a:rPr>
              <a:t>Expansion/formalization</a:t>
            </a:r>
            <a:r>
              <a:rPr lang="en-US" sz="2000" dirty="0">
                <a:solidFill>
                  <a:srgbClr val="5A948E"/>
                </a:solidFill>
                <a:latin typeface="Times New Roman" panose="02020603050405020304" pitchFamily="18" charset="0"/>
                <a:cs typeface="Times New Roman" panose="02020603050405020304" pitchFamily="18" charset="0"/>
              </a:rPr>
              <a:t> – all family businesses from the point when they have established themselves in the market and have stabilized operations into an initial predictable routine, through expansion and increasing organizational complexity to the period when growth and organizational change slow dramatically.</a:t>
            </a:r>
          </a:p>
          <a:p>
            <a:pPr marL="1028700" lvl="1" fontAlgn="base">
              <a:spcBef>
                <a:spcPct val="0"/>
              </a:spcBef>
              <a:spcAft>
                <a:spcPct val="0"/>
              </a:spcAft>
              <a:defRPr/>
            </a:pPr>
            <a:r>
              <a:rPr lang="en-US" sz="2000" b="1" i="1" dirty="0">
                <a:solidFill>
                  <a:srgbClr val="5A948E"/>
                </a:solidFill>
                <a:latin typeface="Times New Roman" panose="02020603050405020304" pitchFamily="18" charset="0"/>
                <a:cs typeface="Times New Roman" panose="02020603050405020304" pitchFamily="18" charset="0"/>
              </a:rPr>
              <a:t>Maturity</a:t>
            </a:r>
            <a:r>
              <a:rPr lang="en-US" sz="2000" dirty="0">
                <a:solidFill>
                  <a:srgbClr val="5A948E"/>
                </a:solidFill>
                <a:latin typeface="Times New Roman" panose="02020603050405020304" pitchFamily="18" charset="0"/>
                <a:cs typeface="Times New Roman" panose="02020603050405020304" pitchFamily="18" charset="0"/>
              </a:rPr>
              <a:t> – this stage has its roots in a market assessment, describing the point when a product has stopped evolving and the competitive dynamics shift to increasingly unprofitable battles over market share</a:t>
            </a:r>
            <a:r>
              <a:rPr lang="en-US" sz="2000" dirty="0">
                <a:solidFill>
                  <a:prstClr val="black"/>
                </a:solidFill>
                <a:latin typeface="Times New Roman" panose="02020603050405020304" pitchFamily="18" charset="0"/>
                <a:cs typeface="Times New Roman" panose="02020603050405020304" pitchFamily="18" charset="0"/>
              </a:rPr>
              <a:t>.</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21032353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TextovéPole 8"/>
          <p:cNvSpPr txBox="1">
            <a:spLocks noChangeArrowheads="1"/>
          </p:cNvSpPr>
          <p:nvPr/>
        </p:nvSpPr>
        <p:spPr bwMode="auto">
          <a:xfrm>
            <a:off x="1524001" y="717551"/>
            <a:ext cx="87979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fontAlgn="base">
              <a:spcBef>
                <a:spcPct val="0"/>
              </a:spcBef>
              <a:spcAft>
                <a:spcPct val="0"/>
              </a:spcAft>
              <a:buNone/>
            </a:pPr>
            <a:r>
              <a:rPr lang="cs-CZ" altLang="cs-CZ" sz="2400" b="1" dirty="0">
                <a:solidFill>
                  <a:srgbClr val="5A948E"/>
                </a:solidFill>
                <a:latin typeface="Times New Roman" panose="02020603050405020304" pitchFamily="18" charset="0"/>
                <a:cs typeface="Times New Roman" panose="02020603050405020304" pitchFamily="18" charset="0"/>
              </a:rPr>
              <a:t>COMPETITIVE ADVANTAGES OF FAMILY BUSINESSES</a:t>
            </a:r>
          </a:p>
        </p:txBody>
      </p:sp>
      <p:sp>
        <p:nvSpPr>
          <p:cNvPr id="3079" name="TextovéPole 10"/>
          <p:cNvSpPr txBox="1">
            <a:spLocks noChangeArrowheads="1"/>
          </p:cNvSpPr>
          <p:nvPr/>
        </p:nvSpPr>
        <p:spPr bwMode="auto">
          <a:xfrm>
            <a:off x="1846730" y="1069637"/>
            <a:ext cx="8477250" cy="1055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resource-based view of family businesses holds that competitive advantages result from:</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Overlapping </a:t>
            </a:r>
            <a:r>
              <a:rPr lang="en-US" sz="2000" dirty="0" err="1">
                <a:solidFill>
                  <a:srgbClr val="5A948E"/>
                </a:solidFill>
                <a:latin typeface="Times New Roman" panose="02020603050405020304" pitchFamily="18" charset="0"/>
                <a:cs typeface="Times New Roman" panose="02020603050405020304" pitchFamily="18" charset="0"/>
              </a:rPr>
              <a:t>responsibilites</a:t>
            </a:r>
            <a:r>
              <a:rPr lang="en-US" sz="2000" dirty="0">
                <a:solidFill>
                  <a:srgbClr val="5A948E"/>
                </a:solidFill>
                <a:latin typeface="Times New Roman" panose="02020603050405020304" pitchFamily="18" charset="0"/>
                <a:cs typeface="Times New Roman" panose="02020603050405020304" pitchFamily="18" charset="0"/>
              </a:rPr>
              <a:t> of owners and managers and small company, size, enabling rapid speed to market.</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Focus on customers and market niches, resulting in higher returns on investment.</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Concentrated ownership structure, leading to higher corporate productivity.</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Desire to protect the family name and reputation, translating into high-quality products/services.</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Family ownership management interaction, family unity and ownership commitment, supporting patient capital, lower administrative costs, skills/knowledge transfer between generations and agility in rapidly changing markets.</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83668" y="268297"/>
            <a:ext cx="8262648" cy="461665"/>
          </a:xfrm>
          <a:prstGeom prst="rect">
            <a:avLst/>
          </a:prstGeom>
        </p:spPr>
        <p:txBody>
          <a:bodyPr wrap="none">
            <a:spAutoFit/>
          </a:bodyPr>
          <a:lstStyle/>
          <a:p>
            <a:pPr algn="ctr" fontAlgn="base">
              <a:spcBef>
                <a:spcPct val="0"/>
              </a:spcBef>
              <a:spcAft>
                <a:spcPct val="0"/>
              </a:spcAft>
              <a:buNone/>
            </a:pPr>
            <a:r>
              <a:rPr lang="en-US" altLang="cs-CZ" sz="2400" b="1" dirty="0">
                <a:solidFill>
                  <a:srgbClr val="5A948E"/>
                </a:solidFill>
                <a:latin typeface="Times New Roman" panose="02020603050405020304" pitchFamily="18" charset="0"/>
                <a:cs typeface="Times New Roman" panose="02020603050405020304" pitchFamily="18" charset="0"/>
              </a:rPr>
              <a:t>COMPETITIVE ADVANTAGES OF FAMILY BUSINESSES</a:t>
            </a:r>
          </a:p>
        </p:txBody>
      </p:sp>
      <p:sp>
        <p:nvSpPr>
          <p:cNvPr id="6" name="TextovéPole 10">
            <a:extLst>
              <a:ext uri="{FF2B5EF4-FFF2-40B4-BE49-F238E27FC236}">
                <a16:creationId xmlns:a16="http://schemas.microsoft.com/office/drawing/2014/main" xmlns="" id="{20C4EE97-9014-4435-86A0-954F2345FF07}"/>
              </a:ext>
            </a:extLst>
          </p:cNvPr>
          <p:cNvSpPr txBox="1">
            <a:spLocks noChangeArrowheads="1"/>
          </p:cNvSpPr>
          <p:nvPr/>
        </p:nvSpPr>
        <p:spPr bwMode="auto">
          <a:xfrm>
            <a:off x="1846730" y="1069637"/>
            <a:ext cx="8477250" cy="10556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resource-based view of family businesses holds that competitive advantages result from:</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Overlapping responsibilities of owners and managers and small company, size, enabling rapid speed to market.</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Focus on customers and market niches, resulting in higher returns on investment.</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Concentrated ownership structure, leading to higher corporate productivity.</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Desire to protect the family name and reputation, translating into high-quality products/services.</a:t>
            </a:r>
          </a:p>
          <a:p>
            <a:pPr marL="1028700" lvl="1" fontAlgn="base">
              <a:spcBef>
                <a:spcPct val="0"/>
              </a:spcBef>
              <a:spcAft>
                <a:spcPct val="0"/>
              </a:spcAft>
              <a:defRPr/>
            </a:pPr>
            <a:r>
              <a:rPr lang="en-US" sz="2000" dirty="0">
                <a:solidFill>
                  <a:srgbClr val="5A948E"/>
                </a:solidFill>
                <a:latin typeface="Times New Roman" panose="02020603050405020304" pitchFamily="18" charset="0"/>
                <a:cs typeface="Times New Roman" panose="02020603050405020304" pitchFamily="18" charset="0"/>
              </a:rPr>
              <a:t>Family ownership management interaction, family unity and ownership commitment, supporting patient capital, lower administrative costs, skills/knowledge transfer between generations and agility in rapidly changing markets.</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r>
              <a:rPr lang="en-US" sz="2200" dirty="0">
                <a:solidFill>
                  <a:prstClr val="black"/>
                </a:solidFill>
                <a:latin typeface="Arial" pitchFamily="34" charset="0"/>
                <a:cs typeface="Arial" panose="020B0604020202020204" pitchFamily="34" charset="0"/>
              </a:rPr>
              <a:t>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2566405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66251"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Role </a:t>
            </a:r>
            <a:r>
              <a:rPr lang="cs-CZ" sz="2400" kern="0" dirty="0" err="1">
                <a:solidFill>
                  <a:srgbClr val="307871"/>
                </a:solidFill>
                <a:latin typeface="Times New Roman"/>
                <a:ea typeface="+mj-ea"/>
                <a:cs typeface="+mj-cs"/>
              </a:rPr>
              <a:t>of</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Family</a:t>
            </a:r>
            <a:r>
              <a:rPr lang="cs-CZ" sz="2400" kern="0" dirty="0">
                <a:solidFill>
                  <a:srgbClr val="307871"/>
                </a:solidFill>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2" name="Obdélník 1">
            <a:extLst>
              <a:ext uri="{FF2B5EF4-FFF2-40B4-BE49-F238E27FC236}">
                <a16:creationId xmlns:a16="http://schemas.microsoft.com/office/drawing/2014/main" xmlns="" id="{5A12B371-8D99-4D95-9A5E-6986CF64ADE1}"/>
              </a:ext>
            </a:extLst>
          </p:cNvPr>
          <p:cNvSpPr/>
          <p:nvPr/>
        </p:nvSpPr>
        <p:spPr>
          <a:xfrm>
            <a:off x="653141" y="1257058"/>
            <a:ext cx="10759046" cy="4154984"/>
          </a:xfrm>
          <a:prstGeom prst="rect">
            <a:avLst/>
          </a:prstGeom>
        </p:spPr>
        <p:txBody>
          <a:bodyPr wrap="square">
            <a:spAutoFit/>
          </a:bodyPr>
          <a:lstStyle/>
          <a:p>
            <a:pPr algn="just"/>
            <a:r>
              <a:rPr lang="en-US" sz="2200" dirty="0">
                <a:solidFill>
                  <a:srgbClr val="5A948E"/>
                </a:solidFill>
                <a:latin typeface="Times New Roman" panose="02020603050405020304" pitchFamily="18" charset="0"/>
                <a:cs typeface="Times New Roman" panose="02020603050405020304" pitchFamily="18" charset="0"/>
              </a:rPr>
              <a:t>Family businesses are different and what makes them different is the family component.</a:t>
            </a:r>
          </a:p>
          <a:p>
            <a:pPr algn="just"/>
            <a:r>
              <a:rPr lang="en-US" sz="2200" dirty="0">
                <a:solidFill>
                  <a:srgbClr val="5A948E"/>
                </a:solidFill>
                <a:latin typeface="Times New Roman" panose="02020603050405020304" pitchFamily="18" charset="0"/>
                <a:cs typeface="Times New Roman" panose="02020603050405020304" pitchFamily="18" charset="0"/>
              </a:rPr>
              <a:t>The potential impact the family component can have on the management and ownership of</a:t>
            </a:r>
          </a:p>
          <a:p>
            <a:pPr algn="just"/>
            <a:r>
              <a:rPr lang="en-US" sz="2200" dirty="0">
                <a:solidFill>
                  <a:srgbClr val="5A948E"/>
                </a:solidFill>
                <a:latin typeface="Times New Roman" panose="02020603050405020304" pitchFamily="18" charset="0"/>
                <a:cs typeface="Times New Roman" panose="02020603050405020304" pitchFamily="18" charset="0"/>
              </a:rPr>
              <a:t>the business is such that it needs to be understood and effectively managed. Many family</a:t>
            </a:r>
          </a:p>
          <a:p>
            <a:pPr algn="just"/>
            <a:r>
              <a:rPr lang="en-US" sz="2200" dirty="0">
                <a:solidFill>
                  <a:srgbClr val="5A948E"/>
                </a:solidFill>
                <a:latin typeface="Times New Roman" panose="02020603050405020304" pitchFamily="18" charset="0"/>
                <a:cs typeface="Times New Roman" panose="02020603050405020304" pitchFamily="18" charset="0"/>
              </a:rPr>
              <a:t>businesses have successfully managed their family components and have done so by applying</a:t>
            </a:r>
          </a:p>
          <a:p>
            <a:pPr algn="just"/>
            <a:r>
              <a:rPr lang="en-US" sz="2200" dirty="0">
                <a:solidFill>
                  <a:srgbClr val="5A948E"/>
                </a:solidFill>
                <a:latin typeface="Times New Roman" panose="02020603050405020304" pitchFamily="18" charset="0"/>
                <a:cs typeface="Times New Roman" panose="02020603050405020304" pitchFamily="18" charset="0"/>
              </a:rPr>
              <a:t>proven family business ‘best practices’.</a:t>
            </a:r>
          </a:p>
          <a:p>
            <a:pPr algn="just"/>
            <a:endParaRPr lang="cs-CZ" sz="2200" dirty="0">
              <a:solidFill>
                <a:srgbClr val="5A948E"/>
              </a:solidFill>
              <a:latin typeface="Times New Roman" panose="02020603050405020304" pitchFamily="18" charset="0"/>
              <a:cs typeface="Times New Roman" panose="02020603050405020304" pitchFamily="18" charset="0"/>
            </a:endParaRPr>
          </a:p>
          <a:p>
            <a:pPr algn="just"/>
            <a:r>
              <a:rPr lang="en-US" sz="2200" dirty="0">
                <a:solidFill>
                  <a:srgbClr val="5A948E"/>
                </a:solidFill>
                <a:latin typeface="Times New Roman" panose="02020603050405020304" pitchFamily="18" charset="0"/>
                <a:cs typeface="Times New Roman" panose="02020603050405020304" pitchFamily="18" charset="0"/>
              </a:rPr>
              <a:t>There is no agreed-on definition of a family business. The percentage of ownership, the</a:t>
            </a:r>
          </a:p>
          <a:p>
            <a:pPr algn="just"/>
            <a:r>
              <a:rPr lang="en-US" sz="2200" dirty="0">
                <a:solidFill>
                  <a:srgbClr val="5A948E"/>
                </a:solidFill>
                <a:latin typeface="Times New Roman" panose="02020603050405020304" pitchFamily="18" charset="0"/>
                <a:cs typeface="Times New Roman" panose="02020603050405020304" pitchFamily="18" charset="0"/>
              </a:rPr>
              <a:t>strategic control, the involvement of multiple generations, and the intention for the business to</a:t>
            </a:r>
          </a:p>
          <a:p>
            <a:pPr algn="just"/>
            <a:r>
              <a:rPr lang="en-US" sz="2200" dirty="0">
                <a:solidFill>
                  <a:srgbClr val="5A948E"/>
                </a:solidFill>
                <a:latin typeface="Times New Roman" panose="02020603050405020304" pitchFamily="18" charset="0"/>
                <a:cs typeface="Times New Roman" panose="02020603050405020304" pitchFamily="18" charset="0"/>
              </a:rPr>
              <a:t>remain in the family are among the many criteria that experts use to distinguish family</a:t>
            </a:r>
          </a:p>
          <a:p>
            <a:pPr algn="just"/>
            <a:r>
              <a:rPr lang="en-US" sz="2200" dirty="0">
                <a:solidFill>
                  <a:srgbClr val="5A948E"/>
                </a:solidFill>
                <a:latin typeface="Times New Roman" panose="02020603050405020304" pitchFamily="18" charset="0"/>
                <a:cs typeface="Times New Roman" panose="02020603050405020304" pitchFamily="18" charset="0"/>
              </a:rPr>
              <a:t>businesses from other types of businesses. For the purposes of this chapter, however, a family</a:t>
            </a:r>
          </a:p>
          <a:p>
            <a:pPr algn="just"/>
            <a:r>
              <a:rPr lang="en-US" sz="2200" dirty="0">
                <a:solidFill>
                  <a:srgbClr val="5A948E"/>
                </a:solidFill>
                <a:latin typeface="Times New Roman" panose="02020603050405020304" pitchFamily="18" charset="0"/>
                <a:cs typeface="Times New Roman" panose="02020603050405020304" pitchFamily="18" charset="0"/>
              </a:rPr>
              <a:t>business is defined as a business that is actively owned and/or managed by more than one</a:t>
            </a:r>
          </a:p>
          <a:p>
            <a:pPr algn="just"/>
            <a:r>
              <a:rPr lang="en-US" sz="2200" dirty="0">
                <a:solidFill>
                  <a:srgbClr val="5A948E"/>
                </a:solidFill>
                <a:latin typeface="Times New Roman" panose="02020603050405020304" pitchFamily="18" charset="0"/>
                <a:cs typeface="Times New Roman" panose="02020603050405020304" pitchFamily="18" charset="0"/>
              </a:rPr>
              <a:t>member of the same family (</a:t>
            </a:r>
            <a:r>
              <a:rPr lang="en-US" sz="2200" dirty="0" err="1">
                <a:solidFill>
                  <a:srgbClr val="5A948E"/>
                </a:solidFill>
                <a:latin typeface="Times New Roman" panose="02020603050405020304" pitchFamily="18" charset="0"/>
                <a:cs typeface="Times New Roman" panose="02020603050405020304" pitchFamily="18" charset="0"/>
              </a:rPr>
              <a:t>Cadden</a:t>
            </a:r>
            <a:r>
              <a:rPr lang="en-US" sz="2200" dirty="0">
                <a:solidFill>
                  <a:srgbClr val="5A948E"/>
                </a:solidFill>
                <a:latin typeface="Times New Roman" panose="02020603050405020304" pitchFamily="18" charset="0"/>
                <a:cs typeface="Times New Roman" panose="02020603050405020304" pitchFamily="18" charset="0"/>
              </a:rPr>
              <a:t> and </a:t>
            </a:r>
            <a:r>
              <a:rPr lang="en-US" sz="2200" dirty="0" err="1">
                <a:solidFill>
                  <a:srgbClr val="5A948E"/>
                </a:solidFill>
                <a:latin typeface="Times New Roman" panose="02020603050405020304" pitchFamily="18" charset="0"/>
                <a:cs typeface="Times New Roman" panose="02020603050405020304" pitchFamily="18" charset="0"/>
              </a:rPr>
              <a:t>Lueder</a:t>
            </a:r>
            <a:r>
              <a:rPr lang="en-US" sz="2200" dirty="0">
                <a:solidFill>
                  <a:srgbClr val="5A948E"/>
                </a:solidFill>
                <a:latin typeface="Times New Roman" panose="02020603050405020304" pitchFamily="18" charset="0"/>
                <a:cs typeface="Times New Roman" panose="02020603050405020304" pitchFamily="18" charset="0"/>
              </a:rPr>
              <a:t> 2008, p.130)</a:t>
            </a:r>
            <a:endParaRPr lang="cs-CZ" sz="2200" dirty="0">
              <a:solidFill>
                <a:srgbClr val="5A948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14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150769"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A</a:t>
            </a:r>
            <a:r>
              <a:rPr lang="en-US" sz="2400" kern="0" dirty="0" err="1">
                <a:solidFill>
                  <a:srgbClr val="307871"/>
                </a:solidFill>
                <a:latin typeface="Times New Roman"/>
                <a:ea typeface="+mj-ea"/>
                <a:cs typeface="+mj-cs"/>
              </a:rPr>
              <a:t>DVANTAGES</a:t>
            </a:r>
            <a:r>
              <a:rPr lang="en-US" sz="2400" kern="0" dirty="0">
                <a:solidFill>
                  <a:srgbClr val="307871"/>
                </a:solidFill>
                <a:latin typeface="Times New Roman"/>
                <a:ea typeface="+mj-ea"/>
                <a:cs typeface="+mj-cs"/>
              </a:rPr>
              <a:t> OF A FAMILY FIRM</a:t>
            </a:r>
            <a:endParaRPr kumimoji="0" lang="en-GB" sz="1800" b="0" i="0" u="none" strike="noStrike" kern="0" cap="none" spc="0" normalizeH="0" baseline="0" dirty="0">
              <a:ln>
                <a:noFill/>
              </a:ln>
              <a:solidFill>
                <a:sysClr val="windowText" lastClr="000000"/>
              </a:solidFill>
              <a:effectLst/>
              <a:uLnTx/>
              <a:uFillTx/>
            </a:endParaRPr>
          </a:p>
        </p:txBody>
      </p:sp>
      <p:sp>
        <p:nvSpPr>
          <p:cNvPr id="2" name="Obdélník 1">
            <a:extLst>
              <a:ext uri="{FF2B5EF4-FFF2-40B4-BE49-F238E27FC236}">
                <a16:creationId xmlns:a16="http://schemas.microsoft.com/office/drawing/2014/main" xmlns="" id="{4BC961B3-8A52-4A6D-9136-0DCC9D5607D8}"/>
              </a:ext>
            </a:extLst>
          </p:cNvPr>
          <p:cNvSpPr/>
          <p:nvPr/>
        </p:nvSpPr>
        <p:spPr>
          <a:xfrm>
            <a:off x="251520" y="1443841"/>
            <a:ext cx="11220043" cy="4493538"/>
          </a:xfrm>
          <a:prstGeom prst="rect">
            <a:avLst/>
          </a:prstGeom>
        </p:spPr>
        <p:txBody>
          <a:bodyPr wrap="square">
            <a:spAutoFit/>
          </a:bodyPr>
          <a:lstStyle/>
          <a:p>
            <a:r>
              <a:rPr lang="en-US" sz="2200" dirty="0">
                <a:solidFill>
                  <a:srgbClr val="5A948E"/>
                </a:solidFill>
                <a:latin typeface="Times New Roman" panose="02020603050405020304" pitchFamily="18" charset="0"/>
                <a:cs typeface="Times New Roman" panose="02020603050405020304" pitchFamily="18" charset="0"/>
              </a:rPr>
              <a:t>There are benefits to a family business, but there are disadvantages that must be</a:t>
            </a:r>
          </a:p>
          <a:p>
            <a:r>
              <a:rPr lang="en-US" sz="2200" dirty="0">
                <a:solidFill>
                  <a:srgbClr val="5A948E"/>
                </a:solidFill>
                <a:latin typeface="Times New Roman" panose="02020603050405020304" pitchFamily="18" charset="0"/>
                <a:cs typeface="Times New Roman" panose="02020603050405020304" pitchFamily="18" charset="0"/>
              </a:rPr>
              <a:t>considered as well. Starting a family business is not for everyone. A family business offers the</a:t>
            </a:r>
          </a:p>
          <a:p>
            <a:r>
              <a:rPr lang="en-US" sz="2200" dirty="0">
                <a:solidFill>
                  <a:srgbClr val="5A948E"/>
                </a:solidFill>
                <a:latin typeface="Times New Roman" panose="02020603050405020304" pitchFamily="18" charset="0"/>
                <a:cs typeface="Times New Roman" panose="02020603050405020304" pitchFamily="18" charset="0"/>
              </a:rPr>
              <a:t>following advantages:</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One of the popular misconceptions about family businesses is that they are</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unable to adapt easily to increasing competitiveness and technological progress.</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The reality is that family businesses frequently have the advantage of</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entrepreneurial spirit, flexibility, and opportunism.</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It is believed by some that family firms are “too soft” and rarely reach their</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potential. The reality is that family businesses actually outperform public</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companies. Oftentimes, the marketplace forces public companies to make </a:t>
            </a:r>
            <a:r>
              <a:rPr lang="en-US" sz="2200" dirty="0" err="1">
                <a:solidFill>
                  <a:srgbClr val="5A948E"/>
                </a:solidFill>
                <a:latin typeface="Times New Roman" panose="02020603050405020304" pitchFamily="18" charset="0"/>
                <a:cs typeface="Times New Roman" panose="02020603050405020304" pitchFamily="18" charset="0"/>
              </a:rPr>
              <a:t>shortterm</a:t>
            </a:r>
            <a:r>
              <a:rPr lang="en-US" sz="2200" dirty="0">
                <a:solidFill>
                  <a:srgbClr val="5A948E"/>
                </a:solidFill>
                <a:latin typeface="Times New Roman" panose="02020603050405020304" pitchFamily="18" charset="0"/>
                <a:cs typeface="Times New Roman" panose="02020603050405020304" pitchFamily="18" charset="0"/>
              </a:rPr>
              <a:t> decisions, whereas a family business has the advantage of having more</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freedom to make its decisions.</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Family businesses can adapt to market fluctuations more easily because they can</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afford to be patient. They have common goals, shared values, and a commitment</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to brand building</a:t>
            </a:r>
            <a:r>
              <a:rPr lang="cs-CZ" sz="2200" dirty="0">
                <a:solidFill>
                  <a:srgbClr val="5A948E"/>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21946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75596"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Family</a:t>
            </a:r>
            <a:r>
              <a:rPr lang="cs-CZ" sz="2400" kern="0" dirty="0">
                <a:solidFill>
                  <a:srgbClr val="307871"/>
                </a:solidFill>
                <a:latin typeface="Times New Roman"/>
                <a:ea typeface="+mj-ea"/>
                <a:cs typeface="+mj-cs"/>
              </a:rPr>
              <a:t> business</a:t>
            </a:r>
            <a:endParaRPr kumimoji="0" lang="en-GB" sz="1800" b="0" i="0" u="none" strike="noStrike" kern="0" cap="none" spc="0" normalizeH="0" baseline="0" dirty="0">
              <a:ln>
                <a:noFill/>
              </a:ln>
              <a:solidFill>
                <a:sysClr val="windowText" lastClr="000000"/>
              </a:solidFill>
              <a:effectLst/>
              <a:uLnTx/>
              <a:uFillTx/>
            </a:endParaRPr>
          </a:p>
        </p:txBody>
      </p:sp>
      <p:sp>
        <p:nvSpPr>
          <p:cNvPr id="3" name="Obdélník 2">
            <a:extLst>
              <a:ext uri="{FF2B5EF4-FFF2-40B4-BE49-F238E27FC236}">
                <a16:creationId xmlns:a16="http://schemas.microsoft.com/office/drawing/2014/main" xmlns="" id="{0B73B3BF-B3E1-4583-8BFE-444DEC370F1C}"/>
              </a:ext>
            </a:extLst>
          </p:cNvPr>
          <p:cNvSpPr/>
          <p:nvPr/>
        </p:nvSpPr>
        <p:spPr>
          <a:xfrm>
            <a:off x="439387" y="1808386"/>
            <a:ext cx="10913423" cy="4154984"/>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Family businesses may incur lower costs because of the greater willingness of</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family members to make financial sacrifices for the sake of the business.</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Accepting lower pay than they would get elsewhere to help the business in the</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longer term or deferring wages in a cash-flow crisis are examples of family</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altruistic </a:t>
            </a:r>
            <a:r>
              <a:rPr lang="en-US" sz="2200" dirty="0" err="1">
                <a:solidFill>
                  <a:srgbClr val="5A948E"/>
                </a:solidFill>
                <a:latin typeface="Times New Roman" panose="02020603050405020304" pitchFamily="18" charset="0"/>
                <a:cs typeface="Times New Roman" panose="02020603050405020304" pitchFamily="18" charset="0"/>
              </a:rPr>
              <a:t>behaviour</a:t>
            </a:r>
            <a:r>
              <a:rPr lang="en-US" sz="2200" dirty="0">
                <a:solidFill>
                  <a:srgbClr val="5A948E"/>
                </a:solidFill>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Family businesses, in general, have greater independence of action because they</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have less (or no) pressure from the stock market and less (or no) takeover risk.</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Family businesses tend to be more resilient in hard times because they are</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willing to flow profits back into the business.</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Family businesses are less bureaucratic and less impersonal, which allows for</a:t>
            </a:r>
            <a:r>
              <a:rPr lang="cs-CZ" sz="2200" dirty="0">
                <a:solidFill>
                  <a:srgbClr val="5A948E"/>
                </a:solidFill>
                <a:latin typeface="Times New Roman" panose="02020603050405020304" pitchFamily="18" charset="0"/>
                <a:cs typeface="Times New Roman" panose="02020603050405020304" pitchFamily="18" charset="0"/>
              </a:rPr>
              <a:t> </a:t>
            </a:r>
            <a:r>
              <a:rPr lang="en-US" sz="2200" dirty="0">
                <a:solidFill>
                  <a:srgbClr val="5A948E"/>
                </a:solidFill>
                <a:latin typeface="Times New Roman" panose="02020603050405020304" pitchFamily="18" charset="0"/>
                <a:cs typeface="Times New Roman" panose="02020603050405020304" pitchFamily="18" charset="0"/>
              </a:rPr>
              <a:t>greater flexibility and quicker decision-making.</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Family businesses offer the possibility of great financial success. (</a:t>
            </a:r>
            <a:r>
              <a:rPr lang="en-US" sz="2200" dirty="0" err="1">
                <a:solidFill>
                  <a:srgbClr val="5A948E"/>
                </a:solidFill>
                <a:latin typeface="Times New Roman" panose="02020603050405020304" pitchFamily="18" charset="0"/>
                <a:cs typeface="Times New Roman" panose="02020603050405020304" pitchFamily="18" charset="0"/>
              </a:rPr>
              <a:t>Kets</a:t>
            </a:r>
            <a:r>
              <a:rPr lang="en-US" sz="2200" dirty="0">
                <a:solidFill>
                  <a:srgbClr val="5A948E"/>
                </a:solidFill>
                <a:latin typeface="Times New Roman" panose="02020603050405020304" pitchFamily="18" charset="0"/>
                <a:cs typeface="Times New Roman" panose="02020603050405020304" pitchFamily="18" charset="0"/>
              </a:rPr>
              <a:t> de Vries,</a:t>
            </a: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1993)</a:t>
            </a:r>
            <a:endParaRPr lang="cs-CZ" sz="2200" dirty="0">
              <a:solidFill>
                <a:srgbClr val="5A948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2910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76453" cy="461665"/>
          </a:xfrm>
          <a:prstGeom prst="rect">
            <a:avLst/>
          </a:prstGeom>
        </p:spPr>
        <p:txBody>
          <a:bodyPr wrap="none">
            <a:spAutoFit/>
          </a:bodyPr>
          <a:lstStyle/>
          <a:p>
            <a:pPr lvl="0">
              <a:defRPr/>
            </a:pPr>
            <a:r>
              <a:rPr lang="cs-CZ" sz="2400" kern="0" dirty="0" err="1">
                <a:solidFill>
                  <a:srgbClr val="307871"/>
                </a:solidFill>
                <a:latin typeface="Times New Roman"/>
                <a:ea typeface="+mj-ea"/>
                <a:cs typeface="+mj-cs"/>
              </a:rPr>
              <a:t>MISCONCEPTIONS</a:t>
            </a:r>
            <a:r>
              <a:rPr lang="cs-CZ" sz="2400" kern="0" dirty="0">
                <a:solidFill>
                  <a:srgbClr val="307871"/>
                </a:solidFill>
                <a:latin typeface="Times New Roman"/>
                <a:ea typeface="+mj-ea"/>
                <a:cs typeface="+mj-cs"/>
              </a:rPr>
              <a:t> OF </a:t>
            </a:r>
            <a:r>
              <a:rPr lang="cs-CZ" sz="2400" kern="0" dirty="0" err="1">
                <a:solidFill>
                  <a:srgbClr val="307871"/>
                </a:solidFill>
                <a:latin typeface="Times New Roman"/>
                <a:ea typeface="+mj-ea"/>
                <a:cs typeface="+mj-cs"/>
              </a:rPr>
              <a:t>FAMILY</a:t>
            </a:r>
            <a:r>
              <a:rPr lang="cs-CZ" sz="2400" kern="0" dirty="0">
                <a:solidFill>
                  <a:srgbClr val="307871"/>
                </a:solidFill>
                <a:latin typeface="Times New Roman"/>
                <a:ea typeface="+mj-ea"/>
                <a:cs typeface="+mj-cs"/>
              </a:rPr>
              <a:t> </a:t>
            </a:r>
            <a:r>
              <a:rPr lang="cs-CZ" sz="2400" kern="0" dirty="0" err="1">
                <a:solidFill>
                  <a:srgbClr val="307871"/>
                </a:solidFill>
                <a:latin typeface="Times New Roman"/>
                <a:ea typeface="+mj-ea"/>
                <a:cs typeface="+mj-cs"/>
              </a:rPr>
              <a:t>BUSINESSES</a:t>
            </a:r>
            <a:endParaRPr lang="cs-CZ" sz="2400" kern="0" dirty="0">
              <a:solidFill>
                <a:srgbClr val="307871"/>
              </a:solidFill>
              <a:latin typeface="Times New Roman"/>
              <a:ea typeface="+mj-ea"/>
              <a:cs typeface="+mj-cs"/>
            </a:endParaRPr>
          </a:p>
        </p:txBody>
      </p:sp>
      <p:sp>
        <p:nvSpPr>
          <p:cNvPr id="6" name="TextovéPole 10">
            <a:extLst>
              <a:ext uri="{FF2B5EF4-FFF2-40B4-BE49-F238E27FC236}">
                <a16:creationId xmlns:a16="http://schemas.microsoft.com/office/drawing/2014/main" xmlns="" id="{1F174C82-761D-494C-A576-7D5754967339}"/>
              </a:ext>
            </a:extLst>
          </p:cNvPr>
          <p:cNvSpPr txBox="1">
            <a:spLocks noChangeArrowheads="1"/>
          </p:cNvSpPr>
          <p:nvPr/>
        </p:nvSpPr>
        <p:spPr bwMode="auto">
          <a:xfrm>
            <a:off x="306703" y="1218401"/>
            <a:ext cx="10226709" cy="10587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Family businesses are backward and small scale with an inability to preserve financial capital.</a:t>
            </a: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Family businesses can be unprofessional.</a:t>
            </a: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Family businesses are:</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Small;</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Rife with conflict; </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Unable to compete;</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Nepotistic;</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Often failing to succeed;</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Financially </a:t>
            </a:r>
            <a:r>
              <a:rPr lang="en-US" sz="2200" dirty="0" err="1">
                <a:solidFill>
                  <a:srgbClr val="5A948E"/>
                </a:solidFill>
                <a:latin typeface="Times New Roman" panose="02020603050405020304" pitchFamily="18" charset="0"/>
                <a:cs typeface="Times New Roman" panose="02020603050405020304" pitchFamily="18" charset="0"/>
              </a:rPr>
              <a:t>underperfoming</a:t>
            </a:r>
            <a:r>
              <a:rPr lang="en-US" sz="2200" dirty="0">
                <a:solidFill>
                  <a:srgbClr val="5A948E"/>
                </a:solidFill>
                <a:latin typeface="Times New Roman" panose="02020603050405020304" pitchFamily="18" charset="0"/>
                <a:cs typeface="Times New Roman" panose="02020603050405020304" pitchFamily="18" charset="0"/>
              </a:rPr>
              <a:t>;</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Unfavorable work environments;</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Slow growing;</a:t>
            </a:r>
          </a:p>
          <a:p>
            <a:pPr marL="1028700" lvl="1"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Supplying of dead-end jobs. </a:t>
            </a:r>
          </a:p>
          <a:p>
            <a:pPr marL="1028700" lvl="1"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Family business is a small family-owned business in which one family member berates another family member in front of customers or has acted in an unprofessional manner.</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2057876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51620" y="449337"/>
            <a:ext cx="5276253" cy="461665"/>
          </a:xfrm>
          <a:prstGeom prst="rect">
            <a:avLst/>
          </a:prstGeom>
        </p:spPr>
        <p:txBody>
          <a:bodyPr wrap="none">
            <a:spAutoFit/>
          </a:bodyPr>
          <a:lstStyle/>
          <a:p>
            <a:pPr algn="ctr" fontAlgn="base">
              <a:spcBef>
                <a:spcPct val="0"/>
              </a:spcBef>
              <a:spcAft>
                <a:spcPct val="0"/>
              </a:spcAft>
              <a:buNone/>
            </a:pPr>
            <a:r>
              <a:rPr lang="cs-CZ" altLang="cs-CZ" sz="2400" b="1" dirty="0" err="1">
                <a:solidFill>
                  <a:srgbClr val="5A948E"/>
                </a:solidFill>
                <a:latin typeface="Arial" panose="020B0604020202020204" pitchFamily="34" charset="0"/>
                <a:cs typeface="Arial" panose="020B0604020202020204" pitchFamily="34" charset="0"/>
              </a:rPr>
              <a:t>DEFINITION</a:t>
            </a:r>
            <a:r>
              <a:rPr lang="cs-CZ" altLang="cs-CZ" sz="2400" b="1" dirty="0">
                <a:solidFill>
                  <a:srgbClr val="5A948E"/>
                </a:solidFill>
                <a:latin typeface="Arial" panose="020B0604020202020204" pitchFamily="34" charset="0"/>
                <a:cs typeface="Arial" panose="020B0604020202020204" pitchFamily="34" charset="0"/>
              </a:rPr>
              <a:t> OF </a:t>
            </a:r>
            <a:r>
              <a:rPr lang="cs-CZ" altLang="cs-CZ" sz="2400" b="1" dirty="0" err="1">
                <a:solidFill>
                  <a:srgbClr val="5A948E"/>
                </a:solidFill>
                <a:latin typeface="Arial" panose="020B0604020202020204" pitchFamily="34" charset="0"/>
                <a:cs typeface="Arial" panose="020B0604020202020204" pitchFamily="34" charset="0"/>
              </a:rPr>
              <a:t>FAMILY</a:t>
            </a:r>
            <a:r>
              <a:rPr lang="cs-CZ" altLang="cs-CZ" sz="2400" b="1" dirty="0">
                <a:solidFill>
                  <a:srgbClr val="5A948E"/>
                </a:solidFill>
                <a:latin typeface="Arial" panose="020B0604020202020204" pitchFamily="34" charset="0"/>
                <a:cs typeface="Arial" panose="020B0604020202020204" pitchFamily="34" charset="0"/>
              </a:rPr>
              <a:t> BUSINESS</a:t>
            </a:r>
          </a:p>
        </p:txBody>
      </p:sp>
      <p:sp>
        <p:nvSpPr>
          <p:cNvPr id="2" name="Obdélník 1">
            <a:extLst>
              <a:ext uri="{FF2B5EF4-FFF2-40B4-BE49-F238E27FC236}">
                <a16:creationId xmlns:a16="http://schemas.microsoft.com/office/drawing/2014/main" xmlns="" id="{82B24F91-C71E-45E7-B569-471ABDDB6F54}"/>
              </a:ext>
            </a:extLst>
          </p:cNvPr>
          <p:cNvSpPr/>
          <p:nvPr/>
        </p:nvSpPr>
        <p:spPr>
          <a:xfrm>
            <a:off x="1555668" y="1305342"/>
            <a:ext cx="8989620" cy="4154984"/>
          </a:xfrm>
          <a:prstGeom prst="rect">
            <a:avLst/>
          </a:prstGeom>
        </p:spPr>
        <p:txBody>
          <a:bodyPr wrap="square">
            <a:spAutoFit/>
          </a:bodyPr>
          <a:lstStyle/>
          <a:p>
            <a:pPr marL="285750" indent="-285750" algn="just"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It is „business governed and/or managed with the intention to coalition controlled by members of the same family or a small number of families in the way that is potentially sustainable across generations of the family of families (Chua et al. 1999, 25).</a:t>
            </a:r>
          </a:p>
          <a:p>
            <a:pPr marL="285750" indent="-285750" algn="just"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algn="just"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family member is chief executive and there are at least two generations of family control, a minimum of five percent of the voting stock is held by family or trust interest associated with it.</a:t>
            </a:r>
          </a:p>
          <a:p>
            <a:pPr marL="285750" indent="-285750" algn="just"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algn="just"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One in which a family has enough ownership to determine the composition of the board where the CEO and at least one other executive is a family member and where the intent is to pass the firm on to the next generation.</a:t>
            </a:r>
          </a:p>
        </p:txBody>
      </p:sp>
    </p:spTree>
    <p:extLst>
      <p:ext uri="{BB962C8B-B14F-4D97-AF65-F5344CB8AC3E}">
        <p14:creationId xmlns:p14="http://schemas.microsoft.com/office/powerpoint/2010/main" val="3946532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160935"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DEFINITION OF FAMILY BUSINESS – SYNTHESIS</a:t>
            </a:r>
          </a:p>
        </p:txBody>
      </p:sp>
      <p:sp>
        <p:nvSpPr>
          <p:cNvPr id="6" name="TextovéPole 10">
            <a:extLst>
              <a:ext uri="{FF2B5EF4-FFF2-40B4-BE49-F238E27FC236}">
                <a16:creationId xmlns:a16="http://schemas.microsoft.com/office/drawing/2014/main" xmlns="" id="{1F174C82-761D-494C-A576-7D5754967339}"/>
              </a:ext>
            </a:extLst>
          </p:cNvPr>
          <p:cNvSpPr txBox="1">
            <a:spLocks noChangeArrowheads="1"/>
          </p:cNvSpPr>
          <p:nvPr/>
        </p:nvSpPr>
        <p:spPr bwMode="auto">
          <a:xfrm>
            <a:off x="306703" y="1218401"/>
            <a:ext cx="10226709" cy="8217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Family business is a organization with:</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Ownership control  (15 percent or higher) by two or more members of a family or a partnership of families.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Strategic influence by family members on the management of the firm, whether by being active in management, by serving as advisors or board members, or by being active shareholders.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Concern for family relationships.</a:t>
            </a:r>
          </a:p>
          <a:p>
            <a:pPr marL="285750" indent="-285750" fontAlgn="base">
              <a:spcBef>
                <a:spcPct val="0"/>
              </a:spcBef>
              <a:spcAft>
                <a:spcPct val="0"/>
              </a:spcAft>
              <a:defRPr/>
            </a:pPr>
            <a:endParaRPr lang="en-US" sz="2200" dirty="0">
              <a:solidFill>
                <a:srgbClr val="5A948E"/>
              </a:solidFill>
              <a:latin typeface="Times New Roman" panose="02020603050405020304" pitchFamily="18" charset="0"/>
              <a:cs typeface="Times New Roman" panose="02020603050405020304" pitchFamily="18" charset="0"/>
            </a:endParaRPr>
          </a:p>
          <a:p>
            <a:pPr marL="285750" indent="-285750" fontAlgn="base">
              <a:spcBef>
                <a:spcPct val="0"/>
              </a:spcBef>
              <a:spcAft>
                <a:spcPct val="0"/>
              </a:spcAft>
              <a:defRPr/>
            </a:pPr>
            <a:r>
              <a:rPr lang="en-US" sz="2200" dirty="0">
                <a:solidFill>
                  <a:srgbClr val="5A948E"/>
                </a:solidFill>
                <a:latin typeface="Times New Roman" panose="02020603050405020304" pitchFamily="18" charset="0"/>
                <a:cs typeface="Times New Roman" panose="02020603050405020304" pitchFamily="18" charset="0"/>
              </a:rPr>
              <a:t>The dream or possibility of continuity across generations. </a:t>
            </a:r>
          </a:p>
          <a:p>
            <a:pPr marL="285750" indent="-285750" fontAlgn="base">
              <a:spcBef>
                <a:spcPct val="0"/>
              </a:spcBef>
              <a:spcAft>
                <a:spcPct val="0"/>
              </a:spcAft>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buNone/>
              <a:defRPr/>
            </a:pPr>
            <a:endParaRPr lang="en-US"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285750" indent="-28575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marL="342900" indent="-342900" fontAlgn="base">
              <a:spcBef>
                <a:spcPct val="0"/>
              </a:spcBef>
              <a:spcAft>
                <a:spcPct val="0"/>
              </a:spcAft>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a:p>
            <a:pPr fontAlgn="base">
              <a:spcBef>
                <a:spcPct val="0"/>
              </a:spcBef>
              <a:spcAft>
                <a:spcPct val="0"/>
              </a:spcAft>
              <a:buNone/>
              <a:defRPr/>
            </a:pPr>
            <a:endParaRPr lang="en-US" altLang="cs-CZ" sz="2200" dirty="0">
              <a:solidFill>
                <a:prstClr val="black"/>
              </a:solidFill>
              <a:latin typeface="Arial" pitchFamily="34" charset="0"/>
              <a:cs typeface="Arial" panose="020B0604020202020204" pitchFamily="34" charset="0"/>
            </a:endParaRPr>
          </a:p>
        </p:txBody>
      </p:sp>
    </p:spTree>
    <p:extLst>
      <p:ext uri="{BB962C8B-B14F-4D97-AF65-F5344CB8AC3E}">
        <p14:creationId xmlns:p14="http://schemas.microsoft.com/office/powerpoint/2010/main" val="3082304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451079" cy="461665"/>
          </a:xfrm>
          <a:prstGeom prst="rect">
            <a:avLst/>
          </a:prstGeom>
        </p:spPr>
        <p:txBody>
          <a:bodyPr wrap="none">
            <a:spAutoFit/>
          </a:bodyPr>
          <a:lstStyle/>
          <a:p>
            <a:pPr lvl="0">
              <a:defRPr/>
            </a:pPr>
            <a:r>
              <a:rPr lang="en-US" sz="2400" kern="0" dirty="0">
                <a:solidFill>
                  <a:srgbClr val="307871"/>
                </a:solidFill>
                <a:latin typeface="Times New Roman"/>
                <a:ea typeface="+mj-ea"/>
                <a:cs typeface="+mj-cs"/>
              </a:rPr>
              <a:t>MAJOR CHARACTERISTICS OF FAMILY BUSINESS </a:t>
            </a:r>
          </a:p>
        </p:txBody>
      </p:sp>
      <p:sp>
        <p:nvSpPr>
          <p:cNvPr id="3" name="Obdélník 2">
            <a:extLst>
              <a:ext uri="{FF2B5EF4-FFF2-40B4-BE49-F238E27FC236}">
                <a16:creationId xmlns:a16="http://schemas.microsoft.com/office/drawing/2014/main" xmlns="" id="{0B73B3BF-B3E1-4583-8BFE-444DEC370F1C}"/>
              </a:ext>
            </a:extLst>
          </p:cNvPr>
          <p:cNvSpPr/>
          <p:nvPr/>
        </p:nvSpPr>
        <p:spPr>
          <a:xfrm>
            <a:off x="439387" y="1808386"/>
            <a:ext cx="10913423" cy="4154984"/>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The presence of the family.</a:t>
            </a:r>
          </a:p>
          <a:p>
            <a:pPr marL="342900" indent="-342900">
              <a:buFont typeface="Arial" panose="020B0604020202020204" pitchFamily="34" charset="0"/>
              <a:buChar char="•"/>
            </a:pPr>
            <a:endParaRPr lang="en-US" sz="2200" dirty="0">
              <a:solidFill>
                <a:srgbClr val="5A948E"/>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The overlap of family, management and ownership, with its zero-sum (win-lose) propensities, which in the absence of growth of the firm, renders family businesses particularly vulnerable during succession.</a:t>
            </a:r>
          </a:p>
          <a:p>
            <a:pPr marL="342900" indent="-342900">
              <a:buFont typeface="Arial" panose="020B0604020202020204" pitchFamily="34" charset="0"/>
              <a:buChar char="•"/>
            </a:pPr>
            <a:endParaRPr lang="en-US" sz="2200" dirty="0">
              <a:solidFill>
                <a:srgbClr val="5A948E"/>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The unique sources of competitive advantage derived from the interaction of family, management and ownership, especially when family unity is high.</a:t>
            </a:r>
          </a:p>
          <a:p>
            <a:pPr marL="342900" indent="-342900">
              <a:buFont typeface="Arial" panose="020B0604020202020204" pitchFamily="34" charset="0"/>
              <a:buChar char="•"/>
            </a:pPr>
            <a:endParaRPr lang="en-US" sz="2200" dirty="0">
              <a:solidFill>
                <a:srgbClr val="5A948E"/>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The </a:t>
            </a:r>
            <a:r>
              <a:rPr lang="en-US" sz="2200" dirty="0" err="1">
                <a:solidFill>
                  <a:srgbClr val="5A948E"/>
                </a:solidFill>
                <a:latin typeface="Times New Roman" panose="02020603050405020304" pitchFamily="18" charset="0"/>
                <a:cs typeface="Times New Roman" panose="02020603050405020304" pitchFamily="18" charset="0"/>
              </a:rPr>
              <a:t>onwner´s</a:t>
            </a:r>
            <a:r>
              <a:rPr lang="en-US" sz="2200" dirty="0">
                <a:solidFill>
                  <a:srgbClr val="5A948E"/>
                </a:solidFill>
                <a:latin typeface="Times New Roman" panose="02020603050405020304" pitchFamily="18" charset="0"/>
                <a:cs typeface="Times New Roman" panose="02020603050405020304" pitchFamily="18" charset="0"/>
              </a:rPr>
              <a:t> dream of keeping the business in the family.</a:t>
            </a:r>
          </a:p>
          <a:p>
            <a:pPr marL="342900" indent="-342900">
              <a:buFont typeface="Arial" panose="020B0604020202020204" pitchFamily="34" charset="0"/>
              <a:buChar char="•"/>
            </a:pPr>
            <a:endParaRPr lang="en-US" sz="2200" dirty="0">
              <a:solidFill>
                <a:srgbClr val="5A948E"/>
              </a:solidFill>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200" dirty="0">
                <a:solidFill>
                  <a:srgbClr val="5A948E"/>
                </a:solidFill>
                <a:latin typeface="Times New Roman" panose="02020603050405020304" pitchFamily="18" charset="0"/>
                <a:cs typeface="Times New Roman" panose="02020603050405020304" pitchFamily="18" charset="0"/>
              </a:rPr>
              <a:t>The strategic influence of noneconomic family goals and values</a:t>
            </a:r>
            <a:endParaRPr lang="cs-CZ" sz="2200" dirty="0">
              <a:solidFill>
                <a:srgbClr val="5A948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93031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docProps/app.xml><?xml version="1.0" encoding="utf-8"?>
<Properties xmlns="http://schemas.openxmlformats.org/officeDocument/2006/extended-properties" xmlns:vt="http://schemas.openxmlformats.org/officeDocument/2006/docPropsVTypes">
  <Template/>
  <TotalTime>1240</TotalTime>
  <Words>2778</Words>
  <Application>Microsoft Office PowerPoint</Application>
  <PresentationFormat>Širokoúhlá obrazovka</PresentationFormat>
  <Paragraphs>430</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27</vt:i4>
      </vt:variant>
    </vt:vector>
  </HeadingPairs>
  <TitlesOfParts>
    <vt:vector size="33" baseType="lpstr">
      <vt:lpstr>Arial</vt:lpstr>
      <vt:lpstr>Calibri</vt:lpstr>
      <vt:lpstr>Calibri Light</vt:lpstr>
      <vt:lpstr>Times New Roman</vt:lpstr>
      <vt:lpstr>Motiv Office</vt:lpstr>
      <vt:lpstr>Motiv sady Office</vt:lpstr>
      <vt:lpstr>Specific types of business: Family 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uzivatel</cp:lastModifiedBy>
  <cp:revision>63</cp:revision>
  <dcterms:created xsi:type="dcterms:W3CDTF">2016-11-25T20:36:16Z</dcterms:created>
  <dcterms:modified xsi:type="dcterms:W3CDTF">2021-05-04T14:10:34Z</dcterms:modified>
</cp:coreProperties>
</file>